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xlsx" ContentType="application/vnd.openxmlformats-officedocument.spreadsheetml.sheet"/>
  <Override PartName="/ppt/diagrams/data1.xml" ContentType="application/vnd.openxmlformats-officedocument.drawingml.diagramData+xml"/>
  <Override PartName="/ppt/diagrams/data10.xml" ContentType="application/vnd.openxmlformats-officedocument.drawingml.diagramData+xml"/>
  <Override PartName="/ppt/diagrams/data9.xml" ContentType="application/vnd.openxmlformats-officedocument.drawingml.diagramData+xml"/>
  <Override PartName="/ppt/diagrams/data8.xml" ContentType="application/vnd.openxmlformats-officedocument.drawingml.diagramData+xml"/>
  <Override PartName="/ppt/diagrams/data7.xml" ContentType="application/vnd.openxmlformats-officedocument.drawingml.diagramData+xml"/>
  <Override PartName="/ppt/diagrams/data6.xml" ContentType="application/vnd.openxmlformats-officedocument.drawingml.diagramData+xml"/>
  <Override PartName="/ppt/diagrams/data5.xml" ContentType="application/vnd.openxmlformats-officedocument.drawingml.diagramData+xml"/>
  <Override PartName="/ppt/diagrams/data4.xml" ContentType="application/vnd.openxmlformats-officedocument.drawingml.diagramData+xml"/>
  <Override PartName="/ppt/diagrams/data3.xml" ContentType="application/vnd.openxmlformats-officedocument.drawingml.diagramData+xml"/>
  <Override PartName="/ppt/diagrams/data11.xml" ContentType="application/vnd.openxmlformats-officedocument.drawingml.diagramData+xml"/>
  <Override PartName="/ppt/drawings/drawing1.xml" ContentType="application/vnd.openxmlformats-officedocument.drawingml.chartshapes+xml"/>
  <Override PartName="/ppt/drawings/drawing2.xml" ContentType="application/vnd.openxmlformats-officedocument.drawingml.chartshapes+xml"/>
  <Override PartName="/ppt/diagrams/data12.xml" ContentType="application/vnd.openxmlformats-officedocument.drawingml.diagramData+xml"/>
  <Override PartName="/ppt/drawings/drawing8.xml" ContentType="application/vnd.openxmlformats-officedocument.drawingml.chartshapes+xml"/>
  <Override PartName="/ppt/drawings/drawing7.xml" ContentType="application/vnd.openxmlformats-officedocument.drawingml.chartshapes+xml"/>
  <Override PartName="/ppt/drawings/drawing6.xml" ContentType="application/vnd.openxmlformats-officedocument.drawingml.chartshapes+xml"/>
  <Override PartName="/ppt/drawings/drawing5.xml" ContentType="application/vnd.openxmlformats-officedocument.drawingml.chartshapes+xml"/>
  <Override PartName="/ppt/drawings/drawing4.xml" ContentType="application/vnd.openxmlformats-officedocument.drawingml.chartshapes+xml"/>
  <Override PartName="/ppt/drawings/drawing3.xml" ContentType="application/vnd.openxmlformats-officedocument.drawingml.chartshapes+xml"/>
  <Override PartName="/ppt/diagrams/data2.xml" ContentType="application/vnd.openxmlformats-officedocument.drawingml.diagramData+xml"/>
  <Override PartName="/ppt/presentation.xml" ContentType="application/vnd.openxmlformats-officedocument.presentationml.presentation.main+xml"/>
  <Override PartName="/ppt/slides/slide3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6.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5.xml" ContentType="application/vnd.openxmlformats-officedocument.presentationml.slide+xml"/>
  <Override PartName="/ppt/slides/slide45.xml" ContentType="application/vnd.openxmlformats-officedocument.presentationml.slide+xml"/>
  <Override PartName="/ppt/slides/slide47.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56.xml" ContentType="application/vnd.openxmlformats-officedocument.presentationml.slide+xml"/>
  <Override PartName="/ppt/slides/slide46.xml" ContentType="application/vnd.openxmlformats-officedocument.presentationml.slide+xml"/>
  <Override PartName="/ppt/slides/slide54.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5.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1.xml" ContentType="application/vnd.openxmlformats-officedocument.presentationml.slide+xml"/>
  <Override PartName="/ppt/slideLayouts/slideLayout4.xml" ContentType="application/vnd.openxmlformats-officedocument.presentationml.slideLayou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9.xml" ContentType="application/vnd.openxmlformats-officedocument.presentationml.slideLayout+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12.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14.xml" ContentType="application/vnd.openxmlformats-officedocument.presentationml.notesSlide+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notesSlides/notesSlide10.xml" ContentType="application/vnd.openxmlformats-officedocument.presentationml.notes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Layouts/slideLayout12.xml" ContentType="application/vnd.openxmlformats-officedocument.presentationml.slideLayout+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slideLayouts/slideLayout19.xml" ContentType="application/vnd.openxmlformats-officedocument.presentationml.slideLayout+xml"/>
  <Override PartName="/ppt/slideLayouts/slideLayout14.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diagrams/drawing6.xml" ContentType="application/vnd.ms-office.drawingml.diagramDrawing+xml"/>
  <Override PartName="/ppt/diagrams/colors6.xml" ContentType="application/vnd.openxmlformats-officedocument.drawingml.diagramColors+xml"/>
  <Override PartName="/ppt/diagrams/quickStyle6.xml" ContentType="application/vnd.openxmlformats-officedocument.drawingml.diagramStyle+xml"/>
  <Override PartName="/ppt/diagrams/layout6.xml" ContentType="application/vnd.openxmlformats-officedocument.drawingml.diagramLayout+xml"/>
  <Override PartName="/ppt/diagrams/drawing5.xml" ContentType="application/vnd.ms-office.drawingml.diagramDrawing+xml"/>
  <Override PartName="/ppt/theme/themeOverride34.xml" ContentType="application/vnd.openxmlformats-officedocument.themeOverride+xml"/>
  <Override PartName="/ppt/charts/chart34.xml" ContentType="application/vnd.openxmlformats-officedocument.drawingml.chart+xml"/>
  <Override PartName="/ppt/diagrams/quickStyle5.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quickStyle3.xml" ContentType="application/vnd.openxmlformats-officedocument.drawingml.diagramStyle+xml"/>
  <Override PartName="/ppt/diagrams/layout3.xml" ContentType="application/vnd.openxmlformats-officedocument.drawingml.diagramLayout+xml"/>
  <Override PartName="/ppt/charts/chart33.xml" ContentType="application/vnd.openxmlformats-officedocument.drawingml.chart+xml"/>
  <Override PartName="/ppt/diagrams/layout5.xml" ContentType="application/vnd.openxmlformats-officedocument.drawingml.diagramLayout+xml"/>
  <Override PartName="/ppt/theme/themeOverride33.xml" ContentType="application/vnd.openxmlformats-officedocument.themeOverride+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diagrams/colors5.xml" ContentType="application/vnd.openxmlformats-officedocument.drawingml.diagramColors+xml"/>
  <Override PartName="/ppt/charts/chart4.xml" ContentType="application/vnd.openxmlformats-officedocument.drawingml.chart+xml"/>
  <Override PartName="/ppt/notesMasters/notesMaster1.xml" ContentType="application/vnd.openxmlformats-officedocument.presentationml.notesMaster+xml"/>
  <Override PartName="/ppt/theme/themeOverride35.xml" ContentType="application/vnd.openxmlformats-officedocument.themeOverride+xml"/>
  <Override PartName="/ppt/diagrams/colors12.xml" ContentType="application/vnd.openxmlformats-officedocument.drawingml.diagramColors+xml"/>
  <Override PartName="/ppt/diagrams/quickStyle12.xml" ContentType="application/vnd.openxmlformats-officedocument.drawingml.diagramStyle+xml"/>
  <Override PartName="/ppt/diagrams/layout12.xml" ContentType="application/vnd.openxmlformats-officedocument.drawingml.diagramLayout+xml"/>
  <Override PartName="/ppt/diagrams/drawing12.xml" ContentType="application/vnd.ms-office.drawingml.diagramDrawing+xml"/>
  <Override PartName="/ppt/charts/chart35.xml" ContentType="application/vnd.openxmlformats-officedocument.drawingml.chart+xml"/>
  <Override PartName="/ppt/theme/themeOverride3.xml" ContentType="application/vnd.openxmlformats-officedocument.themeOverride+xml"/>
  <Override PartName="/ppt/charts/chart3.xml" ContentType="application/vnd.openxmlformats-officedocument.drawingml.chart+xml"/>
  <Override PartName="/ppt/charts/chart1.xml" ContentType="application/vnd.openxmlformats-officedocument.drawingml.chart+xml"/>
  <Override PartName="/ppt/theme/themeOverride1.xml" ContentType="application/vnd.openxmlformats-officedocument.themeOverride+xml"/>
  <Override PartName="/ppt/theme/themeOverride4.xml" ContentType="application/vnd.openxmlformats-officedocument.themeOverride+xml"/>
  <Override PartName="/ppt/theme/themeOverride2.xml" ContentType="application/vnd.openxmlformats-officedocument.themeOverride+xml"/>
  <Override PartName="/ppt/charts/chart2.xml" ContentType="application/vnd.openxmlformats-officedocument.drawingml.chart+xml"/>
  <Override PartName="/ppt/theme/theme3.xml" ContentType="application/vnd.openxmlformats-officedocument.theme+xml"/>
  <Override PartName="/ppt/theme/theme2.xml" ContentType="application/vnd.openxmlformats-officedocument.theme+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layout2.xml" ContentType="application/vnd.openxmlformats-officedocument.drawingml.diagramLayout+xml"/>
  <Override PartName="/ppt/diagrams/drawing1.xml" ContentType="application/vnd.ms-office.drawingml.diagramDrawing+xml"/>
  <Override PartName="/ppt/theme/themeOverride32.xml" ContentType="application/vnd.openxmlformats-officedocument.themeOverride+xml"/>
  <Override PartName="/ppt/charts/chart14.xml" ContentType="application/vnd.openxmlformats-officedocument.drawingml.chart+xml"/>
  <Override PartName="/ppt/theme/themeOverride14.xml" ContentType="application/vnd.openxmlformats-officedocument.themeOverride+xml"/>
  <Override PartName="/ppt/theme/themeOverride13.xml" ContentType="application/vnd.openxmlformats-officedocument.themeOverride+xml"/>
  <Override PartName="/ppt/charts/chart13.xml" ContentType="application/vnd.openxmlformats-officedocument.drawingml.chart+xml"/>
  <Override PartName="/ppt/charts/chart17.xml" ContentType="application/vnd.openxmlformats-officedocument.drawingml.chart+xml"/>
  <Override PartName="/ppt/theme/themeOverride17.xml" ContentType="application/vnd.openxmlformats-officedocument.themeOverride+xml"/>
  <Override PartName="/ppt/theme/themeOverride16.xml" ContentType="application/vnd.openxmlformats-officedocument.themeOverride+xml"/>
  <Override PartName="/ppt/charts/chart16.xml" ContentType="application/vnd.openxmlformats-officedocument.drawingml.chart+xml"/>
  <Override PartName="/ppt/theme/themeOverride15.xml" ContentType="application/vnd.openxmlformats-officedocument.themeOverride+xml"/>
  <Override PartName="/ppt/charts/chart15.xml" ContentType="application/vnd.openxmlformats-officedocument.drawingml.chart+xml"/>
  <Override PartName="/ppt/theme/themeOverride12.xml" ContentType="application/vnd.openxmlformats-officedocument.themeOverride+xml"/>
  <Override PartName="/ppt/diagrams/drawing8.xml" ContentType="application/vnd.ms-office.drawingml.diagramDrawing+xml"/>
  <Override PartName="/ppt/diagrams/colors8.xml" ContentType="application/vnd.openxmlformats-officedocument.drawingml.diagramColors+xml"/>
  <Override PartName="/ppt/diagrams/quickStyle8.xml" ContentType="application/vnd.openxmlformats-officedocument.drawingml.diagramStyle+xml"/>
  <Override PartName="/ppt/diagrams/layout8.xml" ContentType="application/vnd.openxmlformats-officedocument.drawingml.diagramLayout+xml"/>
  <Override PartName="/ppt/diagrams/layout9.xml" ContentType="application/vnd.openxmlformats-officedocument.drawingml.diagramLayout+xml"/>
  <Override PartName="/ppt/diagrams/quickStyle9.xml" ContentType="application/vnd.openxmlformats-officedocument.drawingml.diagramStyle+xml"/>
  <Override PartName="/ppt/diagrams/layout10.xml" ContentType="application/vnd.openxmlformats-officedocument.drawingml.diagramLayout+xml"/>
  <Override PartName="/ppt/diagrams/drawing9.xml" ContentType="application/vnd.ms-office.drawingml.diagramDrawing+xml"/>
  <Override PartName="/ppt/diagrams/colors9.xml" ContentType="application/vnd.openxmlformats-officedocument.drawingml.diagramColors+xml"/>
  <Override PartName="/ppt/charts/chart6.xml" ContentType="application/vnd.openxmlformats-officedocument.drawingml.chart+xml"/>
  <Override PartName="/ppt/theme/themeOverride7.xml" ContentType="application/vnd.openxmlformats-officedocument.themeOverride+xml"/>
  <Override PartName="/ppt/charts/chart7.xml" ContentType="application/vnd.openxmlformats-officedocument.drawingml.chart+xml"/>
  <Override PartName="/ppt/charts/chart8.xml" ContentType="application/vnd.openxmlformats-officedocument.drawingml.chart+xml"/>
  <Override PartName="/ppt/theme/themeOverride8.xml" ContentType="application/vnd.openxmlformats-officedocument.themeOverride+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heme/themeOverride11.xml" ContentType="application/vnd.openxmlformats-officedocument.themeOverride+xml"/>
  <Override PartName="/ppt/charts/chart11.xml" ContentType="application/vnd.openxmlformats-officedocument.drawingml.chart+xml"/>
  <Override PartName="/ppt/charts/chart12.xml" ContentType="application/vnd.openxmlformats-officedocument.drawingml.chart+xml"/>
  <Override PartName="/ppt/charts/chart9.xml" ContentType="application/vnd.openxmlformats-officedocument.drawingml.chart+xml"/>
  <Override PartName="/ppt/diagrams/drawing11.xml" ContentType="application/vnd.ms-office.drawingml.diagramDrawing+xml"/>
  <Override PartName="/ppt/diagrams/colors11.xml" ContentType="application/vnd.openxmlformats-officedocument.drawingml.diagramColors+xml"/>
  <Override PartName="/ppt/diagrams/quickStyle11.xml" ContentType="application/vnd.openxmlformats-officedocument.drawingml.diagramStyle+xml"/>
  <Override PartName="/ppt/diagrams/layout11.xml" ContentType="application/vnd.openxmlformats-officedocument.drawingml.diagramLayout+xml"/>
  <Override PartName="/ppt/theme/themeOverride9.xml" ContentType="application/vnd.openxmlformats-officedocument.themeOverride+xml"/>
  <Override PartName="/ppt/theme/themeOverride10.xml" ContentType="application/vnd.openxmlformats-officedocument.themeOverride+xml"/>
  <Override PartName="/ppt/charts/chart10.xml" ContentType="application/vnd.openxmlformats-officedocument.drawingml.chart+xml"/>
  <Override PartName="/ppt/diagrams/drawing7.xml" ContentType="application/vnd.ms-office.drawingml.diagramDrawing+xml"/>
  <Override PartName="/ppt/theme/themeOverride6.xml" ContentType="application/vnd.openxmlformats-officedocument.themeOverride+xml"/>
  <Override PartName="/ppt/charts/chart24.xml" ContentType="application/vnd.openxmlformats-officedocument.drawingml.chart+xml"/>
  <Override PartName="/ppt/charts/chart5.xml" ContentType="application/vnd.openxmlformats-officedocument.drawingml.chart+xml"/>
  <Override PartName="/ppt/theme/themeOverride25.xml" ContentType="application/vnd.openxmlformats-officedocument.themeOverride+xml"/>
  <Override PartName="/ppt/charts/chart25.xml" ContentType="application/vnd.openxmlformats-officedocument.drawingml.chart+xml"/>
  <Override PartName="/ppt/theme/themeOverride24.xml" ContentType="application/vnd.openxmlformats-officedocument.themeOverride+xml"/>
  <Override PartName="/ppt/theme/themeOverride30.xml" ContentType="application/vnd.openxmlformats-officedocument.themeOverride+xml"/>
  <Override PartName="/ppt/charts/chart30.xml" ContentType="application/vnd.openxmlformats-officedocument.drawingml.chart+xml"/>
  <Override PartName="/ppt/theme/theme1.xml" ContentType="application/vnd.openxmlformats-officedocument.theme+xml"/>
  <Override PartName="/ppt/charts/chart31.xml" ContentType="application/vnd.openxmlformats-officedocument.drawingml.chart+xml"/>
  <Override PartName="/ppt/theme/themeOverride31.xml" ContentType="application/vnd.openxmlformats-officedocument.themeOverride+xml"/>
  <Override PartName="/ppt/charts/chart32.xml" ContentType="application/vnd.openxmlformats-officedocument.drawingml.chart+xml"/>
  <Override PartName="/ppt/theme/themeOverride29.xml" ContentType="application/vnd.openxmlformats-officedocument.themeOverride+xml"/>
  <Override PartName="/ppt/charts/chart29.xml" ContentType="application/vnd.openxmlformats-officedocument.drawingml.chart+xml"/>
  <Override PartName="/ppt/theme/themeOverride28.xml" ContentType="application/vnd.openxmlformats-officedocument.themeOverride+xml"/>
  <Override PartName="/ppt/theme/themeOverride26.xml" ContentType="application/vnd.openxmlformats-officedocument.themeOverride+xml"/>
  <Override PartName="/ppt/charts/chart26.xml" ContentType="application/vnd.openxmlformats-officedocument.drawingml.chart+xml"/>
  <Override PartName="/ppt/charts/chart28.xml" ContentType="application/vnd.openxmlformats-officedocument.drawingml.chart+xml"/>
  <Override PartName="/ppt/theme/themeOverride27.xml" ContentType="application/vnd.openxmlformats-officedocument.themeOverride+xml"/>
  <Override PartName="/ppt/charts/chart27.xml" ContentType="application/vnd.openxmlformats-officedocument.drawingml.chart+xml"/>
  <Override PartName="/ppt/theme/themeOverride23.xml" ContentType="application/vnd.openxmlformats-officedocument.themeOverride+xml"/>
  <Override PartName="/ppt/theme/themeOverride22.xml" ContentType="application/vnd.openxmlformats-officedocument.themeOverride+xml"/>
  <Override PartName="/ppt/theme/themeOverride19.xml" ContentType="application/vnd.openxmlformats-officedocument.themeOverride+xml"/>
  <Override PartName="/ppt/charts/chart19.xml" ContentType="application/vnd.openxmlformats-officedocument.drawingml.chart+xml"/>
  <Override PartName="/ppt/diagrams/quickStyle7.xml" ContentType="application/vnd.openxmlformats-officedocument.drawingml.diagramStyle+xml"/>
  <Override PartName="/ppt/theme/themeOverride20.xml" ContentType="application/vnd.openxmlformats-officedocument.themeOverride+xml"/>
  <Override PartName="/ppt/charts/chart20.xml" ContentType="application/vnd.openxmlformats-officedocument.drawingml.chart+xml"/>
  <Override PartName="/ppt/charts/chart18.xml" ContentType="application/vnd.openxmlformats-officedocument.drawingml.chart+xml"/>
  <Override PartName="/ppt/theme/themeOverride18.xml" ContentType="application/vnd.openxmlformats-officedocument.themeOverride+xml"/>
  <Override PartName="/ppt/diagrams/colors7.xml" ContentType="application/vnd.openxmlformats-officedocument.drawingml.diagramColors+xml"/>
  <Override PartName="/ppt/charts/chart23.xml" ContentType="application/vnd.openxmlformats-officedocument.drawingml.chart+xml"/>
  <Override PartName="/ppt/diagrams/layout7.xml" ContentType="application/vnd.openxmlformats-officedocument.drawingml.diagramLayout+xml"/>
  <Override PartName="/ppt/charts/chart22.xml" ContentType="application/vnd.openxmlformats-officedocument.drawingml.chart+xml"/>
  <Override PartName="/ppt/theme/themeOverride5.xml" ContentType="application/vnd.openxmlformats-officedocument.themeOverride+xml"/>
  <Override PartName="/ppt/theme/themeOverride21.xml" ContentType="application/vnd.openxmlformats-officedocument.themeOverride+xml"/>
  <Override PartName="/ppt/charts/chart21.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2" r:id="rId2"/>
  </p:sldMasterIdLst>
  <p:notesMasterIdLst>
    <p:notesMasterId r:id="rId66"/>
  </p:notesMasterIdLst>
  <p:sldIdLst>
    <p:sldId id="330" r:id="rId3"/>
    <p:sldId id="258" r:id="rId4"/>
    <p:sldId id="257" r:id="rId5"/>
    <p:sldId id="328" r:id="rId6"/>
    <p:sldId id="264" r:id="rId7"/>
    <p:sldId id="265" r:id="rId8"/>
    <p:sldId id="260" r:id="rId9"/>
    <p:sldId id="261" r:id="rId10"/>
    <p:sldId id="262" r:id="rId11"/>
    <p:sldId id="263" r:id="rId12"/>
    <p:sldId id="286" r:id="rId13"/>
    <p:sldId id="305" r:id="rId14"/>
    <p:sldId id="298" r:id="rId15"/>
    <p:sldId id="266" r:id="rId16"/>
    <p:sldId id="299" r:id="rId17"/>
    <p:sldId id="300" r:id="rId18"/>
    <p:sldId id="301" r:id="rId19"/>
    <p:sldId id="302" r:id="rId20"/>
    <p:sldId id="306" r:id="rId21"/>
    <p:sldId id="268" r:id="rId22"/>
    <p:sldId id="269" r:id="rId23"/>
    <p:sldId id="307" r:id="rId24"/>
    <p:sldId id="308" r:id="rId25"/>
    <p:sldId id="309" r:id="rId26"/>
    <p:sldId id="310" r:id="rId27"/>
    <p:sldId id="271" r:id="rId28"/>
    <p:sldId id="311" r:id="rId29"/>
    <p:sldId id="272" r:id="rId30"/>
    <p:sldId id="273" r:id="rId31"/>
    <p:sldId id="312" r:id="rId32"/>
    <p:sldId id="313" r:id="rId33"/>
    <p:sldId id="274" r:id="rId34"/>
    <p:sldId id="275" r:id="rId35"/>
    <p:sldId id="314" r:id="rId36"/>
    <p:sldId id="315" r:id="rId37"/>
    <p:sldId id="316" r:id="rId38"/>
    <p:sldId id="276" r:id="rId39"/>
    <p:sldId id="317" r:id="rId40"/>
    <p:sldId id="277" r:id="rId41"/>
    <p:sldId id="318" r:id="rId42"/>
    <p:sldId id="278" r:id="rId43"/>
    <p:sldId id="319" r:id="rId44"/>
    <p:sldId id="279" r:id="rId45"/>
    <p:sldId id="320" r:id="rId46"/>
    <p:sldId id="280" r:id="rId47"/>
    <p:sldId id="282" r:id="rId48"/>
    <p:sldId id="293" r:id="rId49"/>
    <p:sldId id="283" r:id="rId50"/>
    <p:sldId id="297" r:id="rId51"/>
    <p:sldId id="285" r:id="rId52"/>
    <p:sldId id="332" r:id="rId53"/>
    <p:sldId id="324" r:id="rId54"/>
    <p:sldId id="287" r:id="rId55"/>
    <p:sldId id="294" r:id="rId56"/>
    <p:sldId id="289" r:id="rId57"/>
    <p:sldId id="326" r:id="rId58"/>
    <p:sldId id="333" r:id="rId59"/>
    <p:sldId id="322" r:id="rId60"/>
    <p:sldId id="323" r:id="rId61"/>
    <p:sldId id="327" r:id="rId62"/>
    <p:sldId id="290" r:id="rId63"/>
    <p:sldId id="331" r:id="rId64"/>
    <p:sldId id="329" r:id="rId65"/>
  </p:sldIdLst>
  <p:sldSz cx="6858000" cy="9906000" type="A4"/>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3399FF"/>
    <a:srgbClr val="CCFFCC"/>
    <a:srgbClr val="99FFCC"/>
    <a:srgbClr val="99CC00"/>
    <a:srgbClr val="CCFFFF"/>
    <a:srgbClr val="D5FFEA"/>
    <a:srgbClr val="8CF0C8"/>
    <a:srgbClr val="FFCC99"/>
    <a:srgbClr val="9BE5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E929F9F4-4A8F-4326-A1B4-22849713DDAB}" styleName="Темный стиль 1 - акцент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8568" autoAdjust="0"/>
    <p:restoredTop sz="94629" autoAdjust="0"/>
  </p:normalViewPr>
  <p:slideViewPr>
    <p:cSldViewPr>
      <p:cViewPr>
        <p:scale>
          <a:sx n="86" d="100"/>
          <a:sy n="86" d="100"/>
        </p:scale>
        <p:origin x="-3564" y="384"/>
      </p:cViewPr>
      <p:guideLst>
        <p:guide orient="horz" pos="3120"/>
        <p:guide pos="216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customXml" Target="../customXml/item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14%20&#1054;&#1089;&#1085;&#1086;&#1074;&#1085;&#1099;&#1077;%20&#1093;&#1072;&#1088;&#1072;&#1082;&#1090;&#1077;&#1088;&#1080;&#1089;&#1090;&#1080;&#1082;&#1080;%20%20&#1054;&#1041;%2018%20%20&#1076;&#1080;&#1072;&#1075;&#1088;.xls"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28%20&#1043;&#1055;%202017-2018.xlsx" TargetMode="External"/><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28%20&#1043;&#1055;%202017-2018.xlsx" TargetMode="External"/><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3.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4.xml"/></Relationships>
</file>

<file path=ppt/charts/_rels/chart15.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5.xml"/></Relationships>
</file>

<file path=ppt/charts/_rels/chart16.xml.rels><?xml version="1.0" encoding="UTF-8" standalone="yes"?>
<Relationships xmlns="http://schemas.openxmlformats.org/package/2006/relationships"><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6.xml"/></Relationships>
</file>

<file path=ppt/charts/_rels/chart17.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7.xml"/></Relationships>
</file>

<file path=ppt/charts/_rels/chart18.xml.rels><?xml version="1.0" encoding="UTF-8" standalone="yes"?>
<Relationships xmlns="http://schemas.openxmlformats.org/package/2006/relationships"><Relationship Id="rId3" Type="http://schemas.openxmlformats.org/officeDocument/2006/relationships/chartUserShapes" Target="../drawings/drawing5.xml"/><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8.xml"/></Relationships>
</file>

<file path=ppt/charts/_rels/chart19.xml.rels><?xml version="1.0" encoding="UTF-8" standalone="yes"?>
<Relationships xmlns="http://schemas.openxmlformats.org/package/2006/relationships"><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19.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2" Type="http://schemas.openxmlformats.org/officeDocument/2006/relationships/oleObject" Target="file:///C:\Users\zhigulina\Desktop\&#1056;&#1072;&#1089;&#1093;&#1086;&#1076;&#1099;%20&#1087;&#1086;%20&#1075;&#1086;&#1089;&#1087;&#1088;&#1086;&#1075;&#1088;&#1072;&#1084;&#1084;&#1072;&#1084;.xlsx" TargetMode="External"/><Relationship Id="rId1" Type="http://schemas.openxmlformats.org/officeDocument/2006/relationships/themeOverride" Target="../theme/themeOverride20.xml"/></Relationships>
</file>

<file path=ppt/charts/_rels/chart21.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1099;%2048%20-%2050%20&#1048;&#1057;&#1055;&#1054;&#1051;&#1053;&#1045;&#1053;&#1048;&#1045;%20&#1040;&#1048;&#1055;%20&#1071;&#1054;%20&#1079;&#1072;%202018&#1075;.xlsx" TargetMode="External"/><Relationship Id="rId1" Type="http://schemas.openxmlformats.org/officeDocument/2006/relationships/themeOverride" Target="../theme/themeOverride21.xml"/></Relationships>
</file>

<file path=ppt/charts/_rels/chart22.xml.rels><?xml version="1.0" encoding="UTF-8" standalone="yes"?>
<Relationships xmlns="http://schemas.openxmlformats.org/package/2006/relationships"><Relationship Id="rId2" Type="http://schemas.openxmlformats.org/officeDocument/2006/relationships/oleObject" Target="&#1050;&#1085;&#1080;&#1075;&#1072;1" TargetMode="External"/><Relationship Id="rId1" Type="http://schemas.openxmlformats.org/officeDocument/2006/relationships/themeOverride" Target="../theme/themeOverride22.xml"/></Relationships>
</file>

<file path=ppt/charts/_rels/chart23.xml.rels><?xml version="1.0" encoding="UTF-8" standalone="yes"?>
<Relationships xmlns="http://schemas.openxmlformats.org/package/2006/relationships"><Relationship Id="rId2" Type="http://schemas.openxmlformats.org/officeDocument/2006/relationships/oleObject" Target="&#1050;&#1085;&#1080;&#1075;&#1072;1" TargetMode="External"/><Relationship Id="rId1" Type="http://schemas.openxmlformats.org/officeDocument/2006/relationships/themeOverride" Target="../theme/themeOverride23.xml"/></Relationships>
</file>

<file path=ppt/charts/_rels/chart24.xml.rels><?xml version="1.0" encoding="UTF-8" standalone="yes"?>
<Relationships xmlns="http://schemas.openxmlformats.org/package/2006/relationships"><Relationship Id="rId2" Type="http://schemas.openxmlformats.org/officeDocument/2006/relationships/oleObject" Target="file:///\\adm.local\&#1044;&#1045;&#1055;&#1060;&#1048;&#1053;\&#1054;&#1090;&#1076;&#1077;&#1083;%20&#1084;&#1077;&#1090;&#1086;&#1076;&#1086;&#1083;&#1086;&#1075;&#1080;&#1080;\&#1041;&#1070;&#1044;&#1046;&#1045;&#1058;%20&#1044;&#1051;&#1071;%20&#1043;&#1056;&#1040;&#1046;&#1044;&#1040;&#1053;\&#1048;&#1089;&#1087;&#1086;&#1083;&#1085;&#1077;&#1085;&#1080;&#1077;%20&#1073;&#1102;&#1076;&#1078;&#1077;&#1090;&#1072;%20&#1079;&#1072;%202017%20&#1075;&#1086;&#1076;\&#1052;&#1072;&#1090;&#1077;&#1088;&#1080;&#1072;&#1083;&#1099;%20&#1082;%20&#1087;&#1088;&#1077;&#1079;&#1077;&#1085;&#1090;&#1072;&#1094;&#1080;&#1080;\&#1057;&#1083;&#1072;&#1081;&#1076;%2052%20&#1052;&#1041;&#1058;.xlsx" TargetMode="External"/><Relationship Id="rId1" Type="http://schemas.openxmlformats.org/officeDocument/2006/relationships/themeOverride" Target="../theme/themeOverride24.xml"/></Relationships>
</file>

<file path=ppt/charts/_rels/chart25.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52%20&#1052;&#1041;&#1058;.xlsx" TargetMode="External"/><Relationship Id="rId1" Type="http://schemas.openxmlformats.org/officeDocument/2006/relationships/themeOverride" Target="../theme/themeOverride25.xml"/></Relationships>
</file>

<file path=ppt/charts/_rels/chart26.xml.rels><?xml version="1.0" encoding="UTF-8" standalone="yes"?>
<Relationships xmlns="http://schemas.openxmlformats.org/package/2006/relationships"><Relationship Id="rId2" Type="http://schemas.openxmlformats.org/officeDocument/2006/relationships/oleObject" Target="file:///\\adm.local\&#1044;&#1045;&#1055;&#1060;&#1048;&#1053;\&#1054;&#1090;&#1076;&#1077;&#1083;%20&#1084;&#1077;&#1090;&#1086;&#1076;&#1086;&#1083;&#1086;&#1075;&#1080;&#1080;\&#1041;&#1070;&#1044;&#1046;&#1045;&#1058;%20&#1044;&#1051;&#1071;%20&#1043;&#1056;&#1040;&#1046;&#1044;&#1040;&#1053;\&#1048;&#1089;&#1087;&#1086;&#1083;&#1085;&#1077;&#1085;&#1080;&#1077;%20&#1073;&#1102;&#1076;&#1078;&#1077;&#1090;&#1072;%20&#1079;&#1072;%202017%20&#1075;&#1086;&#1076;\&#1052;&#1072;&#1090;&#1077;&#1088;&#1080;&#1072;&#1083;&#1099;%20&#1082;%20&#1087;&#1088;&#1077;&#1079;&#1077;&#1085;&#1090;&#1072;&#1094;&#1080;&#1080;\&#1057;&#1083;&#1072;&#1081;&#1076;%2057%20&#1080;&#1089;&#1090;&#1086;&#1095;&#1085;&#1080;&#1082;&#1080;.xlsx" TargetMode="External"/><Relationship Id="rId1" Type="http://schemas.openxmlformats.org/officeDocument/2006/relationships/themeOverride" Target="../theme/themeOverride26.xml"/></Relationships>
</file>

<file path=ppt/charts/_rels/chart27.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5;&#1088;&#1086;&#1077;&#1082;&#1090;%20&#1079;&#1072;&#1082;&#1086;&#1085;&#1072;\&#1055;&#1088;&#1080;&#1083;&#1086;&#1078;&#1077;&#1085;&#1080;&#1077;%2011%20(&#1086;&#1090;&#1095;&#1077;&#1090;%20&#1086;%20&#1089;&#1086;&#1089;&#1090;&#1086;&#1103;&#1085;&#1080;&#1080;%20&#1075;&#1086;&#1089;&#1076;&#1086;&#1083;&#1075;&#1072;).xlsx" TargetMode="External"/><Relationship Id="rId1" Type="http://schemas.openxmlformats.org/officeDocument/2006/relationships/themeOverride" Target="../theme/themeOverride27.xml"/></Relationships>
</file>

<file path=ppt/charts/_rels/chart28.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5;&#1088;&#1086;&#1077;&#1082;&#1090;%20&#1079;&#1072;&#1082;&#1086;&#1085;&#1072;\&#1055;&#1088;&#1080;&#1083;&#1086;&#1078;&#1077;&#1085;&#1080;&#1077;%2011%20(&#1086;&#1090;&#1095;&#1077;&#1090;%20&#1086;%20&#1089;&#1086;&#1089;&#1090;&#1086;&#1103;&#1085;&#1080;&#1080;%20&#1075;&#1086;&#1089;&#1076;&#1086;&#1083;&#1075;&#1072;).xlsx" TargetMode="External"/><Relationship Id="rId1" Type="http://schemas.openxmlformats.org/officeDocument/2006/relationships/themeOverride" Target="../theme/themeOverride28.xml"/></Relationships>
</file>

<file path=ppt/charts/_rels/chart29.xml.rels><?xml version="1.0" encoding="UTF-8" standalone="yes"?>
<Relationships xmlns="http://schemas.openxmlformats.org/package/2006/relationships"><Relationship Id="rId3" Type="http://schemas.openxmlformats.org/officeDocument/2006/relationships/chartUserShapes" Target="../drawings/drawing6.xml"/><Relationship Id="rId2" Type="http://schemas.openxmlformats.org/officeDocument/2006/relationships/package" Target="../embeddings/Microsoft_Excel_Worksheet39.xlsx"/><Relationship Id="rId1" Type="http://schemas.openxmlformats.org/officeDocument/2006/relationships/themeOverride" Target="../theme/themeOverride29.xml"/></Relationships>
</file>

<file path=ppt/charts/_rels/chart3.xml.rels><?xml version="1.0" encoding="UTF-8" standalone="yes"?>
<Relationships xmlns="http://schemas.openxmlformats.org/package/2006/relationships"><Relationship Id="rId2" Type="http://schemas.openxmlformats.org/officeDocument/2006/relationships/oleObject" Target="file:///\\adm.local\&#1044;&#1045;&#1055;&#1060;&#1048;&#1053;\&#1054;&#1090;&#1076;&#1077;&#1083;%20&#1084;&#1077;&#1090;&#1086;&#1076;&#1086;&#1083;&#1086;&#1075;&#1080;&#1080;\&#1041;&#1070;&#1044;&#1046;&#1045;&#1058;%20&#1044;&#1051;&#1071;%20&#1043;&#1056;&#1040;&#1046;&#1044;&#1040;&#1053;\&#1048;&#1089;&#1087;&#1086;&#1083;&#1085;&#1077;&#1085;&#1080;&#1077;%20&#1073;&#1102;&#1076;&#1078;&#1077;&#1090;&#1072;%20&#1079;&#1072;%202017%20&#1075;&#1086;&#1076;\&#1052;&#1072;&#1090;&#1077;&#1088;&#1080;&#1072;&#1083;&#1099;%20&#1082;%20&#1087;&#1088;&#1077;&#1079;&#1077;&#1085;&#1090;&#1072;&#1094;&#1080;&#1080;\&#1057;&#1083;&#1072;&#1081;&#1076;%2016%20&#1076;&#1080;&#1085;&#1072;&#1084;&#1080;&#1082;&#1072;%20&#1076;&#1086;&#1093;&#1086;&#1076;&#1086;&#1074;.xlsx" TargetMode="External"/><Relationship Id="rId1" Type="http://schemas.openxmlformats.org/officeDocument/2006/relationships/themeOverride" Target="../theme/themeOverride3.xml"/></Relationships>
</file>

<file path=ppt/charts/_rels/chart30.xml.rels><?xml version="1.0" encoding="UTF-8" standalone="yes"?>
<Relationships xmlns="http://schemas.openxmlformats.org/package/2006/relationships"><Relationship Id="rId3" Type="http://schemas.openxmlformats.org/officeDocument/2006/relationships/chartUserShapes" Target="../drawings/drawing7.xml"/><Relationship Id="rId2" Type="http://schemas.openxmlformats.org/officeDocument/2006/relationships/package" Target="../embeddings/Microsoft_Excel_Worksheet40.xlsx"/><Relationship Id="rId1" Type="http://schemas.openxmlformats.org/officeDocument/2006/relationships/themeOverride" Target="../theme/themeOverride30.xml"/></Relationships>
</file>

<file path=ppt/charts/_rels/chart31.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41.xlsx"/><Relationship Id="rId1" Type="http://schemas.openxmlformats.org/officeDocument/2006/relationships/themeOverride" Target="../theme/themeOverride31.xml"/></Relationships>
</file>

<file path=ppt/charts/_rels/chart32.xml.rels><?xml version="1.0" encoding="UTF-8" standalone="yes"?>
<Relationships xmlns="http://schemas.openxmlformats.org/package/2006/relationships"><Relationship Id="rId2" Type="http://schemas.openxmlformats.org/officeDocument/2006/relationships/oleObject" Target="file:///C:\Users\zhigulina\Downloads\&#1048;&#1089;&#1087;&#1086;&#1083;&#1085;&#1077;&#1085;&#1080;&#1077;_&#1076;&#1086;&#1093;&#1086;&#1076;&#1086;&#1074;_&#1087;&#1086;_&#1090;&#1077;&#1088;&#1088;&#1080;&#1090;&#1086;&#1088;&#1080;&#1103;&#1084;_&#1058;&#1072;&#1073;&#1083;&#1080;&#1094;&#1072;_2019_05_22.xls" TargetMode="External"/><Relationship Id="rId1" Type="http://schemas.openxmlformats.org/officeDocument/2006/relationships/themeOverride" Target="../theme/themeOverride32.xml"/></Relationships>
</file>

<file path=ppt/charts/_rels/chart33.xml.rels><?xml version="1.0" encoding="UTF-8" standalone="yes"?>
<Relationships xmlns="http://schemas.openxmlformats.org/package/2006/relationships"><Relationship Id="rId2" Type="http://schemas.openxmlformats.org/officeDocument/2006/relationships/oleObject" Target="file:///C:\Users\zhigulina\Downloads\&#1048;&#1089;&#1087;&#1086;&#1083;&#1085;&#1077;&#1085;&#1080;&#1077;_&#1089;&#1086;&#1073;&#1089;&#1090;&#1074;&#1077;&#1085;&#1085;&#1099;&#1093;_&#1088;&#1072;&#1089;&#1093;&#1086;&#1076;&#1086;&#1074;_&#1058;&#1072;&#1073;&#1083;&#1080;&#1094;&#1072;_2019_05_22%20(1).xls" TargetMode="External"/><Relationship Id="rId1" Type="http://schemas.openxmlformats.org/officeDocument/2006/relationships/themeOverride" Target="../theme/themeOverride33.xml"/></Relationships>
</file>

<file path=ppt/charts/_rels/chart34.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2;&#1072;&#1090;&#1077;&#1088;&#1080;&#1072;&#1083;&#1099;\&#1050;&#1086;&#1087;&#1080;&#1103;%20&#1059;&#1088;&#1086;&#1074;&#1077;&#1085;&#1100;%20&#1087;&#1086;%20&#1062;&#1060;&#1054;%20&#1085;&#1072;%2001.01.2019.xlsx" TargetMode="External"/><Relationship Id="rId1" Type="http://schemas.openxmlformats.org/officeDocument/2006/relationships/themeOverride" Target="../theme/themeOverride34.xml"/></Relationships>
</file>

<file path=ppt/charts/_rels/chart35.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73;&#1102;&#1076;&#1078;&#1077;&#1090;&#1091;%202019-20021\&#1056;&#1072;&#1089;&#1095;&#1077;&#1090;&#1099;\&#1056;&#1072;&#1089;&#1095;&#1077;&#1090;%20&#1059;&#1088;&#1086;&#1074;&#1077;&#1085;&#1100;%20&#1086;&#1090;&#1082;&#1088;&#1099;&#1090;&#1086;&#1089;&#1090;&#1080;.xlsx" TargetMode="External"/><Relationship Id="rId1" Type="http://schemas.openxmlformats.org/officeDocument/2006/relationships/themeOverride" Target="../theme/themeOverride35.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18%20&#1089;&#1090;&#1088;&#1091;&#1082;&#1090;&#1091;&#1088;&#1072;%20&#1076;&#1086;&#1093;&#1086;&#1076;&#1086;&#1074;%20&#1076;&#1080;&#1072;&#1075;&#1088;&#1072;&#1084;&#1084;&#1072;.xlsx"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23%20&#1076;&#1080;&#1085;&#1072;&#1084;&#1080;&#1082;&#1072;%20&#1088;&#1072;&#1089;&#1093;&#1086;&#1076;&#1099;.xlsx"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adm.local\&#1044;&#1045;&#1055;&#1060;&#1048;&#1053;\&#1054;&#1090;&#1076;&#1077;&#1083;%20&#1084;&#1077;&#1090;&#1086;&#1076;&#1086;&#1083;&#1086;&#1075;&#1080;&#1080;\&#1041;&#1070;&#1044;&#1046;&#1045;&#1058;%20&#1044;&#1051;&#1071;%20&#1043;&#1056;&#1040;&#1046;&#1044;&#1040;&#1053;\&#1048;&#1089;&#1087;&#1086;&#1083;&#1085;&#1077;&#1085;&#1080;&#1077;%20&#1073;&#1102;&#1076;&#1078;&#1077;&#1090;&#1072;%20&#1079;&#1072;%202017%20&#1075;&#1086;&#1076;\&#1052;&#1072;&#1090;&#1077;&#1088;&#1080;&#1072;&#1083;&#1099;%20&#1082;%20&#1087;&#1088;&#1077;&#1079;&#1077;&#1085;&#1090;&#1072;&#1094;&#1080;&#1080;\&#1057;&#1083;&#1072;&#1081;&#1076;%2024-25%20&#1056;&#1072;&#1089;&#1093;&#1086;&#1076;&#1099;_&#1087;&#1086;_&#1088;&#1072;&#1079;&#1076;&#1077;&#1083;&#1072;&#1084;%20&#1041;&#1050;%20&#1054;&#1041;_&#1079;&#1072;_2013-_2017_&#1075;&#1075;.xlsx" TargetMode="External"/><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oleObject" Target="file:///C:\Users\zhigulina\Desktop\&#1041;&#1102;&#1076;&#1078;&#1077;&#1090;%20&#1076;&#1083;&#1103;%20&#1075;&#1088;&#1072;&#1078;&#1076;&#1072;&#1085;\&#1050;%20&#1086;&#1090;&#1095;&#1077;&#1090;&#1091;%20&#1086;&#1073;%20&#1080;&#1089;&#1087;&#1086;&#1083;&#1085;&#1077;&#1085;&#1080;&#1080;%20&#1079;&#1072;%202018\&#1056;&#1072;&#1089;&#1095;&#1077;&#1090;&#1099;\&#1057;&#1083;&#1072;&#1081;&#1076;%2027%20(&#1043;&#1055;%20&#1087;&#1086;%20&#1085;&#1072;&#1087;&#1088;&#1072;&#1074;&#1083;&#1077;&#1085;&#1080;&#1103;&#1084;).xlsx" TargetMode="External"/><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План</c:v>
          </c:tx>
          <c:spPr>
            <a:solidFill>
              <a:schemeClr val="tx2">
                <a:lumMod val="60000"/>
                <a:lumOff val="40000"/>
              </a:schemeClr>
            </a:solidFill>
          </c:spPr>
          <c:invertIfNegative val="0"/>
          <c:dLbls>
            <c:dLbl>
              <c:idx val="2"/>
              <c:layout>
                <c:manualLayout>
                  <c:x val="-4.5740423098913664E-3"/>
                  <c:y val="0.1111111111111112"/>
                </c:manualLayout>
              </c:layout>
              <c:dLblPos val="outEnd"/>
              <c:showLegendKey val="0"/>
              <c:showVal val="1"/>
              <c:showCatName val="0"/>
              <c:showSerName val="0"/>
              <c:showPercent val="0"/>
              <c:showBubbleSize val="0"/>
            </c:dLbl>
            <c:txPr>
              <a:bodyPr/>
              <a:lstStyle/>
              <a:p>
                <a:pPr>
                  <a:defRPr sz="1000" b="0" i="0" u="none" strike="noStrike" baseline="0">
                    <a:solidFill>
                      <a:srgbClr val="000000"/>
                    </a:solidFill>
                    <a:latin typeface="Calibri"/>
                    <a:ea typeface="Calibri"/>
                    <a:cs typeface="Calibri"/>
                  </a:defRPr>
                </a:pPr>
                <a:endParaRPr lang="ru-RU"/>
              </a:p>
            </c:txPr>
            <c:showLegendKey val="0"/>
            <c:showVal val="1"/>
            <c:showCatName val="0"/>
            <c:showSerName val="0"/>
            <c:showPercent val="0"/>
            <c:showBubbleSize val="0"/>
            <c:showLeaderLines val="0"/>
          </c:dLbls>
          <c:cat>
            <c:strRef>
              <c:f>'ОБ 17'!$A$3:$A$5</c:f>
              <c:strCache>
                <c:ptCount val="3"/>
                <c:pt idx="0">
                  <c:v>Доходы </c:v>
                </c:pt>
                <c:pt idx="1">
                  <c:v>Расходы </c:v>
                </c:pt>
                <c:pt idx="2">
                  <c:v>Дефицит</c:v>
                </c:pt>
              </c:strCache>
            </c:strRef>
          </c:cat>
          <c:val>
            <c:numRef>
              <c:f>'ОБ 17'!$B$3:$B$5</c:f>
              <c:numCache>
                <c:formatCode>#,##0</c:formatCode>
                <c:ptCount val="3"/>
                <c:pt idx="0">
                  <c:v>68815</c:v>
                </c:pt>
                <c:pt idx="1">
                  <c:v>70692</c:v>
                </c:pt>
                <c:pt idx="2">
                  <c:v>-1877</c:v>
                </c:pt>
              </c:numCache>
            </c:numRef>
          </c:val>
        </c:ser>
        <c:ser>
          <c:idx val="1"/>
          <c:order val="1"/>
          <c:tx>
            <c:v>Факт</c:v>
          </c:tx>
          <c:spPr>
            <a:solidFill>
              <a:srgbClr val="FFC000"/>
            </a:solidFill>
          </c:spPr>
          <c:invertIfNegative val="0"/>
          <c:dLbls>
            <c:dLbl>
              <c:idx val="2"/>
              <c:layout>
                <c:manualLayout>
                  <c:x val="-1.800804059012349E-7"/>
                  <c:y val="0.11111147564887722"/>
                </c:manualLayout>
              </c:layout>
              <c:dLblPos val="outEnd"/>
              <c:showLegendKey val="0"/>
              <c:showVal val="1"/>
              <c:showCatName val="0"/>
              <c:showSerName val="0"/>
              <c:showPercent val="0"/>
              <c:showBubbleSize val="0"/>
            </c:dLbl>
            <c:txPr>
              <a:bodyPr/>
              <a:lstStyle/>
              <a:p>
                <a:pPr>
                  <a:defRPr sz="1000" b="0" i="0" u="none" strike="noStrike" baseline="0">
                    <a:solidFill>
                      <a:srgbClr val="000000"/>
                    </a:solidFill>
                    <a:latin typeface="Calibri"/>
                    <a:ea typeface="Calibri"/>
                    <a:cs typeface="Calibri"/>
                  </a:defRPr>
                </a:pPr>
                <a:endParaRPr lang="ru-RU"/>
              </a:p>
            </c:txPr>
            <c:showLegendKey val="0"/>
            <c:showVal val="1"/>
            <c:showCatName val="0"/>
            <c:showSerName val="0"/>
            <c:showPercent val="0"/>
            <c:showBubbleSize val="0"/>
            <c:showLeaderLines val="0"/>
          </c:dLbls>
          <c:cat>
            <c:strRef>
              <c:f>'ОБ 17'!$A$3:$A$5</c:f>
              <c:strCache>
                <c:ptCount val="3"/>
                <c:pt idx="0">
                  <c:v>Доходы </c:v>
                </c:pt>
                <c:pt idx="1">
                  <c:v>Расходы </c:v>
                </c:pt>
                <c:pt idx="2">
                  <c:v>Дефицит</c:v>
                </c:pt>
              </c:strCache>
            </c:strRef>
          </c:cat>
          <c:val>
            <c:numRef>
              <c:f>'ОБ 17'!$C$3:$C$5</c:f>
              <c:numCache>
                <c:formatCode>#,##0</c:formatCode>
                <c:ptCount val="3"/>
                <c:pt idx="0">
                  <c:v>65948</c:v>
                </c:pt>
                <c:pt idx="1">
                  <c:v>67139</c:v>
                </c:pt>
                <c:pt idx="2">
                  <c:v>-1190</c:v>
                </c:pt>
              </c:numCache>
            </c:numRef>
          </c:val>
        </c:ser>
        <c:dLbls>
          <c:showLegendKey val="0"/>
          <c:showVal val="0"/>
          <c:showCatName val="0"/>
          <c:showSerName val="0"/>
          <c:showPercent val="0"/>
          <c:showBubbleSize val="0"/>
        </c:dLbls>
        <c:gapWidth val="150"/>
        <c:axId val="139205632"/>
        <c:axId val="139223808"/>
      </c:barChart>
      <c:catAx>
        <c:axId val="139205632"/>
        <c:scaling>
          <c:orientation val="minMax"/>
        </c:scaling>
        <c:delete val="0"/>
        <c:axPos val="b"/>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39223808"/>
        <c:crosses val="autoZero"/>
        <c:auto val="1"/>
        <c:lblAlgn val="ctr"/>
        <c:lblOffset val="100"/>
        <c:noMultiLvlLbl val="0"/>
      </c:catAx>
      <c:valAx>
        <c:axId val="139223808"/>
        <c:scaling>
          <c:orientation val="minMax"/>
        </c:scaling>
        <c:delete val="0"/>
        <c:axPos val="l"/>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ru-RU"/>
          </a:p>
        </c:txPr>
        <c:crossAx val="139205632"/>
        <c:crosses val="autoZero"/>
        <c:crossBetween val="between"/>
      </c:valAx>
      <c:spPr>
        <a:noFill/>
        <a:ln w="25400">
          <a:noFill/>
        </a:ln>
      </c:spPr>
    </c:plotArea>
    <c:legend>
      <c:legendPos val="r"/>
      <c:layout/>
      <c:overlay val="0"/>
      <c:txPr>
        <a:bodyPr/>
        <a:lstStyle/>
        <a:p>
          <a:pPr>
            <a:defRPr sz="920" b="0" i="0" u="none" strike="noStrike" baseline="0">
              <a:solidFill>
                <a:srgbClr val="000000"/>
              </a:solidFill>
              <a:latin typeface="Calibri"/>
              <a:ea typeface="Calibri"/>
              <a:cs typeface="Calibri"/>
            </a:defRPr>
          </a:pPr>
          <a:endParaRPr lang="ru-RU"/>
        </a:p>
      </c:txPr>
    </c:legend>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ru-RU"/>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v>2017</c:v>
          </c:tx>
          <c:invertIfNegative val="0"/>
          <c:dLbls>
            <c:numFmt formatCode="#,##0" sourceLinked="0"/>
            <c:txPr>
              <a:bodyPr/>
              <a:lstStyle/>
              <a:p>
                <a:pPr>
                  <a:defRPr sz="800"/>
                </a:pPr>
                <a:endParaRPr lang="ru-RU"/>
              </a:p>
            </c:txPr>
            <c:showLegendKey val="0"/>
            <c:showVal val="1"/>
            <c:showCatName val="0"/>
            <c:showSerName val="0"/>
            <c:showPercent val="0"/>
            <c:showBubbleSize val="0"/>
            <c:showLeaderLines val="0"/>
          </c:dLbls>
          <c:cat>
            <c:strRef>
              <c:f>Лист4!$A$3:$A$13</c:f>
              <c:strCache>
                <c:ptCount val="11"/>
                <c:pt idx="0">
                  <c:v>ГП "Развитие здравоохранения в ЯО"</c:v>
                </c:pt>
                <c:pt idx="1">
                  <c:v>ГП "Развитие образования и молодежная политика в ЯО"</c:v>
                </c:pt>
                <c:pt idx="2">
                  <c:v>ГП "Социальная поддержка населения ЯО"</c:v>
                </c:pt>
                <c:pt idx="3">
                  <c:v>ГП "Обеспечение доступным и комфортным жильем населения ЯО"</c:v>
                </c:pt>
                <c:pt idx="4">
                  <c:v>ГП "Развитие культуры и туризма в ЯО"</c:v>
                </c:pt>
                <c:pt idx="5">
                  <c:v>ГП "Качественные коммунальные услуги населению ЯО"</c:v>
                </c:pt>
                <c:pt idx="6">
                  <c:v>ГП "Развитие дорожного хозяйства и транспорта в ЯО"</c:v>
                </c:pt>
                <c:pt idx="7">
                  <c:v>ГП "Развитие сельского хозяйства в ЯО"</c:v>
                </c:pt>
                <c:pt idx="8">
                  <c:v>ГП "Эффективное управление финансами в ЯО"</c:v>
                </c:pt>
                <c:pt idx="9">
                  <c:v>Другие госпрограммы</c:v>
                </c:pt>
                <c:pt idx="10">
                  <c:v>Непрограммные расходы</c:v>
                </c:pt>
              </c:strCache>
            </c:strRef>
          </c:cat>
          <c:val>
            <c:numRef>
              <c:f>Лист4!$B$3:$B$13</c:f>
              <c:numCache>
                <c:formatCode>#,##0.00</c:formatCode>
                <c:ptCount val="11"/>
                <c:pt idx="0">
                  <c:v>9636.712131010001</c:v>
                </c:pt>
                <c:pt idx="1">
                  <c:v>16684.952511610001</c:v>
                </c:pt>
                <c:pt idx="2">
                  <c:v>9598.5905684599984</c:v>
                </c:pt>
                <c:pt idx="3">
                  <c:v>1092.5151311700001</c:v>
                </c:pt>
                <c:pt idx="4">
                  <c:v>1751.97566431</c:v>
                </c:pt>
                <c:pt idx="5">
                  <c:v>1255.79158846</c:v>
                </c:pt>
                <c:pt idx="6">
                  <c:v>6313.2780797599999</c:v>
                </c:pt>
                <c:pt idx="7">
                  <c:v>1716.7256718599999</c:v>
                </c:pt>
                <c:pt idx="8">
                  <c:v>5799.2264226699999</c:v>
                </c:pt>
                <c:pt idx="9">
                  <c:v>3496.04367069</c:v>
                </c:pt>
                <c:pt idx="10">
                  <c:v>2743.4785804499998</c:v>
                </c:pt>
              </c:numCache>
            </c:numRef>
          </c:val>
        </c:ser>
        <c:ser>
          <c:idx val="1"/>
          <c:order val="1"/>
          <c:tx>
            <c:v>2018</c:v>
          </c:tx>
          <c:invertIfNegative val="0"/>
          <c:dLbls>
            <c:numFmt formatCode="#,##0" sourceLinked="0"/>
            <c:txPr>
              <a:bodyPr/>
              <a:lstStyle/>
              <a:p>
                <a:pPr>
                  <a:defRPr sz="800"/>
                </a:pPr>
                <a:endParaRPr lang="ru-RU"/>
              </a:p>
            </c:txPr>
            <c:showLegendKey val="0"/>
            <c:showVal val="1"/>
            <c:showCatName val="0"/>
            <c:showSerName val="0"/>
            <c:showPercent val="0"/>
            <c:showBubbleSize val="0"/>
            <c:showLeaderLines val="0"/>
          </c:dLbls>
          <c:cat>
            <c:strRef>
              <c:f>Лист4!$A$3:$A$13</c:f>
              <c:strCache>
                <c:ptCount val="11"/>
                <c:pt idx="0">
                  <c:v>ГП "Развитие здравоохранения в ЯО"</c:v>
                </c:pt>
                <c:pt idx="1">
                  <c:v>ГП "Развитие образования и молодежная политика в ЯО"</c:v>
                </c:pt>
                <c:pt idx="2">
                  <c:v>ГП "Социальная поддержка населения ЯО"</c:v>
                </c:pt>
                <c:pt idx="3">
                  <c:v>ГП "Обеспечение доступным и комфортным жильем населения ЯО"</c:v>
                </c:pt>
                <c:pt idx="4">
                  <c:v>ГП "Развитие культуры и туризма в ЯО"</c:v>
                </c:pt>
                <c:pt idx="5">
                  <c:v>ГП "Качественные коммунальные услуги населению ЯО"</c:v>
                </c:pt>
                <c:pt idx="6">
                  <c:v>ГП "Развитие дорожного хозяйства и транспорта в ЯО"</c:v>
                </c:pt>
                <c:pt idx="7">
                  <c:v>ГП "Развитие сельского хозяйства в ЯО"</c:v>
                </c:pt>
                <c:pt idx="8">
                  <c:v>ГП "Эффективное управление финансами в ЯО"</c:v>
                </c:pt>
                <c:pt idx="9">
                  <c:v>Другие госпрограммы</c:v>
                </c:pt>
                <c:pt idx="10">
                  <c:v>Непрограммные расходы</c:v>
                </c:pt>
              </c:strCache>
            </c:strRef>
          </c:cat>
          <c:val>
            <c:numRef>
              <c:f>Лист4!$C$3:$C$13</c:f>
              <c:numCache>
                <c:formatCode>#,##0.00</c:formatCode>
                <c:ptCount val="11"/>
                <c:pt idx="0">
                  <c:v>10813.920422219999</c:v>
                </c:pt>
                <c:pt idx="1">
                  <c:v>18565.8978785</c:v>
                </c:pt>
                <c:pt idx="2">
                  <c:v>10479.605055669999</c:v>
                </c:pt>
                <c:pt idx="3">
                  <c:v>627.12692114000004</c:v>
                </c:pt>
                <c:pt idx="4">
                  <c:v>1593.9592477799999</c:v>
                </c:pt>
                <c:pt idx="5">
                  <c:v>2154.3129313499999</c:v>
                </c:pt>
                <c:pt idx="6">
                  <c:v>7601.5405944100003</c:v>
                </c:pt>
                <c:pt idx="7">
                  <c:v>1325.8689351500002</c:v>
                </c:pt>
                <c:pt idx="8">
                  <c:v>6515.2625430600001</c:v>
                </c:pt>
                <c:pt idx="9">
                  <c:v>4315.3486729099996</c:v>
                </c:pt>
                <c:pt idx="10">
                  <c:v>3145.68797946</c:v>
                </c:pt>
              </c:numCache>
            </c:numRef>
          </c:val>
        </c:ser>
        <c:dLbls>
          <c:showLegendKey val="0"/>
          <c:showVal val="0"/>
          <c:showCatName val="0"/>
          <c:showSerName val="0"/>
          <c:showPercent val="0"/>
          <c:showBubbleSize val="0"/>
        </c:dLbls>
        <c:gapWidth val="150"/>
        <c:axId val="157261824"/>
        <c:axId val="157263360"/>
      </c:barChart>
      <c:catAx>
        <c:axId val="157261824"/>
        <c:scaling>
          <c:orientation val="minMax"/>
        </c:scaling>
        <c:delete val="0"/>
        <c:axPos val="l"/>
        <c:majorTickMark val="out"/>
        <c:minorTickMark val="none"/>
        <c:tickLblPos val="nextTo"/>
        <c:txPr>
          <a:bodyPr/>
          <a:lstStyle/>
          <a:p>
            <a:pPr>
              <a:defRPr sz="800">
                <a:latin typeface="Times New Roman" panose="02020603050405020304" pitchFamily="18" charset="0"/>
                <a:cs typeface="Times New Roman" panose="02020603050405020304" pitchFamily="18" charset="0"/>
              </a:defRPr>
            </a:pPr>
            <a:endParaRPr lang="ru-RU"/>
          </a:p>
        </c:txPr>
        <c:crossAx val="157263360"/>
        <c:crosses val="autoZero"/>
        <c:auto val="1"/>
        <c:lblAlgn val="ctr"/>
        <c:lblOffset val="100"/>
        <c:noMultiLvlLbl val="0"/>
      </c:catAx>
      <c:valAx>
        <c:axId val="157263360"/>
        <c:scaling>
          <c:orientation val="minMax"/>
        </c:scaling>
        <c:delete val="0"/>
        <c:axPos val="b"/>
        <c:majorGridlines/>
        <c:numFmt formatCode="#,##0.00" sourceLinked="1"/>
        <c:majorTickMark val="out"/>
        <c:minorTickMark val="none"/>
        <c:tickLblPos val="nextTo"/>
        <c:crossAx val="157261824"/>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50280635004994934"/>
          <c:y val="2.777760003312324E-2"/>
          <c:w val="0.43564461296467993"/>
          <c:h val="0.83309419655876349"/>
        </c:manualLayout>
      </c:layout>
      <c:barChart>
        <c:barDir val="bar"/>
        <c:grouping val="clustered"/>
        <c:varyColors val="0"/>
        <c:ser>
          <c:idx val="0"/>
          <c:order val="0"/>
          <c:tx>
            <c:v>План</c:v>
          </c:tx>
          <c:invertIfNegative val="0"/>
          <c:cat>
            <c:strRef>
              <c:f>Лист3!$A$2:$A$27</c:f>
              <c:strCache>
                <c:ptCount val="11"/>
                <c:pt idx="0">
                  <c:v>ГП "Развитие здравоохранения в ЯО"</c:v>
                </c:pt>
                <c:pt idx="1">
                  <c:v>ГП "Развитие образования и молодежная политика в ЯО"</c:v>
                </c:pt>
                <c:pt idx="2">
                  <c:v>ГП "Социальная поддержка населения ЯО"</c:v>
                </c:pt>
                <c:pt idx="3">
                  <c:v>ГП "Обеспечение доступным и комфортным жильем населения ЯО"</c:v>
                </c:pt>
                <c:pt idx="4">
                  <c:v>ГП "Развитие культуры и туризма в ЯО"</c:v>
                </c:pt>
                <c:pt idx="5">
                  <c:v>ГП "Обеспечение качественными коммунальными услугами населения ЯО"</c:v>
                </c:pt>
                <c:pt idx="6">
                  <c:v>ГП "Развитие дорожного хозяйства и транспорта в ЯО"</c:v>
                </c:pt>
                <c:pt idx="7">
                  <c:v>ГП "Развитие сельского хозяйства в ЯО"</c:v>
                </c:pt>
                <c:pt idx="8">
                  <c:v>ГП "Создание условий для эффективного управления региональными и муниципальными финансами в ЯО"</c:v>
                </c:pt>
                <c:pt idx="9">
                  <c:v>Другие программы</c:v>
                </c:pt>
                <c:pt idx="10">
                  <c:v>Непрограммные расходы</c:v>
                </c:pt>
              </c:strCache>
            </c:strRef>
          </c:cat>
          <c:val>
            <c:numRef>
              <c:f>Лист3!$B$2:$B$27</c:f>
              <c:numCache>
                <c:formatCode>#,##0.00;[Red]\-#,##0.00;0.00</c:formatCode>
                <c:ptCount val="11"/>
                <c:pt idx="0">
                  <c:v>11839.255675</c:v>
                </c:pt>
                <c:pt idx="1">
                  <c:v>18883.135931000001</c:v>
                </c:pt>
                <c:pt idx="2">
                  <c:v>10624.887327</c:v>
                </c:pt>
                <c:pt idx="3">
                  <c:v>785.31099200000006</c:v>
                </c:pt>
                <c:pt idx="4">
                  <c:v>1616.78874</c:v>
                </c:pt>
                <c:pt idx="5">
                  <c:v>2494.5199600000001</c:v>
                </c:pt>
                <c:pt idx="6">
                  <c:v>8182.162542</c:v>
                </c:pt>
                <c:pt idx="7">
                  <c:v>1358.2350919999999</c:v>
                </c:pt>
                <c:pt idx="8">
                  <c:v>6768.2610569999997</c:v>
                </c:pt>
                <c:pt idx="9">
                  <c:v>4807.4846010000001</c:v>
                </c:pt>
                <c:pt idx="10">
                  <c:v>3332.2039209999998</c:v>
                </c:pt>
              </c:numCache>
            </c:numRef>
          </c:val>
        </c:ser>
        <c:ser>
          <c:idx val="1"/>
          <c:order val="1"/>
          <c:tx>
            <c:v>Факт</c:v>
          </c:tx>
          <c:invertIfNegative val="0"/>
          <c:cat>
            <c:strRef>
              <c:f>Лист3!$A$2:$A$27</c:f>
              <c:strCache>
                <c:ptCount val="11"/>
                <c:pt idx="0">
                  <c:v>ГП "Развитие здравоохранения в ЯО"</c:v>
                </c:pt>
                <c:pt idx="1">
                  <c:v>ГП "Развитие образования и молодежная политика в ЯО"</c:v>
                </c:pt>
                <c:pt idx="2">
                  <c:v>ГП "Социальная поддержка населения ЯО"</c:v>
                </c:pt>
                <c:pt idx="3">
                  <c:v>ГП "Обеспечение доступным и комфортным жильем населения ЯО"</c:v>
                </c:pt>
                <c:pt idx="4">
                  <c:v>ГП "Развитие культуры и туризма в ЯО"</c:v>
                </c:pt>
                <c:pt idx="5">
                  <c:v>ГП "Обеспечение качественными коммунальными услугами населения ЯО"</c:v>
                </c:pt>
                <c:pt idx="6">
                  <c:v>ГП "Развитие дорожного хозяйства и транспорта в ЯО"</c:v>
                </c:pt>
                <c:pt idx="7">
                  <c:v>ГП "Развитие сельского хозяйства в ЯО"</c:v>
                </c:pt>
                <c:pt idx="8">
                  <c:v>ГП "Создание условий для эффективного управления региональными и муниципальными финансами в ЯО"</c:v>
                </c:pt>
                <c:pt idx="9">
                  <c:v>Другие программы</c:v>
                </c:pt>
                <c:pt idx="10">
                  <c:v>Непрограммные расходы</c:v>
                </c:pt>
              </c:strCache>
            </c:strRef>
          </c:cat>
          <c:val>
            <c:numRef>
              <c:f>Лист3!$C$2:$C$27</c:f>
              <c:numCache>
                <c:formatCode>#,##0.00;[Red]\-#,##0.00;0.00</c:formatCode>
                <c:ptCount val="11"/>
                <c:pt idx="0">
                  <c:v>10813.920422219999</c:v>
                </c:pt>
                <c:pt idx="1">
                  <c:v>18565.8978785</c:v>
                </c:pt>
                <c:pt idx="2">
                  <c:v>10479.605055669999</c:v>
                </c:pt>
                <c:pt idx="3">
                  <c:v>627.12692114000004</c:v>
                </c:pt>
                <c:pt idx="4">
                  <c:v>1593.9592477799999</c:v>
                </c:pt>
                <c:pt idx="5">
                  <c:v>2154.3129313499999</c:v>
                </c:pt>
                <c:pt idx="6">
                  <c:v>7601.5405944100003</c:v>
                </c:pt>
                <c:pt idx="7">
                  <c:v>1325.8689351500002</c:v>
                </c:pt>
                <c:pt idx="8">
                  <c:v>6515.2625430600001</c:v>
                </c:pt>
                <c:pt idx="9">
                  <c:v>4315.3486729100005</c:v>
                </c:pt>
                <c:pt idx="10">
                  <c:v>3145.68797946</c:v>
                </c:pt>
              </c:numCache>
            </c:numRef>
          </c:val>
        </c:ser>
        <c:dLbls>
          <c:showLegendKey val="0"/>
          <c:showVal val="0"/>
          <c:showCatName val="0"/>
          <c:showSerName val="0"/>
          <c:showPercent val="0"/>
          <c:showBubbleSize val="0"/>
        </c:dLbls>
        <c:gapWidth val="150"/>
        <c:axId val="157281280"/>
        <c:axId val="151540480"/>
      </c:barChart>
      <c:catAx>
        <c:axId val="157281280"/>
        <c:scaling>
          <c:orientation val="minMax"/>
        </c:scaling>
        <c:delete val="0"/>
        <c:axPos val="l"/>
        <c:majorTickMark val="out"/>
        <c:minorTickMark val="none"/>
        <c:tickLblPos val="nextTo"/>
        <c:txPr>
          <a:bodyPr/>
          <a:lstStyle/>
          <a:p>
            <a:pPr>
              <a:defRPr sz="800">
                <a:latin typeface="Times New Roman" panose="02020603050405020304" pitchFamily="18" charset="0"/>
                <a:cs typeface="Times New Roman" panose="02020603050405020304" pitchFamily="18" charset="0"/>
              </a:defRPr>
            </a:pPr>
            <a:endParaRPr lang="ru-RU"/>
          </a:p>
        </c:txPr>
        <c:crossAx val="151540480"/>
        <c:crosses val="autoZero"/>
        <c:auto val="1"/>
        <c:lblAlgn val="ctr"/>
        <c:lblOffset val="100"/>
        <c:noMultiLvlLbl val="0"/>
      </c:catAx>
      <c:valAx>
        <c:axId val="151540480"/>
        <c:scaling>
          <c:orientation val="minMax"/>
        </c:scaling>
        <c:delete val="0"/>
        <c:axPos val="b"/>
        <c:majorGridlines/>
        <c:numFmt formatCode="#,##0.00;[Red]\-#,##0.00;0.00" sourceLinked="1"/>
        <c:majorTickMark val="out"/>
        <c:minorTickMark val="none"/>
        <c:tickLblPos val="nextTo"/>
        <c:crossAx val="157281280"/>
        <c:crosses val="autoZero"/>
        <c:crossBetween val="between"/>
      </c:valAx>
    </c:plotArea>
    <c:legend>
      <c:legendPos val="b"/>
      <c:layout>
        <c:manualLayout>
          <c:xMode val="edge"/>
          <c:yMode val="edge"/>
          <c:x val="0.27692998684805614"/>
          <c:y val="0.89561234492903385"/>
          <c:w val="0.14423352931492814"/>
          <c:h val="8.1776199288469117E-2"/>
        </c:manualLayout>
      </c:layout>
      <c:overlay val="0"/>
    </c:legend>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373004448781052E-3"/>
          <c:y val="0"/>
          <c:w val="0.5884140892557832"/>
          <c:h val="0.90932378902340605"/>
        </c:manualLayout>
      </c:layout>
      <c:ofPieChart>
        <c:ofPieType val="pie"/>
        <c:varyColors val="1"/>
        <c:ser>
          <c:idx val="0"/>
          <c:order val="0"/>
          <c:dLbls>
            <c:dLbl>
              <c:idx val="0"/>
              <c:layout>
                <c:manualLayout>
                  <c:x val="5.269079169981801E-2"/>
                  <c:y val="-4.7188160975408962E-2"/>
                </c:manualLayout>
              </c:layout>
              <c:tx>
                <c:rich>
                  <a:bodyPr/>
                  <a:lstStyle/>
                  <a:p>
                    <a:r>
                      <a:rPr lang="en-US" dirty="0"/>
                      <a:t>10 664 </a:t>
                    </a:r>
                    <a:r>
                      <a:rPr lang="en-US" dirty="0" smtClean="0"/>
                      <a:t>380</a:t>
                    </a:r>
                    <a:r>
                      <a:rPr lang="ru-RU" dirty="0" smtClean="0"/>
                      <a:t>,4</a:t>
                    </a:r>
                    <a:r>
                      <a:rPr lang="en-US" dirty="0" smtClean="0"/>
                      <a:t> </a:t>
                    </a:r>
                    <a:endParaRPr lang="en-US" dirty="0"/>
                  </a:p>
                </c:rich>
              </c:tx>
              <c:showLegendKey val="0"/>
              <c:showVal val="1"/>
              <c:showCatName val="0"/>
              <c:showSerName val="0"/>
              <c:showPercent val="0"/>
              <c:showBubbleSize val="0"/>
            </c:dLbl>
            <c:dLbl>
              <c:idx val="1"/>
              <c:layout>
                <c:manualLayout>
                  <c:x val="-3.3386009675619818E-2"/>
                  <c:y val="-2.7543977018481429E-2"/>
                </c:manualLayout>
              </c:layout>
              <c:tx>
                <c:rich>
                  <a:bodyPr/>
                  <a:lstStyle/>
                  <a:p>
                    <a:r>
                      <a:rPr lang="en-US" dirty="0"/>
                      <a:t>31 </a:t>
                    </a:r>
                    <a:r>
                      <a:rPr lang="en-US" dirty="0" smtClean="0"/>
                      <a:t>105</a:t>
                    </a:r>
                    <a:r>
                      <a:rPr lang="ru-RU" dirty="0" smtClean="0"/>
                      <a:t>,</a:t>
                    </a:r>
                    <a:r>
                      <a:rPr lang="en-US" dirty="0" smtClean="0"/>
                      <a:t>7 </a:t>
                    </a:r>
                    <a:endParaRPr lang="en-US" dirty="0"/>
                  </a:p>
                </c:rich>
              </c:tx>
              <c:showLegendKey val="0"/>
              <c:showVal val="1"/>
              <c:showCatName val="0"/>
              <c:showSerName val="0"/>
              <c:showPercent val="0"/>
              <c:showBubbleSize val="0"/>
            </c:dLbl>
            <c:dLbl>
              <c:idx val="2"/>
              <c:layout/>
              <c:tx>
                <c:rich>
                  <a:bodyPr/>
                  <a:lstStyle/>
                  <a:p>
                    <a:r>
                      <a:rPr lang="en-US" dirty="0"/>
                      <a:t>13 </a:t>
                    </a:r>
                    <a:r>
                      <a:rPr lang="en-US" dirty="0" smtClean="0"/>
                      <a:t>902</a:t>
                    </a:r>
                    <a:r>
                      <a:rPr lang="ru-RU" dirty="0" smtClean="0"/>
                      <a:t>,</a:t>
                    </a:r>
                    <a:r>
                      <a:rPr lang="en-US" dirty="0" smtClean="0"/>
                      <a:t>0 </a:t>
                    </a:r>
                    <a:endParaRPr lang="en-US" dirty="0"/>
                  </a:p>
                </c:rich>
              </c:tx>
              <c:showLegendKey val="0"/>
              <c:showVal val="1"/>
              <c:showCatName val="0"/>
              <c:showSerName val="0"/>
              <c:showPercent val="0"/>
              <c:showBubbleSize val="0"/>
            </c:dLbl>
            <c:dLbl>
              <c:idx val="3"/>
              <c:layout>
                <c:manualLayout>
                  <c:x val="0.1746774934383202"/>
                  <c:y val="5.7253278508925282E-2"/>
                </c:manualLayout>
              </c:layout>
              <c:tx>
                <c:rich>
                  <a:bodyPr/>
                  <a:lstStyle/>
                  <a:p>
                    <a:r>
                      <a:rPr lang="en-US" dirty="0" smtClean="0"/>
                      <a:t>104 532</a:t>
                    </a:r>
                    <a:r>
                      <a:rPr lang="ru-RU" dirty="0" smtClean="0"/>
                      <a:t>,</a:t>
                    </a:r>
                    <a:r>
                      <a:rPr lang="en-US" dirty="0" smtClean="0"/>
                      <a:t>3 </a:t>
                    </a:r>
                    <a:endParaRPr lang="en-US" dirty="0"/>
                  </a:p>
                </c:rich>
              </c:tx>
              <c:showLegendKey val="0"/>
              <c:showVal val="1"/>
              <c:showCatName val="0"/>
              <c:showSerName val="0"/>
              <c:showPercent val="0"/>
              <c:showBubbleSize val="0"/>
            </c:dLbl>
            <c:spPr>
              <a:solidFill>
                <a:schemeClr val="bg1"/>
              </a:solidFill>
            </c:spPr>
            <c:showLegendKey val="0"/>
            <c:showVal val="0"/>
            <c:showCatName val="0"/>
            <c:showSerName val="0"/>
            <c:showPercent val="0"/>
            <c:showBubbleSize val="0"/>
          </c:dLbls>
          <c:cat>
            <c:strRef>
              <c:f>'Диаграмма здравоохранение'!$A$4:$A$7</c:f>
              <c:strCache>
                <c:ptCount val="4"/>
                <c:pt idx="0">
                  <c:v>ВЦП департамента здравоохранения и фармации Ярославской области</c:v>
                </c:pt>
                <c:pt idx="1">
                  <c:v>ОЦП "Развитие материально-технической базы медицинских организаций Ярославской области"</c:v>
                </c:pt>
                <c:pt idx="2">
                  <c:v>ОЦП "Улучшение кадрового обеспечения государственных медицинских организаций Ярославской области"</c:v>
                </c:pt>
                <c:pt idx="3">
                  <c:v>РП "Развитие материально-технической базы детских поликлиник и детских поликлинических отделений медицинских организаций  Ярославской области"</c:v>
                </c:pt>
              </c:strCache>
            </c:strRef>
          </c:cat>
          <c:val>
            <c:numRef>
              <c:f>'Диаграмма здравоохранение'!$B$4:$B$7</c:f>
              <c:numCache>
                <c:formatCode>#,##0_ ;[Red]\-#,##0\ </c:formatCode>
                <c:ptCount val="4"/>
                <c:pt idx="0">
                  <c:v>10664380377.84</c:v>
                </c:pt>
                <c:pt idx="1">
                  <c:v>31105744.43</c:v>
                </c:pt>
                <c:pt idx="2">
                  <c:v>13902000</c:v>
                </c:pt>
                <c:pt idx="3">
                  <c:v>104532299.95</c:v>
                </c:pt>
              </c:numCache>
            </c:numRef>
          </c:val>
        </c:ser>
        <c:dLbls>
          <c:showLegendKey val="0"/>
          <c:showVal val="0"/>
          <c:showCatName val="0"/>
          <c:showSerName val="0"/>
          <c:showPercent val="0"/>
          <c:showBubbleSize val="0"/>
          <c:showLeaderLines val="1"/>
        </c:dLbls>
        <c:gapWidth val="100"/>
        <c:splitType val="pos"/>
        <c:splitPos val="3"/>
        <c:secondPieSize val="75"/>
        <c:serLines/>
      </c:ofPieChart>
    </c:plotArea>
    <c:legend>
      <c:legendPos val="r"/>
      <c:layout>
        <c:manualLayout>
          <c:xMode val="edge"/>
          <c:yMode val="edge"/>
          <c:x val="0.64959479139998932"/>
          <c:y val="4.3247723656303388E-2"/>
          <c:w val="0.34030197444831589"/>
          <c:h val="0.71548479187447478"/>
        </c:manualLayout>
      </c:layout>
      <c:overlay val="0"/>
    </c:legend>
    <c:plotVisOnly val="1"/>
    <c:dispBlanksAs val="gap"/>
    <c:showDLblsOverMax val="0"/>
  </c:chart>
  <c:externalData r:id="rId2">
    <c:autoUpdate val="0"/>
  </c:externalData>
  <c:userShapes r:id="rId3"/>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4.9518562312518305E-2"/>
          <c:y val="4.3356737220470922E-3"/>
          <c:w val="0.84165540741545164"/>
          <c:h val="0.4261598149270347"/>
        </c:manualLayout>
      </c:layout>
      <c:ofPieChart>
        <c:ofPieType val="pie"/>
        <c:varyColors val="1"/>
        <c:ser>
          <c:idx val="0"/>
          <c:order val="0"/>
          <c:dLbls>
            <c:dLbl>
              <c:idx val="0"/>
              <c:layout>
                <c:manualLayout>
                  <c:x val="0.17202451060526155"/>
                  <c:y val="-5.1015226672930514E-2"/>
                </c:manualLayout>
              </c:layout>
              <c:tx>
                <c:rich>
                  <a:bodyPr/>
                  <a:lstStyle/>
                  <a:p>
                    <a:pPr>
                      <a:defRPr>
                        <a:solidFill>
                          <a:schemeClr val="bg1"/>
                        </a:solidFill>
                      </a:defRPr>
                    </a:pPr>
                    <a:r>
                      <a:rPr lang="en-US" dirty="0" smtClean="0"/>
                      <a:t>17 </a:t>
                    </a:r>
                    <a:r>
                      <a:rPr lang="en-US" dirty="0"/>
                      <a:t>997 </a:t>
                    </a:r>
                    <a:r>
                      <a:rPr lang="en-US" dirty="0" smtClean="0"/>
                      <a:t>647</a:t>
                    </a:r>
                    <a:r>
                      <a:rPr lang="ru-RU" dirty="0" smtClean="0"/>
                      <a:t>,</a:t>
                    </a:r>
                    <a:r>
                      <a:rPr lang="en-US" dirty="0" smtClean="0"/>
                      <a:t>35</a:t>
                    </a:r>
                    <a:endParaRPr lang="en-US" dirty="0"/>
                  </a:p>
                </c:rich>
              </c:tx>
              <c:spPr/>
              <c:showLegendKey val="0"/>
              <c:showVal val="1"/>
              <c:showCatName val="0"/>
              <c:showSerName val="0"/>
              <c:showPercent val="0"/>
              <c:showBubbleSize val="0"/>
            </c:dLbl>
            <c:dLbl>
              <c:idx val="1"/>
              <c:layout/>
              <c:tx>
                <c:rich>
                  <a:bodyPr/>
                  <a:lstStyle/>
                  <a:p>
                    <a:r>
                      <a:rPr lang="en-US"/>
                      <a:t>255 </a:t>
                    </a:r>
                    <a:r>
                      <a:rPr lang="en-US" smtClean="0"/>
                      <a:t>793</a:t>
                    </a:r>
                    <a:r>
                      <a:rPr lang="ru-RU" smtClean="0"/>
                      <a:t>,</a:t>
                    </a:r>
                    <a:r>
                      <a:rPr lang="en-US" smtClean="0"/>
                      <a:t>77</a:t>
                    </a:r>
                    <a:endParaRPr lang="en-US"/>
                  </a:p>
                </c:rich>
              </c:tx>
              <c:showLegendKey val="0"/>
              <c:showVal val="1"/>
              <c:showCatName val="0"/>
              <c:showSerName val="0"/>
              <c:showPercent val="0"/>
              <c:showBubbleSize val="0"/>
            </c:dLbl>
            <c:dLbl>
              <c:idx val="2"/>
              <c:layout>
                <c:manualLayout>
                  <c:x val="4.0927474440681413E-2"/>
                  <c:y val="1.8689388899964667E-2"/>
                </c:manualLayout>
              </c:layout>
              <c:tx>
                <c:rich>
                  <a:bodyPr/>
                  <a:lstStyle/>
                  <a:p>
                    <a:r>
                      <a:rPr lang="en-US" dirty="0" smtClean="0"/>
                      <a:t>91 141</a:t>
                    </a:r>
                    <a:r>
                      <a:rPr lang="ru-RU" dirty="0" smtClean="0"/>
                      <a:t>,</a:t>
                    </a:r>
                    <a:r>
                      <a:rPr lang="en-US" dirty="0" smtClean="0"/>
                      <a:t>3</a:t>
                    </a:r>
                    <a:r>
                      <a:rPr lang="ru-RU" dirty="0" smtClean="0"/>
                      <a:t>3</a:t>
                    </a:r>
                    <a:endParaRPr lang="en-US" dirty="0"/>
                  </a:p>
                </c:rich>
              </c:tx>
              <c:showLegendKey val="0"/>
              <c:showVal val="1"/>
              <c:showCatName val="0"/>
              <c:showSerName val="0"/>
              <c:showPercent val="0"/>
              <c:showBubbleSize val="0"/>
            </c:dLbl>
            <c:dLbl>
              <c:idx val="3"/>
              <c:layout/>
              <c:tx>
                <c:rich>
                  <a:bodyPr/>
                  <a:lstStyle/>
                  <a:p>
                    <a:r>
                      <a:rPr lang="en-US"/>
                      <a:t>55 </a:t>
                    </a:r>
                    <a:r>
                      <a:rPr lang="en-US" smtClean="0"/>
                      <a:t>802</a:t>
                    </a:r>
                    <a:r>
                      <a:rPr lang="ru-RU" smtClean="0"/>
                      <a:t>,</a:t>
                    </a:r>
                    <a:r>
                      <a:rPr lang="en-US" smtClean="0"/>
                      <a:t>11</a:t>
                    </a:r>
                    <a:endParaRPr lang="en-US"/>
                  </a:p>
                </c:rich>
              </c:tx>
              <c:showLegendKey val="0"/>
              <c:showVal val="1"/>
              <c:showCatName val="0"/>
              <c:showSerName val="0"/>
              <c:showPercent val="0"/>
              <c:showBubbleSize val="0"/>
            </c:dLbl>
            <c:dLbl>
              <c:idx val="4"/>
              <c:layout>
                <c:manualLayout>
                  <c:x val="-3.2363030414708213E-2"/>
                  <c:y val="8.2438251439467369E-2"/>
                </c:manualLayout>
              </c:layout>
              <c:tx>
                <c:rich>
                  <a:bodyPr/>
                  <a:lstStyle/>
                  <a:p>
                    <a:r>
                      <a:rPr lang="en-US" dirty="0" smtClean="0"/>
                      <a:t>118 591</a:t>
                    </a:r>
                    <a:r>
                      <a:rPr lang="ru-RU" dirty="0" smtClean="0"/>
                      <a:t>,</a:t>
                    </a:r>
                    <a:r>
                      <a:rPr lang="en-US" dirty="0" smtClean="0"/>
                      <a:t>36</a:t>
                    </a:r>
                    <a:endParaRPr lang="en-US" dirty="0"/>
                  </a:p>
                </c:rich>
              </c:tx>
              <c:showLegendKey val="0"/>
              <c:showVal val="1"/>
              <c:showCatName val="0"/>
              <c:showSerName val="0"/>
              <c:showPercent val="0"/>
              <c:showBubbleSize val="0"/>
            </c:dLbl>
            <c:dLbl>
              <c:idx val="5"/>
              <c:layout>
                <c:manualLayout>
                  <c:x val="-1.4724598274136597E-3"/>
                  <c:y val="1.3920877663173091E-2"/>
                </c:manualLayout>
              </c:layout>
              <c:tx>
                <c:rich>
                  <a:bodyPr/>
                  <a:lstStyle/>
                  <a:p>
                    <a:r>
                      <a:rPr lang="en-US" dirty="0" smtClean="0"/>
                      <a:t>19 493</a:t>
                    </a:r>
                    <a:r>
                      <a:rPr lang="ru-RU" dirty="0" smtClean="0"/>
                      <a:t>,</a:t>
                    </a:r>
                    <a:r>
                      <a:rPr lang="en-US" dirty="0" smtClean="0"/>
                      <a:t>7</a:t>
                    </a:r>
                    <a:r>
                      <a:rPr lang="ru-RU" dirty="0" smtClean="0"/>
                      <a:t>2</a:t>
                    </a:r>
                    <a:endParaRPr lang="en-US" dirty="0"/>
                  </a:p>
                </c:rich>
              </c:tx>
              <c:showLegendKey val="0"/>
              <c:showVal val="1"/>
              <c:showCatName val="0"/>
              <c:showSerName val="0"/>
              <c:showPercent val="0"/>
              <c:showBubbleSize val="0"/>
            </c:dLbl>
            <c:dLbl>
              <c:idx val="6"/>
              <c:layout/>
              <c:tx>
                <c:rich>
                  <a:bodyPr/>
                  <a:lstStyle/>
                  <a:p>
                    <a:r>
                      <a:rPr lang="en-US"/>
                      <a:t>9 </a:t>
                    </a:r>
                    <a:r>
                      <a:rPr lang="en-US" smtClean="0"/>
                      <a:t>885</a:t>
                    </a:r>
                    <a:r>
                      <a:rPr lang="ru-RU" smtClean="0"/>
                      <a:t>,</a:t>
                    </a:r>
                    <a:r>
                      <a:rPr lang="en-US" smtClean="0"/>
                      <a:t>00</a:t>
                    </a:r>
                    <a:endParaRPr lang="en-US"/>
                  </a:p>
                </c:rich>
              </c:tx>
              <c:showLegendKey val="0"/>
              <c:showVal val="1"/>
              <c:showCatName val="0"/>
              <c:showSerName val="0"/>
              <c:showPercent val="0"/>
              <c:showBubbleSize val="0"/>
            </c:dLbl>
            <c:dLbl>
              <c:idx val="7"/>
              <c:layout>
                <c:manualLayout>
                  <c:x val="-1.4724598274136597E-3"/>
                  <c:y val="5.9106316334849932E-3"/>
                </c:manualLayout>
              </c:layout>
              <c:tx>
                <c:rich>
                  <a:bodyPr/>
                  <a:lstStyle/>
                  <a:p>
                    <a:r>
                      <a:rPr lang="en-US" dirty="0" smtClean="0"/>
                      <a:t>17 543</a:t>
                    </a:r>
                    <a:r>
                      <a:rPr lang="ru-RU" dirty="0" smtClean="0"/>
                      <a:t>,</a:t>
                    </a:r>
                    <a:r>
                      <a:rPr lang="en-US" dirty="0" smtClean="0"/>
                      <a:t>2</a:t>
                    </a:r>
                    <a:r>
                      <a:rPr lang="ru-RU" dirty="0" smtClean="0"/>
                      <a:t>4</a:t>
                    </a:r>
                    <a:endParaRPr lang="en-US" dirty="0"/>
                  </a:p>
                </c:rich>
              </c:tx>
              <c:showLegendKey val="0"/>
              <c:showVal val="1"/>
              <c:showCatName val="0"/>
              <c:showSerName val="0"/>
              <c:showPercent val="0"/>
              <c:showBubbleSize val="0"/>
            </c:dLbl>
            <c:dLbl>
              <c:idx val="8"/>
              <c:delete val="1"/>
            </c:dLbl>
            <c:showLegendKey val="0"/>
            <c:showVal val="1"/>
            <c:showCatName val="0"/>
            <c:showSerName val="0"/>
            <c:showPercent val="0"/>
            <c:showBubbleSize val="0"/>
            <c:showLeaderLines val="1"/>
          </c:dLbls>
          <c:cat>
            <c:strRef>
              <c:f>'Диаграмма образование'!$A$2:$A$9</c:f>
              <c:strCache>
                <c:ptCount val="8"/>
                <c:pt idx="0">
                  <c:v>ВЦП департамента образования Ярославской области</c:v>
                </c:pt>
                <c:pt idx="1">
                  <c:v>ОЦП "Обеспечение доступности дошкольного образования в Ярославской области"</c:v>
                </c:pt>
                <c:pt idx="2">
                  <c:v>Создание (исходя из прогнозируемой потребности) новых мест в образовательных организациях Ярославской области</c:v>
                </c:pt>
                <c:pt idx="3">
                  <c:v>ОЦП "Повышение эффективности и качества профессионального образования Ярославской области"</c:v>
                </c:pt>
                <c:pt idx="4">
                  <c:v>ВЦП "Реализация государственной молодежной политики в Ярославской области"</c:v>
                </c:pt>
                <c:pt idx="5">
                  <c:v>ОЦП "Патриотическое воспитание и допризывная подготовка граждан Российской Федерации, проживающих на территории Ярославской области"</c:v>
                </c:pt>
                <c:pt idx="6">
                  <c:v>Государственная поддержка обучающихся по образовательным программам высшего образования</c:v>
                </c:pt>
                <c:pt idx="7">
                  <c:v>ОЦП "Развитие дополнительного образования детей в Ярославской области"</c:v>
                </c:pt>
              </c:strCache>
            </c:strRef>
          </c:cat>
          <c:val>
            <c:numRef>
              <c:f>'Диаграмма образование'!$B$2:$B$9</c:f>
              <c:numCache>
                <c:formatCode>#,##0.00;[Red]\-#,##0.00;0.00</c:formatCode>
                <c:ptCount val="8"/>
                <c:pt idx="0">
                  <c:v>17997647352.290001</c:v>
                </c:pt>
                <c:pt idx="1">
                  <c:v>255793768.06999999</c:v>
                </c:pt>
                <c:pt idx="2">
                  <c:v>91141327.930000007</c:v>
                </c:pt>
                <c:pt idx="3">
                  <c:v>55802109.140000001</c:v>
                </c:pt>
                <c:pt idx="4">
                  <c:v>118591362.20999999</c:v>
                </c:pt>
                <c:pt idx="5">
                  <c:v>19493719.879999999</c:v>
                </c:pt>
                <c:pt idx="6">
                  <c:v>9885000</c:v>
                </c:pt>
                <c:pt idx="7">
                  <c:v>17543238.98</c:v>
                </c:pt>
              </c:numCache>
            </c:numRef>
          </c:val>
        </c:ser>
        <c:dLbls>
          <c:showLegendKey val="0"/>
          <c:showVal val="0"/>
          <c:showCatName val="0"/>
          <c:showSerName val="0"/>
          <c:showPercent val="0"/>
          <c:showBubbleSize val="0"/>
          <c:showLeaderLines val="1"/>
        </c:dLbls>
        <c:gapWidth val="100"/>
        <c:splitType val="pos"/>
        <c:splitPos val="7"/>
        <c:secondPieSize val="75"/>
        <c:serLines/>
      </c:ofPieChart>
    </c:plotArea>
    <c:legend>
      <c:legendPos val="b"/>
      <c:layout>
        <c:manualLayout>
          <c:xMode val="edge"/>
          <c:yMode val="edge"/>
          <c:x val="0"/>
          <c:y val="0.42738807487401576"/>
          <c:w val="1"/>
          <c:h val="0.30533505691047569"/>
        </c:manualLayout>
      </c:layout>
      <c:overlay val="0"/>
      <c:txPr>
        <a:bodyPr/>
        <a:lstStyle/>
        <a:p>
          <a:pPr>
            <a:defRPr sz="800">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ofPieChart>
        <c:ofPieType val="bar"/>
        <c:varyColors val="1"/>
        <c:ser>
          <c:idx val="0"/>
          <c:order val="0"/>
          <c:dLbls>
            <c:dLbl>
              <c:idx val="0"/>
              <c:layout>
                <c:manualLayout>
                  <c:x val="6.6303225160574339E-2"/>
                  <c:y val="-6.1024965480026034E-4"/>
                </c:manualLayout>
              </c:layout>
              <c:tx>
                <c:rich>
                  <a:bodyPr/>
                  <a:lstStyle/>
                  <a:p>
                    <a:r>
                      <a:rPr lang="en-US" dirty="0"/>
                      <a:t>10 258 </a:t>
                    </a:r>
                    <a:r>
                      <a:rPr lang="en-US" dirty="0" smtClean="0"/>
                      <a:t>264,3</a:t>
                    </a:r>
                    <a:endParaRPr lang="en-US" dirty="0"/>
                  </a:p>
                </c:rich>
              </c:tx>
              <c:showLegendKey val="0"/>
              <c:showVal val="1"/>
              <c:showCatName val="0"/>
              <c:showSerName val="0"/>
              <c:showPercent val="0"/>
              <c:showBubbleSize val="0"/>
            </c:dLbl>
            <c:dLbl>
              <c:idx val="1"/>
              <c:layout>
                <c:manualLayout>
                  <c:x val="-0.11311243195200534"/>
                  <c:y val="-1.2065722856190581E-2"/>
                </c:manualLayout>
              </c:layout>
              <c:tx>
                <c:rich>
                  <a:bodyPr/>
                  <a:lstStyle/>
                  <a:p>
                    <a:r>
                      <a:rPr lang="en-US" dirty="0"/>
                      <a:t>29 </a:t>
                    </a:r>
                    <a:r>
                      <a:rPr lang="en-US" dirty="0" smtClean="0"/>
                      <a:t>853</a:t>
                    </a:r>
                    <a:r>
                      <a:rPr lang="ru-RU" dirty="0" smtClean="0"/>
                      <a:t>,</a:t>
                    </a:r>
                    <a:r>
                      <a:rPr lang="en-US" dirty="0" smtClean="0"/>
                      <a:t>8</a:t>
                    </a:r>
                    <a:endParaRPr lang="en-US" dirty="0"/>
                  </a:p>
                </c:rich>
              </c:tx>
              <c:showLegendKey val="0"/>
              <c:showVal val="1"/>
              <c:showCatName val="0"/>
              <c:showSerName val="0"/>
              <c:showPercent val="0"/>
              <c:showBubbleSize val="0"/>
            </c:dLbl>
            <c:dLbl>
              <c:idx val="2"/>
              <c:layout>
                <c:manualLayout>
                  <c:x val="-0.11944444444444445"/>
                  <c:y val="9.1348252625778129E-2"/>
                </c:manualLayout>
              </c:layout>
              <c:tx>
                <c:rich>
                  <a:bodyPr/>
                  <a:lstStyle/>
                  <a:p>
                    <a:r>
                      <a:rPr lang="en-US" dirty="0"/>
                      <a:t>191 </a:t>
                    </a:r>
                    <a:r>
                      <a:rPr lang="en-US" dirty="0" smtClean="0"/>
                      <a:t>486</a:t>
                    </a:r>
                    <a:r>
                      <a:rPr lang="ru-RU" dirty="0" smtClean="0"/>
                      <a:t>,</a:t>
                    </a:r>
                    <a:r>
                      <a:rPr lang="en-US" dirty="0" smtClean="0"/>
                      <a:t>4</a:t>
                    </a:r>
                    <a:endParaRPr lang="en-US" dirty="0"/>
                  </a:p>
                </c:rich>
              </c:tx>
              <c:showLegendKey val="0"/>
              <c:showVal val="1"/>
              <c:showCatName val="0"/>
              <c:showSerName val="0"/>
              <c:showPercent val="0"/>
              <c:showBubbleSize val="0"/>
            </c:dLbl>
            <c:dLbl>
              <c:idx val="3"/>
              <c:delete val="1"/>
            </c:dLbl>
            <c:showLegendKey val="0"/>
            <c:showVal val="1"/>
            <c:showCatName val="0"/>
            <c:showSerName val="0"/>
            <c:showPercent val="0"/>
            <c:showBubbleSize val="0"/>
            <c:showLeaderLines val="1"/>
          </c:dLbls>
          <c:cat>
            <c:strRef>
              <c:f>'Диаграмма соц. поддержка'!$A$2:$A$4</c:f>
              <c:strCache>
                <c:ptCount val="3"/>
                <c:pt idx="0">
                  <c:v>ВЦП "Социальная поддержка населения Ярославской области"</c:v>
                </c:pt>
                <c:pt idx="1">
                  <c:v>РП "Социальная поддержка пожилых граждан в Ярославской области"</c:v>
                </c:pt>
                <c:pt idx="2">
                  <c:v>ОЦП "Семья и дети Ярославии"</c:v>
                </c:pt>
              </c:strCache>
            </c:strRef>
          </c:cat>
          <c:val>
            <c:numRef>
              <c:f>'Диаграмма соц. поддержка'!$B$2:$B$4</c:f>
              <c:numCache>
                <c:formatCode>#,##0.00;[Red]\-#,##0.00;0.00</c:formatCode>
                <c:ptCount val="3"/>
                <c:pt idx="0">
                  <c:v>10258264778.32</c:v>
                </c:pt>
                <c:pt idx="1">
                  <c:v>29853843.940000001</c:v>
                </c:pt>
                <c:pt idx="2">
                  <c:v>191486433.41</c:v>
                </c:pt>
              </c:numCache>
            </c:numRef>
          </c:val>
        </c:ser>
        <c:dLbls>
          <c:showLegendKey val="0"/>
          <c:showVal val="0"/>
          <c:showCatName val="0"/>
          <c:showSerName val="0"/>
          <c:showPercent val="0"/>
          <c:showBubbleSize val="0"/>
          <c:showLeaderLines val="1"/>
        </c:dLbls>
        <c:gapWidth val="100"/>
        <c:splitType val="pos"/>
        <c:splitPos val="2"/>
        <c:secondPieSize val="75"/>
        <c:serLines/>
      </c:ofPieChart>
    </c:plotArea>
    <c:legend>
      <c:legendPos val="r"/>
      <c:layout>
        <c:manualLayout>
          <c:xMode val="edge"/>
          <c:yMode val="edge"/>
          <c:x val="0.68026858432091186"/>
          <c:y val="0.25437025313661099"/>
          <c:w val="0.30810267113177903"/>
          <c:h val="0.61804089333660461"/>
        </c:manualLayout>
      </c:layout>
      <c:overlay val="0"/>
    </c:legend>
    <c:plotVisOnly val="1"/>
    <c:dispBlanksAs val="gap"/>
    <c:showDLblsOverMax val="0"/>
  </c:chart>
  <c:externalData r:id="rId2">
    <c:autoUpdate val="0"/>
  </c:externalData>
  <c:userShapes r:id="rId3"/>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852895132864025"/>
          <c:y val="0.1723752706740698"/>
          <c:w val="0.34121555938229087"/>
          <c:h val="0.75248679082697667"/>
        </c:manualLayout>
      </c:layout>
      <c:pieChart>
        <c:varyColors val="1"/>
        <c:ser>
          <c:idx val="0"/>
          <c:order val="0"/>
          <c:dLbls>
            <c:dLbl>
              <c:idx val="0"/>
              <c:layout>
                <c:manualLayout>
                  <c:x val="-0.37207103251153911"/>
                  <c:y val="-0.17744038210025678"/>
                </c:manualLayout>
              </c:layout>
              <c:tx>
                <c:rich>
                  <a:bodyPr/>
                  <a:lstStyle/>
                  <a:p>
                    <a:r>
                      <a:rPr lang="en-US" dirty="0"/>
                      <a:t>533 </a:t>
                    </a:r>
                    <a:r>
                      <a:rPr lang="en-US" dirty="0" smtClean="0"/>
                      <a:t>754</a:t>
                    </a:r>
                    <a:r>
                      <a:rPr lang="ru-RU" dirty="0" smtClean="0"/>
                      <a:t>,</a:t>
                    </a:r>
                    <a:r>
                      <a:rPr lang="en-US" dirty="0" smtClean="0"/>
                      <a:t>1</a:t>
                    </a:r>
                    <a:endParaRPr lang="en-US" dirty="0"/>
                  </a:p>
                </c:rich>
              </c:tx>
              <c:showLegendKey val="0"/>
              <c:showVal val="1"/>
              <c:showCatName val="0"/>
              <c:showSerName val="0"/>
              <c:showPercent val="0"/>
              <c:showBubbleSize val="0"/>
            </c:dLbl>
            <c:dLbl>
              <c:idx val="1"/>
              <c:layout>
                <c:manualLayout>
                  <c:x val="-2.7460648311803831E-3"/>
                  <c:y val="6.3197653496820119E-2"/>
                </c:manualLayout>
              </c:layout>
              <c:tx>
                <c:rich>
                  <a:bodyPr/>
                  <a:lstStyle/>
                  <a:p>
                    <a:r>
                      <a:rPr lang="en-US" dirty="0"/>
                      <a:t>41 </a:t>
                    </a:r>
                    <a:r>
                      <a:rPr lang="en-US" dirty="0" smtClean="0"/>
                      <a:t>863</a:t>
                    </a:r>
                    <a:r>
                      <a:rPr lang="ru-RU" dirty="0" smtClean="0"/>
                      <a:t>,</a:t>
                    </a:r>
                    <a:r>
                      <a:rPr lang="en-US" dirty="0" smtClean="0"/>
                      <a:t>6</a:t>
                    </a:r>
                    <a:endParaRPr lang="en-US" dirty="0"/>
                  </a:p>
                </c:rich>
              </c:tx>
              <c:showLegendKey val="0"/>
              <c:showVal val="1"/>
              <c:showCatName val="0"/>
              <c:showSerName val="0"/>
              <c:showPercent val="0"/>
              <c:showBubbleSize val="0"/>
            </c:dLbl>
            <c:dLbl>
              <c:idx val="2"/>
              <c:layout>
                <c:manualLayout>
                  <c:x val="2.5318683025118423E-2"/>
                  <c:y val="2.2890795585132781E-2"/>
                </c:manualLayout>
              </c:layout>
              <c:tx>
                <c:rich>
                  <a:bodyPr/>
                  <a:lstStyle/>
                  <a:p>
                    <a:r>
                      <a:rPr lang="en-US" dirty="0"/>
                      <a:t>51 </a:t>
                    </a:r>
                    <a:r>
                      <a:rPr lang="en-US" dirty="0" smtClean="0"/>
                      <a:t>509</a:t>
                    </a:r>
                    <a:r>
                      <a:rPr lang="ru-RU" dirty="0" smtClean="0"/>
                      <a:t>,2</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1"/>
          </c:dLbls>
          <c:cat>
            <c:strRef>
              <c:f>'Диаграмма жилье'!$A$2:$A$4</c:f>
              <c:strCache>
                <c:ptCount val="3"/>
                <c:pt idx="0">
                  <c:v>РП "Стимулирование развития жилищного строительства на территории Ярославской области"</c:v>
                </c:pt>
                <c:pt idx="1">
                  <c:v>ВЦП департамента строительства Ярославской области</c:v>
                </c:pt>
                <c:pt idx="2">
                  <c:v>Расселение граждан из аварийного жилищного фонда, находящегося на территории Богоявленского женского монастыря</c:v>
                </c:pt>
              </c:strCache>
            </c:strRef>
          </c:cat>
          <c:val>
            <c:numRef>
              <c:f>'Диаграмма жилье'!$B$2:$B$4</c:f>
              <c:numCache>
                <c:formatCode>#,##0.00;[Red]\-#,##0.00;0.00</c:formatCode>
                <c:ptCount val="3"/>
                <c:pt idx="0">
                  <c:v>533754152.07999998</c:v>
                </c:pt>
                <c:pt idx="1">
                  <c:v>41863584.060000002</c:v>
                </c:pt>
                <c:pt idx="2">
                  <c:v>51509185</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2">
    <c:autoUpdate val="0"/>
  </c:externalData>
  <c:userShapes r:id="rId3"/>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0077283079657815"/>
          <c:y val="0.14621033326932933"/>
          <c:w val="0.35001527608043553"/>
          <c:h val="0.63509858379811823"/>
        </c:manualLayout>
      </c:layout>
      <c:doughnutChart>
        <c:varyColors val="1"/>
        <c:ser>
          <c:idx val="0"/>
          <c:order val="0"/>
          <c:explosion val="25"/>
          <c:dPt>
            <c:idx val="0"/>
            <c:bubble3D val="0"/>
            <c:explosion val="0"/>
          </c:dPt>
          <c:dLbls>
            <c:dLbl>
              <c:idx val="0"/>
              <c:layout>
                <c:manualLayout>
                  <c:x val="-8.9393939393939401E-2"/>
                  <c:y val="2.5974025974025976E-2"/>
                </c:manualLayout>
              </c:layout>
              <c:tx>
                <c:rich>
                  <a:bodyPr/>
                  <a:lstStyle/>
                  <a:p>
                    <a:r>
                      <a:rPr lang="en-US" dirty="0" smtClean="0"/>
                      <a:t>1 </a:t>
                    </a:r>
                    <a:r>
                      <a:rPr lang="en-US" dirty="0"/>
                      <a:t>485 </a:t>
                    </a:r>
                    <a:r>
                      <a:rPr lang="en-US" dirty="0" smtClean="0"/>
                      <a:t>009</a:t>
                    </a:r>
                    <a:r>
                      <a:rPr lang="ru-RU" dirty="0" smtClean="0"/>
                      <a:t>,</a:t>
                    </a:r>
                    <a:r>
                      <a:rPr lang="en-US" dirty="0" smtClean="0"/>
                      <a:t>9</a:t>
                    </a:r>
                    <a:r>
                      <a:rPr lang="ru-RU" dirty="0" smtClean="0"/>
                      <a:t>6</a:t>
                    </a:r>
                    <a:endParaRPr lang="en-US" dirty="0"/>
                  </a:p>
                </c:rich>
              </c:tx>
              <c:showLegendKey val="0"/>
              <c:showVal val="1"/>
              <c:showCatName val="0"/>
              <c:showSerName val="0"/>
              <c:showPercent val="0"/>
              <c:showBubbleSize val="0"/>
            </c:dLbl>
            <c:dLbl>
              <c:idx val="1"/>
              <c:layout>
                <c:manualLayout>
                  <c:x val="-7.2727272727272724E-2"/>
                  <c:y val="3.2301494177252962E-2"/>
                </c:manualLayout>
              </c:layout>
              <c:tx>
                <c:rich>
                  <a:bodyPr/>
                  <a:lstStyle/>
                  <a:p>
                    <a:r>
                      <a:rPr lang="en-US" dirty="0"/>
                      <a:t>27 </a:t>
                    </a:r>
                    <a:r>
                      <a:rPr lang="en-US" dirty="0" smtClean="0"/>
                      <a:t>083</a:t>
                    </a:r>
                    <a:r>
                      <a:rPr lang="ru-RU" dirty="0" smtClean="0"/>
                      <a:t>,</a:t>
                    </a:r>
                    <a:r>
                      <a:rPr lang="en-US" dirty="0" smtClean="0"/>
                      <a:t>9</a:t>
                    </a:r>
                    <a:r>
                      <a:rPr lang="ru-RU" dirty="0" smtClean="0"/>
                      <a:t>0</a:t>
                    </a:r>
                    <a:endParaRPr lang="en-US" dirty="0"/>
                  </a:p>
                </c:rich>
              </c:tx>
              <c:showLegendKey val="0"/>
              <c:showVal val="1"/>
              <c:showCatName val="0"/>
              <c:showSerName val="0"/>
              <c:showPercent val="0"/>
              <c:showBubbleSize val="0"/>
            </c:dLbl>
            <c:dLbl>
              <c:idx val="2"/>
              <c:layout>
                <c:manualLayout>
                  <c:x val="-6.363636363636363E-2"/>
                  <c:y val="1.9941825453636479E-2"/>
                </c:manualLayout>
              </c:layout>
              <c:tx>
                <c:rich>
                  <a:bodyPr/>
                  <a:lstStyle/>
                  <a:p>
                    <a:r>
                      <a:rPr lang="en-US" dirty="0"/>
                      <a:t>30 </a:t>
                    </a:r>
                    <a:r>
                      <a:rPr lang="en-US" dirty="0" smtClean="0"/>
                      <a:t>916</a:t>
                    </a:r>
                    <a:r>
                      <a:rPr lang="ru-RU" dirty="0" smtClean="0"/>
                      <a:t>,</a:t>
                    </a:r>
                    <a:r>
                      <a:rPr lang="en-US" dirty="0" smtClean="0"/>
                      <a:t>84</a:t>
                    </a:r>
                    <a:endParaRPr lang="en-US" dirty="0"/>
                  </a:p>
                </c:rich>
              </c:tx>
              <c:showLegendKey val="0"/>
              <c:showVal val="1"/>
              <c:showCatName val="0"/>
              <c:showSerName val="0"/>
              <c:showPercent val="0"/>
              <c:showBubbleSize val="0"/>
            </c:dLbl>
            <c:dLbl>
              <c:idx val="3"/>
              <c:layout>
                <c:manualLayout>
                  <c:x val="-6.5151515151515155E-2"/>
                  <c:y val="2.886002886002886E-3"/>
                </c:manualLayout>
              </c:layout>
              <c:tx>
                <c:rich>
                  <a:bodyPr/>
                  <a:lstStyle/>
                  <a:p>
                    <a:r>
                      <a:rPr lang="en-US" dirty="0" smtClean="0"/>
                      <a:t>1 282</a:t>
                    </a:r>
                    <a:r>
                      <a:rPr lang="ru-RU" dirty="0" smtClean="0"/>
                      <a:t>,</a:t>
                    </a:r>
                    <a:r>
                      <a:rPr lang="en-US" dirty="0" smtClean="0"/>
                      <a:t>24</a:t>
                    </a:r>
                    <a:endParaRPr lang="en-US" dirty="0"/>
                  </a:p>
                </c:rich>
              </c:tx>
              <c:showLegendKey val="0"/>
              <c:showVal val="1"/>
              <c:showCatName val="0"/>
              <c:showSerName val="0"/>
              <c:showPercent val="0"/>
              <c:showBubbleSize val="0"/>
            </c:dLbl>
            <c:dLbl>
              <c:idx val="4"/>
              <c:layout>
                <c:manualLayout>
                  <c:x val="-6.0606060606060594E-2"/>
                  <c:y val="-6.1801365738373614E-3"/>
                </c:manualLayout>
              </c:layout>
              <c:tx>
                <c:rich>
                  <a:bodyPr/>
                  <a:lstStyle/>
                  <a:p>
                    <a:r>
                      <a:rPr lang="en-US" dirty="0"/>
                      <a:t>49 </a:t>
                    </a:r>
                    <a:r>
                      <a:rPr lang="en-US" dirty="0" smtClean="0"/>
                      <a:t>666</a:t>
                    </a:r>
                    <a:r>
                      <a:rPr lang="ru-RU" dirty="0" smtClean="0"/>
                      <a:t>,</a:t>
                    </a:r>
                    <a:r>
                      <a:rPr lang="en-US" dirty="0" smtClean="0"/>
                      <a:t>3</a:t>
                    </a:r>
                    <a:r>
                      <a:rPr lang="ru-RU" dirty="0" smtClean="0"/>
                      <a:t>1</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1"/>
          </c:dLbls>
          <c:cat>
            <c:strRef>
              <c:f>'Диаграмма культура'!$A$2:$A$6</c:f>
              <c:strCache>
                <c:ptCount val="5"/>
                <c:pt idx="0">
                  <c:v>ВЦП департамента культуры Ярославской области</c:v>
                </c:pt>
                <c:pt idx="1">
                  <c:v>ОЦП "Развитие туризма и отдыха в Ярославской области"</c:v>
                </c:pt>
                <c:pt idx="2">
                  <c:v>Строительство и реконструкция объектов культурного назначения</c:v>
                </c:pt>
                <c:pt idx="3">
                  <c:v>ВЦП департамента охраны объектов культурного наследия Ярославской области</c:v>
                </c:pt>
                <c:pt idx="4">
                  <c:v>Проведение работ по ремонту, реставрации, реконструкции (включая комплексные научно-исследоват. работы, археологические наблюдения, разработку проектов) зданий и сооружений, расположенных на территории гор. Ярославля, работ по благоустройству территории  </c:v>
                </c:pt>
              </c:strCache>
            </c:strRef>
          </c:cat>
          <c:val>
            <c:numRef>
              <c:f>'Диаграмма культура'!$B$2:$B$6</c:f>
              <c:numCache>
                <c:formatCode>#,##0.00;[Red]\-#,##0.00;0.00</c:formatCode>
                <c:ptCount val="5"/>
                <c:pt idx="0">
                  <c:v>1485009957.3699999</c:v>
                </c:pt>
                <c:pt idx="1">
                  <c:v>27083899.440000001</c:v>
                </c:pt>
                <c:pt idx="2">
                  <c:v>30916840.760000002</c:v>
                </c:pt>
                <c:pt idx="3">
                  <c:v>1282243.1399999999</c:v>
                </c:pt>
                <c:pt idx="4">
                  <c:v>49666307.07</c:v>
                </c:pt>
              </c:numCache>
            </c:numRef>
          </c:val>
        </c:ser>
        <c:dLbls>
          <c:showLegendKey val="0"/>
          <c:showVal val="0"/>
          <c:showCatName val="0"/>
          <c:showSerName val="0"/>
          <c:showPercent val="0"/>
          <c:showBubbleSize val="0"/>
          <c:showLeaderLines val="1"/>
        </c:dLbls>
        <c:firstSliceAng val="275"/>
        <c:holeSize val="50"/>
      </c:doughnutChart>
    </c:plotArea>
    <c:legend>
      <c:legendPos val="r"/>
      <c:layout>
        <c:manualLayout>
          <c:xMode val="edge"/>
          <c:yMode val="edge"/>
          <c:x val="0.55041689812243089"/>
          <c:y val="0.1685263104314928"/>
          <c:w val="0.44457157538051328"/>
          <c:h val="0.70766299223233353"/>
        </c:manualLayout>
      </c:layout>
      <c:overlay val="0"/>
      <c:txPr>
        <a:bodyPr/>
        <a:lstStyle/>
        <a:p>
          <a:pPr>
            <a:defRPr sz="800">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50448998151171287"/>
          <c:y val="0.10346852875454851"/>
          <c:w val="0.47709567873443898"/>
          <c:h val="0.89653147124545152"/>
        </c:manualLayout>
      </c:layout>
      <c:barChart>
        <c:barDir val="bar"/>
        <c:grouping val="clustered"/>
        <c:varyColors val="0"/>
        <c:ser>
          <c:idx val="0"/>
          <c:order val="0"/>
          <c:invertIfNegative val="0"/>
          <c:dLbls>
            <c:dLbl>
              <c:idx val="0"/>
              <c:layout/>
              <c:tx>
                <c:rich>
                  <a:bodyPr/>
                  <a:lstStyle/>
                  <a:p>
                    <a:r>
                      <a:rPr lang="en-US"/>
                      <a:t>41 </a:t>
                    </a:r>
                    <a:r>
                      <a:rPr lang="en-US" smtClean="0"/>
                      <a:t>806</a:t>
                    </a:r>
                    <a:r>
                      <a:rPr lang="ru-RU" smtClean="0"/>
                      <a:t>,1</a:t>
                    </a:r>
                    <a:endParaRPr lang="en-US"/>
                  </a:p>
                </c:rich>
              </c:tx>
              <c:showLegendKey val="0"/>
              <c:showVal val="1"/>
              <c:showCatName val="0"/>
              <c:showSerName val="0"/>
              <c:showPercent val="0"/>
              <c:showBubbleSize val="0"/>
            </c:dLbl>
            <c:dLbl>
              <c:idx val="1"/>
              <c:layout/>
              <c:tx>
                <c:rich>
                  <a:bodyPr/>
                  <a:lstStyle/>
                  <a:p>
                    <a:r>
                      <a:rPr lang="en-US"/>
                      <a:t>9 </a:t>
                    </a:r>
                    <a:r>
                      <a:rPr lang="en-US" smtClean="0"/>
                      <a:t>177</a:t>
                    </a:r>
                    <a:r>
                      <a:rPr lang="ru-RU" smtClean="0"/>
                      <a:t>,</a:t>
                    </a:r>
                    <a:r>
                      <a:rPr lang="en-US" smtClean="0"/>
                      <a:t>2</a:t>
                    </a:r>
                    <a:endParaRPr lang="en-US"/>
                  </a:p>
                </c:rich>
              </c:tx>
              <c:showLegendKey val="0"/>
              <c:showVal val="1"/>
              <c:showCatName val="0"/>
              <c:showSerName val="0"/>
              <c:showPercent val="0"/>
              <c:showBubbleSize val="0"/>
            </c:dLbl>
            <c:dLbl>
              <c:idx val="2"/>
              <c:layout>
                <c:manualLayout>
                  <c:x val="-4.6177219315801432E-2"/>
                  <c:y val="-8.9359183924382843E-2"/>
                </c:manualLayout>
              </c:layout>
              <c:tx>
                <c:rich>
                  <a:bodyPr/>
                  <a:lstStyle/>
                  <a:p>
                    <a:r>
                      <a:rPr lang="en-US" dirty="0" smtClean="0"/>
                      <a:t>1 </a:t>
                    </a:r>
                    <a:r>
                      <a:rPr lang="en-US" dirty="0"/>
                      <a:t>561 </a:t>
                    </a:r>
                    <a:r>
                      <a:rPr lang="en-US" dirty="0" smtClean="0"/>
                      <a:t>275</a:t>
                    </a:r>
                    <a:r>
                      <a:rPr lang="ru-RU" dirty="0" smtClean="0"/>
                      <a:t>,</a:t>
                    </a:r>
                    <a:r>
                      <a:rPr lang="en-US" dirty="0" smtClean="0"/>
                      <a:t>8</a:t>
                    </a:r>
                    <a:endParaRPr lang="en-US" dirty="0"/>
                  </a:p>
                </c:rich>
              </c:tx>
              <c:showLegendKey val="0"/>
              <c:showVal val="1"/>
              <c:showCatName val="0"/>
              <c:showSerName val="0"/>
              <c:showPercent val="0"/>
              <c:showBubbleSize val="0"/>
            </c:dLbl>
            <c:dLbl>
              <c:idx val="3"/>
              <c:layout/>
              <c:tx>
                <c:rich>
                  <a:bodyPr/>
                  <a:lstStyle/>
                  <a:p>
                    <a:r>
                      <a:rPr lang="en-US"/>
                      <a:t>379 </a:t>
                    </a:r>
                    <a:r>
                      <a:rPr lang="en-US" smtClean="0"/>
                      <a:t>875</a:t>
                    </a:r>
                    <a:r>
                      <a:rPr lang="ru-RU" smtClean="0"/>
                      <a:t>,5</a:t>
                    </a:r>
                    <a:endParaRPr lang="en-US"/>
                  </a:p>
                </c:rich>
              </c:tx>
              <c:showLegendKey val="0"/>
              <c:showVal val="1"/>
              <c:showCatName val="0"/>
              <c:showSerName val="0"/>
              <c:showPercent val="0"/>
              <c:showBubbleSize val="0"/>
            </c:dLbl>
            <c:dLbl>
              <c:idx val="4"/>
              <c:layout/>
              <c:tx>
                <c:rich>
                  <a:bodyPr/>
                  <a:lstStyle/>
                  <a:p>
                    <a:r>
                      <a:rPr lang="en-US"/>
                      <a:t>162 </a:t>
                    </a:r>
                    <a:r>
                      <a:rPr lang="en-US" smtClean="0"/>
                      <a:t>178</a:t>
                    </a:r>
                    <a:r>
                      <a:rPr lang="ru-RU" smtClean="0"/>
                      <a:t>,</a:t>
                    </a:r>
                    <a:r>
                      <a:rPr lang="en-US" smtClean="0"/>
                      <a:t>3</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'Диаграмма ком. услуги'!$A$2:$A$6</c:f>
              <c:strCache>
                <c:ptCount val="5"/>
                <c:pt idx="0">
                  <c:v>РП "Развитие водоснабжения и водоотведения ЯО"</c:v>
                </c:pt>
                <c:pt idx="1">
                  <c:v>РП кап. ремонта общего имущества в многоквартирных домах ЯО на 2014 – 2043 годы</c:v>
                </c:pt>
                <c:pt idx="2">
                  <c:v>ВЦП департамента жил.-ком. хозяйства, энергетики и регулирования тарифов ЯО</c:v>
                </c:pt>
                <c:pt idx="3">
                  <c:v>РП "Развитие комплексной системы обращения с отходами, в том числе с твердыми ком. отходами, на территории ЯО"</c:v>
                </c:pt>
                <c:pt idx="4">
                  <c:v>РП "Газификация и модернизация жил.-ком. хозяйства, промышленных и иных организаций ЯО"</c:v>
                </c:pt>
              </c:strCache>
            </c:strRef>
          </c:cat>
          <c:val>
            <c:numRef>
              <c:f>'Диаграмма ком. услуги'!$B$2:$B$6</c:f>
              <c:numCache>
                <c:formatCode>#,##0.00;[Red]\-#,##0.00;0.00</c:formatCode>
                <c:ptCount val="5"/>
                <c:pt idx="0">
                  <c:v>41806070.880000003</c:v>
                </c:pt>
                <c:pt idx="1">
                  <c:v>9177245</c:v>
                </c:pt>
                <c:pt idx="2">
                  <c:v>1561275815.0799999</c:v>
                </c:pt>
                <c:pt idx="3">
                  <c:v>379875460</c:v>
                </c:pt>
                <c:pt idx="4">
                  <c:v>162178340.38999999</c:v>
                </c:pt>
              </c:numCache>
            </c:numRef>
          </c:val>
        </c:ser>
        <c:dLbls>
          <c:showLegendKey val="0"/>
          <c:showVal val="0"/>
          <c:showCatName val="0"/>
          <c:showSerName val="0"/>
          <c:showPercent val="0"/>
          <c:showBubbleSize val="0"/>
        </c:dLbls>
        <c:gapWidth val="150"/>
        <c:axId val="157883008"/>
        <c:axId val="157897088"/>
      </c:barChart>
      <c:catAx>
        <c:axId val="157883008"/>
        <c:scaling>
          <c:orientation val="minMax"/>
        </c:scaling>
        <c:delete val="0"/>
        <c:axPos val="l"/>
        <c:majorTickMark val="out"/>
        <c:minorTickMark val="none"/>
        <c:tickLblPos val="nextTo"/>
        <c:crossAx val="157897088"/>
        <c:crosses val="autoZero"/>
        <c:auto val="1"/>
        <c:lblAlgn val="ctr"/>
        <c:lblOffset val="100"/>
        <c:noMultiLvlLbl val="0"/>
      </c:catAx>
      <c:valAx>
        <c:axId val="157897088"/>
        <c:scaling>
          <c:orientation val="minMax"/>
        </c:scaling>
        <c:delete val="1"/>
        <c:axPos val="b"/>
        <c:numFmt formatCode="#,##0.00;[Red]\-#,##0.00;0.00" sourceLinked="1"/>
        <c:majorTickMark val="out"/>
        <c:minorTickMark val="none"/>
        <c:tickLblPos val="nextTo"/>
        <c:crossAx val="157883008"/>
        <c:crosses val="autoZero"/>
        <c:crossBetween val="between"/>
      </c:valAx>
      <c:spPr>
        <a:ln>
          <a:noFill/>
        </a:ln>
      </c:spPr>
    </c:plotArea>
    <c:plotVisOnly val="1"/>
    <c:dispBlanksAs val="gap"/>
    <c:showDLblsOverMax val="0"/>
  </c:chart>
  <c:spPr>
    <a:ln>
      <a:noFill/>
    </a:ln>
  </c:spPr>
  <c:externalData r:id="rId2">
    <c:autoUpdate val="0"/>
  </c:externalData>
  <c:userShapes r:id="rId3"/>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3.9187159446794531E-2"/>
          <c:y val="9.6585381677441851E-2"/>
          <c:w val="0.55360686046319674"/>
          <c:h val="0.83310155427280463"/>
        </c:manualLayout>
      </c:layout>
      <c:pie3DChart>
        <c:varyColors val="1"/>
        <c:ser>
          <c:idx val="0"/>
          <c:order val="0"/>
          <c:explosion val="21"/>
          <c:dLbls>
            <c:dLbl>
              <c:idx val="0"/>
              <c:layout/>
              <c:tx>
                <c:rich>
                  <a:bodyPr/>
                  <a:lstStyle/>
                  <a:p>
                    <a:r>
                      <a:rPr lang="en-US"/>
                      <a:t>4 089 </a:t>
                    </a:r>
                    <a:r>
                      <a:rPr lang="en-US" smtClean="0"/>
                      <a:t>396</a:t>
                    </a:r>
                    <a:r>
                      <a:rPr lang="ru-RU" smtClean="0"/>
                      <a:t>,</a:t>
                    </a:r>
                    <a:r>
                      <a:rPr lang="en-US" smtClean="0"/>
                      <a:t>3</a:t>
                    </a:r>
                    <a:endParaRPr lang="en-US"/>
                  </a:p>
                </c:rich>
              </c:tx>
              <c:showLegendKey val="0"/>
              <c:showVal val="1"/>
              <c:showCatName val="0"/>
              <c:showSerName val="0"/>
              <c:showPercent val="0"/>
              <c:showBubbleSize val="0"/>
            </c:dLbl>
            <c:dLbl>
              <c:idx val="1"/>
              <c:layout>
                <c:manualLayout>
                  <c:x val="-2.9966539300885508E-2"/>
                  <c:y val="2.6143609750954831E-3"/>
                </c:manualLayout>
              </c:layout>
              <c:tx>
                <c:rich>
                  <a:bodyPr/>
                  <a:lstStyle/>
                  <a:p>
                    <a:r>
                      <a:rPr lang="en-US" dirty="0" smtClean="0"/>
                      <a:t>460 331</a:t>
                    </a:r>
                    <a:r>
                      <a:rPr lang="ru-RU" dirty="0" smtClean="0"/>
                      <a:t>,3</a:t>
                    </a:r>
                    <a:endParaRPr lang="en-US" dirty="0"/>
                  </a:p>
                </c:rich>
              </c:tx>
              <c:showLegendKey val="0"/>
              <c:showVal val="1"/>
              <c:showCatName val="0"/>
              <c:showSerName val="0"/>
              <c:showPercent val="0"/>
              <c:showBubbleSize val="0"/>
            </c:dLbl>
            <c:dLbl>
              <c:idx val="2"/>
              <c:layout>
                <c:manualLayout>
                  <c:x val="1.6551467113803998E-2"/>
                  <c:y val="-3.9088700736596288E-2"/>
                </c:manualLayout>
              </c:layout>
              <c:tx>
                <c:rich>
                  <a:bodyPr/>
                  <a:lstStyle/>
                  <a:p>
                    <a:r>
                      <a:rPr lang="en-US" dirty="0"/>
                      <a:t>74 </a:t>
                    </a:r>
                    <a:r>
                      <a:rPr lang="en-US" dirty="0" smtClean="0"/>
                      <a:t>200</a:t>
                    </a:r>
                    <a:r>
                      <a:rPr lang="ru-RU" dirty="0" smtClean="0"/>
                      <a:t>,</a:t>
                    </a:r>
                    <a:r>
                      <a:rPr lang="en-US" dirty="0" smtClean="0"/>
                      <a:t>0</a:t>
                    </a:r>
                    <a:endParaRPr lang="en-US" dirty="0"/>
                  </a:p>
                </c:rich>
              </c:tx>
              <c:showLegendKey val="0"/>
              <c:showVal val="1"/>
              <c:showCatName val="0"/>
              <c:showSerName val="0"/>
              <c:showPercent val="0"/>
              <c:showBubbleSize val="0"/>
            </c:dLbl>
            <c:dLbl>
              <c:idx val="3"/>
              <c:layout>
                <c:manualLayout>
                  <c:x val="1.8530284702440086E-2"/>
                  <c:y val="-0.11700050989669269"/>
                </c:manualLayout>
              </c:layout>
              <c:tx>
                <c:rich>
                  <a:bodyPr/>
                  <a:lstStyle/>
                  <a:p>
                    <a:r>
                      <a:rPr lang="en-US" dirty="0" smtClean="0"/>
                      <a:t>1 </a:t>
                    </a:r>
                    <a:r>
                      <a:rPr lang="en-US" dirty="0"/>
                      <a:t>650 </a:t>
                    </a:r>
                    <a:r>
                      <a:rPr lang="en-US" dirty="0" smtClean="0"/>
                      <a:t>676</a:t>
                    </a:r>
                    <a:r>
                      <a:rPr lang="ru-RU" dirty="0" smtClean="0"/>
                      <a:t>,4</a:t>
                    </a:r>
                    <a:endParaRPr lang="en-US" dirty="0"/>
                  </a:p>
                </c:rich>
              </c:tx>
              <c:showLegendKey val="0"/>
              <c:showVal val="1"/>
              <c:showCatName val="0"/>
              <c:showSerName val="0"/>
              <c:showPercent val="0"/>
              <c:showBubbleSize val="0"/>
            </c:dLbl>
            <c:dLbl>
              <c:idx val="4"/>
              <c:layout>
                <c:manualLayout>
                  <c:x val="-1.5400714926620896E-2"/>
                  <c:y val="7.630676655550761E-2"/>
                </c:manualLayout>
              </c:layout>
              <c:tx>
                <c:rich>
                  <a:bodyPr/>
                  <a:lstStyle/>
                  <a:p>
                    <a:r>
                      <a:rPr lang="en-US" dirty="0"/>
                      <a:t>1 326 </a:t>
                    </a:r>
                    <a:r>
                      <a:rPr lang="en-US" dirty="0" smtClean="0"/>
                      <a:t>936</a:t>
                    </a:r>
                    <a:r>
                      <a:rPr lang="ru-RU" dirty="0" smtClean="0"/>
                      <a:t>,</a:t>
                    </a:r>
                    <a:r>
                      <a:rPr lang="en-US" dirty="0" smtClean="0"/>
                      <a:t>6</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1"/>
          </c:dLbls>
          <c:cat>
            <c:strRef>
              <c:f>'Диаграмма дор. хоз.'!$A$2:$A$6</c:f>
              <c:strCache>
                <c:ptCount val="5"/>
                <c:pt idx="0">
                  <c:v>ВЦП "Сохранность региональных автомобильных дорог Ярославской области"</c:v>
                </c:pt>
                <c:pt idx="1">
                  <c:v>ОЦП "Развитие сети автомобильных дорог Ярославской области"</c:v>
                </c:pt>
                <c:pt idx="2">
                  <c:v>ОЦП "Развитие транспортной системы Ярославской области"</c:v>
                </c:pt>
                <c:pt idx="3">
                  <c:v>ВЦП "Транспортное обслуживание населения Ярославской области"</c:v>
                </c:pt>
                <c:pt idx="4">
                  <c:v>РП "Комплексное развитие транспортной инфраструктуры городской агломерации "Ярославская"</c:v>
                </c:pt>
              </c:strCache>
            </c:strRef>
          </c:cat>
          <c:val>
            <c:numRef>
              <c:f>'Диаграмма дор. хоз.'!$B$2:$B$6</c:f>
              <c:numCache>
                <c:formatCode>#,##0.00;[Red]\-#,##0.00;0.00</c:formatCode>
                <c:ptCount val="5"/>
                <c:pt idx="0">
                  <c:v>4089396321.6500001</c:v>
                </c:pt>
                <c:pt idx="1">
                  <c:v>460331298.16000003</c:v>
                </c:pt>
                <c:pt idx="2">
                  <c:v>74200000</c:v>
                </c:pt>
                <c:pt idx="3">
                  <c:v>1650676354.9300001</c:v>
                </c:pt>
                <c:pt idx="4">
                  <c:v>1326936619.6700001</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61151558507336323"/>
          <c:y val="0.26547843954716849"/>
          <c:w val="0.38848445831063572"/>
          <c:h val="0.61494969378827646"/>
        </c:manualLayout>
      </c:layout>
      <c:overlay val="0"/>
      <c:txPr>
        <a:bodyPr/>
        <a:lstStyle/>
        <a:p>
          <a:pPr>
            <a:defRPr sz="900">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externalData r:id="rId2">
    <c:autoUpdate val="0"/>
  </c:externalData>
  <c:userShapes r:id="rId3"/>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invertIfNegative val="0"/>
          <c:dLbls>
            <c:dLbl>
              <c:idx val="0"/>
              <c:layout>
                <c:manualLayout>
                  <c:x val="0"/>
                  <c:y val="-6.6138484612820791E-2"/>
                </c:manualLayout>
              </c:layout>
              <c:tx>
                <c:rich>
                  <a:bodyPr/>
                  <a:lstStyle/>
                  <a:p>
                    <a:r>
                      <a:rPr lang="en-US" dirty="0" smtClean="0"/>
                      <a:t>1 </a:t>
                    </a:r>
                    <a:r>
                      <a:rPr lang="en-US" dirty="0"/>
                      <a:t>083 </a:t>
                    </a:r>
                    <a:r>
                      <a:rPr lang="en-US" dirty="0" smtClean="0"/>
                      <a:t>244</a:t>
                    </a:r>
                    <a:r>
                      <a:rPr lang="ru-RU" dirty="0" smtClean="0"/>
                      <a:t>,</a:t>
                    </a:r>
                    <a:r>
                      <a:rPr lang="en-US" dirty="0" smtClean="0"/>
                      <a:t>7</a:t>
                    </a:r>
                    <a:endParaRPr lang="en-US" dirty="0"/>
                  </a:p>
                </c:rich>
              </c:tx>
              <c:showLegendKey val="0"/>
              <c:showVal val="1"/>
              <c:showCatName val="0"/>
              <c:showSerName val="0"/>
              <c:showPercent val="0"/>
              <c:showBubbleSize val="0"/>
            </c:dLbl>
            <c:dLbl>
              <c:idx val="1"/>
              <c:layout/>
              <c:tx>
                <c:rich>
                  <a:bodyPr/>
                  <a:lstStyle/>
                  <a:p>
                    <a:r>
                      <a:rPr lang="en-US"/>
                      <a:t>27 </a:t>
                    </a:r>
                    <a:r>
                      <a:rPr lang="en-US" smtClean="0"/>
                      <a:t>303</a:t>
                    </a:r>
                    <a:r>
                      <a:rPr lang="ru-RU" smtClean="0"/>
                      <a:t>,4</a:t>
                    </a:r>
                    <a:endParaRPr lang="en-US"/>
                  </a:p>
                </c:rich>
              </c:tx>
              <c:showLegendKey val="0"/>
              <c:showVal val="1"/>
              <c:showCatName val="0"/>
              <c:showSerName val="0"/>
              <c:showPercent val="0"/>
              <c:showBubbleSize val="0"/>
            </c:dLbl>
            <c:dLbl>
              <c:idx val="2"/>
              <c:layout/>
              <c:tx>
                <c:rich>
                  <a:bodyPr/>
                  <a:lstStyle/>
                  <a:p>
                    <a:r>
                      <a:rPr lang="en-US"/>
                      <a:t>13 </a:t>
                    </a:r>
                    <a:r>
                      <a:rPr lang="en-US" smtClean="0"/>
                      <a:t>714</a:t>
                    </a:r>
                    <a:r>
                      <a:rPr lang="ru-RU" smtClean="0"/>
                      <a:t>,1</a:t>
                    </a:r>
                    <a:endParaRPr lang="en-US"/>
                  </a:p>
                </c:rich>
              </c:tx>
              <c:showLegendKey val="0"/>
              <c:showVal val="1"/>
              <c:showCatName val="0"/>
              <c:showSerName val="0"/>
              <c:showPercent val="0"/>
              <c:showBubbleSize val="0"/>
            </c:dLbl>
            <c:dLbl>
              <c:idx val="3"/>
              <c:layout/>
              <c:tx>
                <c:rich>
                  <a:bodyPr/>
                  <a:lstStyle/>
                  <a:p>
                    <a:r>
                      <a:rPr lang="en-US"/>
                      <a:t>5 </a:t>
                    </a:r>
                    <a:r>
                      <a:rPr lang="en-US" smtClean="0"/>
                      <a:t>497</a:t>
                    </a:r>
                    <a:r>
                      <a:rPr lang="ru-RU" smtClean="0"/>
                      <a:t>,5</a:t>
                    </a:r>
                    <a:endParaRPr lang="en-US"/>
                  </a:p>
                </c:rich>
              </c:tx>
              <c:showLegendKey val="0"/>
              <c:showVal val="1"/>
              <c:showCatName val="0"/>
              <c:showSerName val="0"/>
              <c:showPercent val="0"/>
              <c:showBubbleSize val="0"/>
            </c:dLbl>
            <c:dLbl>
              <c:idx val="4"/>
              <c:layout/>
              <c:tx>
                <c:rich>
                  <a:bodyPr/>
                  <a:lstStyle/>
                  <a:p>
                    <a:r>
                      <a:rPr lang="en-US"/>
                      <a:t>18 </a:t>
                    </a:r>
                    <a:r>
                      <a:rPr lang="en-US" smtClean="0"/>
                      <a:t>210</a:t>
                    </a:r>
                    <a:r>
                      <a:rPr lang="ru-RU" smtClean="0"/>
                      <a:t>,</a:t>
                    </a:r>
                    <a:r>
                      <a:rPr lang="en-US" smtClean="0"/>
                      <a:t>6</a:t>
                    </a:r>
                    <a:endParaRPr lang="en-US"/>
                  </a:p>
                </c:rich>
              </c:tx>
              <c:showLegendKey val="0"/>
              <c:showVal val="1"/>
              <c:showCatName val="0"/>
              <c:showSerName val="0"/>
              <c:showPercent val="0"/>
              <c:showBubbleSize val="0"/>
            </c:dLbl>
            <c:dLbl>
              <c:idx val="5"/>
              <c:layout/>
              <c:tx>
                <c:rich>
                  <a:bodyPr/>
                  <a:lstStyle/>
                  <a:p>
                    <a:r>
                      <a:rPr lang="en-US"/>
                      <a:t>2 </a:t>
                    </a:r>
                    <a:r>
                      <a:rPr lang="en-US" smtClean="0"/>
                      <a:t>381</a:t>
                    </a:r>
                    <a:r>
                      <a:rPr lang="ru-RU" smtClean="0"/>
                      <a:t>,</a:t>
                    </a:r>
                    <a:r>
                      <a:rPr lang="en-US" smtClean="0"/>
                      <a:t>8</a:t>
                    </a:r>
                    <a:endParaRPr lang="en-US"/>
                  </a:p>
                </c:rich>
              </c:tx>
              <c:showLegendKey val="0"/>
              <c:showVal val="1"/>
              <c:showCatName val="0"/>
              <c:showSerName val="0"/>
              <c:showPercent val="0"/>
              <c:showBubbleSize val="0"/>
            </c:dLbl>
            <c:dLbl>
              <c:idx val="6"/>
              <c:layout/>
              <c:tx>
                <c:rich>
                  <a:bodyPr/>
                  <a:lstStyle/>
                  <a:p>
                    <a:r>
                      <a:rPr lang="en-US"/>
                      <a:t>79 </a:t>
                    </a:r>
                    <a:r>
                      <a:rPr lang="en-US" smtClean="0"/>
                      <a:t>348</a:t>
                    </a:r>
                    <a:r>
                      <a:rPr lang="ru-RU" smtClean="0"/>
                      <a:t>,2</a:t>
                    </a:r>
                    <a:endParaRPr lang="en-US"/>
                  </a:p>
                </c:rich>
              </c:tx>
              <c:showLegendKey val="0"/>
              <c:showVal val="1"/>
              <c:showCatName val="0"/>
              <c:showSerName val="0"/>
              <c:showPercent val="0"/>
              <c:showBubbleSize val="0"/>
            </c:dLbl>
            <c:dLbl>
              <c:idx val="7"/>
              <c:layout/>
              <c:tx>
                <c:rich>
                  <a:bodyPr/>
                  <a:lstStyle/>
                  <a:p>
                    <a:r>
                      <a:rPr lang="en-US"/>
                      <a:t>93 </a:t>
                    </a:r>
                    <a:r>
                      <a:rPr lang="en-US" smtClean="0"/>
                      <a:t>351</a:t>
                    </a:r>
                    <a:r>
                      <a:rPr lang="ru-RU" smtClean="0"/>
                      <a:t>,</a:t>
                    </a:r>
                    <a:r>
                      <a:rPr lang="en-US" smtClean="0"/>
                      <a:t>8</a:t>
                    </a:r>
                    <a:endParaRPr lang="en-US"/>
                  </a:p>
                </c:rich>
              </c:tx>
              <c:showLegendKey val="0"/>
              <c:showVal val="1"/>
              <c:showCatName val="0"/>
              <c:showSerName val="0"/>
              <c:showPercent val="0"/>
              <c:showBubbleSize val="0"/>
            </c:dLbl>
            <c:dLbl>
              <c:idx val="8"/>
              <c:layout/>
              <c:tx>
                <c:rich>
                  <a:bodyPr/>
                  <a:lstStyle/>
                  <a:p>
                    <a:r>
                      <a:rPr lang="en-US"/>
                      <a:t>2 </a:t>
                    </a:r>
                    <a:r>
                      <a:rPr lang="en-US" smtClean="0"/>
                      <a:t>816</a:t>
                    </a:r>
                    <a:r>
                      <a:rPr lang="ru-RU" smtClean="0"/>
                      <a:t>,</a:t>
                    </a:r>
                    <a:r>
                      <a:rPr lang="en-US" smtClean="0"/>
                      <a:t>9</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'Диаграмма сел. хоз.'!$A$2:$A$10</c:f>
              <c:strCache>
                <c:ptCount val="9"/>
                <c:pt idx="0">
                  <c:v>ОЦП "Развитие агропромышленного комплекса ЯО"</c:v>
                </c:pt>
                <c:pt idx="1">
                  <c:v>РП "Поддержка начинающих фермеров ЯО"</c:v>
                </c:pt>
                <c:pt idx="2">
                  <c:v>РП "Развитие семейных животноводческих ферм на базе крестьянских (фермерских) хозяйств ЯО"</c:v>
                </c:pt>
                <c:pt idx="3">
                  <c:v>РП "Развитие льняного комплекса ЯО"</c:v>
                </c:pt>
                <c:pt idx="4">
                  <c:v>ВЦП департамента агропромышленного комплекса и потребительского рынка ЯО</c:v>
                </c:pt>
                <c:pt idx="5">
                  <c:v>ОЦП "Обеспечение эпизоотического благополучия территории ЯО по африканской чуме свиней, бешенству и другим заразным и особо опасным болезням животных"</c:v>
                </c:pt>
                <c:pt idx="6">
                  <c:v>ВЦП департамента ветеринарии ЯО</c:v>
                </c:pt>
                <c:pt idx="7">
                  <c:v>ОЦП "Устойчивое развитие сельских территорий ЯО"</c:v>
                </c:pt>
                <c:pt idx="8">
                  <c:v>РП "Развитие мелиорации земель сельскохозяйственного назначения ЯО"</c:v>
                </c:pt>
              </c:strCache>
            </c:strRef>
          </c:cat>
          <c:val>
            <c:numRef>
              <c:f>'Диаграмма сел. хоз.'!$B$2:$B$10</c:f>
              <c:numCache>
                <c:formatCode>#,##0.00;[Red]\-#,##0.00;0.00</c:formatCode>
                <c:ptCount val="9"/>
                <c:pt idx="0">
                  <c:v>1083244711.23</c:v>
                </c:pt>
                <c:pt idx="1">
                  <c:v>27303375.16</c:v>
                </c:pt>
                <c:pt idx="2">
                  <c:v>13714063</c:v>
                </c:pt>
                <c:pt idx="3">
                  <c:v>5497461</c:v>
                </c:pt>
                <c:pt idx="4">
                  <c:v>18210650</c:v>
                </c:pt>
                <c:pt idx="5">
                  <c:v>2381805</c:v>
                </c:pt>
                <c:pt idx="6">
                  <c:v>79348158.049999997</c:v>
                </c:pt>
                <c:pt idx="7">
                  <c:v>93351809.709999993</c:v>
                </c:pt>
                <c:pt idx="8">
                  <c:v>2816902</c:v>
                </c:pt>
              </c:numCache>
            </c:numRef>
          </c:val>
        </c:ser>
        <c:dLbls>
          <c:showLegendKey val="0"/>
          <c:showVal val="0"/>
          <c:showCatName val="0"/>
          <c:showSerName val="0"/>
          <c:showPercent val="0"/>
          <c:showBubbleSize val="0"/>
        </c:dLbls>
        <c:gapWidth val="150"/>
        <c:axId val="158660096"/>
        <c:axId val="158661632"/>
      </c:barChart>
      <c:catAx>
        <c:axId val="158660096"/>
        <c:scaling>
          <c:orientation val="minMax"/>
        </c:scaling>
        <c:delete val="0"/>
        <c:axPos val="l"/>
        <c:majorTickMark val="out"/>
        <c:minorTickMark val="none"/>
        <c:tickLblPos val="nextTo"/>
        <c:txPr>
          <a:bodyPr/>
          <a:lstStyle/>
          <a:p>
            <a:pPr>
              <a:defRPr sz="1050"/>
            </a:pPr>
            <a:endParaRPr lang="ru-RU"/>
          </a:p>
        </c:txPr>
        <c:crossAx val="158661632"/>
        <c:crosses val="autoZero"/>
        <c:auto val="1"/>
        <c:lblAlgn val="ctr"/>
        <c:lblOffset val="100"/>
        <c:noMultiLvlLbl val="0"/>
      </c:catAx>
      <c:valAx>
        <c:axId val="158661632"/>
        <c:scaling>
          <c:orientation val="minMax"/>
        </c:scaling>
        <c:delete val="1"/>
        <c:axPos val="b"/>
        <c:numFmt formatCode="#,##0.00;[Red]\-#,##0.00;0.00" sourceLinked="1"/>
        <c:majorTickMark val="out"/>
        <c:minorTickMark val="none"/>
        <c:tickLblPos val="nextTo"/>
        <c:crossAx val="158660096"/>
        <c:crosses val="autoZero"/>
        <c:crossBetween val="between"/>
      </c:valAx>
      <c:spPr>
        <a:noFill/>
        <a:ln w="25400">
          <a:noFill/>
        </a:ln>
      </c:spPr>
    </c:plotArea>
    <c:plotVisOnly val="1"/>
    <c:dispBlanksAs val="gap"/>
    <c:showDLblsOverMax val="0"/>
  </c:chart>
  <c:spPr>
    <a:ln>
      <a:no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диаграмма!$A$3</c:f>
              <c:strCache>
                <c:ptCount val="1"/>
                <c:pt idx="0">
                  <c:v>Доходы бюджета </c:v>
                </c:pt>
              </c:strCache>
            </c:strRef>
          </c:tx>
          <c:invertIfNegative val="0"/>
          <c:dLbls>
            <c:dLbl>
              <c:idx val="0"/>
              <c:layout>
                <c:manualLayout>
                  <c:x val="-1.5194681861348529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1"/>
              <c:layout>
                <c:manualLayout>
                  <c:x val="-2.0892687559354226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2"/>
              <c:layout>
                <c:manualLayout>
                  <c:x val="-2.4691358024691357E-2"/>
                  <c:y val="1.3217680364745533E-2"/>
                </c:manualLayout>
              </c:layout>
              <c:spPr/>
              <c:txPr>
                <a:bodyPr/>
                <a:lstStyle/>
                <a:p>
                  <a:pPr>
                    <a:defRPr/>
                  </a:pPr>
                  <a:endParaRPr lang="ru-RU"/>
                </a:p>
              </c:txPr>
              <c:dLblPos val="outEnd"/>
              <c:showLegendKey val="0"/>
              <c:showVal val="1"/>
              <c:showCatName val="0"/>
              <c:showSerName val="0"/>
              <c:showPercent val="0"/>
              <c:showBubbleSize val="0"/>
            </c:dLbl>
            <c:dLbl>
              <c:idx val="3"/>
              <c:layout>
                <c:manualLayout>
                  <c:x val="-2.4691358024691357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4"/>
              <c:layout>
                <c:manualLayout>
                  <c:x val="-1.8993352326685659E-2"/>
                  <c:y val="1.321742017418717E-2"/>
                </c:manualLayout>
              </c:layout>
              <c:spPr/>
              <c:txPr>
                <a:bodyPr/>
                <a:lstStyle/>
                <a:p>
                  <a:pPr>
                    <a:defRPr/>
                  </a:pPr>
                  <a:endParaRPr lang="ru-RU"/>
                </a:p>
              </c:txPr>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диаграмма!$B$1:$F$2</c:f>
              <c:strCache>
                <c:ptCount val="5"/>
                <c:pt idx="0">
                  <c:v>2014 год</c:v>
                </c:pt>
                <c:pt idx="1">
                  <c:v> 2015 год</c:v>
                </c:pt>
                <c:pt idx="2">
                  <c:v>2016 год</c:v>
                </c:pt>
                <c:pt idx="3">
                  <c:v>2017 год</c:v>
                </c:pt>
                <c:pt idx="4">
                  <c:v>2018 год</c:v>
                </c:pt>
              </c:strCache>
            </c:strRef>
          </c:cat>
          <c:val>
            <c:numRef>
              <c:f>диаграмма!$B$3:$F$3</c:f>
              <c:numCache>
                <c:formatCode>#,##0</c:formatCode>
                <c:ptCount val="5"/>
                <c:pt idx="0">
                  <c:v>53633.760000000002</c:v>
                </c:pt>
                <c:pt idx="1">
                  <c:v>52276.01</c:v>
                </c:pt>
                <c:pt idx="2">
                  <c:v>53248.67</c:v>
                </c:pt>
                <c:pt idx="3">
                  <c:v>57937.1</c:v>
                </c:pt>
                <c:pt idx="4">
                  <c:v>65948.149999999994</c:v>
                </c:pt>
              </c:numCache>
            </c:numRef>
          </c:val>
        </c:ser>
        <c:ser>
          <c:idx val="1"/>
          <c:order val="1"/>
          <c:tx>
            <c:strRef>
              <c:f>диаграмма!$A$4</c:f>
              <c:strCache>
                <c:ptCount val="1"/>
                <c:pt idx="0">
                  <c:v>Налоговые и неналоговые доходы</c:v>
                </c:pt>
              </c:strCache>
            </c:strRef>
          </c:tx>
          <c:invertIfNegative val="0"/>
          <c:dLbls>
            <c:dLblPos val="outEnd"/>
            <c:showLegendKey val="0"/>
            <c:showVal val="1"/>
            <c:showCatName val="0"/>
            <c:showSerName val="0"/>
            <c:showPercent val="0"/>
            <c:showBubbleSize val="0"/>
            <c:showLeaderLines val="0"/>
          </c:dLbls>
          <c:cat>
            <c:strRef>
              <c:f>диаграмма!$B$1:$F$2</c:f>
              <c:strCache>
                <c:ptCount val="5"/>
                <c:pt idx="0">
                  <c:v>2014 год</c:v>
                </c:pt>
                <c:pt idx="1">
                  <c:v> 2015 год</c:v>
                </c:pt>
                <c:pt idx="2">
                  <c:v>2016 год</c:v>
                </c:pt>
                <c:pt idx="3">
                  <c:v>2017 год</c:v>
                </c:pt>
                <c:pt idx="4">
                  <c:v>2018 год</c:v>
                </c:pt>
              </c:strCache>
            </c:strRef>
          </c:cat>
          <c:val>
            <c:numRef>
              <c:f>диаграмма!$B$4:$F$4</c:f>
            </c:numRef>
          </c:val>
        </c:ser>
        <c:ser>
          <c:idx val="2"/>
          <c:order val="2"/>
          <c:tx>
            <c:strRef>
              <c:f>диаграмма!$A$5</c:f>
              <c:strCache>
                <c:ptCount val="1"/>
                <c:pt idx="0">
                  <c:v>Безвозмездные поступления</c:v>
                </c:pt>
              </c:strCache>
            </c:strRef>
          </c:tx>
          <c:invertIfNegative val="0"/>
          <c:dLbls>
            <c:dLblPos val="outEnd"/>
            <c:showLegendKey val="0"/>
            <c:showVal val="1"/>
            <c:showCatName val="0"/>
            <c:showSerName val="0"/>
            <c:showPercent val="0"/>
            <c:showBubbleSize val="0"/>
            <c:showLeaderLines val="0"/>
          </c:dLbls>
          <c:cat>
            <c:strRef>
              <c:f>диаграмма!$B$1:$F$2</c:f>
              <c:strCache>
                <c:ptCount val="5"/>
                <c:pt idx="0">
                  <c:v>2014 год</c:v>
                </c:pt>
                <c:pt idx="1">
                  <c:v> 2015 год</c:v>
                </c:pt>
                <c:pt idx="2">
                  <c:v>2016 год</c:v>
                </c:pt>
                <c:pt idx="3">
                  <c:v>2017 год</c:v>
                </c:pt>
                <c:pt idx="4">
                  <c:v>2018 год</c:v>
                </c:pt>
              </c:strCache>
            </c:strRef>
          </c:cat>
          <c:val>
            <c:numRef>
              <c:f>диаграмма!$B$5:$F$5</c:f>
            </c:numRef>
          </c:val>
        </c:ser>
        <c:ser>
          <c:idx val="3"/>
          <c:order val="3"/>
          <c:tx>
            <c:strRef>
              <c:f>диаграмма!$A$6</c:f>
              <c:strCache>
                <c:ptCount val="1"/>
                <c:pt idx="0">
                  <c:v>Расходы бюджета </c:v>
                </c:pt>
              </c:strCache>
            </c:strRef>
          </c:tx>
          <c:invertIfNegative val="0"/>
          <c:dLbls>
            <c:dLbl>
              <c:idx val="0"/>
              <c:layout>
                <c:manualLayout>
                  <c:x val="2.0892687559354226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1"/>
              <c:layout>
                <c:manualLayout>
                  <c:x val="2.2792022792022793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2"/>
              <c:layout>
                <c:manualLayout>
                  <c:x val="2.4691358024691357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3"/>
              <c:layout>
                <c:manualLayout>
                  <c:x val="2.4691358024691357E-2"/>
                  <c:y val="9.9132602735591494E-3"/>
                </c:manualLayout>
              </c:layout>
              <c:spPr/>
              <c:txPr>
                <a:bodyPr/>
                <a:lstStyle/>
                <a:p>
                  <a:pPr>
                    <a:defRPr/>
                  </a:pPr>
                  <a:endParaRPr lang="ru-RU"/>
                </a:p>
              </c:txPr>
              <c:dLblPos val="outEnd"/>
              <c:showLegendKey val="0"/>
              <c:showVal val="1"/>
              <c:showCatName val="0"/>
              <c:showSerName val="0"/>
              <c:showPercent val="0"/>
              <c:showBubbleSize val="0"/>
            </c:dLbl>
            <c:dLbl>
              <c:idx val="4"/>
              <c:layout>
                <c:manualLayout>
                  <c:x val="3.4188034188034191E-2"/>
                  <c:y val="9.9132602735591494E-3"/>
                </c:manualLayout>
              </c:layout>
              <c:spPr/>
              <c:txPr>
                <a:bodyPr/>
                <a:lstStyle/>
                <a:p>
                  <a:pPr>
                    <a:defRPr/>
                  </a:pPr>
                  <a:endParaRPr lang="ru-RU"/>
                </a:p>
              </c:txPr>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диаграмма!$B$1:$F$2</c:f>
              <c:strCache>
                <c:ptCount val="5"/>
                <c:pt idx="0">
                  <c:v>2014 год</c:v>
                </c:pt>
                <c:pt idx="1">
                  <c:v> 2015 год</c:v>
                </c:pt>
                <c:pt idx="2">
                  <c:v>2016 год</c:v>
                </c:pt>
                <c:pt idx="3">
                  <c:v>2017 год</c:v>
                </c:pt>
                <c:pt idx="4">
                  <c:v>2018 год</c:v>
                </c:pt>
              </c:strCache>
            </c:strRef>
          </c:cat>
          <c:val>
            <c:numRef>
              <c:f>диаграмма!$B$6:$F$6</c:f>
              <c:numCache>
                <c:formatCode>#,##0</c:formatCode>
                <c:ptCount val="5"/>
                <c:pt idx="0">
                  <c:v>60203.42</c:v>
                </c:pt>
                <c:pt idx="1">
                  <c:v>56137.06</c:v>
                </c:pt>
                <c:pt idx="2">
                  <c:v>57736.07</c:v>
                </c:pt>
                <c:pt idx="3">
                  <c:v>60089.29</c:v>
                </c:pt>
                <c:pt idx="4">
                  <c:v>67138.53</c:v>
                </c:pt>
              </c:numCache>
            </c:numRef>
          </c:val>
        </c:ser>
        <c:ser>
          <c:idx val="4"/>
          <c:order val="4"/>
          <c:tx>
            <c:strRef>
              <c:f>диаграмма!$A$7</c:f>
              <c:strCache>
                <c:ptCount val="1"/>
                <c:pt idx="0">
                  <c:v>Дефицит</c:v>
                </c:pt>
              </c:strCache>
            </c:strRef>
          </c:tx>
          <c:invertIfNegative val="0"/>
          <c:dLbls>
            <c:dLbl>
              <c:idx val="0"/>
              <c:layout>
                <c:manualLayout>
                  <c:x val="0"/>
                  <c:y val="1.9826520547118299E-2"/>
                </c:manualLayout>
              </c:layout>
              <c:spPr/>
              <c:txPr>
                <a:bodyPr/>
                <a:lstStyle/>
                <a:p>
                  <a:pPr>
                    <a:defRPr/>
                  </a:pPr>
                  <a:endParaRPr lang="ru-RU"/>
                </a:p>
              </c:txPr>
              <c:dLblPos val="outEnd"/>
              <c:showLegendKey val="0"/>
              <c:showVal val="1"/>
              <c:showCatName val="0"/>
              <c:showSerName val="0"/>
              <c:showPercent val="0"/>
              <c:showBubbleSize val="0"/>
            </c:dLbl>
            <c:dLbl>
              <c:idx val="1"/>
              <c:layout>
                <c:manualLayout>
                  <c:x val="0"/>
                  <c:y val="1.9826780737676658E-2"/>
                </c:manualLayout>
              </c:layout>
              <c:spPr/>
              <c:txPr>
                <a:bodyPr/>
                <a:lstStyle/>
                <a:p>
                  <a:pPr>
                    <a:defRPr/>
                  </a:pPr>
                  <a:endParaRPr lang="ru-RU"/>
                </a:p>
              </c:txPr>
              <c:dLblPos val="outEnd"/>
              <c:showLegendKey val="0"/>
              <c:showVal val="1"/>
              <c:showCatName val="0"/>
              <c:showSerName val="0"/>
              <c:showPercent val="0"/>
              <c:showBubbleSize val="0"/>
            </c:dLbl>
            <c:dLbl>
              <c:idx val="2"/>
              <c:layout>
                <c:manualLayout>
                  <c:x val="1.8993352326685661E-3"/>
                  <c:y val="1.9826520547118299E-2"/>
                </c:manualLayout>
              </c:layout>
              <c:spPr/>
              <c:txPr>
                <a:bodyPr/>
                <a:lstStyle/>
                <a:p>
                  <a:pPr>
                    <a:defRPr/>
                  </a:pPr>
                  <a:endParaRPr lang="ru-RU"/>
                </a:p>
              </c:txPr>
              <c:dLblPos val="outEnd"/>
              <c:showLegendKey val="0"/>
              <c:showVal val="1"/>
              <c:showCatName val="0"/>
              <c:showSerName val="0"/>
              <c:showPercent val="0"/>
              <c:showBubbleSize val="0"/>
            </c:dLbl>
            <c:dLbl>
              <c:idx val="3"/>
              <c:layout>
                <c:manualLayout>
                  <c:x val="-3.7986704653371322E-3"/>
                  <c:y val="2.3131200828863042E-2"/>
                </c:manualLayout>
              </c:layout>
              <c:spPr/>
              <c:txPr>
                <a:bodyPr/>
                <a:lstStyle/>
                <a:p>
                  <a:pPr>
                    <a:defRPr/>
                  </a:pPr>
                  <a:endParaRPr lang="ru-RU"/>
                </a:p>
              </c:txPr>
              <c:dLblPos val="outEnd"/>
              <c:showLegendKey val="0"/>
              <c:showVal val="1"/>
              <c:showCatName val="0"/>
              <c:showSerName val="0"/>
              <c:showPercent val="0"/>
              <c:showBubbleSize val="0"/>
            </c:dLbl>
            <c:dLbl>
              <c:idx val="4"/>
              <c:layout>
                <c:manualLayout>
                  <c:x val="1.8993352326685661E-3"/>
                  <c:y val="1.9826520547118299E-2"/>
                </c:manualLayout>
              </c:layout>
              <c:spPr/>
              <c:txPr>
                <a:bodyPr/>
                <a:lstStyle/>
                <a:p>
                  <a:pPr>
                    <a:defRPr/>
                  </a:pPr>
                  <a:endParaRPr lang="ru-RU"/>
                </a:p>
              </c:txPr>
              <c:dLblPos val="outEnd"/>
              <c:showLegendKey val="0"/>
              <c:showVal val="1"/>
              <c:showCatName val="0"/>
              <c:showSerName val="0"/>
              <c:showPercent val="0"/>
              <c:showBubbleSize val="0"/>
            </c:dLbl>
            <c:dLblPos val="outEnd"/>
            <c:showLegendKey val="0"/>
            <c:showVal val="1"/>
            <c:showCatName val="0"/>
            <c:showSerName val="0"/>
            <c:showPercent val="0"/>
            <c:showBubbleSize val="0"/>
            <c:showLeaderLines val="0"/>
          </c:dLbls>
          <c:cat>
            <c:strRef>
              <c:f>диаграмма!$B$1:$F$2</c:f>
              <c:strCache>
                <c:ptCount val="5"/>
                <c:pt idx="0">
                  <c:v>2014 год</c:v>
                </c:pt>
                <c:pt idx="1">
                  <c:v> 2015 год</c:v>
                </c:pt>
                <c:pt idx="2">
                  <c:v>2016 год</c:v>
                </c:pt>
                <c:pt idx="3">
                  <c:v>2017 год</c:v>
                </c:pt>
                <c:pt idx="4">
                  <c:v>2018 год</c:v>
                </c:pt>
              </c:strCache>
            </c:strRef>
          </c:cat>
          <c:val>
            <c:numRef>
              <c:f>диаграмма!$B$7:$F$7</c:f>
              <c:numCache>
                <c:formatCode>#,##0</c:formatCode>
                <c:ptCount val="5"/>
                <c:pt idx="0">
                  <c:v>-6569.66</c:v>
                </c:pt>
                <c:pt idx="1">
                  <c:v>-3861.05</c:v>
                </c:pt>
                <c:pt idx="2">
                  <c:v>-4487.3999999999996</c:v>
                </c:pt>
                <c:pt idx="3">
                  <c:v>-2152.19</c:v>
                </c:pt>
                <c:pt idx="4">
                  <c:v>-1190.3800000000001</c:v>
                </c:pt>
              </c:numCache>
            </c:numRef>
          </c:val>
        </c:ser>
        <c:dLbls>
          <c:showLegendKey val="0"/>
          <c:showVal val="0"/>
          <c:showCatName val="0"/>
          <c:showSerName val="0"/>
          <c:showPercent val="0"/>
          <c:showBubbleSize val="0"/>
        </c:dLbls>
        <c:gapWidth val="150"/>
        <c:axId val="166951936"/>
        <c:axId val="166957824"/>
      </c:barChart>
      <c:catAx>
        <c:axId val="166951936"/>
        <c:scaling>
          <c:orientation val="minMax"/>
        </c:scaling>
        <c:delete val="0"/>
        <c:axPos val="b"/>
        <c:numFmt formatCode="General" sourceLinked="1"/>
        <c:majorTickMark val="out"/>
        <c:minorTickMark val="none"/>
        <c:tickLblPos val="low"/>
        <c:crossAx val="166957824"/>
        <c:crosses val="autoZero"/>
        <c:auto val="1"/>
        <c:lblAlgn val="ctr"/>
        <c:lblOffset val="100"/>
        <c:noMultiLvlLbl val="0"/>
      </c:catAx>
      <c:valAx>
        <c:axId val="166957824"/>
        <c:scaling>
          <c:orientation val="minMax"/>
          <c:max val="70000"/>
          <c:min val="-10000"/>
        </c:scaling>
        <c:delete val="0"/>
        <c:axPos val="l"/>
        <c:numFmt formatCode="#,##0" sourceLinked="1"/>
        <c:majorTickMark val="out"/>
        <c:minorTickMark val="none"/>
        <c:tickLblPos val="nextTo"/>
        <c:crossAx val="166951936"/>
        <c:crosses val="autoZero"/>
        <c:crossBetween val="between"/>
        <c:majorUnit val="20000"/>
      </c:valAx>
      <c:spPr>
        <a:noFill/>
        <a:ln w="25400">
          <a:noFill/>
        </a:ln>
      </c:spPr>
    </c:plotArea>
    <c:legend>
      <c:legendPos val="b"/>
      <c:layout/>
      <c:overlay val="0"/>
    </c:legend>
    <c:plotVisOnly val="1"/>
    <c:dispBlanksAs val="gap"/>
    <c:showDLblsOverMax val="0"/>
  </c:chart>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50190098880896483"/>
          <c:y val="3.5094274601518226E-2"/>
          <c:w val="0.44007076586524202"/>
          <c:h val="0.90522349480391373"/>
        </c:manualLayout>
      </c:layout>
      <c:barChart>
        <c:barDir val="bar"/>
        <c:grouping val="clustered"/>
        <c:varyColors val="0"/>
        <c:ser>
          <c:idx val="0"/>
          <c:order val="0"/>
          <c:invertIfNegative val="0"/>
          <c:dLbls>
            <c:dLbl>
              <c:idx val="0"/>
              <c:layout/>
              <c:tx>
                <c:rich>
                  <a:bodyPr/>
                  <a:lstStyle/>
                  <a:p>
                    <a:r>
                      <a:rPr lang="en-US"/>
                      <a:t>81 </a:t>
                    </a:r>
                    <a:r>
                      <a:rPr lang="en-US" smtClean="0"/>
                      <a:t>186</a:t>
                    </a:r>
                    <a:r>
                      <a:rPr lang="ru-RU" smtClean="0"/>
                      <a:t>,</a:t>
                    </a:r>
                    <a:r>
                      <a:rPr lang="en-US" smtClean="0"/>
                      <a:t>1</a:t>
                    </a:r>
                    <a:endParaRPr lang="en-US"/>
                  </a:p>
                </c:rich>
              </c:tx>
              <c:showLegendKey val="0"/>
              <c:showVal val="1"/>
              <c:showCatName val="0"/>
              <c:showSerName val="0"/>
              <c:showPercent val="0"/>
              <c:showBubbleSize val="0"/>
            </c:dLbl>
            <c:dLbl>
              <c:idx val="1"/>
              <c:layout/>
              <c:tx>
                <c:rich>
                  <a:bodyPr/>
                  <a:lstStyle/>
                  <a:p>
                    <a:r>
                      <a:rPr lang="en-US"/>
                      <a:t>4 298 </a:t>
                    </a:r>
                    <a:r>
                      <a:rPr lang="en-US" smtClean="0"/>
                      <a:t>868</a:t>
                    </a:r>
                    <a:r>
                      <a:rPr lang="ru-RU" smtClean="0"/>
                      <a:t>,7</a:t>
                    </a:r>
                    <a:endParaRPr lang="en-US"/>
                  </a:p>
                </c:rich>
              </c:tx>
              <c:showLegendKey val="0"/>
              <c:showVal val="1"/>
              <c:showCatName val="0"/>
              <c:showSerName val="0"/>
              <c:showPercent val="0"/>
              <c:showBubbleSize val="0"/>
            </c:dLbl>
            <c:dLbl>
              <c:idx val="2"/>
              <c:layout/>
              <c:tx>
                <c:rich>
                  <a:bodyPr/>
                  <a:lstStyle/>
                  <a:p>
                    <a:r>
                      <a:rPr lang="en-US"/>
                      <a:t>2 042 </a:t>
                    </a:r>
                    <a:r>
                      <a:rPr lang="en-US" smtClean="0"/>
                      <a:t>484</a:t>
                    </a:r>
                    <a:r>
                      <a:rPr lang="ru-RU" smtClean="0"/>
                      <a:t>,</a:t>
                    </a:r>
                    <a:r>
                      <a:rPr lang="en-US" smtClean="0"/>
                      <a:t>6</a:t>
                    </a:r>
                    <a:endParaRPr lang="en-US"/>
                  </a:p>
                </c:rich>
              </c:tx>
              <c:showLegendKey val="0"/>
              <c:showVal val="1"/>
              <c:showCatName val="0"/>
              <c:showSerName val="0"/>
              <c:showPercent val="0"/>
              <c:showBubbleSize val="0"/>
            </c:dLbl>
            <c:dLbl>
              <c:idx val="3"/>
              <c:layout/>
              <c:tx>
                <c:rich>
                  <a:bodyPr/>
                  <a:lstStyle/>
                  <a:p>
                    <a:r>
                      <a:rPr lang="en-US"/>
                      <a:t>23 </a:t>
                    </a:r>
                    <a:r>
                      <a:rPr lang="en-US" smtClean="0"/>
                      <a:t>939,</a:t>
                    </a:r>
                    <a:r>
                      <a:rPr lang="ru-RU" smtClean="0"/>
                      <a:t>0</a:t>
                    </a:r>
                    <a:endParaRPr lang="en-US"/>
                  </a:p>
                </c:rich>
              </c:tx>
              <c:showLegendKey val="0"/>
              <c:showVal val="1"/>
              <c:showCatName val="0"/>
              <c:showSerName val="0"/>
              <c:showPercent val="0"/>
              <c:showBubbleSize val="0"/>
            </c:dLbl>
            <c:dLbl>
              <c:idx val="4"/>
              <c:layout/>
              <c:tx>
                <c:rich>
                  <a:bodyPr/>
                  <a:lstStyle/>
                  <a:p>
                    <a:r>
                      <a:rPr lang="en-US"/>
                      <a:t>22 </a:t>
                    </a:r>
                    <a:r>
                      <a:rPr lang="en-US" smtClean="0"/>
                      <a:t>050</a:t>
                    </a:r>
                    <a:r>
                      <a:rPr lang="ru-RU" smtClean="0"/>
                      <a:t>,7</a:t>
                    </a:r>
                    <a:endParaRPr lang="en-US"/>
                  </a:p>
                </c:rich>
              </c:tx>
              <c:showLegendKey val="0"/>
              <c:showVal val="1"/>
              <c:showCatName val="0"/>
              <c:showSerName val="0"/>
              <c:showPercent val="0"/>
              <c:showBubbleSize val="0"/>
            </c:dLbl>
            <c:dLbl>
              <c:idx val="5"/>
              <c:layout/>
              <c:tx>
                <c:rich>
                  <a:bodyPr/>
                  <a:lstStyle/>
                  <a:p>
                    <a:r>
                      <a:rPr lang="en-US"/>
                      <a:t>46 </a:t>
                    </a:r>
                    <a:r>
                      <a:rPr lang="en-US" smtClean="0"/>
                      <a:t>733</a:t>
                    </a:r>
                    <a:r>
                      <a:rPr lang="ru-RU" smtClean="0"/>
                      <a:t>,</a:t>
                    </a:r>
                    <a:r>
                      <a:rPr lang="en-US" smtClean="0"/>
                      <a:t>4</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'Диаграмма финансы'!$A$2:$A$7</c:f>
              <c:strCache>
                <c:ptCount val="6"/>
                <c:pt idx="0">
                  <c:v>ВЦП департамента финансов ЯО</c:v>
                </c:pt>
                <c:pt idx="1">
                  <c:v>Выравнивание уровня бюджетной обеспеченности муниципальных образований ЯО и обеспечение сбалансированности местных бюджетов</c:v>
                </c:pt>
                <c:pt idx="2">
                  <c:v>Обслуживание государственного долга ЯО и планирование административных расходов по управлению государственным долгом ЯО</c:v>
                </c:pt>
                <c:pt idx="3">
                  <c:v>ВЦП "Обеспечение государственных закупок ЯО"</c:v>
                </c:pt>
                <c:pt idx="4">
                  <c:v>Мероприятия по управлению государственным имуществом ЯО</c:v>
                </c:pt>
                <c:pt idx="5">
                  <c:v>ВЦП департамента имущественных и земельных отношений ЯО</c:v>
                </c:pt>
              </c:strCache>
            </c:strRef>
          </c:cat>
          <c:val>
            <c:numRef>
              <c:f>'Диаграмма финансы'!$B$2:$B$7</c:f>
              <c:numCache>
                <c:formatCode>#,##0.00;[Red]\-#,##0.00;0.00</c:formatCode>
                <c:ptCount val="6"/>
                <c:pt idx="0">
                  <c:v>81186120.260000005</c:v>
                </c:pt>
                <c:pt idx="1">
                  <c:v>4298868663</c:v>
                </c:pt>
                <c:pt idx="2">
                  <c:v>2042484641.4300001</c:v>
                </c:pt>
                <c:pt idx="3">
                  <c:v>23938995.82</c:v>
                </c:pt>
                <c:pt idx="4">
                  <c:v>22050692.98</c:v>
                </c:pt>
                <c:pt idx="5">
                  <c:v>46733429.57</c:v>
                </c:pt>
              </c:numCache>
            </c:numRef>
          </c:val>
        </c:ser>
        <c:dLbls>
          <c:showLegendKey val="0"/>
          <c:showVal val="0"/>
          <c:showCatName val="0"/>
          <c:showSerName val="0"/>
          <c:showPercent val="0"/>
          <c:showBubbleSize val="0"/>
        </c:dLbls>
        <c:gapWidth val="150"/>
        <c:axId val="159667328"/>
        <c:axId val="159668864"/>
      </c:barChart>
      <c:catAx>
        <c:axId val="159667328"/>
        <c:scaling>
          <c:orientation val="minMax"/>
        </c:scaling>
        <c:delete val="0"/>
        <c:axPos val="l"/>
        <c:majorTickMark val="out"/>
        <c:minorTickMark val="none"/>
        <c:tickLblPos val="nextTo"/>
        <c:txPr>
          <a:bodyPr/>
          <a:lstStyle/>
          <a:p>
            <a:pPr>
              <a:defRPr sz="900">
                <a:latin typeface="Times New Roman" panose="02020603050405020304" pitchFamily="18" charset="0"/>
                <a:cs typeface="Times New Roman" panose="02020603050405020304" pitchFamily="18" charset="0"/>
              </a:defRPr>
            </a:pPr>
            <a:endParaRPr lang="ru-RU"/>
          </a:p>
        </c:txPr>
        <c:crossAx val="159668864"/>
        <c:crosses val="autoZero"/>
        <c:auto val="1"/>
        <c:lblAlgn val="ctr"/>
        <c:lblOffset val="100"/>
        <c:noMultiLvlLbl val="0"/>
      </c:catAx>
      <c:valAx>
        <c:axId val="159668864"/>
        <c:scaling>
          <c:orientation val="minMax"/>
        </c:scaling>
        <c:delete val="1"/>
        <c:axPos val="b"/>
        <c:numFmt formatCode="#,##0.00;[Red]\-#,##0.00;0.00" sourceLinked="1"/>
        <c:majorTickMark val="out"/>
        <c:minorTickMark val="none"/>
        <c:tickLblPos val="nextTo"/>
        <c:crossAx val="159667328"/>
        <c:crosses val="autoZero"/>
        <c:crossBetween val="between"/>
      </c:valAx>
    </c:plotArea>
    <c:plotVisOnly val="1"/>
    <c:dispBlanksAs val="gap"/>
    <c:showDLblsOverMax val="0"/>
  </c:chart>
  <c:spPr>
    <a:ln>
      <a:noFill/>
    </a:ln>
  </c:sp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txPr>
              <a:bodyPr/>
              <a:lstStyle/>
              <a:p>
                <a:pPr>
                  <a:defRPr sz="1400">
                    <a:solidFill>
                      <a:schemeClr val="bg1"/>
                    </a:solidFill>
                  </a:defRPr>
                </a:pPr>
                <a:endParaRPr lang="ru-RU"/>
              </a:p>
            </c:txPr>
            <c:showLegendKey val="0"/>
            <c:showVal val="1"/>
            <c:showCatName val="0"/>
            <c:showSerName val="0"/>
            <c:showPercent val="0"/>
            <c:showBubbleSize val="0"/>
            <c:showLeaderLines val="1"/>
          </c:dLbls>
          <c:val>
            <c:numRef>
              <c:f>Лист2!$A$1:$A$4</c:f>
              <c:numCache>
                <c:formatCode>0%</c:formatCode>
                <c:ptCount val="4"/>
                <c:pt idx="0">
                  <c:v>0.22</c:v>
                </c:pt>
                <c:pt idx="1">
                  <c:v>0.3</c:v>
                </c:pt>
                <c:pt idx="2">
                  <c:v>0.26</c:v>
                </c:pt>
                <c:pt idx="3">
                  <c:v>0.22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23818482210877"/>
          <c:y val="2.6843159638904743E-2"/>
          <c:w val="0.69138271860517164"/>
          <c:h val="0.5307075068339524"/>
        </c:manualLayout>
      </c:layout>
      <c:barChart>
        <c:barDir val="col"/>
        <c:grouping val="clustered"/>
        <c:varyColors val="0"/>
        <c:ser>
          <c:idx val="0"/>
          <c:order val="0"/>
          <c:tx>
            <c:strRef>
              <c:f>Лист1!$B$2</c:f>
              <c:strCache>
                <c:ptCount val="1"/>
                <c:pt idx="0">
                  <c:v>2017</c:v>
                </c:pt>
              </c:strCache>
            </c:strRef>
          </c:tx>
          <c:invertIfNegative val="0"/>
          <c:cat>
            <c:strRef>
              <c:f>Лист1!$A$3:$A$7</c:f>
              <c:strCache>
                <c:ptCount val="5"/>
                <c:pt idx="0">
                  <c:v>Городская среда</c:v>
                </c:pt>
                <c:pt idx="1">
                  <c:v>Поддержка местных инициатив</c:v>
                </c:pt>
                <c:pt idx="2">
                  <c:v>Культура</c:v>
                </c:pt>
                <c:pt idx="3">
                  <c:v>Парки и скверы</c:v>
                </c:pt>
                <c:pt idx="4">
                  <c:v>Лучшие практики</c:v>
                </c:pt>
              </c:strCache>
            </c:strRef>
          </c:cat>
          <c:val>
            <c:numRef>
              <c:f>Лист1!$B$3:$B$7</c:f>
              <c:numCache>
                <c:formatCode>General</c:formatCode>
                <c:ptCount val="5"/>
                <c:pt idx="0">
                  <c:v>202</c:v>
                </c:pt>
                <c:pt idx="1">
                  <c:v>279</c:v>
                </c:pt>
                <c:pt idx="2">
                  <c:v>19</c:v>
                </c:pt>
                <c:pt idx="3">
                  <c:v>3</c:v>
                </c:pt>
                <c:pt idx="4">
                  <c:v>4</c:v>
                </c:pt>
              </c:numCache>
            </c:numRef>
          </c:val>
        </c:ser>
        <c:ser>
          <c:idx val="1"/>
          <c:order val="1"/>
          <c:tx>
            <c:strRef>
              <c:f>Лист1!$C$2</c:f>
              <c:strCache>
                <c:ptCount val="1"/>
                <c:pt idx="0">
                  <c:v>2018</c:v>
                </c:pt>
              </c:strCache>
            </c:strRef>
          </c:tx>
          <c:invertIfNegative val="0"/>
          <c:cat>
            <c:strRef>
              <c:f>Лист1!$A$3:$A$7</c:f>
              <c:strCache>
                <c:ptCount val="5"/>
                <c:pt idx="0">
                  <c:v>Городская среда</c:v>
                </c:pt>
                <c:pt idx="1">
                  <c:v>Поддержка местных инициатив</c:v>
                </c:pt>
                <c:pt idx="2">
                  <c:v>Культура</c:v>
                </c:pt>
                <c:pt idx="3">
                  <c:v>Парки и скверы</c:v>
                </c:pt>
                <c:pt idx="4">
                  <c:v>Лучшие практики</c:v>
                </c:pt>
              </c:strCache>
            </c:strRef>
          </c:cat>
          <c:val>
            <c:numRef>
              <c:f>Лист1!$C$3:$C$7</c:f>
              <c:numCache>
                <c:formatCode>General</c:formatCode>
                <c:ptCount val="5"/>
                <c:pt idx="0">
                  <c:v>138</c:v>
                </c:pt>
                <c:pt idx="1">
                  <c:v>289</c:v>
                </c:pt>
                <c:pt idx="2">
                  <c:v>19</c:v>
                </c:pt>
                <c:pt idx="3">
                  <c:v>2</c:v>
                </c:pt>
              </c:numCache>
            </c:numRef>
          </c:val>
        </c:ser>
        <c:dLbls>
          <c:showLegendKey val="0"/>
          <c:showVal val="0"/>
          <c:showCatName val="0"/>
          <c:showSerName val="0"/>
          <c:showPercent val="0"/>
          <c:showBubbleSize val="0"/>
        </c:dLbls>
        <c:gapWidth val="150"/>
        <c:axId val="159062656"/>
        <c:axId val="159109504"/>
      </c:barChart>
      <c:catAx>
        <c:axId val="159062656"/>
        <c:scaling>
          <c:orientation val="minMax"/>
        </c:scaling>
        <c:delete val="0"/>
        <c:axPos val="b"/>
        <c:majorTickMark val="out"/>
        <c:minorTickMark val="none"/>
        <c:tickLblPos val="nextTo"/>
        <c:crossAx val="159109504"/>
        <c:crosses val="autoZero"/>
        <c:auto val="1"/>
        <c:lblAlgn val="ctr"/>
        <c:lblOffset val="100"/>
        <c:noMultiLvlLbl val="0"/>
      </c:catAx>
      <c:valAx>
        <c:axId val="159109504"/>
        <c:scaling>
          <c:orientation val="minMax"/>
          <c:max val="300"/>
        </c:scaling>
        <c:delete val="0"/>
        <c:axPos val="l"/>
        <c:majorGridlines>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c:spPr>
        </c:majorGridlines>
        <c:numFmt formatCode="General" sourceLinked="1"/>
        <c:majorTickMark val="out"/>
        <c:minorTickMark val="none"/>
        <c:tickLblPos val="nextTo"/>
        <c:crossAx val="159062656"/>
        <c:crosses val="autoZero"/>
        <c:crossBetween val="between"/>
      </c:valAx>
    </c:plotArea>
    <c:legend>
      <c:legendPos val="r"/>
      <c:layout>
        <c:manualLayout>
          <c:xMode val="edge"/>
          <c:yMode val="edge"/>
          <c:x val="0.76921229375675593"/>
          <c:y val="2.5821826592836617E-3"/>
          <c:w val="0.12593002175827164"/>
          <c:h val="0.15908265955855053"/>
        </c:manualLayout>
      </c:layout>
      <c:overlay val="0"/>
    </c:legend>
    <c:plotVisOnly val="1"/>
    <c:dispBlanksAs val="gap"/>
    <c:showDLblsOverMax val="0"/>
  </c:chart>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5975622073111617"/>
          <c:y val="3.3720413494107891E-2"/>
          <c:w val="0.78927630830380058"/>
          <c:h val="0.56118070214420623"/>
        </c:manualLayout>
      </c:layout>
      <c:barChart>
        <c:barDir val="col"/>
        <c:grouping val="clustered"/>
        <c:varyColors val="0"/>
        <c:ser>
          <c:idx val="0"/>
          <c:order val="0"/>
          <c:tx>
            <c:strRef>
              <c:f>Лист1!$B$19</c:f>
              <c:strCache>
                <c:ptCount val="1"/>
                <c:pt idx="0">
                  <c:v>2017</c:v>
                </c:pt>
              </c:strCache>
            </c:strRef>
          </c:tx>
          <c:invertIfNegative val="0"/>
          <c:cat>
            <c:strRef>
              <c:f>Лист1!$A$20:$A$24</c:f>
              <c:strCache>
                <c:ptCount val="5"/>
                <c:pt idx="0">
                  <c:v>Городская среда</c:v>
                </c:pt>
                <c:pt idx="1">
                  <c:v>Поддержка местных инициатив</c:v>
                </c:pt>
                <c:pt idx="2">
                  <c:v>Культура</c:v>
                </c:pt>
                <c:pt idx="3">
                  <c:v>Парки и скверы</c:v>
                </c:pt>
                <c:pt idx="4">
                  <c:v>Лучшие практики</c:v>
                </c:pt>
              </c:strCache>
            </c:strRef>
          </c:cat>
          <c:val>
            <c:numRef>
              <c:f>Лист1!$B$20:$B$24</c:f>
              <c:numCache>
                <c:formatCode>General</c:formatCode>
                <c:ptCount val="5"/>
                <c:pt idx="0">
                  <c:v>387</c:v>
                </c:pt>
                <c:pt idx="1">
                  <c:v>230.5</c:v>
                </c:pt>
                <c:pt idx="2">
                  <c:v>30.8</c:v>
                </c:pt>
                <c:pt idx="3">
                  <c:v>10.199999999999999</c:v>
                </c:pt>
              </c:numCache>
            </c:numRef>
          </c:val>
        </c:ser>
        <c:ser>
          <c:idx val="1"/>
          <c:order val="1"/>
          <c:tx>
            <c:strRef>
              <c:f>Лист1!$C$19</c:f>
              <c:strCache>
                <c:ptCount val="1"/>
                <c:pt idx="0">
                  <c:v>2018</c:v>
                </c:pt>
              </c:strCache>
            </c:strRef>
          </c:tx>
          <c:invertIfNegative val="0"/>
          <c:cat>
            <c:strRef>
              <c:f>Лист1!$A$20:$A$24</c:f>
              <c:strCache>
                <c:ptCount val="5"/>
                <c:pt idx="0">
                  <c:v>Городская среда</c:v>
                </c:pt>
                <c:pt idx="1">
                  <c:v>Поддержка местных инициатив</c:v>
                </c:pt>
                <c:pt idx="2">
                  <c:v>Культура</c:v>
                </c:pt>
                <c:pt idx="3">
                  <c:v>Парки и скверы</c:v>
                </c:pt>
                <c:pt idx="4">
                  <c:v>Лучшие практики</c:v>
                </c:pt>
              </c:strCache>
            </c:strRef>
          </c:cat>
          <c:val>
            <c:numRef>
              <c:f>Лист1!$C$20:$C$24</c:f>
              <c:numCache>
                <c:formatCode>General</c:formatCode>
                <c:ptCount val="5"/>
                <c:pt idx="0">
                  <c:v>404</c:v>
                </c:pt>
                <c:pt idx="1">
                  <c:v>250</c:v>
                </c:pt>
                <c:pt idx="2">
                  <c:v>20.5</c:v>
                </c:pt>
                <c:pt idx="3">
                  <c:v>7.6</c:v>
                </c:pt>
              </c:numCache>
            </c:numRef>
          </c:val>
        </c:ser>
        <c:dLbls>
          <c:showLegendKey val="0"/>
          <c:showVal val="0"/>
          <c:showCatName val="0"/>
          <c:showSerName val="0"/>
          <c:showPercent val="0"/>
          <c:showBubbleSize val="0"/>
        </c:dLbls>
        <c:gapWidth val="150"/>
        <c:axId val="159519488"/>
        <c:axId val="159521024"/>
      </c:barChart>
      <c:catAx>
        <c:axId val="159519488"/>
        <c:scaling>
          <c:orientation val="minMax"/>
        </c:scaling>
        <c:delete val="0"/>
        <c:axPos val="b"/>
        <c:majorTickMark val="out"/>
        <c:minorTickMark val="none"/>
        <c:tickLblPos val="nextTo"/>
        <c:crossAx val="159521024"/>
        <c:crosses val="autoZero"/>
        <c:auto val="1"/>
        <c:lblAlgn val="ctr"/>
        <c:lblOffset val="100"/>
        <c:noMultiLvlLbl val="0"/>
      </c:catAx>
      <c:valAx>
        <c:axId val="159521024"/>
        <c:scaling>
          <c:orientation val="minMax"/>
        </c:scaling>
        <c:delete val="0"/>
        <c:axPos val="l"/>
        <c:majorGridlines>
          <c:spPr>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c:spPr>
        </c:majorGridlines>
        <c:numFmt formatCode="General" sourceLinked="1"/>
        <c:majorTickMark val="out"/>
        <c:minorTickMark val="none"/>
        <c:tickLblPos val="nextTo"/>
        <c:crossAx val="159519488"/>
        <c:crosses val="autoZero"/>
        <c:crossBetween val="between"/>
      </c:valAx>
    </c:plotArea>
    <c:plotVisOnly val="1"/>
    <c:dispBlanksAs val="gap"/>
    <c:showDLblsOverMax val="0"/>
  </c:chart>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title>
    <c:autoTitleDeleted val="0"/>
    <c:plotArea>
      <c:layout/>
      <c:doughnutChart>
        <c:varyColors val="1"/>
        <c:ser>
          <c:idx val="0"/>
          <c:order val="0"/>
          <c:tx>
            <c:strRef>
              <c:f>Лист1!$N$1</c:f>
              <c:strCache>
                <c:ptCount val="1"/>
                <c:pt idx="0">
                  <c:v>Факт 2018 года</c:v>
                </c:pt>
              </c:strCache>
            </c:strRef>
          </c:tx>
          <c:dLbls>
            <c:showLegendKey val="0"/>
            <c:showVal val="1"/>
            <c:showCatName val="0"/>
            <c:showSerName val="0"/>
            <c:showPercent val="0"/>
            <c:showBubbleSize val="0"/>
            <c:showLeaderLines val="1"/>
          </c:dLbls>
          <c:val>
            <c:numRef>
              <c:f>Лист1!$N$2:$N$5</c:f>
              <c:numCache>
                <c:formatCode>0%</c:formatCode>
                <c:ptCount val="4"/>
                <c:pt idx="0">
                  <c:v>0.11329819605782158</c:v>
                </c:pt>
                <c:pt idx="1">
                  <c:v>0.71781304728799555</c:v>
                </c:pt>
                <c:pt idx="2">
                  <c:v>0.12532198742887571</c:v>
                </c:pt>
                <c:pt idx="3">
                  <c:v>4.3566769225307174E-2</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manualLayout>
          <c:xMode val="edge"/>
          <c:yMode val="edge"/>
          <c:x val="0.34892774432607682"/>
          <c:y val="1.8518518518518517E-2"/>
        </c:manualLayout>
      </c:layout>
      <c:overlay val="0"/>
    </c:title>
    <c:autoTitleDeleted val="0"/>
    <c:plotArea>
      <c:layout/>
      <c:doughnutChart>
        <c:varyColors val="1"/>
        <c:ser>
          <c:idx val="0"/>
          <c:order val="0"/>
          <c:tx>
            <c:v>Факт 2017 года</c:v>
          </c:tx>
          <c:dLbls>
            <c:dLbl>
              <c:idx val="3"/>
              <c:layout>
                <c:manualLayout>
                  <c:x val="-5.5555555555556061E-3"/>
                  <c:y val="-0.125"/>
                </c:manualLayout>
              </c:layout>
              <c:showLegendKey val="0"/>
              <c:showVal val="1"/>
              <c:showCatName val="0"/>
              <c:showSerName val="0"/>
              <c:showPercent val="0"/>
              <c:showBubbleSize val="0"/>
            </c:dLbl>
            <c:showLegendKey val="0"/>
            <c:showVal val="1"/>
            <c:showCatName val="0"/>
            <c:showSerName val="0"/>
            <c:showPercent val="0"/>
            <c:showBubbleSize val="0"/>
            <c:showLeaderLines val="1"/>
          </c:dLbls>
          <c:cat>
            <c:strRef>
              <c:f>Лист1!$A$2:$A$5</c:f>
              <c:strCache>
                <c:ptCount val="4"/>
                <c:pt idx="0">
                  <c:v>дотации на выравнивание</c:v>
                </c:pt>
                <c:pt idx="1">
                  <c:v>субвенции</c:v>
                </c:pt>
                <c:pt idx="2">
                  <c:v>субсидии</c:v>
                </c:pt>
                <c:pt idx="3">
                  <c:v>иные межбюджетные трансферты</c:v>
                </c:pt>
              </c:strCache>
            </c:strRef>
          </c:cat>
          <c:val>
            <c:numRef>
              <c:f>Лист1!$M$2:$M$5</c:f>
              <c:numCache>
                <c:formatCode>0%</c:formatCode>
                <c:ptCount val="4"/>
                <c:pt idx="0">
                  <c:v>0.11135159662906322</c:v>
                </c:pt>
                <c:pt idx="1">
                  <c:v>0.69275794080016817</c:v>
                </c:pt>
                <c:pt idx="2">
                  <c:v>0.17157606273499421</c:v>
                </c:pt>
                <c:pt idx="3">
                  <c:v>0.03</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spPr>
            <a:ln>
              <a:solidFill>
                <a:schemeClr val="accent3">
                  <a:lumMod val="50000"/>
                </a:schemeClr>
              </a:solidFill>
            </a:ln>
          </c:spPr>
          <c:marker>
            <c:spPr>
              <a:solidFill>
                <a:schemeClr val="accent3">
                  <a:lumMod val="75000"/>
                </a:schemeClr>
              </a:solidFill>
              <a:ln>
                <a:solidFill>
                  <a:schemeClr val="accent3">
                    <a:lumMod val="50000"/>
                  </a:schemeClr>
                </a:solidFill>
              </a:ln>
            </c:spPr>
          </c:marker>
          <c:dLbls>
            <c:dLbl>
              <c:idx val="1"/>
              <c:layout>
                <c:manualLayout>
                  <c:x val="0"/>
                  <c:y val="5.0925925925925923E-2"/>
                </c:manualLayout>
              </c:layout>
              <c:showLegendKey val="0"/>
              <c:showVal val="1"/>
              <c:showCatName val="0"/>
              <c:showSerName val="0"/>
              <c:showPercent val="0"/>
              <c:showBubbleSize val="0"/>
            </c:dLbl>
            <c:dLbl>
              <c:idx val="2"/>
              <c:layout>
                <c:manualLayout>
                  <c:x val="2.0334308846449069E-3"/>
                  <c:y val="-2.3148148148148147E-2"/>
                </c:manualLayout>
              </c:layout>
              <c:showLegendKey val="0"/>
              <c:showVal val="1"/>
              <c:showCatName val="0"/>
              <c:showSerName val="0"/>
              <c:showPercent val="0"/>
              <c:showBubbleSize val="0"/>
            </c:dLbl>
            <c:dLbl>
              <c:idx val="3"/>
              <c:layout>
                <c:manualLayout>
                  <c:x val="-4.0668617692898139E-3"/>
                  <c:y val="-4.1666666666666664E-2"/>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Лист1!$A$4:$A$8</c:f>
              <c:strCache>
                <c:ptCount val="5"/>
                <c:pt idx="0">
                  <c:v>2014 год</c:v>
                </c:pt>
                <c:pt idx="1">
                  <c:v>2015 год</c:v>
                </c:pt>
                <c:pt idx="2">
                  <c:v>2016 год</c:v>
                </c:pt>
                <c:pt idx="3">
                  <c:v>2017 год</c:v>
                </c:pt>
                <c:pt idx="4">
                  <c:v>2018 год </c:v>
                </c:pt>
              </c:strCache>
            </c:strRef>
          </c:cat>
          <c:val>
            <c:numRef>
              <c:f>Лист1!$B$4:$B$8</c:f>
              <c:numCache>
                <c:formatCode>General</c:formatCode>
                <c:ptCount val="5"/>
                <c:pt idx="0">
                  <c:v>6569.66</c:v>
                </c:pt>
                <c:pt idx="1">
                  <c:v>3861.05</c:v>
                </c:pt>
                <c:pt idx="2">
                  <c:v>4487.3999999999996</c:v>
                </c:pt>
                <c:pt idx="3">
                  <c:v>2152.1999999999998</c:v>
                </c:pt>
                <c:pt idx="4">
                  <c:v>1190.4000000000001</c:v>
                </c:pt>
              </c:numCache>
            </c:numRef>
          </c:val>
          <c:smooth val="0"/>
        </c:ser>
        <c:dLbls>
          <c:showLegendKey val="0"/>
          <c:showVal val="0"/>
          <c:showCatName val="0"/>
          <c:showSerName val="0"/>
          <c:showPercent val="0"/>
          <c:showBubbleSize val="0"/>
        </c:dLbls>
        <c:marker val="1"/>
        <c:smooth val="0"/>
        <c:axId val="159420416"/>
        <c:axId val="159421952"/>
      </c:lineChart>
      <c:catAx>
        <c:axId val="159420416"/>
        <c:scaling>
          <c:orientation val="minMax"/>
        </c:scaling>
        <c:delete val="0"/>
        <c:axPos val="b"/>
        <c:majorTickMark val="out"/>
        <c:minorTickMark val="none"/>
        <c:tickLblPos val="nextTo"/>
        <c:crossAx val="159421952"/>
        <c:crosses val="autoZero"/>
        <c:auto val="1"/>
        <c:lblAlgn val="ctr"/>
        <c:lblOffset val="100"/>
        <c:noMultiLvlLbl val="0"/>
      </c:catAx>
      <c:valAx>
        <c:axId val="159421952"/>
        <c:scaling>
          <c:orientation val="minMax"/>
        </c:scaling>
        <c:delete val="0"/>
        <c:axPos val="l"/>
        <c:majorGridlines>
          <c:spPr>
            <a:ln>
              <a:solidFill>
                <a:schemeClr val="accent3">
                  <a:lumMod val="50000"/>
                </a:schemeClr>
              </a:solidFill>
              <a:prstDash val="sysDash"/>
            </a:ln>
          </c:spPr>
        </c:majorGridlines>
        <c:numFmt formatCode="General" sourceLinked="1"/>
        <c:majorTickMark val="out"/>
        <c:minorTickMark val="none"/>
        <c:tickLblPos val="nextTo"/>
        <c:crossAx val="159420416"/>
        <c:crosses val="autoZero"/>
        <c:crossBetween val="between"/>
      </c:valAx>
    </c:plotArea>
    <c:plotVisOnly val="1"/>
    <c:dispBlanksAs val="gap"/>
    <c:showDLblsOverMax val="0"/>
  </c:chart>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30"/>
      <c:rotY val="0"/>
      <c:rAngAx val="0"/>
      <c:perspective val="30"/>
    </c:view3D>
    <c:floor>
      <c:thickness val="0"/>
    </c:floor>
    <c:sideWall>
      <c:thickness val="0"/>
    </c:sideWall>
    <c:backWall>
      <c:thickness val="0"/>
    </c:backWall>
    <c:plotArea>
      <c:layout/>
      <c:pie3DChart>
        <c:varyColors val="1"/>
        <c:ser>
          <c:idx val="0"/>
          <c:order val="0"/>
          <c:explosion val="25"/>
          <c:dLbls>
            <c:dLbl>
              <c:idx val="0"/>
              <c:layout>
                <c:manualLayout>
                  <c:x val="-4.3124125109361332E-2"/>
                  <c:y val="7.8374890638670161E-2"/>
                </c:manualLayout>
              </c:layout>
              <c:showLegendKey val="0"/>
              <c:showVal val="1"/>
              <c:showCatName val="0"/>
              <c:showSerName val="0"/>
              <c:showPercent val="0"/>
              <c:showBubbleSize val="0"/>
            </c:dLbl>
            <c:txPr>
              <a:bodyPr/>
              <a:lstStyle/>
              <a:p>
                <a:pPr>
                  <a:defRPr sz="10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1"/>
          </c:dLbls>
          <c:cat>
            <c:strRef>
              <c:f>Лист2!$A$4:$A$6</c:f>
              <c:strCache>
                <c:ptCount val="3"/>
                <c:pt idx="0">
                  <c:v>Кредиты кредитных организаций</c:v>
                </c:pt>
                <c:pt idx="1">
                  <c:v>Бюджетные  кредиты</c:v>
                </c:pt>
                <c:pt idx="2">
                  <c:v>Государственные ценные бумаги *</c:v>
                </c:pt>
              </c:strCache>
            </c:strRef>
          </c:cat>
          <c:val>
            <c:numRef>
              <c:f>Лист2!$K$4:$K$6</c:f>
              <c:numCache>
                <c:formatCode>0%</c:formatCode>
                <c:ptCount val="3"/>
                <c:pt idx="0">
                  <c:v>9.8337133108935909E-2</c:v>
                </c:pt>
                <c:pt idx="1">
                  <c:v>0.39324292201799066</c:v>
                </c:pt>
                <c:pt idx="2">
                  <c:v>0.50841994487307329</c:v>
                </c:pt>
              </c:numCache>
            </c:numRef>
          </c:val>
        </c:ser>
        <c:dLbls>
          <c:showLegendKey val="0"/>
          <c:showVal val="0"/>
          <c:showCatName val="0"/>
          <c:showSerName val="0"/>
          <c:showPercent val="0"/>
          <c:showBubbleSize val="0"/>
          <c:showLeaderLines val="1"/>
        </c:dLbls>
      </c:pie3DChart>
    </c:plotArea>
    <c:legend>
      <c:legendPos val="r"/>
      <c:layout/>
      <c:overlay val="0"/>
      <c:txPr>
        <a:bodyPr/>
        <a:lstStyle/>
        <a:p>
          <a:pPr rtl="0">
            <a:defRPr/>
          </a:pPr>
          <a:endParaRPr lang="ru-RU"/>
        </a:p>
      </c:txPr>
    </c:legend>
    <c:plotVisOnly val="1"/>
    <c:dispBlanksAs val="gap"/>
    <c:showDLblsOverMax val="0"/>
  </c:chart>
  <c:externalData r:id="rId2">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spPr>
            <a:ln>
              <a:solidFill>
                <a:schemeClr val="accent2">
                  <a:lumMod val="75000"/>
                </a:schemeClr>
              </a:solidFill>
            </a:ln>
          </c:spPr>
          <c:marker>
            <c:spPr>
              <a:solidFill>
                <a:schemeClr val="accent2">
                  <a:lumMod val="50000"/>
                </a:schemeClr>
              </a:solidFill>
            </c:spPr>
          </c:marker>
          <c:dLbls>
            <c:showLegendKey val="0"/>
            <c:showVal val="1"/>
            <c:showCatName val="0"/>
            <c:showSerName val="0"/>
            <c:showPercent val="0"/>
            <c:showBubbleSize val="0"/>
            <c:showLeaderLines val="0"/>
          </c:dLbls>
          <c:cat>
            <c:strRef>
              <c:f>Лист3!$A$5:$A$9</c:f>
              <c:strCache>
                <c:ptCount val="5"/>
                <c:pt idx="0">
                  <c:v>2014 год</c:v>
                </c:pt>
                <c:pt idx="1">
                  <c:v>2015 год</c:v>
                </c:pt>
                <c:pt idx="2">
                  <c:v>2016 год</c:v>
                </c:pt>
                <c:pt idx="3">
                  <c:v>2017 год</c:v>
                </c:pt>
                <c:pt idx="4">
                  <c:v>2018 год</c:v>
                </c:pt>
              </c:strCache>
            </c:strRef>
          </c:cat>
          <c:val>
            <c:numRef>
              <c:f>Лист3!$B$5:$B$9</c:f>
              <c:numCache>
                <c:formatCode>0.0</c:formatCode>
                <c:ptCount val="5"/>
                <c:pt idx="0">
                  <c:v>2047.27</c:v>
                </c:pt>
                <c:pt idx="1">
                  <c:v>2288.66</c:v>
                </c:pt>
                <c:pt idx="2">
                  <c:v>2639.34</c:v>
                </c:pt>
                <c:pt idx="3">
                  <c:v>1462.83</c:v>
                </c:pt>
                <c:pt idx="4">
                  <c:v>2037.38</c:v>
                </c:pt>
              </c:numCache>
            </c:numRef>
          </c:val>
          <c:smooth val="0"/>
        </c:ser>
        <c:dLbls>
          <c:showLegendKey val="0"/>
          <c:showVal val="0"/>
          <c:showCatName val="0"/>
          <c:showSerName val="0"/>
          <c:showPercent val="0"/>
          <c:showBubbleSize val="0"/>
        </c:dLbls>
        <c:marker val="1"/>
        <c:smooth val="0"/>
        <c:axId val="159782784"/>
        <c:axId val="159784320"/>
      </c:lineChart>
      <c:catAx>
        <c:axId val="159782784"/>
        <c:scaling>
          <c:orientation val="minMax"/>
        </c:scaling>
        <c:delete val="0"/>
        <c:axPos val="b"/>
        <c:majorTickMark val="out"/>
        <c:minorTickMark val="none"/>
        <c:tickLblPos val="nextTo"/>
        <c:crossAx val="159784320"/>
        <c:crosses val="autoZero"/>
        <c:auto val="1"/>
        <c:lblAlgn val="ctr"/>
        <c:lblOffset val="100"/>
        <c:noMultiLvlLbl val="0"/>
      </c:catAx>
      <c:valAx>
        <c:axId val="159784320"/>
        <c:scaling>
          <c:orientation val="minMax"/>
        </c:scaling>
        <c:delete val="0"/>
        <c:axPos val="l"/>
        <c:majorGridlines>
          <c:spPr>
            <a:ln>
              <a:solidFill>
                <a:schemeClr val="accent2">
                  <a:lumMod val="60000"/>
                  <a:lumOff val="40000"/>
                </a:schemeClr>
              </a:solidFill>
              <a:prstDash val="sysDash"/>
            </a:ln>
          </c:spPr>
        </c:majorGridlines>
        <c:numFmt formatCode="0.0" sourceLinked="1"/>
        <c:majorTickMark val="out"/>
        <c:minorTickMark val="none"/>
        <c:tickLblPos val="nextTo"/>
        <c:crossAx val="159782784"/>
        <c:crosses val="autoZero"/>
        <c:crossBetween val="between"/>
      </c:valAx>
    </c:plotArea>
    <c:plotVisOnly val="1"/>
    <c:dispBlanksAs val="gap"/>
    <c:showDLblsOverMax val="0"/>
  </c:chart>
  <c:externalData r:id="rId2">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0"/>
      <c:rotY val="20"/>
      <c:depthPercent val="100"/>
      <c:rAngAx val="1"/>
    </c:view3D>
    <c:floor>
      <c:thickness val="0"/>
      <c:spPr>
        <a:ln w="9525"/>
        <a:scene3d>
          <a:camera prst="orthographicFront"/>
          <a:lightRig rig="threePt" dir="t"/>
        </a:scene3d>
        <a:sp3d>
          <a:bevelT w="19050"/>
          <a:contourClr>
            <a:srgbClr val="000000"/>
          </a:contourClr>
        </a:sp3d>
      </c:spPr>
    </c:floor>
    <c:sideWall>
      <c:thickness val="0"/>
    </c:sideWall>
    <c:backWall>
      <c:thickness val="0"/>
    </c:backWall>
    <c:plotArea>
      <c:layout>
        <c:manualLayout>
          <c:layoutTarget val="inner"/>
          <c:xMode val="edge"/>
          <c:yMode val="edge"/>
          <c:x val="8.5138465172923644E-2"/>
          <c:y val="0.22363425460473546"/>
          <c:w val="0.88071041917477744"/>
          <c:h val="0.6021192917820688"/>
        </c:manualLayout>
      </c:layout>
      <c:bar3DChart>
        <c:barDir val="bar"/>
        <c:grouping val="stacked"/>
        <c:varyColors val="0"/>
        <c:ser>
          <c:idx val="0"/>
          <c:order val="0"/>
          <c:tx>
            <c:strRef>
              <c:f>Лист1!$B$1</c:f>
              <c:strCache>
                <c:ptCount val="1"/>
                <c:pt idx="0">
                  <c:v>Столбец1</c:v>
                </c:pt>
              </c:strCache>
            </c:strRef>
          </c:tx>
          <c:spPr>
            <a:solidFill>
              <a:srgbClr val="AD0101">
                <a:lumMod val="20000"/>
                <a:lumOff val="80000"/>
              </a:srgbClr>
            </a:solidFill>
            <a:ln>
              <a:noFill/>
            </a:ln>
          </c:spPr>
          <c:invertIfNegative val="0"/>
          <c:dLbls>
            <c:dLbl>
              <c:idx val="0"/>
              <c:layout>
                <c:manualLayout>
                  <c:x val="2.6022703826558954E-2"/>
                  <c:y val="-1.2378254268044292E-3"/>
                </c:manualLayout>
              </c:layout>
              <c:tx>
                <c:rich>
                  <a:bodyPr/>
                  <a:lstStyle/>
                  <a:p>
                    <a:r>
                      <a:rPr lang="en-US" b="1" dirty="0" smtClean="0"/>
                      <a:t>71,7</a:t>
                    </a:r>
                    <a:r>
                      <a:rPr lang="ru-RU" b="1" dirty="0" smtClean="0"/>
                      <a:t>%</a:t>
                    </a:r>
                    <a:endParaRPr lang="en-US" dirty="0"/>
                  </a:p>
                </c:rich>
              </c:tx>
              <c:showLegendKey val="0"/>
              <c:showVal val="1"/>
              <c:showCatName val="0"/>
              <c:showSerName val="0"/>
              <c:showPercent val="0"/>
              <c:showBubbleSize val="0"/>
            </c:dLbl>
            <c:dLbl>
              <c:idx val="1"/>
              <c:layout>
                <c:manualLayout>
                  <c:x val="2.7930229974447239E-2"/>
                  <c:y val="-1.299577824686146E-2"/>
                </c:manualLayout>
              </c:layout>
              <c:tx>
                <c:rich>
                  <a:bodyPr/>
                  <a:lstStyle/>
                  <a:p>
                    <a:r>
                      <a:rPr lang="en-US" b="1" dirty="0" smtClean="0"/>
                      <a:t>66,4</a:t>
                    </a:r>
                    <a:r>
                      <a:rPr lang="ru-RU" b="1" dirty="0" smtClean="0"/>
                      <a:t>%</a:t>
                    </a:r>
                    <a:endParaRPr lang="en-US" dirty="0"/>
                  </a:p>
                </c:rich>
              </c:tx>
              <c:showLegendKey val="0"/>
              <c:showVal val="1"/>
              <c:showCatName val="0"/>
              <c:showSerName val="0"/>
              <c:showPercent val="0"/>
              <c:showBubbleSize val="0"/>
            </c:dLbl>
            <c:dLbl>
              <c:idx val="2"/>
              <c:layout>
                <c:manualLayout>
                  <c:x val="3.8969876362943801E-2"/>
                  <c:y val="1.6501252947204116E-3"/>
                </c:manualLayout>
              </c:layout>
              <c:tx>
                <c:rich>
                  <a:bodyPr/>
                  <a:lstStyle/>
                  <a:p>
                    <a:r>
                      <a:rPr lang="en-US" b="1" dirty="0" smtClean="0"/>
                      <a:t>62,2</a:t>
                    </a:r>
                    <a:r>
                      <a:rPr lang="ru-RU" b="1" dirty="0" smtClean="0"/>
                      <a:t>%</a:t>
                    </a:r>
                    <a:endParaRPr lang="en-US" dirty="0"/>
                  </a:p>
                </c:rich>
              </c:tx>
              <c:showLegendKey val="0"/>
              <c:showVal val="1"/>
              <c:showCatName val="0"/>
              <c:showSerName val="0"/>
              <c:showPercent val="0"/>
              <c:showBubbleSize val="0"/>
            </c:dLbl>
            <c:dLbl>
              <c:idx val="3"/>
              <c:layout>
                <c:manualLayout>
                  <c:x val="3.8008673639436885E-2"/>
                  <c:y val="-1.08296609018751E-2"/>
                </c:manualLayout>
              </c:layout>
              <c:tx>
                <c:rich>
                  <a:bodyPr/>
                  <a:lstStyle/>
                  <a:p>
                    <a:r>
                      <a:rPr lang="en-US" b="1" dirty="0" smtClean="0"/>
                      <a:t>57,6</a:t>
                    </a:r>
                    <a:r>
                      <a:rPr lang="ru-RU" b="1" dirty="0" smtClean="0"/>
                      <a:t>%</a:t>
                    </a:r>
                    <a:endParaRPr lang="en-US" dirty="0"/>
                  </a:p>
                </c:rich>
              </c:tx>
              <c:showLegendKey val="0"/>
              <c:showVal val="1"/>
              <c:showCatName val="0"/>
              <c:showSerName val="0"/>
              <c:showPercent val="0"/>
              <c:showBubbleSize val="0"/>
            </c:dLbl>
            <c:dLbl>
              <c:idx val="4"/>
              <c:layout>
                <c:manualLayout>
                  <c:x val="2.6737703747202645E-2"/>
                  <c:y val="-1.5677270426742707E-2"/>
                </c:manualLayout>
              </c:layout>
              <c:tx>
                <c:rich>
                  <a:bodyPr/>
                  <a:lstStyle/>
                  <a:p>
                    <a:r>
                      <a:rPr lang="en-US" b="1" dirty="0" smtClean="0"/>
                      <a:t>51,5%</a:t>
                    </a:r>
                    <a:endParaRPr lang="en-US" dirty="0"/>
                  </a:p>
                </c:rich>
              </c:tx>
              <c:showLegendKey val="0"/>
              <c:showVal val="1"/>
              <c:showCatName val="0"/>
              <c:showSerName val="0"/>
              <c:showPercent val="0"/>
              <c:showBubbleSize val="0"/>
            </c:dLbl>
            <c:txPr>
              <a:bodyPr anchor="t" anchorCtr="0"/>
              <a:lstStyle/>
              <a:p>
                <a:pPr algn="ctr">
                  <a:defRPr lang="ru-RU" sz="12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dLbls>
          <c:cat>
            <c:strRef>
              <c:f>Лист1!$A$2:$A$6</c:f>
              <c:strCache>
                <c:ptCount val="5"/>
                <c:pt idx="0">
                  <c:v>2017 год (факт)</c:v>
                </c:pt>
                <c:pt idx="1">
                  <c:v>2018 год (факт)</c:v>
                </c:pt>
                <c:pt idx="2">
                  <c:v>2019 год</c:v>
                </c:pt>
                <c:pt idx="3">
                  <c:v>2020 год</c:v>
                </c:pt>
                <c:pt idx="4">
                  <c:v>2021 год</c:v>
                </c:pt>
              </c:strCache>
            </c:strRef>
          </c:cat>
          <c:val>
            <c:numRef>
              <c:f>Лист1!$B$2:$B$6</c:f>
              <c:numCache>
                <c:formatCode>General</c:formatCode>
                <c:ptCount val="5"/>
                <c:pt idx="0">
                  <c:v>71.7</c:v>
                </c:pt>
                <c:pt idx="1">
                  <c:v>66.400000000000006</c:v>
                </c:pt>
                <c:pt idx="2" formatCode="0.0">
                  <c:v>62.2</c:v>
                </c:pt>
                <c:pt idx="3" formatCode="0.0">
                  <c:v>57.6</c:v>
                </c:pt>
                <c:pt idx="4">
                  <c:v>51.5</c:v>
                </c:pt>
              </c:numCache>
            </c:numRef>
          </c:val>
        </c:ser>
        <c:ser>
          <c:idx val="1"/>
          <c:order val="1"/>
          <c:tx>
            <c:strRef>
              <c:f>Лист1!$C$1</c:f>
              <c:strCache>
                <c:ptCount val="1"/>
                <c:pt idx="0">
                  <c:v>Столбец2</c:v>
                </c:pt>
              </c:strCache>
            </c:strRef>
          </c:tx>
          <c:spPr>
            <a:pattFill prst="pct5">
              <a:fgClr>
                <a:srgbClr val="730E00"/>
              </a:fgClr>
              <a:bgClr>
                <a:srgbClr val="DEDEE0"/>
              </a:bgClr>
            </a:pattFill>
            <a:ln>
              <a:solidFill>
                <a:schemeClr val="accent1"/>
              </a:solidFill>
            </a:ln>
            <a:scene3d>
              <a:camera prst="orthographicFront"/>
              <a:lightRig rig="threePt" dir="t"/>
            </a:scene3d>
            <a:sp3d>
              <a:bevelT w="19050" h="63500"/>
              <a:bevelB w="19050" h="69850"/>
              <a:contourClr>
                <a:srgbClr val="000000"/>
              </a:contourClr>
            </a:sp3d>
          </c:spPr>
          <c:invertIfNegative val="0"/>
          <c:cat>
            <c:strRef>
              <c:f>Лист1!$A$2:$A$6</c:f>
              <c:strCache>
                <c:ptCount val="5"/>
                <c:pt idx="0">
                  <c:v>2017 год (факт)</c:v>
                </c:pt>
                <c:pt idx="1">
                  <c:v>2018 год (факт)</c:v>
                </c:pt>
                <c:pt idx="2">
                  <c:v>2019 год</c:v>
                </c:pt>
                <c:pt idx="3">
                  <c:v>2020 год</c:v>
                </c:pt>
                <c:pt idx="4">
                  <c:v>2021 год</c:v>
                </c:pt>
              </c:strCache>
            </c:strRef>
          </c:cat>
          <c:val>
            <c:numRef>
              <c:f>Лист1!$C$2:$C$6</c:f>
              <c:numCache>
                <c:formatCode>General</c:formatCode>
                <c:ptCount val="5"/>
                <c:pt idx="0">
                  <c:v>28.3</c:v>
                </c:pt>
                <c:pt idx="1">
                  <c:v>33.6</c:v>
                </c:pt>
                <c:pt idx="2">
                  <c:v>37.799999999999997</c:v>
                </c:pt>
                <c:pt idx="3">
                  <c:v>42.4</c:v>
                </c:pt>
                <c:pt idx="4">
                  <c:v>48.5</c:v>
                </c:pt>
              </c:numCache>
            </c:numRef>
          </c:val>
        </c:ser>
        <c:dLbls>
          <c:showLegendKey val="0"/>
          <c:showVal val="0"/>
          <c:showCatName val="0"/>
          <c:showSerName val="0"/>
          <c:showPercent val="0"/>
          <c:showBubbleSize val="0"/>
        </c:dLbls>
        <c:gapWidth val="66"/>
        <c:gapDepth val="176"/>
        <c:shape val="cylinder"/>
        <c:axId val="182814208"/>
        <c:axId val="183181696"/>
        <c:axId val="0"/>
      </c:bar3DChart>
      <c:catAx>
        <c:axId val="182814208"/>
        <c:scaling>
          <c:orientation val="minMax"/>
        </c:scaling>
        <c:delete val="0"/>
        <c:axPos val="l"/>
        <c:majorTickMark val="out"/>
        <c:minorTickMark val="none"/>
        <c:tickLblPos val="nextTo"/>
        <c:txPr>
          <a:bodyPr anchor="t" anchorCtr="1"/>
          <a:lstStyle/>
          <a:p>
            <a:pPr algn="ctr">
              <a:defRPr lang="ru-RU" sz="8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3181696"/>
        <c:crosses val="autoZero"/>
        <c:auto val="1"/>
        <c:lblAlgn val="ctr"/>
        <c:lblOffset val="100"/>
        <c:noMultiLvlLbl val="0"/>
      </c:catAx>
      <c:valAx>
        <c:axId val="183181696"/>
        <c:scaling>
          <c:orientation val="minMax"/>
        </c:scaling>
        <c:delete val="0"/>
        <c:axPos val="b"/>
        <c:majorGridlines/>
        <c:numFmt formatCode="General" sourceLinked="1"/>
        <c:majorTickMark val="out"/>
        <c:minorTickMark val="none"/>
        <c:tickLblPos val="nextTo"/>
        <c:txPr>
          <a:bodyPr/>
          <a:lstStyle/>
          <a:p>
            <a:pPr algn="ctr">
              <a:defRPr lang="ru-RU"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2814208"/>
        <c:crosses val="autoZero"/>
        <c:crossBetween val="between"/>
      </c:valAx>
    </c:plotArea>
    <c:plotVisOnly val="1"/>
    <c:dispBlanksAs val="gap"/>
    <c:showDLblsOverMax val="0"/>
  </c:chart>
  <c:spPr>
    <a:ln>
      <a:noFill/>
    </a:ln>
  </c:spPr>
  <c:txPr>
    <a:bodyPr/>
    <a:lstStyle/>
    <a:p>
      <a:pPr>
        <a:defRPr sz="1800"/>
      </a:pPr>
      <a:endParaRPr lang="ru-RU"/>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stacked"/>
        <c:varyColors val="0"/>
        <c:ser>
          <c:idx val="0"/>
          <c:order val="0"/>
          <c:tx>
            <c:strRef>
              <c:f>Лист1!$C$4</c:f>
              <c:strCache>
                <c:ptCount val="1"/>
                <c:pt idx="0">
                  <c:v>Налоговые и неналоговые доходы, млн. руб.</c:v>
                </c:pt>
              </c:strCache>
            </c:strRef>
          </c:tx>
          <c:spPr>
            <a:solidFill>
              <a:schemeClr val="accent1">
                <a:lumMod val="60000"/>
                <a:lumOff val="40000"/>
              </a:schemeClr>
            </a:solidFill>
          </c:spPr>
          <c:invertIfNegative val="0"/>
          <c:dLbls>
            <c:showLegendKey val="0"/>
            <c:showVal val="1"/>
            <c:showCatName val="0"/>
            <c:showSerName val="0"/>
            <c:showPercent val="0"/>
            <c:showBubbleSize val="0"/>
            <c:showLeaderLines val="0"/>
          </c:dLbls>
          <c:cat>
            <c:strRef>
              <c:f>Лист1!$D$3:$H$3</c:f>
              <c:strCache>
                <c:ptCount val="5"/>
                <c:pt idx="0">
                  <c:v>факт 2014 год</c:v>
                </c:pt>
                <c:pt idx="1">
                  <c:v>факт 2015 год</c:v>
                </c:pt>
                <c:pt idx="2">
                  <c:v>факт 2016 год</c:v>
                </c:pt>
                <c:pt idx="3">
                  <c:v> факт 2017 год
</c:v>
                </c:pt>
                <c:pt idx="4">
                  <c:v>факт 2018 год </c:v>
                </c:pt>
              </c:strCache>
            </c:strRef>
          </c:cat>
          <c:val>
            <c:numRef>
              <c:f>Лист1!$D$4:$H$4</c:f>
              <c:numCache>
                <c:formatCode>#,##0</c:formatCode>
                <c:ptCount val="5"/>
                <c:pt idx="0">
                  <c:v>46197.1</c:v>
                </c:pt>
                <c:pt idx="1">
                  <c:v>43397.8</c:v>
                </c:pt>
                <c:pt idx="2">
                  <c:v>46546.42</c:v>
                </c:pt>
                <c:pt idx="3">
                  <c:v>50470</c:v>
                </c:pt>
                <c:pt idx="4">
                  <c:v>55984</c:v>
                </c:pt>
              </c:numCache>
            </c:numRef>
          </c:val>
        </c:ser>
        <c:ser>
          <c:idx val="1"/>
          <c:order val="1"/>
          <c:tx>
            <c:strRef>
              <c:f>Лист1!$C$5</c:f>
              <c:strCache>
                <c:ptCount val="1"/>
                <c:pt idx="0">
                  <c:v>Безвозмездные поступления, млн. руб.</c:v>
                </c:pt>
              </c:strCache>
            </c:strRef>
          </c:tx>
          <c:spPr>
            <a:solidFill>
              <a:schemeClr val="accent2">
                <a:lumMod val="60000"/>
                <a:lumOff val="40000"/>
              </a:schemeClr>
            </a:solidFill>
          </c:spPr>
          <c:invertIfNegative val="0"/>
          <c:dLbls>
            <c:showLegendKey val="0"/>
            <c:showVal val="1"/>
            <c:showCatName val="0"/>
            <c:showSerName val="0"/>
            <c:showPercent val="0"/>
            <c:showBubbleSize val="0"/>
            <c:showLeaderLines val="0"/>
          </c:dLbls>
          <c:cat>
            <c:strRef>
              <c:f>Лист1!$D$3:$H$3</c:f>
              <c:strCache>
                <c:ptCount val="5"/>
                <c:pt idx="0">
                  <c:v>факт 2014 год</c:v>
                </c:pt>
                <c:pt idx="1">
                  <c:v>факт 2015 год</c:v>
                </c:pt>
                <c:pt idx="2">
                  <c:v>факт 2016 год</c:v>
                </c:pt>
                <c:pt idx="3">
                  <c:v> факт 2017 год
</c:v>
                </c:pt>
                <c:pt idx="4">
                  <c:v>факт 2018 год </c:v>
                </c:pt>
              </c:strCache>
            </c:strRef>
          </c:cat>
          <c:val>
            <c:numRef>
              <c:f>Лист1!$D$5:$H$5</c:f>
              <c:numCache>
                <c:formatCode>#,##0</c:formatCode>
                <c:ptCount val="5"/>
                <c:pt idx="0">
                  <c:v>7436.7</c:v>
                </c:pt>
                <c:pt idx="1">
                  <c:v>8878.2000000000007</c:v>
                </c:pt>
                <c:pt idx="2">
                  <c:v>6702.25</c:v>
                </c:pt>
                <c:pt idx="3">
                  <c:v>7467.1</c:v>
                </c:pt>
                <c:pt idx="4">
                  <c:v>9964</c:v>
                </c:pt>
              </c:numCache>
            </c:numRef>
          </c:val>
        </c:ser>
        <c:dLbls>
          <c:showLegendKey val="0"/>
          <c:showVal val="0"/>
          <c:showCatName val="0"/>
          <c:showSerName val="0"/>
          <c:showPercent val="0"/>
          <c:showBubbleSize val="0"/>
        </c:dLbls>
        <c:gapWidth val="150"/>
        <c:overlap val="100"/>
        <c:axId val="132272512"/>
        <c:axId val="132274048"/>
      </c:barChart>
      <c:catAx>
        <c:axId val="132272512"/>
        <c:scaling>
          <c:orientation val="minMax"/>
        </c:scaling>
        <c:delete val="0"/>
        <c:axPos val="l"/>
        <c:majorTickMark val="out"/>
        <c:minorTickMark val="none"/>
        <c:tickLblPos val="nextTo"/>
        <c:crossAx val="132274048"/>
        <c:crosses val="autoZero"/>
        <c:auto val="1"/>
        <c:lblAlgn val="ctr"/>
        <c:lblOffset val="100"/>
        <c:noMultiLvlLbl val="0"/>
      </c:catAx>
      <c:valAx>
        <c:axId val="132274048"/>
        <c:scaling>
          <c:orientation val="minMax"/>
        </c:scaling>
        <c:delete val="0"/>
        <c:axPos val="b"/>
        <c:majorGridlines/>
        <c:numFmt formatCode="#,##0" sourceLinked="1"/>
        <c:majorTickMark val="out"/>
        <c:minorTickMark val="none"/>
        <c:tickLblPos val="nextTo"/>
        <c:crossAx val="132272512"/>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0"/>
      <c:rotY val="20"/>
      <c:depthPercent val="100"/>
      <c:rAngAx val="1"/>
    </c:view3D>
    <c:floor>
      <c:thickness val="0"/>
      <c:spPr>
        <a:ln w="9525"/>
        <a:scene3d>
          <a:camera prst="orthographicFront"/>
          <a:lightRig rig="threePt" dir="t"/>
        </a:scene3d>
        <a:sp3d>
          <a:bevelT w="19050"/>
          <a:contourClr>
            <a:srgbClr val="000000"/>
          </a:contourClr>
        </a:sp3d>
      </c:spPr>
    </c:floor>
    <c:sideWall>
      <c:thickness val="0"/>
    </c:sideWall>
    <c:backWall>
      <c:thickness val="0"/>
    </c:backWall>
    <c:plotArea>
      <c:layout>
        <c:manualLayout>
          <c:layoutTarget val="inner"/>
          <c:xMode val="edge"/>
          <c:yMode val="edge"/>
          <c:x val="0.10269681622898114"/>
          <c:y val="0.26620870250527717"/>
          <c:w val="0.86323711857990471"/>
          <c:h val="0.63174489448590021"/>
        </c:manualLayout>
      </c:layout>
      <c:bar3DChart>
        <c:barDir val="bar"/>
        <c:grouping val="stacked"/>
        <c:varyColors val="0"/>
        <c:ser>
          <c:idx val="0"/>
          <c:order val="0"/>
          <c:tx>
            <c:strRef>
              <c:f>Лист1!$B$1</c:f>
              <c:strCache>
                <c:ptCount val="1"/>
                <c:pt idx="0">
                  <c:v>Столбец1</c:v>
                </c:pt>
              </c:strCache>
            </c:strRef>
          </c:tx>
          <c:spPr>
            <a:solidFill>
              <a:srgbClr val="CCCCFF"/>
            </a:solidFill>
            <a:ln>
              <a:noFill/>
            </a:ln>
          </c:spPr>
          <c:invertIfNegative val="0"/>
          <c:dLbls>
            <c:dLbl>
              <c:idx val="0"/>
              <c:layout>
                <c:manualLayout>
                  <c:x val="2.0983509770136972E-2"/>
                  <c:y val="8.5089465079124848E-17"/>
                </c:manualLayout>
              </c:layout>
              <c:tx>
                <c:rich>
                  <a:bodyPr/>
                  <a:lstStyle/>
                  <a:p>
                    <a:r>
                      <a:rPr lang="en-US" b="1" dirty="0" smtClean="0"/>
                      <a:t>2,5</a:t>
                    </a:r>
                    <a:r>
                      <a:rPr lang="ru-RU" b="1" dirty="0" smtClean="0"/>
                      <a:t>%</a:t>
                    </a:r>
                    <a:endParaRPr lang="en-US" dirty="0"/>
                  </a:p>
                </c:rich>
              </c:tx>
              <c:showLegendKey val="0"/>
              <c:showVal val="1"/>
              <c:showCatName val="0"/>
              <c:showSerName val="0"/>
              <c:showPercent val="0"/>
              <c:showBubbleSize val="0"/>
            </c:dLbl>
            <c:dLbl>
              <c:idx val="1"/>
              <c:layout>
                <c:manualLayout>
                  <c:x val="1.7486258141780783E-2"/>
                  <c:y val="-9.2825943316239713E-3"/>
                </c:manualLayout>
              </c:layout>
              <c:tx>
                <c:rich>
                  <a:bodyPr/>
                  <a:lstStyle/>
                  <a:p>
                    <a:r>
                      <a:rPr lang="en-US" b="1" dirty="0" smtClean="0"/>
                      <a:t>3,1</a:t>
                    </a:r>
                    <a:r>
                      <a:rPr lang="ru-RU" dirty="0" smtClean="0"/>
                      <a:t>%</a:t>
                    </a:r>
                    <a:endParaRPr lang="en-US" dirty="0"/>
                  </a:p>
                </c:rich>
              </c:tx>
              <c:showLegendKey val="0"/>
              <c:showVal val="1"/>
              <c:showCatName val="0"/>
              <c:showSerName val="0"/>
              <c:showPercent val="0"/>
              <c:showBubbleSize val="0"/>
            </c:dLbl>
            <c:dLbl>
              <c:idx val="2"/>
              <c:layout>
                <c:manualLayout>
                  <c:x val="3.745836190614836E-2"/>
                  <c:y val="-1.9700758948751715E-2"/>
                </c:manualLayout>
              </c:layout>
              <c:tx>
                <c:rich>
                  <a:bodyPr/>
                  <a:lstStyle/>
                  <a:p>
                    <a:r>
                      <a:rPr lang="en-US" b="1" dirty="0" smtClean="0"/>
                      <a:t>2,8</a:t>
                    </a:r>
                    <a:r>
                      <a:rPr lang="ru-RU" b="1" dirty="0" smtClean="0"/>
                      <a:t>%</a:t>
                    </a:r>
                    <a:endParaRPr lang="en-US" dirty="0"/>
                  </a:p>
                </c:rich>
              </c:tx>
              <c:showLegendKey val="0"/>
              <c:showVal val="1"/>
              <c:showCatName val="0"/>
              <c:showSerName val="0"/>
              <c:showPercent val="0"/>
              <c:showBubbleSize val="0"/>
            </c:dLbl>
            <c:dLbl>
              <c:idx val="3"/>
              <c:layout>
                <c:manualLayout>
                  <c:x val="2.7978013026849255E-2"/>
                  <c:y val="-1.3923891497435873E-2"/>
                </c:manualLayout>
              </c:layout>
              <c:tx>
                <c:rich>
                  <a:bodyPr/>
                  <a:lstStyle/>
                  <a:p>
                    <a:r>
                      <a:rPr lang="en-US" b="1" dirty="0" smtClean="0"/>
                      <a:t>3,6</a:t>
                    </a:r>
                    <a:r>
                      <a:rPr lang="ru-RU" b="1" dirty="0" smtClean="0"/>
                      <a:t>%</a:t>
                    </a:r>
                    <a:endParaRPr lang="en-US" dirty="0"/>
                  </a:p>
                </c:rich>
              </c:tx>
              <c:showLegendKey val="0"/>
              <c:showVal val="1"/>
              <c:showCatName val="0"/>
              <c:showSerName val="0"/>
              <c:showPercent val="0"/>
              <c:showBubbleSize val="0"/>
            </c:dLbl>
            <c:dLbl>
              <c:idx val="4"/>
              <c:layout>
                <c:manualLayout>
                  <c:x val="2.5387401502004629E-2"/>
                  <c:y val="-5.7749939578557313E-3"/>
                </c:manualLayout>
              </c:layout>
              <c:tx>
                <c:rich>
                  <a:bodyPr/>
                  <a:lstStyle/>
                  <a:p>
                    <a:r>
                      <a:rPr lang="en-US" b="1" dirty="0" smtClean="0"/>
                      <a:t>3,3%</a:t>
                    </a:r>
                    <a:endParaRPr lang="en-US" dirty="0"/>
                  </a:p>
                </c:rich>
              </c:tx>
              <c:showLegendKey val="0"/>
              <c:showVal val="1"/>
              <c:showCatName val="0"/>
              <c:showSerName val="0"/>
              <c:showPercent val="0"/>
              <c:showBubbleSize val="0"/>
            </c:dLbl>
            <c:txPr>
              <a:bodyPr/>
              <a:lstStyle/>
              <a:p>
                <a:pPr algn="ctr">
                  <a:defRPr lang="ru-RU" sz="1200" b="1" i="0" u="none" strike="noStrike" kern="1200" baseline="0">
                    <a:solidFill>
                      <a:srgbClr val="000000"/>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dLbls>
          <c:cat>
            <c:strRef>
              <c:f>Лист1!$A$2:$A$6</c:f>
              <c:strCache>
                <c:ptCount val="5"/>
                <c:pt idx="0">
                  <c:v>2017 год (факт)</c:v>
                </c:pt>
                <c:pt idx="1">
                  <c:v>2018 год (факт)</c:v>
                </c:pt>
                <c:pt idx="2">
                  <c:v>2019 год</c:v>
                </c:pt>
                <c:pt idx="3">
                  <c:v>2020 год</c:v>
                </c:pt>
                <c:pt idx="4">
                  <c:v>2021 год</c:v>
                </c:pt>
              </c:strCache>
            </c:strRef>
          </c:cat>
          <c:val>
            <c:numRef>
              <c:f>Лист1!$B$2:$B$6</c:f>
              <c:numCache>
                <c:formatCode>General</c:formatCode>
                <c:ptCount val="5"/>
                <c:pt idx="0">
                  <c:v>2.5</c:v>
                </c:pt>
                <c:pt idx="1">
                  <c:v>3.1</c:v>
                </c:pt>
                <c:pt idx="2">
                  <c:v>2.8</c:v>
                </c:pt>
                <c:pt idx="3">
                  <c:v>3.6</c:v>
                </c:pt>
                <c:pt idx="4">
                  <c:v>3.3</c:v>
                </c:pt>
              </c:numCache>
            </c:numRef>
          </c:val>
        </c:ser>
        <c:ser>
          <c:idx val="1"/>
          <c:order val="1"/>
          <c:tx>
            <c:strRef>
              <c:f>Лист1!$C$1</c:f>
              <c:strCache>
                <c:ptCount val="1"/>
                <c:pt idx="0">
                  <c:v>Столбец2</c:v>
                </c:pt>
              </c:strCache>
            </c:strRef>
          </c:tx>
          <c:spPr>
            <a:pattFill prst="pct5">
              <a:fgClr>
                <a:srgbClr val="7030A0"/>
              </a:fgClr>
              <a:bgClr>
                <a:srgbClr val="DEDEE0"/>
              </a:bgClr>
            </a:pattFill>
            <a:ln>
              <a:solidFill>
                <a:schemeClr val="accent1"/>
              </a:solidFill>
            </a:ln>
            <a:scene3d>
              <a:camera prst="orthographicFront"/>
              <a:lightRig rig="threePt" dir="t"/>
            </a:scene3d>
            <a:sp3d>
              <a:bevelT w="19050" h="63500"/>
              <a:bevelB w="19050" h="69850"/>
              <a:contourClr>
                <a:srgbClr val="000000"/>
              </a:contourClr>
            </a:sp3d>
          </c:spPr>
          <c:invertIfNegative val="0"/>
          <c:cat>
            <c:strRef>
              <c:f>Лист1!$A$2:$A$6</c:f>
              <c:strCache>
                <c:ptCount val="5"/>
                <c:pt idx="0">
                  <c:v>2017 год (факт)</c:v>
                </c:pt>
                <c:pt idx="1">
                  <c:v>2018 год (факт)</c:v>
                </c:pt>
                <c:pt idx="2">
                  <c:v>2019 год</c:v>
                </c:pt>
                <c:pt idx="3">
                  <c:v>2020 год</c:v>
                </c:pt>
                <c:pt idx="4">
                  <c:v>2021 год</c:v>
                </c:pt>
              </c:strCache>
            </c:strRef>
          </c:cat>
          <c:val>
            <c:numRef>
              <c:f>Лист1!$C$2:$C$6</c:f>
              <c:numCache>
                <c:formatCode>General</c:formatCode>
                <c:ptCount val="5"/>
                <c:pt idx="0">
                  <c:v>12.5</c:v>
                </c:pt>
                <c:pt idx="1">
                  <c:v>11.9</c:v>
                </c:pt>
                <c:pt idx="2">
                  <c:v>12.2</c:v>
                </c:pt>
                <c:pt idx="3">
                  <c:v>11.4</c:v>
                </c:pt>
                <c:pt idx="4">
                  <c:v>11.7</c:v>
                </c:pt>
              </c:numCache>
            </c:numRef>
          </c:val>
        </c:ser>
        <c:dLbls>
          <c:showLegendKey val="0"/>
          <c:showVal val="0"/>
          <c:showCatName val="0"/>
          <c:showSerName val="0"/>
          <c:showPercent val="0"/>
          <c:showBubbleSize val="0"/>
        </c:dLbls>
        <c:gapWidth val="66"/>
        <c:gapDepth val="176"/>
        <c:shape val="cylinder"/>
        <c:axId val="183648256"/>
        <c:axId val="183649792"/>
        <c:axId val="0"/>
      </c:bar3DChart>
      <c:catAx>
        <c:axId val="183648256"/>
        <c:scaling>
          <c:orientation val="minMax"/>
        </c:scaling>
        <c:delete val="0"/>
        <c:axPos val="l"/>
        <c:majorTickMark val="out"/>
        <c:minorTickMark val="none"/>
        <c:tickLblPos val="nextTo"/>
        <c:txPr>
          <a:bodyPr/>
          <a:lstStyle/>
          <a:p>
            <a:pPr algn="ctr">
              <a:defRPr lang="ru-RU" sz="8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3649792"/>
        <c:crosses val="autoZero"/>
        <c:auto val="1"/>
        <c:lblAlgn val="ctr"/>
        <c:lblOffset val="100"/>
        <c:noMultiLvlLbl val="0"/>
      </c:catAx>
      <c:valAx>
        <c:axId val="183649792"/>
        <c:scaling>
          <c:orientation val="minMax"/>
          <c:max val="15"/>
          <c:min val="0"/>
        </c:scaling>
        <c:delete val="0"/>
        <c:axPos val="b"/>
        <c:majorGridlines/>
        <c:numFmt formatCode="General" sourceLinked="1"/>
        <c:majorTickMark val="out"/>
        <c:minorTickMark val="none"/>
        <c:tickLblPos val="nextTo"/>
        <c:txPr>
          <a:bodyPr/>
          <a:lstStyle/>
          <a:p>
            <a:pPr algn="ctr">
              <a:defRPr lang="ru-RU"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3648256"/>
        <c:crosses val="autoZero"/>
        <c:crossBetween val="between"/>
        <c:majorUnit val="3"/>
        <c:minorUnit val="0.30000000000000004"/>
      </c:valAx>
    </c:plotArea>
    <c:plotVisOnly val="1"/>
    <c:dispBlanksAs val="gap"/>
    <c:showDLblsOverMax val="0"/>
  </c:chart>
  <c:spPr>
    <a:ln>
      <a:noFill/>
    </a:ln>
  </c:spPr>
  <c:txPr>
    <a:bodyPr/>
    <a:lstStyle/>
    <a:p>
      <a:pPr>
        <a:defRPr sz="1800"/>
      </a:pPr>
      <a:endParaRPr lang="ru-RU"/>
    </a:p>
  </c:txPr>
  <c:externalData r:id="rId2">
    <c:autoUpdate val="0"/>
  </c:externalData>
  <c:userShapes r:id="rId3"/>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0"/>
      <c:rotY val="20"/>
      <c:depthPercent val="100"/>
      <c:rAngAx val="1"/>
    </c:view3D>
    <c:floor>
      <c:thickness val="0"/>
      <c:spPr>
        <a:ln w="9525"/>
        <a:scene3d>
          <a:camera prst="orthographicFront"/>
          <a:lightRig rig="threePt" dir="t"/>
        </a:scene3d>
        <a:sp3d>
          <a:bevelT w="19050"/>
          <a:contourClr>
            <a:srgbClr val="000000"/>
          </a:contourClr>
        </a:sp3d>
      </c:spPr>
    </c:floor>
    <c:sideWall>
      <c:thickness val="0"/>
    </c:sideWall>
    <c:backWall>
      <c:thickness val="0"/>
    </c:backWall>
    <c:plotArea>
      <c:layout>
        <c:manualLayout>
          <c:layoutTarget val="inner"/>
          <c:xMode val="edge"/>
          <c:yMode val="edge"/>
          <c:x val="9.3176333786904098E-2"/>
          <c:y val="0.24319015058932847"/>
          <c:w val="0.88530866522609675"/>
          <c:h val="0.56564143974943359"/>
        </c:manualLayout>
      </c:layout>
      <c:bar3DChart>
        <c:barDir val="bar"/>
        <c:grouping val="stacked"/>
        <c:varyColors val="0"/>
        <c:ser>
          <c:idx val="0"/>
          <c:order val="0"/>
          <c:tx>
            <c:strRef>
              <c:f>Лист1!$B$1</c:f>
              <c:strCache>
                <c:ptCount val="1"/>
                <c:pt idx="0">
                  <c:v>Столбец1</c:v>
                </c:pt>
              </c:strCache>
            </c:strRef>
          </c:tx>
          <c:spPr>
            <a:solidFill>
              <a:srgbClr val="FFFF99"/>
            </a:solidFill>
            <a:ln>
              <a:noFill/>
            </a:ln>
          </c:spPr>
          <c:invertIfNegative val="0"/>
          <c:dLbls>
            <c:dLbl>
              <c:idx val="0"/>
              <c:layout/>
              <c:tx>
                <c:rich>
                  <a:bodyPr/>
                  <a:lstStyle/>
                  <a:p>
                    <a:r>
                      <a:rPr lang="en-US" smtClean="0"/>
                      <a:t>4,3%</a:t>
                    </a:r>
                    <a:endParaRPr lang="en-US"/>
                  </a:p>
                </c:rich>
              </c:tx>
              <c:showLegendKey val="0"/>
              <c:showVal val="1"/>
              <c:showCatName val="0"/>
              <c:showSerName val="0"/>
              <c:showPercent val="0"/>
              <c:showBubbleSize val="0"/>
            </c:dLbl>
            <c:dLbl>
              <c:idx val="1"/>
              <c:layout/>
              <c:tx>
                <c:rich>
                  <a:bodyPr/>
                  <a:lstStyle/>
                  <a:p>
                    <a:r>
                      <a:rPr lang="en-US" smtClean="0"/>
                      <a:t>2,1%</a:t>
                    </a:r>
                    <a:endParaRPr lang="en-US"/>
                  </a:p>
                </c:rich>
              </c:tx>
              <c:showLegendKey val="0"/>
              <c:showVal val="1"/>
              <c:showCatName val="0"/>
              <c:showSerName val="0"/>
              <c:showPercent val="0"/>
              <c:showBubbleSize val="0"/>
            </c:dLbl>
            <c:dLbl>
              <c:idx val="2"/>
              <c:layout>
                <c:manualLayout>
                  <c:x val="4.7133172942469992E-2"/>
                  <c:y val="-1.7773647698312568E-2"/>
                </c:manualLayout>
              </c:layout>
              <c:tx>
                <c:rich>
                  <a:bodyPr/>
                  <a:lstStyle/>
                  <a:p>
                    <a:r>
                      <a:rPr lang="en-US" smtClean="0"/>
                      <a:t>0,1%</a:t>
                    </a:r>
                    <a:endParaRPr lang="en-US"/>
                  </a:p>
                </c:rich>
              </c:tx>
              <c:showLegendKey val="0"/>
              <c:showVal val="1"/>
              <c:showCatName val="0"/>
              <c:showSerName val="0"/>
              <c:showPercent val="0"/>
              <c:showBubbleSize val="0"/>
            </c:dLbl>
            <c:dLbl>
              <c:idx val="3"/>
              <c:layout>
                <c:manualLayout>
                  <c:x val="3.8100577318460026E-2"/>
                  <c:y val="-1.5248165441267571E-3"/>
                </c:manualLayout>
              </c:layout>
              <c:tx>
                <c:rich>
                  <a:bodyPr/>
                  <a:lstStyle/>
                  <a:p>
                    <a:r>
                      <a:rPr lang="en-US" dirty="0" smtClean="0"/>
                      <a:t>0%</a:t>
                    </a:r>
                    <a:endParaRPr lang="en-US" dirty="0"/>
                  </a:p>
                </c:rich>
              </c:tx>
              <c:showLegendKey val="0"/>
              <c:showVal val="1"/>
              <c:showCatName val="0"/>
              <c:showSerName val="0"/>
              <c:showPercent val="0"/>
              <c:showBubbleSize val="0"/>
            </c:dLbl>
            <c:dLbl>
              <c:idx val="4"/>
              <c:layout>
                <c:manualLayout>
                  <c:x val="4.2571898141585802E-2"/>
                  <c:y val="-5.9245492327708741E-3"/>
                </c:manualLayout>
              </c:layout>
              <c:tx>
                <c:rich>
                  <a:bodyPr/>
                  <a:lstStyle/>
                  <a:p>
                    <a:r>
                      <a:rPr lang="en-US" dirty="0" smtClean="0"/>
                      <a:t>0%</a:t>
                    </a:r>
                    <a:endParaRPr lang="en-US" dirty="0"/>
                  </a:p>
                </c:rich>
              </c:tx>
              <c:showLegendKey val="0"/>
              <c:showVal val="1"/>
              <c:showCatName val="0"/>
              <c:showSerName val="0"/>
              <c:showPercent val="0"/>
              <c:showBubbleSize val="0"/>
            </c:dLbl>
            <c:txPr>
              <a:bodyPr/>
              <a:lstStyle/>
              <a:p>
                <a:pPr algn="ctr">
                  <a:defRPr lang="ru-RU" sz="1200" b="1" i="0" u="none" strike="noStrike" kern="1200" baseline="0">
                    <a:solidFill>
                      <a:srgbClr val="000000"/>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dLbls>
          <c:cat>
            <c:strRef>
              <c:f>Лист1!$A$2:$A$6</c:f>
              <c:strCache>
                <c:ptCount val="5"/>
                <c:pt idx="0">
                  <c:v>2017 год (факт)</c:v>
                </c:pt>
                <c:pt idx="1">
                  <c:v>2018 год (факт)</c:v>
                </c:pt>
                <c:pt idx="2">
                  <c:v>2019 год</c:v>
                </c:pt>
                <c:pt idx="3">
                  <c:v>2020 год</c:v>
                </c:pt>
                <c:pt idx="4">
                  <c:v>2021 год</c:v>
                </c:pt>
              </c:strCache>
            </c:strRef>
          </c:cat>
          <c:val>
            <c:numRef>
              <c:f>Лист1!$B$2:$B$6</c:f>
              <c:numCache>
                <c:formatCode>General</c:formatCode>
                <c:ptCount val="5"/>
                <c:pt idx="0">
                  <c:v>4.3</c:v>
                </c:pt>
                <c:pt idx="1">
                  <c:v>2.1</c:v>
                </c:pt>
                <c:pt idx="2">
                  <c:v>0.1</c:v>
                </c:pt>
                <c:pt idx="3">
                  <c:v>0</c:v>
                </c:pt>
                <c:pt idx="4">
                  <c:v>0</c:v>
                </c:pt>
              </c:numCache>
            </c:numRef>
          </c:val>
        </c:ser>
        <c:ser>
          <c:idx val="1"/>
          <c:order val="1"/>
          <c:tx>
            <c:strRef>
              <c:f>Лист1!$C$1</c:f>
              <c:strCache>
                <c:ptCount val="1"/>
                <c:pt idx="0">
                  <c:v>Столбец2</c:v>
                </c:pt>
              </c:strCache>
            </c:strRef>
          </c:tx>
          <c:spPr>
            <a:pattFill prst="pct5">
              <a:fgClr>
                <a:srgbClr val="00B050"/>
              </a:fgClr>
              <a:bgClr>
                <a:sysClr val="window" lastClr="FFFFFF"/>
              </a:bgClr>
            </a:pattFill>
          </c:spPr>
          <c:invertIfNegative val="0"/>
          <c:dLbls>
            <c:delete val="1"/>
          </c:dLbls>
          <c:cat>
            <c:strRef>
              <c:f>Лист1!$A$2:$A$6</c:f>
              <c:strCache>
                <c:ptCount val="5"/>
                <c:pt idx="0">
                  <c:v>2017 год (факт)</c:v>
                </c:pt>
                <c:pt idx="1">
                  <c:v>2018 год (факт)</c:v>
                </c:pt>
                <c:pt idx="2">
                  <c:v>2019 год</c:v>
                </c:pt>
                <c:pt idx="3">
                  <c:v>2020 год</c:v>
                </c:pt>
                <c:pt idx="4">
                  <c:v>2021 год</c:v>
                </c:pt>
              </c:strCache>
            </c:strRef>
          </c:cat>
          <c:val>
            <c:numRef>
              <c:f>Лист1!$C$2:$C$6</c:f>
              <c:numCache>
                <c:formatCode>General</c:formatCode>
                <c:ptCount val="5"/>
                <c:pt idx="0">
                  <c:v>10.7</c:v>
                </c:pt>
                <c:pt idx="1">
                  <c:v>12.9</c:v>
                </c:pt>
                <c:pt idx="2">
                  <c:v>14.9</c:v>
                </c:pt>
                <c:pt idx="3">
                  <c:v>15</c:v>
                </c:pt>
                <c:pt idx="4">
                  <c:v>15</c:v>
                </c:pt>
              </c:numCache>
            </c:numRef>
          </c:val>
        </c:ser>
        <c:dLbls>
          <c:showLegendKey val="0"/>
          <c:showVal val="1"/>
          <c:showCatName val="0"/>
          <c:showSerName val="0"/>
          <c:showPercent val="0"/>
          <c:showBubbleSize val="0"/>
        </c:dLbls>
        <c:gapWidth val="66"/>
        <c:gapDepth val="176"/>
        <c:shape val="cylinder"/>
        <c:axId val="185348096"/>
        <c:axId val="185350400"/>
        <c:axId val="0"/>
      </c:bar3DChart>
      <c:catAx>
        <c:axId val="185348096"/>
        <c:scaling>
          <c:orientation val="minMax"/>
        </c:scaling>
        <c:delete val="0"/>
        <c:axPos val="l"/>
        <c:majorTickMark val="out"/>
        <c:minorTickMark val="none"/>
        <c:tickLblPos val="nextTo"/>
        <c:txPr>
          <a:bodyPr/>
          <a:lstStyle/>
          <a:p>
            <a:pPr algn="ctr">
              <a:defRPr lang="ru-RU" sz="8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5350400"/>
        <c:crosses val="autoZero"/>
        <c:auto val="1"/>
        <c:lblAlgn val="ctr"/>
        <c:lblOffset val="100"/>
        <c:noMultiLvlLbl val="0"/>
      </c:catAx>
      <c:valAx>
        <c:axId val="185350400"/>
        <c:scaling>
          <c:orientation val="minMax"/>
          <c:max val="15"/>
          <c:min val="0"/>
        </c:scaling>
        <c:delete val="0"/>
        <c:axPos val="b"/>
        <c:majorGridlines/>
        <c:numFmt formatCode="General" sourceLinked="1"/>
        <c:majorTickMark val="out"/>
        <c:minorTickMark val="none"/>
        <c:tickLblPos val="nextTo"/>
        <c:txPr>
          <a:bodyPr/>
          <a:lstStyle/>
          <a:p>
            <a:pPr algn="ctr">
              <a:defRPr lang="ru-RU"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85348096"/>
        <c:crosses val="autoZero"/>
        <c:crossBetween val="between"/>
        <c:majorUnit val="3"/>
        <c:minorUnit val="0.30000000000000004"/>
      </c:valAx>
    </c:plotArea>
    <c:plotVisOnly val="1"/>
    <c:dispBlanksAs val="gap"/>
    <c:showDLblsOverMax val="0"/>
  </c:chart>
  <c:txPr>
    <a:bodyPr/>
    <a:lstStyle/>
    <a:p>
      <a:pPr>
        <a:defRPr sz="1800"/>
      </a:pPr>
      <a:endParaRPr lang="ru-RU"/>
    </a:p>
  </c:txPr>
  <c:externalData r:id="rId2">
    <c:autoUpdate val="0"/>
  </c:externalData>
  <c:userShapes r:id="rId3"/>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v>План</c:v>
          </c:tx>
          <c:spPr>
            <a:solidFill>
              <a:schemeClr val="accent1">
                <a:lumMod val="40000"/>
                <a:lumOff val="60000"/>
              </a:schemeClr>
            </a:solidFill>
          </c:spPr>
          <c:invertIfNegative val="0"/>
          <c:cat>
            <c:strRef>
              <c:f>[Исполнение_доходов_по_территориям_Таблица_2019_05_22.xls]Лист1!$A$6:$A$25</c:f>
              <c:strCache>
                <c:ptCount val="20"/>
                <c:pt idx="0">
                  <c:v>г. Ярославль</c:v>
                </c:pt>
                <c:pt idx="1">
                  <c:v>г. Рыбинск</c:v>
                </c:pt>
                <c:pt idx="2">
                  <c:v>г. Переславль-Залесский</c:v>
                </c:pt>
                <c:pt idx="3">
                  <c:v>Рыбинский район</c:v>
                </c:pt>
                <c:pt idx="4">
                  <c:v>Ростовский район</c:v>
                </c:pt>
                <c:pt idx="5">
                  <c:v>Угличский район</c:v>
                </c:pt>
                <c:pt idx="6">
                  <c:v>Тутаевский район</c:v>
                </c:pt>
                <c:pt idx="7">
                  <c:v>Большесельский район</c:v>
                </c:pt>
                <c:pt idx="8">
                  <c:v>Борисоглебский район</c:v>
                </c:pt>
                <c:pt idx="9">
                  <c:v>Брейтовский район</c:v>
                </c:pt>
                <c:pt idx="10">
                  <c:v>Гаврилов-Ямский район</c:v>
                </c:pt>
                <c:pt idx="11">
                  <c:v>Даниловский район</c:v>
                </c:pt>
                <c:pt idx="12">
                  <c:v>Любимский район</c:v>
                </c:pt>
                <c:pt idx="13">
                  <c:v>Мышкинский район</c:v>
                </c:pt>
                <c:pt idx="14">
                  <c:v>Некоузский район</c:v>
                </c:pt>
                <c:pt idx="15">
                  <c:v>Некрасовский район</c:v>
                </c:pt>
                <c:pt idx="16">
                  <c:v>Первомайский район</c:v>
                </c:pt>
                <c:pt idx="17">
                  <c:v>Переславский район</c:v>
                </c:pt>
                <c:pt idx="18">
                  <c:v>Пошехонский район</c:v>
                </c:pt>
                <c:pt idx="19">
                  <c:v>Ярославский район</c:v>
                </c:pt>
              </c:strCache>
            </c:strRef>
          </c:cat>
          <c:val>
            <c:numRef>
              <c:f>[Исполнение_доходов_по_территориям_Таблица_2019_05_22.xls]Лист1!$E$6:$E$25</c:f>
              <c:numCache>
                <c:formatCode>0</c:formatCode>
                <c:ptCount val="20"/>
                <c:pt idx="0">
                  <c:v>20040.099999999999</c:v>
                </c:pt>
                <c:pt idx="1">
                  <c:v>5933.24</c:v>
                </c:pt>
                <c:pt idx="2">
                  <c:v>1530.18</c:v>
                </c:pt>
                <c:pt idx="3">
                  <c:v>1321.37</c:v>
                </c:pt>
                <c:pt idx="4">
                  <c:v>2507.37</c:v>
                </c:pt>
                <c:pt idx="5">
                  <c:v>1954.5</c:v>
                </c:pt>
                <c:pt idx="6">
                  <c:v>2166.19</c:v>
                </c:pt>
                <c:pt idx="7">
                  <c:v>510.71</c:v>
                </c:pt>
                <c:pt idx="8">
                  <c:v>663.3</c:v>
                </c:pt>
                <c:pt idx="9">
                  <c:v>354.22</c:v>
                </c:pt>
                <c:pt idx="10">
                  <c:v>1150.69</c:v>
                </c:pt>
                <c:pt idx="11">
                  <c:v>1106.56</c:v>
                </c:pt>
                <c:pt idx="12">
                  <c:v>568.55999999999995</c:v>
                </c:pt>
                <c:pt idx="13">
                  <c:v>588.57000000000005</c:v>
                </c:pt>
                <c:pt idx="14">
                  <c:v>756.02</c:v>
                </c:pt>
                <c:pt idx="15">
                  <c:v>897.96</c:v>
                </c:pt>
                <c:pt idx="16">
                  <c:v>572.94000000000005</c:v>
                </c:pt>
                <c:pt idx="17">
                  <c:v>872.34</c:v>
                </c:pt>
                <c:pt idx="18">
                  <c:v>685.91</c:v>
                </c:pt>
                <c:pt idx="19">
                  <c:v>2216.42</c:v>
                </c:pt>
              </c:numCache>
            </c:numRef>
          </c:val>
        </c:ser>
        <c:ser>
          <c:idx val="1"/>
          <c:order val="1"/>
          <c:tx>
            <c:v>Факт</c:v>
          </c:tx>
          <c:spPr>
            <a:solidFill>
              <a:srgbClr val="0070C0"/>
            </a:solidFill>
          </c:spPr>
          <c:invertIfNegative val="0"/>
          <c:cat>
            <c:strRef>
              <c:f>[Исполнение_доходов_по_территориям_Таблица_2019_05_22.xls]Лист1!$A$6:$A$25</c:f>
              <c:strCache>
                <c:ptCount val="20"/>
                <c:pt idx="0">
                  <c:v>г. Ярославль</c:v>
                </c:pt>
                <c:pt idx="1">
                  <c:v>г. Рыбинск</c:v>
                </c:pt>
                <c:pt idx="2">
                  <c:v>г. Переславль-Залесский</c:v>
                </c:pt>
                <c:pt idx="3">
                  <c:v>Рыбинский район</c:v>
                </c:pt>
                <c:pt idx="4">
                  <c:v>Ростовский район</c:v>
                </c:pt>
                <c:pt idx="5">
                  <c:v>Угличский район</c:v>
                </c:pt>
                <c:pt idx="6">
                  <c:v>Тутаевский район</c:v>
                </c:pt>
                <c:pt idx="7">
                  <c:v>Большесельский район</c:v>
                </c:pt>
                <c:pt idx="8">
                  <c:v>Борисоглебский район</c:v>
                </c:pt>
                <c:pt idx="9">
                  <c:v>Брейтовский район</c:v>
                </c:pt>
                <c:pt idx="10">
                  <c:v>Гаврилов-Ямский район</c:v>
                </c:pt>
                <c:pt idx="11">
                  <c:v>Даниловский район</c:v>
                </c:pt>
                <c:pt idx="12">
                  <c:v>Любимский район</c:v>
                </c:pt>
                <c:pt idx="13">
                  <c:v>Мышкинский район</c:v>
                </c:pt>
                <c:pt idx="14">
                  <c:v>Некоузский район</c:v>
                </c:pt>
                <c:pt idx="15">
                  <c:v>Некрасовский район</c:v>
                </c:pt>
                <c:pt idx="16">
                  <c:v>Первомайский район</c:v>
                </c:pt>
                <c:pt idx="17">
                  <c:v>Переславский район</c:v>
                </c:pt>
                <c:pt idx="18">
                  <c:v>Пошехонский район</c:v>
                </c:pt>
                <c:pt idx="19">
                  <c:v>Ярославский район</c:v>
                </c:pt>
              </c:strCache>
            </c:strRef>
          </c:cat>
          <c:val>
            <c:numRef>
              <c:f>[Исполнение_доходов_по_территориям_Таблица_2019_05_22.xls]Лист1!$F$6:$F$25</c:f>
              <c:numCache>
                <c:formatCode>0</c:formatCode>
                <c:ptCount val="20"/>
                <c:pt idx="0">
                  <c:v>19297.73</c:v>
                </c:pt>
                <c:pt idx="1">
                  <c:v>5828.19</c:v>
                </c:pt>
                <c:pt idx="2">
                  <c:v>1268.68</c:v>
                </c:pt>
                <c:pt idx="3">
                  <c:v>1301.56</c:v>
                </c:pt>
                <c:pt idx="4">
                  <c:v>2443.38</c:v>
                </c:pt>
                <c:pt idx="5">
                  <c:v>1910.6</c:v>
                </c:pt>
                <c:pt idx="6">
                  <c:v>2107.86</c:v>
                </c:pt>
                <c:pt idx="7">
                  <c:v>514.11</c:v>
                </c:pt>
                <c:pt idx="8">
                  <c:v>660.84</c:v>
                </c:pt>
                <c:pt idx="9">
                  <c:v>353.88</c:v>
                </c:pt>
                <c:pt idx="10">
                  <c:v>1156.8499999999999</c:v>
                </c:pt>
                <c:pt idx="11">
                  <c:v>1090.5999999999999</c:v>
                </c:pt>
                <c:pt idx="12">
                  <c:v>569.76</c:v>
                </c:pt>
                <c:pt idx="13">
                  <c:v>541.16</c:v>
                </c:pt>
                <c:pt idx="14">
                  <c:v>751.1</c:v>
                </c:pt>
                <c:pt idx="15">
                  <c:v>879.45</c:v>
                </c:pt>
                <c:pt idx="16">
                  <c:v>567.77</c:v>
                </c:pt>
                <c:pt idx="17">
                  <c:v>791.16</c:v>
                </c:pt>
                <c:pt idx="18">
                  <c:v>688.49</c:v>
                </c:pt>
                <c:pt idx="19">
                  <c:v>2117.67</c:v>
                </c:pt>
              </c:numCache>
            </c:numRef>
          </c:val>
        </c:ser>
        <c:dLbls>
          <c:showLegendKey val="0"/>
          <c:showVal val="0"/>
          <c:showCatName val="0"/>
          <c:showSerName val="0"/>
          <c:showPercent val="0"/>
          <c:showBubbleSize val="0"/>
        </c:dLbls>
        <c:gapWidth val="150"/>
        <c:axId val="159913088"/>
        <c:axId val="159914624"/>
      </c:barChart>
      <c:catAx>
        <c:axId val="159913088"/>
        <c:scaling>
          <c:orientation val="minMax"/>
        </c:scaling>
        <c:delete val="0"/>
        <c:axPos val="l"/>
        <c:majorTickMark val="out"/>
        <c:minorTickMark val="none"/>
        <c:tickLblPos val="nextTo"/>
        <c:crossAx val="159914624"/>
        <c:crosses val="autoZero"/>
        <c:auto val="1"/>
        <c:lblAlgn val="ctr"/>
        <c:lblOffset val="100"/>
        <c:noMultiLvlLbl val="0"/>
      </c:catAx>
      <c:valAx>
        <c:axId val="159914624"/>
        <c:scaling>
          <c:orientation val="minMax"/>
          <c:max val="20000"/>
        </c:scaling>
        <c:delete val="0"/>
        <c:axPos val="b"/>
        <c:numFmt formatCode="0" sourceLinked="1"/>
        <c:majorTickMark val="out"/>
        <c:minorTickMark val="none"/>
        <c:tickLblPos val="nextTo"/>
        <c:crossAx val="159913088"/>
        <c:crosses val="autoZero"/>
        <c:crossBetween val="between"/>
        <c:majorUnit val="2000"/>
      </c:valAx>
    </c:plotArea>
    <c:legend>
      <c:legendPos val="r"/>
      <c:layout/>
      <c:overlay val="0"/>
    </c:legend>
    <c:plotVisOnly val="1"/>
    <c:dispBlanksAs val="gap"/>
    <c:showDLblsOverMax val="0"/>
  </c:chart>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tx>
            <c:v>План</c:v>
          </c:tx>
          <c:spPr>
            <a:solidFill>
              <a:schemeClr val="accent4">
                <a:lumMod val="60000"/>
                <a:lumOff val="40000"/>
              </a:schemeClr>
            </a:solidFill>
          </c:spPr>
          <c:invertIfNegative val="0"/>
          <c:cat>
            <c:strRef>
              <c:f>'[Исполнение_собственных_расходов_Таблица_2019_05_22 (1).xls]Лист1'!$A$6:$A$25</c:f>
              <c:strCache>
                <c:ptCount val="20"/>
                <c:pt idx="0">
                  <c:v>г. Ярославль</c:v>
                </c:pt>
                <c:pt idx="1">
                  <c:v>г. Рыбинск</c:v>
                </c:pt>
                <c:pt idx="2">
                  <c:v>г. Переславль-Залесский</c:v>
                </c:pt>
                <c:pt idx="3">
                  <c:v>Ростовский район</c:v>
                </c:pt>
                <c:pt idx="4">
                  <c:v>Угличский район</c:v>
                </c:pt>
                <c:pt idx="5">
                  <c:v>Тутаевский район</c:v>
                </c:pt>
                <c:pt idx="6">
                  <c:v>Рыбинский район</c:v>
                </c:pt>
                <c:pt idx="7">
                  <c:v>Большесельский район</c:v>
                </c:pt>
                <c:pt idx="8">
                  <c:v>Борисоглебский район</c:v>
                </c:pt>
                <c:pt idx="9">
                  <c:v>Брейтовский район</c:v>
                </c:pt>
                <c:pt idx="10">
                  <c:v>Гаврилов-Ямский район</c:v>
                </c:pt>
                <c:pt idx="11">
                  <c:v>Даниловский район</c:v>
                </c:pt>
                <c:pt idx="12">
                  <c:v>Любимский район</c:v>
                </c:pt>
                <c:pt idx="13">
                  <c:v>Мышкинский район</c:v>
                </c:pt>
                <c:pt idx="14">
                  <c:v>Некоузский район</c:v>
                </c:pt>
                <c:pt idx="15">
                  <c:v>Некрасовский район</c:v>
                </c:pt>
                <c:pt idx="16">
                  <c:v>Первомайский район</c:v>
                </c:pt>
                <c:pt idx="17">
                  <c:v>Пошехонский район</c:v>
                </c:pt>
                <c:pt idx="18">
                  <c:v>Ярославский район</c:v>
                </c:pt>
                <c:pt idx="19">
                  <c:v>Переславский район</c:v>
                </c:pt>
              </c:strCache>
            </c:strRef>
          </c:cat>
          <c:val>
            <c:numRef>
              <c:f>'[Исполнение_собственных_расходов_Таблица_2019_05_22 (1).xls]Лист1'!$E$6:$E$25</c:f>
              <c:numCache>
                <c:formatCode>#,##0</c:formatCode>
                <c:ptCount val="20"/>
                <c:pt idx="0">
                  <c:v>20755691.899999999</c:v>
                </c:pt>
                <c:pt idx="1">
                  <c:v>6115851.6600000001</c:v>
                </c:pt>
                <c:pt idx="2">
                  <c:v>1592949.53</c:v>
                </c:pt>
                <c:pt idx="3">
                  <c:v>2548723.79</c:v>
                </c:pt>
                <c:pt idx="4">
                  <c:v>1989022.19</c:v>
                </c:pt>
                <c:pt idx="5">
                  <c:v>2237670.59</c:v>
                </c:pt>
                <c:pt idx="6">
                  <c:v>1344062.54</c:v>
                </c:pt>
                <c:pt idx="7">
                  <c:v>526324.71</c:v>
                </c:pt>
                <c:pt idx="8">
                  <c:v>671031.42000000004</c:v>
                </c:pt>
                <c:pt idx="9">
                  <c:v>364515.75</c:v>
                </c:pt>
                <c:pt idx="10">
                  <c:v>1162115.1200000001</c:v>
                </c:pt>
                <c:pt idx="11">
                  <c:v>1108070.3999999999</c:v>
                </c:pt>
                <c:pt idx="12">
                  <c:v>579252.28</c:v>
                </c:pt>
                <c:pt idx="13">
                  <c:v>593407.1</c:v>
                </c:pt>
                <c:pt idx="14">
                  <c:v>755680.2</c:v>
                </c:pt>
                <c:pt idx="15">
                  <c:v>988943.11</c:v>
                </c:pt>
                <c:pt idx="16">
                  <c:v>624978.18000000005</c:v>
                </c:pt>
                <c:pt idx="17">
                  <c:v>686905.53</c:v>
                </c:pt>
                <c:pt idx="18">
                  <c:v>2250738.65</c:v>
                </c:pt>
                <c:pt idx="19">
                  <c:v>889023.13</c:v>
                </c:pt>
              </c:numCache>
            </c:numRef>
          </c:val>
        </c:ser>
        <c:ser>
          <c:idx val="1"/>
          <c:order val="1"/>
          <c:tx>
            <c:v>Факт</c:v>
          </c:tx>
          <c:spPr>
            <a:solidFill>
              <a:srgbClr val="7030A0"/>
            </a:solidFill>
          </c:spPr>
          <c:invertIfNegative val="0"/>
          <c:cat>
            <c:strRef>
              <c:f>'[Исполнение_собственных_расходов_Таблица_2019_05_22 (1).xls]Лист1'!$A$6:$A$25</c:f>
              <c:strCache>
                <c:ptCount val="20"/>
                <c:pt idx="0">
                  <c:v>г. Ярославль</c:v>
                </c:pt>
                <c:pt idx="1">
                  <c:v>г. Рыбинск</c:v>
                </c:pt>
                <c:pt idx="2">
                  <c:v>г. Переславль-Залесский</c:v>
                </c:pt>
                <c:pt idx="3">
                  <c:v>Ростовский район</c:v>
                </c:pt>
                <c:pt idx="4">
                  <c:v>Угличский район</c:v>
                </c:pt>
                <c:pt idx="5">
                  <c:v>Тутаевский район</c:v>
                </c:pt>
                <c:pt idx="6">
                  <c:v>Рыбинский район</c:v>
                </c:pt>
                <c:pt idx="7">
                  <c:v>Большесельский район</c:v>
                </c:pt>
                <c:pt idx="8">
                  <c:v>Борисоглебский район</c:v>
                </c:pt>
                <c:pt idx="9">
                  <c:v>Брейтовский район</c:v>
                </c:pt>
                <c:pt idx="10">
                  <c:v>Гаврилов-Ямский район</c:v>
                </c:pt>
                <c:pt idx="11">
                  <c:v>Даниловский район</c:v>
                </c:pt>
                <c:pt idx="12">
                  <c:v>Любимский район</c:v>
                </c:pt>
                <c:pt idx="13">
                  <c:v>Мышкинский район</c:v>
                </c:pt>
                <c:pt idx="14">
                  <c:v>Некоузский район</c:v>
                </c:pt>
                <c:pt idx="15">
                  <c:v>Некрасовский район</c:v>
                </c:pt>
                <c:pt idx="16">
                  <c:v>Первомайский район</c:v>
                </c:pt>
                <c:pt idx="17">
                  <c:v>Пошехонский район</c:v>
                </c:pt>
                <c:pt idx="18">
                  <c:v>Ярославский район</c:v>
                </c:pt>
                <c:pt idx="19">
                  <c:v>Переславский район</c:v>
                </c:pt>
              </c:strCache>
            </c:strRef>
          </c:cat>
          <c:val>
            <c:numRef>
              <c:f>'[Исполнение_собственных_расходов_Таблица_2019_05_22 (1).xls]Лист1'!$F$6:$F$25</c:f>
              <c:numCache>
                <c:formatCode>#,##0</c:formatCode>
                <c:ptCount val="20"/>
                <c:pt idx="0">
                  <c:v>20040346.789999999</c:v>
                </c:pt>
                <c:pt idx="1">
                  <c:v>5937656.5800000001</c:v>
                </c:pt>
                <c:pt idx="2">
                  <c:v>1278556.5</c:v>
                </c:pt>
                <c:pt idx="3">
                  <c:v>2422190.71</c:v>
                </c:pt>
                <c:pt idx="4">
                  <c:v>1915180.87</c:v>
                </c:pt>
                <c:pt idx="5">
                  <c:v>2134983.17</c:v>
                </c:pt>
                <c:pt idx="6">
                  <c:v>1295527.2</c:v>
                </c:pt>
                <c:pt idx="7">
                  <c:v>514019.01</c:v>
                </c:pt>
                <c:pt idx="8">
                  <c:v>651052.80000000005</c:v>
                </c:pt>
                <c:pt idx="9">
                  <c:v>360114.68</c:v>
                </c:pt>
                <c:pt idx="10">
                  <c:v>1146994.92</c:v>
                </c:pt>
                <c:pt idx="11">
                  <c:v>1065503.28</c:v>
                </c:pt>
                <c:pt idx="12">
                  <c:v>570277.24</c:v>
                </c:pt>
                <c:pt idx="13">
                  <c:v>540178.25</c:v>
                </c:pt>
                <c:pt idx="14">
                  <c:v>741050.03</c:v>
                </c:pt>
                <c:pt idx="15">
                  <c:v>915318.02</c:v>
                </c:pt>
                <c:pt idx="16">
                  <c:v>605135.37</c:v>
                </c:pt>
                <c:pt idx="17">
                  <c:v>679497.83</c:v>
                </c:pt>
                <c:pt idx="18">
                  <c:v>2115862.4500000002</c:v>
                </c:pt>
                <c:pt idx="19">
                  <c:v>783696.01</c:v>
                </c:pt>
              </c:numCache>
            </c:numRef>
          </c:val>
        </c:ser>
        <c:dLbls>
          <c:showLegendKey val="0"/>
          <c:showVal val="0"/>
          <c:showCatName val="0"/>
          <c:showSerName val="0"/>
          <c:showPercent val="0"/>
          <c:showBubbleSize val="0"/>
        </c:dLbls>
        <c:gapWidth val="150"/>
        <c:axId val="159957760"/>
        <c:axId val="159959296"/>
      </c:barChart>
      <c:catAx>
        <c:axId val="159957760"/>
        <c:scaling>
          <c:orientation val="minMax"/>
        </c:scaling>
        <c:delete val="0"/>
        <c:axPos val="l"/>
        <c:majorTickMark val="out"/>
        <c:minorTickMark val="none"/>
        <c:tickLblPos val="nextTo"/>
        <c:crossAx val="159959296"/>
        <c:crosses val="autoZero"/>
        <c:auto val="1"/>
        <c:lblAlgn val="ctr"/>
        <c:lblOffset val="100"/>
        <c:noMultiLvlLbl val="0"/>
      </c:catAx>
      <c:valAx>
        <c:axId val="159959296"/>
        <c:scaling>
          <c:orientation val="minMax"/>
          <c:max val="25000000"/>
        </c:scaling>
        <c:delete val="0"/>
        <c:axPos val="b"/>
        <c:numFmt formatCode="#,##0" sourceLinked="1"/>
        <c:majorTickMark val="out"/>
        <c:minorTickMark val="none"/>
        <c:tickLblPos val="nextTo"/>
        <c:crossAx val="159957760"/>
        <c:crosses val="autoZero"/>
        <c:crossBetween val="between"/>
      </c:valAx>
    </c:plotArea>
    <c:legend>
      <c:legendPos val="r"/>
      <c:layout/>
      <c:overlay val="0"/>
    </c:legend>
    <c:plotVisOnly val="1"/>
    <c:dispBlanksAs val="gap"/>
    <c:showDLblsOverMax val="0"/>
  </c:chart>
  <c:externalData r:id="rId2">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ru-RU"/>
              <a:t>Долговая нагрузка на бюджеты субъектов ЦФО</a:t>
            </a:r>
            <a:r>
              <a:rPr lang="ru-RU" baseline="0"/>
              <a:t> </a:t>
            </a:r>
            <a:r>
              <a:rPr lang="ru-RU"/>
              <a:t>РФ на 01.01.2019, в %</a:t>
            </a:r>
          </a:p>
        </c:rich>
      </c:tx>
      <c:layout>
        <c:manualLayout>
          <c:xMode val="edge"/>
          <c:yMode val="edge"/>
          <c:x val="0.19998255066131723"/>
          <c:y val="4.6073552186727609E-2"/>
        </c:manualLayout>
      </c:layout>
      <c:overlay val="0"/>
    </c:title>
    <c:autoTitleDeleted val="0"/>
    <c:plotArea>
      <c:layout>
        <c:manualLayout>
          <c:layoutTarget val="inner"/>
          <c:xMode val="edge"/>
          <c:yMode val="edge"/>
          <c:x val="0.24712849096110176"/>
          <c:y val="0.24120694202230533"/>
          <c:w val="0.70968263798485864"/>
          <c:h val="0.66430310107725132"/>
        </c:manualLayout>
      </c:layout>
      <c:barChart>
        <c:barDir val="bar"/>
        <c:grouping val="clustered"/>
        <c:varyColors val="0"/>
        <c:ser>
          <c:idx val="0"/>
          <c:order val="0"/>
          <c:tx>
            <c:v>Долговая нагрузка на бюджеты субъектов ЦФО РФ на 01.01.2019, в %</c:v>
          </c:tx>
          <c:spPr>
            <a:solidFill>
              <a:srgbClr val="92D050"/>
            </a:solidFill>
          </c:spPr>
          <c:invertIfNegative val="0"/>
          <c:dPt>
            <c:idx val="17"/>
            <c:invertIfNegative val="0"/>
            <c:bubble3D val="0"/>
            <c:spPr>
              <a:solidFill>
                <a:srgbClr val="FFFF00"/>
              </a:solidFill>
            </c:spPr>
          </c:dPt>
          <c:cat>
            <c:strRef>
              <c:f>Лист2!$B$2:$B$19</c:f>
              <c:strCache>
                <c:ptCount val="18"/>
                <c:pt idx="0">
                  <c:v>Белгородская область</c:v>
                </c:pt>
                <c:pt idx="1">
                  <c:v>Брянская область</c:v>
                </c:pt>
                <c:pt idx="2">
                  <c:v>Владимирская область</c:v>
                </c:pt>
                <c:pt idx="3">
                  <c:v>Воронежская область</c:v>
                </c:pt>
                <c:pt idx="4">
                  <c:v>г.Москва</c:v>
                </c:pt>
                <c:pt idx="5">
                  <c:v>Ивановская область</c:v>
                </c:pt>
                <c:pt idx="6">
                  <c:v>Калужская область</c:v>
                </c:pt>
                <c:pt idx="7">
                  <c:v>Костромская область</c:v>
                </c:pt>
                <c:pt idx="8">
                  <c:v>Курская область</c:v>
                </c:pt>
                <c:pt idx="9">
                  <c:v>Липецкая область</c:v>
                </c:pt>
                <c:pt idx="10">
                  <c:v>Московская область</c:v>
                </c:pt>
                <c:pt idx="11">
                  <c:v>Орловская область</c:v>
                </c:pt>
                <c:pt idx="12">
                  <c:v>Рязанская область</c:v>
                </c:pt>
                <c:pt idx="13">
                  <c:v>Смоленская область</c:v>
                </c:pt>
                <c:pt idx="14">
                  <c:v>Тамбовская область</c:v>
                </c:pt>
                <c:pt idx="15">
                  <c:v>Тверская область</c:v>
                </c:pt>
                <c:pt idx="16">
                  <c:v>Тульская область</c:v>
                </c:pt>
                <c:pt idx="17">
                  <c:v>Ярославская область</c:v>
                </c:pt>
              </c:strCache>
            </c:strRef>
          </c:cat>
          <c:val>
            <c:numRef>
              <c:f>Лист2!$E$2:$E$19</c:f>
              <c:numCache>
                <c:formatCode>0%</c:formatCode>
                <c:ptCount val="18"/>
                <c:pt idx="0">
                  <c:v>0.44930299019238967</c:v>
                </c:pt>
                <c:pt idx="1">
                  <c:v>0.37478985660878783</c:v>
                </c:pt>
                <c:pt idx="2">
                  <c:v>9.2189391230210263E-2</c:v>
                </c:pt>
                <c:pt idx="3">
                  <c:v>0.37734247042133512</c:v>
                </c:pt>
                <c:pt idx="4">
                  <c:v>1.3044537291781651E-2</c:v>
                </c:pt>
                <c:pt idx="5">
                  <c:v>0.76131538529492015</c:v>
                </c:pt>
                <c:pt idx="6">
                  <c:v>0.58806505417815791</c:v>
                </c:pt>
                <c:pt idx="7">
                  <c:v>1.1524390223495091</c:v>
                </c:pt>
                <c:pt idx="8">
                  <c:v>0.22515641453332577</c:v>
                </c:pt>
                <c:pt idx="9">
                  <c:v>0.29040823511255437</c:v>
                </c:pt>
                <c:pt idx="10">
                  <c:v>0.28083639600917853</c:v>
                </c:pt>
                <c:pt idx="11">
                  <c:v>0.94411172037273672</c:v>
                </c:pt>
                <c:pt idx="12">
                  <c:v>0.6054659025108633</c:v>
                </c:pt>
                <c:pt idx="13">
                  <c:v>0.90427146530804503</c:v>
                </c:pt>
                <c:pt idx="14">
                  <c:v>0.71879252602409494</c:v>
                </c:pt>
                <c:pt idx="15">
                  <c:v>0.51668486428194949</c:v>
                </c:pt>
                <c:pt idx="16">
                  <c:v>0.30353362606069723</c:v>
                </c:pt>
                <c:pt idx="17">
                  <c:v>0.66401311448653633</c:v>
                </c:pt>
              </c:numCache>
            </c:numRef>
          </c:val>
        </c:ser>
        <c:dLbls>
          <c:showLegendKey val="0"/>
          <c:showVal val="0"/>
          <c:showCatName val="0"/>
          <c:showSerName val="0"/>
          <c:showPercent val="0"/>
          <c:showBubbleSize val="0"/>
        </c:dLbls>
        <c:gapWidth val="150"/>
        <c:axId val="160092544"/>
        <c:axId val="160094080"/>
      </c:barChart>
      <c:catAx>
        <c:axId val="160092544"/>
        <c:scaling>
          <c:orientation val="minMax"/>
        </c:scaling>
        <c:delete val="0"/>
        <c:axPos val="l"/>
        <c:majorTickMark val="out"/>
        <c:minorTickMark val="none"/>
        <c:tickLblPos val="nextTo"/>
        <c:txPr>
          <a:bodyPr/>
          <a:lstStyle/>
          <a:p>
            <a:pPr>
              <a:defRPr sz="900">
                <a:latin typeface="Times New Roman" panose="02020603050405020304" pitchFamily="18" charset="0"/>
                <a:cs typeface="Times New Roman" panose="02020603050405020304" pitchFamily="18" charset="0"/>
              </a:defRPr>
            </a:pPr>
            <a:endParaRPr lang="ru-RU"/>
          </a:p>
        </c:txPr>
        <c:crossAx val="160094080"/>
        <c:crosses val="autoZero"/>
        <c:auto val="1"/>
        <c:lblAlgn val="ctr"/>
        <c:lblOffset val="100"/>
        <c:noMultiLvlLbl val="0"/>
      </c:catAx>
      <c:valAx>
        <c:axId val="160094080"/>
        <c:scaling>
          <c:orientation val="minMax"/>
          <c:max val="1.2"/>
        </c:scaling>
        <c:delete val="0"/>
        <c:axPos val="b"/>
        <c:majorGridlines>
          <c:spPr>
            <a:ln>
              <a:noFill/>
            </a:ln>
          </c:spPr>
        </c:majorGridlines>
        <c:numFmt formatCode="0%" sourceLinked="1"/>
        <c:majorTickMark val="out"/>
        <c:minorTickMark val="none"/>
        <c:tickLblPos val="nextTo"/>
        <c:crossAx val="160092544"/>
        <c:crosses val="autoZero"/>
        <c:crossBetween val="between"/>
      </c:valAx>
    </c:plotArea>
    <c:plotVisOnly val="1"/>
    <c:dispBlanksAs val="gap"/>
    <c:showDLblsOverMax val="0"/>
  </c:chart>
  <c:externalData r:id="rId2">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6898697079634833E-2"/>
          <c:y val="0"/>
          <c:w val="0.86620260584073039"/>
          <c:h val="0.5909469723822055"/>
        </c:manualLayout>
      </c:layout>
      <c:lineChart>
        <c:grouping val="standard"/>
        <c:varyColors val="0"/>
        <c:ser>
          <c:idx val="0"/>
          <c:order val="0"/>
          <c:marker>
            <c:symbol val="none"/>
          </c:marker>
          <c:cat>
            <c:strRef>
              <c:f>Лист1!$A$3:$A$6</c:f>
              <c:strCache>
                <c:ptCount val="4"/>
                <c:pt idx="0">
                  <c:v>2015 год</c:v>
                </c:pt>
                <c:pt idx="1">
                  <c:v>2016 год</c:v>
                </c:pt>
                <c:pt idx="2">
                  <c:v>2017 год</c:v>
                </c:pt>
                <c:pt idx="3">
                  <c:v>2018 год</c:v>
                </c:pt>
              </c:strCache>
            </c:strRef>
          </c:cat>
          <c:val>
            <c:numRef>
              <c:f>Лист1!$B$3:$B$6</c:f>
              <c:numCache>
                <c:formatCode>General</c:formatCode>
                <c:ptCount val="4"/>
                <c:pt idx="0">
                  <c:v>21</c:v>
                </c:pt>
                <c:pt idx="1">
                  <c:v>29</c:v>
                </c:pt>
                <c:pt idx="2">
                  <c:v>59</c:v>
                </c:pt>
                <c:pt idx="3">
                  <c:v>71</c:v>
                </c:pt>
              </c:numCache>
            </c:numRef>
          </c:val>
          <c:smooth val="0"/>
        </c:ser>
        <c:dLbls>
          <c:showLegendKey val="0"/>
          <c:showVal val="0"/>
          <c:showCatName val="0"/>
          <c:showSerName val="0"/>
          <c:showPercent val="0"/>
          <c:showBubbleSize val="0"/>
        </c:dLbls>
        <c:marker val="1"/>
        <c:smooth val="0"/>
        <c:axId val="161245056"/>
        <c:axId val="161246592"/>
      </c:lineChart>
      <c:catAx>
        <c:axId val="161245056"/>
        <c:scaling>
          <c:orientation val="minMax"/>
        </c:scaling>
        <c:delete val="0"/>
        <c:axPos val="b"/>
        <c:numFmt formatCode="General" sourceLinked="1"/>
        <c:majorTickMark val="out"/>
        <c:minorTickMark val="none"/>
        <c:tickLblPos val="nextTo"/>
        <c:crossAx val="161246592"/>
        <c:crosses val="autoZero"/>
        <c:auto val="1"/>
        <c:lblAlgn val="ctr"/>
        <c:lblOffset val="100"/>
        <c:noMultiLvlLbl val="0"/>
      </c:catAx>
      <c:valAx>
        <c:axId val="161246592"/>
        <c:scaling>
          <c:orientation val="minMax"/>
        </c:scaling>
        <c:delete val="1"/>
        <c:axPos val="l"/>
        <c:majorGridlines>
          <c:spPr>
            <a:ln>
              <a:noFill/>
            </a:ln>
          </c:spPr>
        </c:majorGridlines>
        <c:numFmt formatCode="General" sourceLinked="1"/>
        <c:majorTickMark val="out"/>
        <c:minorTickMark val="none"/>
        <c:tickLblPos val="nextTo"/>
        <c:crossAx val="161245056"/>
        <c:crosses val="autoZero"/>
        <c:crossBetween val="between"/>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5296012083313497E-2"/>
          <c:y val="0.11972627844120677"/>
          <c:w val="0.47647599340813984"/>
          <c:h val="0.76391369771404805"/>
        </c:manualLayout>
      </c:layout>
      <c:pieChart>
        <c:varyColors val="1"/>
        <c:ser>
          <c:idx val="0"/>
          <c:order val="0"/>
          <c:spPr>
            <a:ln w="38100">
              <a:solidFill>
                <a:schemeClr val="bg1"/>
              </a:solidFill>
            </a:ln>
          </c:spPr>
          <c:dPt>
            <c:idx val="3"/>
            <c:bubble3D val="0"/>
            <c:explosion val="1"/>
          </c:dPt>
          <c:dLbls>
            <c:dLbl>
              <c:idx val="4"/>
              <c:delete val="1"/>
            </c:dLbl>
            <c:showLegendKey val="0"/>
            <c:showVal val="0"/>
            <c:showCatName val="0"/>
            <c:showSerName val="0"/>
            <c:showPercent val="1"/>
            <c:showBubbleSize val="0"/>
            <c:showLeaderLines val="1"/>
          </c:dLbls>
          <c:cat>
            <c:strRef>
              <c:f>Лист1!$A$2:$A$7</c:f>
              <c:strCache>
                <c:ptCount val="6"/>
                <c:pt idx="0">
                  <c:v>Дотации - 2 968 144 тыс. руб.</c:v>
                </c:pt>
                <c:pt idx="1">
                  <c:v>Межбюджетные субсидии - 1 645 980 тыс. руб.</c:v>
                </c:pt>
                <c:pt idx="2">
                  <c:v>Субвенции - 2 354 377 тыс. руб.</c:v>
                </c:pt>
                <c:pt idx="3">
                  <c:v>Иные межбюджетные трансферты - 2 950 103 тыс. руб.</c:v>
                </c:pt>
                <c:pt idx="4">
                  <c:v>Безвозмездные поступления от Фонда ЖКХ - -12 644 тыс. руб.</c:v>
                </c:pt>
                <c:pt idx="5">
                  <c:v>Доходы от возврата остатков субсидий, субвенций и иных межбюджетных трансфертов - 58 364 тыс. руб.</c:v>
                </c:pt>
              </c:strCache>
            </c:strRef>
          </c:cat>
          <c:val>
            <c:numRef>
              <c:f>Лист1!$B$2:$B$7</c:f>
              <c:numCache>
                <c:formatCode>#,##0</c:formatCode>
                <c:ptCount val="6"/>
                <c:pt idx="0">
                  <c:v>2968144</c:v>
                </c:pt>
                <c:pt idx="1">
                  <c:v>1645980</c:v>
                </c:pt>
                <c:pt idx="2">
                  <c:v>2354377</c:v>
                </c:pt>
                <c:pt idx="3">
                  <c:v>2950103</c:v>
                </c:pt>
                <c:pt idx="4">
                  <c:v>-12644</c:v>
                </c:pt>
                <c:pt idx="5">
                  <c:v>58364</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57926897011443168"/>
          <c:y val="6.7325091929232314E-3"/>
          <c:w val="0.40393389498545107"/>
          <c:h val="0.99030487198740258"/>
        </c:manualLayout>
      </c:layout>
      <c:overlay val="0"/>
      <c:spPr>
        <a:noFill/>
      </c:spPr>
      <c:txPr>
        <a:bodyPr/>
        <a:lstStyle/>
        <a:p>
          <a:pPr rtl="0">
            <a:defRPr/>
          </a:pPr>
          <a:endParaRPr lang="ru-RU"/>
        </a:p>
      </c:txPr>
    </c:legend>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275258201268955"/>
          <c:y val="6.1527254201083632E-2"/>
          <c:w val="0.39709753095022415"/>
          <c:h val="0.80026544965684665"/>
        </c:manualLayout>
      </c:layout>
      <c:doughnutChart>
        <c:varyColors val="1"/>
        <c:ser>
          <c:idx val="0"/>
          <c:order val="0"/>
          <c:spPr>
            <a:ln w="38100">
              <a:solidFill>
                <a:schemeClr val="bg1"/>
              </a:solidFill>
            </a:ln>
          </c:spPr>
          <c:dLbls>
            <c:dLbl>
              <c:idx val="0"/>
              <c:layout/>
              <c:tx>
                <c:rich>
                  <a:bodyPr/>
                  <a:lstStyle/>
                  <a:p>
                    <a:r>
                      <a:rPr lang="en-US"/>
                      <a:t>30%</a:t>
                    </a:r>
                  </a:p>
                </c:rich>
              </c:tx>
              <c:showLegendKey val="0"/>
              <c:showVal val="1"/>
              <c:showCatName val="0"/>
              <c:showSerName val="0"/>
              <c:showPercent val="1"/>
              <c:showBubbleSize val="0"/>
            </c:dLbl>
            <c:dLbl>
              <c:idx val="1"/>
              <c:layout/>
              <c:tx>
                <c:rich>
                  <a:bodyPr/>
                  <a:lstStyle/>
                  <a:p>
                    <a:r>
                      <a:rPr lang="en-US"/>
                      <a:t> 31%</a:t>
                    </a:r>
                  </a:p>
                </c:rich>
              </c:tx>
              <c:showLegendKey val="0"/>
              <c:showVal val="1"/>
              <c:showCatName val="0"/>
              <c:showSerName val="0"/>
              <c:showPercent val="1"/>
              <c:showBubbleSize val="0"/>
            </c:dLbl>
            <c:dLbl>
              <c:idx val="2"/>
              <c:layout/>
              <c:tx>
                <c:rich>
                  <a:bodyPr/>
                  <a:lstStyle/>
                  <a:p>
                    <a:r>
                      <a:rPr lang="en-US"/>
                      <a:t> 18%</a:t>
                    </a:r>
                  </a:p>
                </c:rich>
              </c:tx>
              <c:showLegendKey val="0"/>
              <c:showVal val="1"/>
              <c:showCatName val="0"/>
              <c:showSerName val="0"/>
              <c:showPercent val="1"/>
              <c:showBubbleSize val="0"/>
            </c:dLbl>
            <c:dLbl>
              <c:idx val="3"/>
              <c:layout/>
              <c:tx>
                <c:rich>
                  <a:bodyPr/>
                  <a:lstStyle/>
                  <a:p>
                    <a:r>
                      <a:rPr lang="en-US"/>
                      <a:t> 5%</a:t>
                    </a:r>
                  </a:p>
                </c:rich>
              </c:tx>
              <c:showLegendKey val="0"/>
              <c:showVal val="1"/>
              <c:showCatName val="0"/>
              <c:showSerName val="0"/>
              <c:showPercent val="1"/>
              <c:showBubbleSize val="0"/>
            </c:dLbl>
            <c:dLbl>
              <c:idx val="4"/>
              <c:layout/>
              <c:tx>
                <c:rich>
                  <a:bodyPr/>
                  <a:lstStyle/>
                  <a:p>
                    <a:r>
                      <a:rPr lang="en-US"/>
                      <a:t>12%</a:t>
                    </a:r>
                  </a:p>
                </c:rich>
              </c:tx>
              <c:showLegendKey val="0"/>
              <c:showVal val="1"/>
              <c:showCatName val="0"/>
              <c:showSerName val="0"/>
              <c:showPercent val="1"/>
              <c:showBubbleSize val="0"/>
            </c:dLbl>
            <c:dLbl>
              <c:idx val="5"/>
              <c:layout>
                <c:manualLayout>
                  <c:x val="-2.1913190054782976E-2"/>
                  <c:y val="-0.10530786971033247"/>
                </c:manualLayout>
              </c:layout>
              <c:tx>
                <c:rich>
                  <a:bodyPr/>
                  <a:lstStyle/>
                  <a:p>
                    <a:r>
                      <a:rPr lang="en-US"/>
                      <a:t>2%</a:t>
                    </a:r>
                  </a:p>
                </c:rich>
              </c:tx>
              <c:showLegendKey val="0"/>
              <c:showVal val="1"/>
              <c:showCatName val="0"/>
              <c:showSerName val="0"/>
              <c:showPercent val="1"/>
              <c:showBubbleSize val="0"/>
            </c:dLbl>
            <c:dLbl>
              <c:idx val="6"/>
              <c:layout>
                <c:manualLayout>
                  <c:x val="1.8541930046354793E-2"/>
                  <c:y val="-0.11549895387584852"/>
                </c:manualLayout>
              </c:layout>
              <c:tx>
                <c:rich>
                  <a:bodyPr/>
                  <a:lstStyle/>
                  <a:p>
                    <a:r>
                      <a:rPr lang="en-US"/>
                      <a:t> 1%</a:t>
                    </a:r>
                  </a:p>
                </c:rich>
              </c:tx>
              <c:showLegendKey val="0"/>
              <c:showVal val="1"/>
              <c:showCatName val="0"/>
              <c:showSerName val="0"/>
              <c:showPercent val="1"/>
              <c:showBubbleSize val="0"/>
            </c:dLbl>
            <c:dLbl>
              <c:idx val="7"/>
              <c:layout>
                <c:manualLayout>
                  <c:x val="-1.5170670037926675E-2"/>
                  <c:y val="-0.11549922135837254"/>
                </c:manualLayout>
              </c:layout>
              <c:tx>
                <c:rich>
                  <a:bodyPr/>
                  <a:lstStyle/>
                  <a:p>
                    <a:r>
                      <a:rPr lang="en-US"/>
                      <a:t>1%</a:t>
                    </a:r>
                  </a:p>
                </c:rich>
              </c:tx>
              <c:showLegendKey val="0"/>
              <c:showVal val="1"/>
              <c:showCatName val="0"/>
              <c:showSerName val="0"/>
              <c:showPercent val="1"/>
              <c:showBubbleSize val="0"/>
            </c:dLbl>
            <c:showLegendKey val="0"/>
            <c:showVal val="1"/>
            <c:showCatName val="0"/>
            <c:showSerName val="0"/>
            <c:showPercent val="1"/>
            <c:showBubbleSize val="0"/>
            <c:showLeaderLines val="1"/>
          </c:dLbls>
          <c:cat>
            <c:strRef>
              <c:f>Лист1!$A$12:$A$19</c:f>
              <c:strCache>
                <c:ptCount val="8"/>
                <c:pt idx="0">
                  <c:v>Налог на прибыль организаций - 16 886 014 тыс.руб.</c:v>
                </c:pt>
                <c:pt idx="1">
                  <c:v>Налог на доходы физических лиц - 17 198 026 тыс. руб.</c:v>
                </c:pt>
                <c:pt idx="2">
                  <c:v>Акцизы - 10 209 540 тыс. руб.</c:v>
                </c:pt>
                <c:pt idx="3">
                  <c:v>Налог, взимаемый в связи с применением УСН -2 718 455 тыс. руб.</c:v>
                </c:pt>
                <c:pt idx="4">
                  <c:v>Налог на имущество организаций - 6 644 043 тыс. руб.</c:v>
                </c:pt>
                <c:pt idx="5">
                  <c:v>Транспортный налог - 1 236 945 тыс. руб.</c:v>
                </c:pt>
                <c:pt idx="6">
                  <c:v>Прочие налоговые поступления - 266 421 тыс. руб.</c:v>
                </c:pt>
                <c:pt idx="7">
                  <c:v>Неналоговые доходы -824 381 тыс. руб.</c:v>
                </c:pt>
              </c:strCache>
            </c:strRef>
          </c:cat>
          <c:val>
            <c:numRef>
              <c:f>Лист1!$B$12:$B$19</c:f>
              <c:numCache>
                <c:formatCode>#,##0</c:formatCode>
                <c:ptCount val="8"/>
                <c:pt idx="0">
                  <c:v>16886014</c:v>
                </c:pt>
                <c:pt idx="1">
                  <c:v>17198026</c:v>
                </c:pt>
                <c:pt idx="2">
                  <c:v>10209540</c:v>
                </c:pt>
                <c:pt idx="3">
                  <c:v>2718455</c:v>
                </c:pt>
                <c:pt idx="4">
                  <c:v>6644043</c:v>
                </c:pt>
                <c:pt idx="5">
                  <c:v>1236945</c:v>
                </c:pt>
                <c:pt idx="6">
                  <c:v>266421</c:v>
                </c:pt>
                <c:pt idx="7">
                  <c:v>824381</c:v>
                </c:pt>
              </c:numCache>
            </c:numRef>
          </c:val>
        </c:ser>
        <c:dLbls>
          <c:showLegendKey val="0"/>
          <c:showVal val="0"/>
          <c:showCatName val="0"/>
          <c:showSerName val="0"/>
          <c:showPercent val="1"/>
          <c:showBubbleSize val="0"/>
          <c:showLeaderLines val="1"/>
        </c:dLbls>
        <c:firstSliceAng val="0"/>
        <c:holeSize val="50"/>
      </c:doughnutChart>
    </c:plotArea>
    <c:legend>
      <c:legendPos val="r"/>
      <c:layout>
        <c:manualLayout>
          <c:xMode val="edge"/>
          <c:yMode val="edge"/>
          <c:x val="0.61564770819700121"/>
          <c:y val="9.9198593556783857E-2"/>
          <c:w val="0.33557145702335905"/>
          <c:h val="0.77389287052638522"/>
        </c:manualLayout>
      </c:layout>
      <c:overlay val="0"/>
      <c:txPr>
        <a:bodyPr/>
        <a:lstStyle/>
        <a:p>
          <a:pPr rtl="0">
            <a:defRPr/>
          </a:pPr>
          <a:endParaRPr lang="ru-RU"/>
        </a:p>
      </c:txPr>
    </c:legend>
    <c:plotVisOnly val="1"/>
    <c:dispBlanksAs val="gap"/>
    <c:showDLblsOverMax val="0"/>
  </c:chart>
  <c:txPr>
    <a:bodyPr/>
    <a:lstStyle/>
    <a:p>
      <a:pPr>
        <a:defRPr>
          <a:latin typeface="Times New Roman" panose="02020603050405020304" pitchFamily="18" charset="0"/>
          <a:cs typeface="Times New Roman" panose="02020603050405020304" pitchFamily="18" charset="0"/>
        </a:defRPr>
      </a:pPr>
      <a:endParaRPr lang="ru-RU"/>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376812856899113"/>
          <c:y val="3.0209396311599218E-2"/>
          <c:w val="0.76586764828670273"/>
          <c:h val="0.85844789441372682"/>
        </c:manualLayout>
      </c:layout>
      <c:barChart>
        <c:barDir val="bar"/>
        <c:grouping val="clustered"/>
        <c:varyColors val="0"/>
        <c:ser>
          <c:idx val="0"/>
          <c:order val="0"/>
          <c:tx>
            <c:strRef>
              <c:f>Лист1!$A$2</c:f>
              <c:strCache>
                <c:ptCount val="1"/>
                <c:pt idx="0">
                  <c:v>факт</c:v>
                </c:pt>
              </c:strCache>
            </c:strRef>
          </c:tx>
          <c:invertIfNegative val="0"/>
          <c:cat>
            <c:strRef>
              <c:f>Лист1!$C$1:$G$1</c:f>
              <c:strCache>
                <c:ptCount val="5"/>
                <c:pt idx="0">
                  <c:v>2014 год</c:v>
                </c:pt>
                <c:pt idx="1">
                  <c:v>2015 год</c:v>
                </c:pt>
                <c:pt idx="2">
                  <c:v>2016 год</c:v>
                </c:pt>
                <c:pt idx="3">
                  <c:v>2017 год</c:v>
                </c:pt>
                <c:pt idx="4">
                  <c:v>2018 год</c:v>
                </c:pt>
              </c:strCache>
            </c:strRef>
          </c:cat>
          <c:val>
            <c:numRef>
              <c:f>Лист1!$C$2:$G$2</c:f>
              <c:numCache>
                <c:formatCode>#,##0;[Red]\-#,##0</c:formatCode>
                <c:ptCount val="5"/>
                <c:pt idx="0">
                  <c:v>60203421.560000002</c:v>
                </c:pt>
                <c:pt idx="1">
                  <c:v>56137058.5</c:v>
                </c:pt>
                <c:pt idx="2">
                  <c:v>57736074</c:v>
                </c:pt>
                <c:pt idx="3">
                  <c:v>60089290</c:v>
                </c:pt>
                <c:pt idx="4">
                  <c:v>67138531</c:v>
                </c:pt>
              </c:numCache>
            </c:numRef>
          </c:val>
        </c:ser>
        <c:ser>
          <c:idx val="1"/>
          <c:order val="1"/>
          <c:tx>
            <c:strRef>
              <c:f>Лист1!$A$3</c:f>
              <c:strCache>
                <c:ptCount val="1"/>
                <c:pt idx="0">
                  <c:v>план</c:v>
                </c:pt>
              </c:strCache>
            </c:strRef>
          </c:tx>
          <c:invertIfNegative val="0"/>
          <c:dLbls>
            <c:dLbl>
              <c:idx val="4"/>
              <c:layout>
                <c:manualLayout>
                  <c:x val="0"/>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Лист1!$C$1:$G$1</c:f>
              <c:strCache>
                <c:ptCount val="5"/>
                <c:pt idx="0">
                  <c:v>2014 год</c:v>
                </c:pt>
                <c:pt idx="1">
                  <c:v>2015 год</c:v>
                </c:pt>
                <c:pt idx="2">
                  <c:v>2016 год</c:v>
                </c:pt>
                <c:pt idx="3">
                  <c:v>2017 год</c:v>
                </c:pt>
                <c:pt idx="4">
                  <c:v>2018 год</c:v>
                </c:pt>
              </c:strCache>
            </c:strRef>
          </c:cat>
          <c:val>
            <c:numRef>
              <c:f>Лист1!$C$3:$G$3</c:f>
              <c:numCache>
                <c:formatCode>#,##0;[Red]\-#,##0</c:formatCode>
                <c:ptCount val="5"/>
                <c:pt idx="0">
                  <c:v>63342149.649999999</c:v>
                </c:pt>
                <c:pt idx="1">
                  <c:v>61822981</c:v>
                </c:pt>
                <c:pt idx="2">
                  <c:v>62777709</c:v>
                </c:pt>
                <c:pt idx="3">
                  <c:v>64833290</c:v>
                </c:pt>
                <c:pt idx="4">
                  <c:v>70692246</c:v>
                </c:pt>
              </c:numCache>
            </c:numRef>
          </c:val>
        </c:ser>
        <c:dLbls>
          <c:showLegendKey val="0"/>
          <c:showVal val="1"/>
          <c:showCatName val="0"/>
          <c:showSerName val="0"/>
          <c:showPercent val="0"/>
          <c:showBubbleSize val="0"/>
        </c:dLbls>
        <c:gapWidth val="150"/>
        <c:overlap val="-25"/>
        <c:axId val="134684672"/>
        <c:axId val="134688768"/>
      </c:barChart>
      <c:catAx>
        <c:axId val="134684672"/>
        <c:scaling>
          <c:orientation val="minMax"/>
        </c:scaling>
        <c:delete val="0"/>
        <c:axPos val="l"/>
        <c:majorTickMark val="none"/>
        <c:minorTickMark val="none"/>
        <c:tickLblPos val="nextTo"/>
        <c:crossAx val="134688768"/>
        <c:crosses val="autoZero"/>
        <c:auto val="1"/>
        <c:lblAlgn val="ctr"/>
        <c:lblOffset val="100"/>
        <c:noMultiLvlLbl val="0"/>
      </c:catAx>
      <c:valAx>
        <c:axId val="134688768"/>
        <c:scaling>
          <c:orientation val="minMax"/>
        </c:scaling>
        <c:delete val="1"/>
        <c:axPos val="b"/>
        <c:numFmt formatCode="#,##0;[Red]\-#,##0" sourceLinked="1"/>
        <c:majorTickMark val="out"/>
        <c:minorTickMark val="none"/>
        <c:tickLblPos val="nextTo"/>
        <c:crossAx val="134684672"/>
        <c:crosses val="autoZero"/>
        <c:crossBetween val="between"/>
      </c:valAx>
    </c:plotArea>
    <c:legend>
      <c:legendPos val="b"/>
      <c:layout/>
      <c:overlay val="0"/>
    </c:legend>
    <c:plotVisOnly val="1"/>
    <c:dispBlanksAs val="gap"/>
    <c:showDLblsOverMax val="0"/>
  </c:chart>
  <c:txPr>
    <a:bodyPr/>
    <a:lstStyle/>
    <a:p>
      <a:pPr>
        <a:defRPr sz="1600">
          <a:latin typeface="Times New Roman" panose="02020603050405020304" pitchFamily="18" charset="0"/>
          <a:cs typeface="Times New Roman" panose="02020603050405020304" pitchFamily="18" charset="0"/>
        </a:defRPr>
      </a:pPr>
      <a:endParaRPr lang="ru-RU"/>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61783712109604"/>
          <c:y val="7.1092893845560862E-2"/>
          <c:w val="0.43665633855975328"/>
          <c:h val="0.6716345402422117"/>
        </c:manualLayout>
      </c:layout>
      <c:pieChart>
        <c:varyColors val="1"/>
        <c:ser>
          <c:idx val="0"/>
          <c:order val="0"/>
          <c:explosion val="1"/>
          <c:dLbls>
            <c:dLbl>
              <c:idx val="0"/>
              <c:layout>
                <c:manualLayout>
                  <c:x val="-6.42906987250038E-2"/>
                  <c:y val="-2.0434225686851444E-2"/>
                </c:manualLayout>
              </c:layout>
              <c:dLblPos val="bestFit"/>
              <c:showLegendKey val="0"/>
              <c:showVal val="0"/>
              <c:showCatName val="0"/>
              <c:showSerName val="0"/>
              <c:showPercent val="1"/>
              <c:showBubbleSize val="0"/>
            </c:dLbl>
            <c:dLbl>
              <c:idx val="1"/>
              <c:layout>
                <c:manualLayout>
                  <c:x val="1.5373862738587879E-2"/>
                  <c:y val="-2.4521070824221735E-2"/>
                </c:manualLayout>
              </c:layout>
              <c:dLblPos val="bestFit"/>
              <c:showLegendKey val="0"/>
              <c:showVal val="0"/>
              <c:showCatName val="0"/>
              <c:showSerName val="0"/>
              <c:showPercent val="1"/>
              <c:showBubbleSize val="0"/>
            </c:dLbl>
            <c:dLbl>
              <c:idx val="2"/>
              <c:layout>
                <c:manualLayout>
                  <c:x val="6.568832261033003E-2"/>
                  <c:y val="-2.6564654292321736E-2"/>
                </c:manualLayout>
              </c:layout>
              <c:dLblPos val="bestFit"/>
              <c:showLegendKey val="0"/>
              <c:showVal val="0"/>
              <c:showCatName val="0"/>
              <c:showSerName val="0"/>
              <c:showPercent val="1"/>
              <c:showBubbleSize val="0"/>
            </c:dLbl>
            <c:dLbl>
              <c:idx val="3"/>
              <c:layout>
                <c:manualLayout>
                  <c:x val="6.568832261033003E-2"/>
                  <c:y val="4.0868451373702888E-2"/>
                </c:manualLayout>
              </c:layout>
              <c:dLblPos val="bestFit"/>
              <c:showLegendKey val="0"/>
              <c:showVal val="0"/>
              <c:showCatName val="0"/>
              <c:showSerName val="0"/>
              <c:showPercent val="1"/>
              <c:showBubbleSize val="0"/>
            </c:dLbl>
            <c:dLbl>
              <c:idx val="4"/>
              <c:layout>
                <c:manualLayout>
                  <c:x val="3.6338221018480436E-2"/>
                  <c:y val="2.4521070824221735E-2"/>
                </c:manualLayout>
              </c:layout>
              <c:dLblPos val="bestFit"/>
              <c:showLegendKey val="0"/>
              <c:showVal val="0"/>
              <c:showCatName val="0"/>
              <c:showSerName val="0"/>
              <c:showPercent val="1"/>
              <c:showBubbleSize val="0"/>
            </c:dLbl>
            <c:dLbl>
              <c:idx val="5"/>
              <c:layout>
                <c:manualLayout>
                  <c:x val="2.7952477706523416E-2"/>
                  <c:y val="3.4738183667647457E-2"/>
                </c:manualLayout>
              </c:layout>
              <c:dLblPos val="bestFit"/>
              <c:showLegendKey val="0"/>
              <c:showVal val="0"/>
              <c:showCatName val="0"/>
              <c:showSerName val="0"/>
              <c:showPercent val="1"/>
              <c:showBubbleSize val="0"/>
            </c:dLbl>
            <c:dLbl>
              <c:idx val="6"/>
              <c:layout>
                <c:manualLayout>
                  <c:x val="7.1278818151634712E-2"/>
                  <c:y val="1.634738054948123E-2"/>
                </c:manualLayout>
              </c:layout>
              <c:dLblPos val="bestFit"/>
              <c:showLegendKey val="0"/>
              <c:showVal val="0"/>
              <c:showCatName val="0"/>
              <c:showSerName val="0"/>
              <c:showPercent val="1"/>
              <c:showBubbleSize val="0"/>
            </c:dLbl>
            <c:dLbl>
              <c:idx val="7"/>
              <c:layout>
                <c:manualLayout>
                  <c:x val="-6.2893074839677737E-2"/>
                  <c:y val="1.83908031181663E-2"/>
                </c:manualLayout>
              </c:layout>
              <c:dLblPos val="bestFit"/>
              <c:showLegendKey val="0"/>
              <c:showVal val="0"/>
              <c:showCatName val="0"/>
              <c:showSerName val="0"/>
              <c:showPercent val="1"/>
              <c:showBubbleSize val="0"/>
            </c:dLbl>
            <c:dLbl>
              <c:idx val="8"/>
              <c:layout>
                <c:manualLayout>
                  <c:x val="-6.4290698725003856E-2"/>
                  <c:y val="2.2477648255536588E-2"/>
                </c:manualLayout>
              </c:layout>
              <c:dLblPos val="bestFit"/>
              <c:showLegendKey val="0"/>
              <c:showVal val="0"/>
              <c:showCatName val="0"/>
              <c:showSerName val="0"/>
              <c:showPercent val="1"/>
              <c:showBubbleSize val="0"/>
            </c:dLbl>
            <c:dLbl>
              <c:idx val="9"/>
              <c:layout>
                <c:manualLayout>
                  <c:x val="-3.9133578838257611E-2"/>
                  <c:y val="-5.7215831923184045E-2"/>
                </c:manualLayout>
              </c:layout>
              <c:dLblPos val="bestFit"/>
              <c:showLegendKey val="0"/>
              <c:showVal val="0"/>
              <c:showCatName val="0"/>
              <c:showSerName val="0"/>
              <c:showPercent val="1"/>
              <c:showBubbleSize val="0"/>
            </c:dLbl>
            <c:dLbl>
              <c:idx val="10"/>
              <c:layout>
                <c:manualLayout>
                  <c:x val="-3.6338221018480436E-2"/>
                  <c:y val="4.0868451373702892E-3"/>
                </c:manualLayout>
              </c:layout>
              <c:dLblPos val="bestFit"/>
              <c:showLegendKey val="0"/>
              <c:showVal val="0"/>
              <c:showCatName val="0"/>
              <c:showSerName val="0"/>
              <c:showPercent val="1"/>
              <c:showBubbleSize val="0"/>
            </c:dLbl>
            <c:dLbl>
              <c:idx val="11"/>
              <c:layout>
                <c:manualLayout>
                  <c:x val="-2.9350101591849587E-2"/>
                  <c:y val="-2.2477648255536588E-2"/>
                </c:manualLayout>
              </c:layout>
              <c:dLblPos val="bestFit"/>
              <c:showLegendKey val="0"/>
              <c:showVal val="0"/>
              <c:showCatName val="0"/>
              <c:showSerName val="0"/>
              <c:showPercent val="1"/>
              <c:showBubbleSize val="0"/>
            </c:dLbl>
            <c:dLbl>
              <c:idx val="12"/>
              <c:layout>
                <c:manualLayout>
                  <c:x val="-2.2361982165218734E-2"/>
                  <c:y val="-4.6998719079758326E-2"/>
                </c:manualLayout>
              </c:layout>
              <c:dLblPos val="bestFit"/>
              <c:showLegendKey val="0"/>
              <c:showVal val="0"/>
              <c:showCatName val="0"/>
              <c:showSerName val="0"/>
              <c:showPercent val="1"/>
              <c:showBubbleSize val="0"/>
            </c:dLbl>
            <c:dLbl>
              <c:idx val="13"/>
              <c:layout>
                <c:manualLayout>
                  <c:x val="-2.0964358279892563E-2"/>
                  <c:y val="-2.2477648255536591E-2"/>
                </c:manualLayout>
              </c:layout>
              <c:dLblPos val="bestFit"/>
              <c:showLegendKey val="0"/>
              <c:showVal val="0"/>
              <c:showCatName val="0"/>
              <c:showSerName val="0"/>
              <c:showPercent val="1"/>
              <c:showBubbleSize val="0"/>
            </c:dLbl>
            <c:numFmt formatCode="0.00%" sourceLinked="0"/>
            <c:dLblPos val="outEnd"/>
            <c:showLegendKey val="0"/>
            <c:showVal val="0"/>
            <c:showCatName val="0"/>
            <c:showSerName val="0"/>
            <c:showPercent val="1"/>
            <c:showBubbleSize val="0"/>
            <c:showLeaderLines val="1"/>
          </c:dLbls>
          <c:cat>
            <c:strRef>
              <c:f>'Табл для презентации'!$B$3:$B$16</c:f>
              <c:strCache>
                <c:ptCount val="14"/>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рег. и мун. бюджетам</c:v>
                </c:pt>
              </c:strCache>
            </c:strRef>
          </c:cat>
          <c:val>
            <c:numRef>
              <c:f>'Табл для презентации'!$K$3:$K$16</c:f>
              <c:numCache>
                <c:formatCode>0.0</c:formatCode>
                <c:ptCount val="14"/>
                <c:pt idx="0">
                  <c:v>3171</c:v>
                </c:pt>
                <c:pt idx="1">
                  <c:v>19.7</c:v>
                </c:pt>
                <c:pt idx="2">
                  <c:v>788.4</c:v>
                </c:pt>
                <c:pt idx="3">
                  <c:v>10921.8</c:v>
                </c:pt>
                <c:pt idx="4">
                  <c:v>2649.8</c:v>
                </c:pt>
                <c:pt idx="5">
                  <c:v>586</c:v>
                </c:pt>
                <c:pt idx="6">
                  <c:v>17965.8</c:v>
                </c:pt>
                <c:pt idx="7">
                  <c:v>1143</c:v>
                </c:pt>
                <c:pt idx="8">
                  <c:v>7473.9</c:v>
                </c:pt>
                <c:pt idx="9">
                  <c:v>18155</c:v>
                </c:pt>
                <c:pt idx="10">
                  <c:v>645.4</c:v>
                </c:pt>
                <c:pt idx="11">
                  <c:v>127.4</c:v>
                </c:pt>
                <c:pt idx="12">
                  <c:v>2106.3000000000002</c:v>
                </c:pt>
                <c:pt idx="13">
                  <c:v>4938.7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9334561628072353"/>
          <c:y val="0.52546820839759745"/>
          <c:w val="0.40634731003452162"/>
          <c:h val="0.45182259432127247"/>
        </c:manualLayout>
      </c:layout>
      <c:pieChart>
        <c:varyColors val="1"/>
        <c:ser>
          <c:idx val="0"/>
          <c:order val="0"/>
          <c:explosion val="1"/>
          <c:dLbls>
            <c:dLbl>
              <c:idx val="0"/>
              <c:layout>
                <c:manualLayout>
                  <c:x val="-6.42906987250038E-2"/>
                  <c:y val="-2.0434225686851444E-2"/>
                </c:manualLayout>
              </c:layout>
              <c:dLblPos val="bestFit"/>
              <c:showLegendKey val="0"/>
              <c:showVal val="0"/>
              <c:showCatName val="0"/>
              <c:showSerName val="0"/>
              <c:showPercent val="1"/>
              <c:showBubbleSize val="0"/>
            </c:dLbl>
            <c:dLbl>
              <c:idx val="1"/>
              <c:layout>
                <c:manualLayout>
                  <c:x val="1.5373862738587879E-2"/>
                  <c:y val="-2.4521070824221735E-2"/>
                </c:manualLayout>
              </c:layout>
              <c:dLblPos val="bestFit"/>
              <c:showLegendKey val="0"/>
              <c:showVal val="0"/>
              <c:showCatName val="0"/>
              <c:showSerName val="0"/>
              <c:showPercent val="1"/>
              <c:showBubbleSize val="0"/>
            </c:dLbl>
            <c:dLbl>
              <c:idx val="2"/>
              <c:layout>
                <c:manualLayout>
                  <c:x val="6.568832261033003E-2"/>
                  <c:y val="-2.6564654292321736E-2"/>
                </c:manualLayout>
              </c:layout>
              <c:dLblPos val="bestFit"/>
              <c:showLegendKey val="0"/>
              <c:showVal val="0"/>
              <c:showCatName val="0"/>
              <c:showSerName val="0"/>
              <c:showPercent val="1"/>
              <c:showBubbleSize val="0"/>
            </c:dLbl>
            <c:dLbl>
              <c:idx val="3"/>
              <c:layout>
                <c:manualLayout>
                  <c:x val="6.568832261033003E-2"/>
                  <c:y val="4.0868451373702888E-2"/>
                </c:manualLayout>
              </c:layout>
              <c:dLblPos val="bestFit"/>
              <c:showLegendKey val="0"/>
              <c:showVal val="0"/>
              <c:showCatName val="0"/>
              <c:showSerName val="0"/>
              <c:showPercent val="1"/>
              <c:showBubbleSize val="0"/>
            </c:dLbl>
            <c:dLbl>
              <c:idx val="4"/>
              <c:layout>
                <c:manualLayout>
                  <c:x val="3.6338221018480436E-2"/>
                  <c:y val="2.4521070824221735E-2"/>
                </c:manualLayout>
              </c:layout>
              <c:dLblPos val="bestFit"/>
              <c:showLegendKey val="0"/>
              <c:showVal val="0"/>
              <c:showCatName val="0"/>
              <c:showSerName val="0"/>
              <c:showPercent val="1"/>
              <c:showBubbleSize val="0"/>
            </c:dLbl>
            <c:dLbl>
              <c:idx val="5"/>
              <c:layout>
                <c:manualLayout>
                  <c:x val="2.7952477706523416E-2"/>
                  <c:y val="3.4738183667647457E-2"/>
                </c:manualLayout>
              </c:layout>
              <c:dLblPos val="bestFit"/>
              <c:showLegendKey val="0"/>
              <c:showVal val="0"/>
              <c:showCatName val="0"/>
              <c:showSerName val="0"/>
              <c:showPercent val="1"/>
              <c:showBubbleSize val="0"/>
            </c:dLbl>
            <c:dLbl>
              <c:idx val="6"/>
              <c:layout>
                <c:manualLayout>
                  <c:x val="7.1278818151634712E-2"/>
                  <c:y val="1.634738054948123E-2"/>
                </c:manualLayout>
              </c:layout>
              <c:dLblPos val="bestFit"/>
              <c:showLegendKey val="0"/>
              <c:showVal val="0"/>
              <c:showCatName val="0"/>
              <c:showSerName val="0"/>
              <c:showPercent val="1"/>
              <c:showBubbleSize val="0"/>
            </c:dLbl>
            <c:dLbl>
              <c:idx val="7"/>
              <c:layout>
                <c:manualLayout>
                  <c:x val="-6.2893074839677737E-2"/>
                  <c:y val="1.83908031181663E-2"/>
                </c:manualLayout>
              </c:layout>
              <c:dLblPos val="bestFit"/>
              <c:showLegendKey val="0"/>
              <c:showVal val="0"/>
              <c:showCatName val="0"/>
              <c:showSerName val="0"/>
              <c:showPercent val="1"/>
              <c:showBubbleSize val="0"/>
            </c:dLbl>
            <c:dLbl>
              <c:idx val="8"/>
              <c:layout>
                <c:manualLayout>
                  <c:x val="-6.4290698725003856E-2"/>
                  <c:y val="2.2477648255536588E-2"/>
                </c:manualLayout>
              </c:layout>
              <c:dLblPos val="bestFit"/>
              <c:showLegendKey val="0"/>
              <c:showVal val="0"/>
              <c:showCatName val="0"/>
              <c:showSerName val="0"/>
              <c:showPercent val="1"/>
              <c:showBubbleSize val="0"/>
            </c:dLbl>
            <c:dLbl>
              <c:idx val="9"/>
              <c:layout>
                <c:manualLayout>
                  <c:x val="-3.9133578838257611E-2"/>
                  <c:y val="-5.7215831923184045E-2"/>
                </c:manualLayout>
              </c:layout>
              <c:dLblPos val="bestFit"/>
              <c:showLegendKey val="0"/>
              <c:showVal val="0"/>
              <c:showCatName val="0"/>
              <c:showSerName val="0"/>
              <c:showPercent val="1"/>
              <c:showBubbleSize val="0"/>
            </c:dLbl>
            <c:dLbl>
              <c:idx val="10"/>
              <c:layout>
                <c:manualLayout>
                  <c:x val="-3.6338221018480436E-2"/>
                  <c:y val="4.0868451373702892E-3"/>
                </c:manualLayout>
              </c:layout>
              <c:dLblPos val="bestFit"/>
              <c:showLegendKey val="0"/>
              <c:showVal val="0"/>
              <c:showCatName val="0"/>
              <c:showSerName val="0"/>
              <c:showPercent val="1"/>
              <c:showBubbleSize val="0"/>
            </c:dLbl>
            <c:dLbl>
              <c:idx val="11"/>
              <c:layout>
                <c:manualLayout>
                  <c:x val="-2.9350101591849587E-2"/>
                  <c:y val="-2.2477648255536588E-2"/>
                </c:manualLayout>
              </c:layout>
              <c:dLblPos val="bestFit"/>
              <c:showLegendKey val="0"/>
              <c:showVal val="0"/>
              <c:showCatName val="0"/>
              <c:showSerName val="0"/>
              <c:showPercent val="1"/>
              <c:showBubbleSize val="0"/>
            </c:dLbl>
            <c:dLbl>
              <c:idx val="12"/>
              <c:layout>
                <c:manualLayout>
                  <c:x val="-2.2361982165218734E-2"/>
                  <c:y val="-4.6998719079758326E-2"/>
                </c:manualLayout>
              </c:layout>
              <c:dLblPos val="bestFit"/>
              <c:showLegendKey val="0"/>
              <c:showVal val="0"/>
              <c:showCatName val="0"/>
              <c:showSerName val="0"/>
              <c:showPercent val="1"/>
              <c:showBubbleSize val="0"/>
            </c:dLbl>
            <c:dLbl>
              <c:idx val="13"/>
              <c:layout>
                <c:manualLayout>
                  <c:x val="-2.0964358279892563E-2"/>
                  <c:y val="-2.2477648255536591E-2"/>
                </c:manualLayout>
              </c:layout>
              <c:dLblPos val="bestFit"/>
              <c:showLegendKey val="0"/>
              <c:showVal val="0"/>
              <c:showCatName val="0"/>
              <c:showSerName val="0"/>
              <c:showPercent val="1"/>
              <c:showBubbleSize val="0"/>
            </c:dLbl>
            <c:numFmt formatCode="0.00%" sourceLinked="0"/>
            <c:dLblPos val="outEnd"/>
            <c:showLegendKey val="0"/>
            <c:showVal val="0"/>
            <c:showCatName val="0"/>
            <c:showSerName val="0"/>
            <c:showPercent val="1"/>
            <c:showBubbleSize val="0"/>
            <c:showLeaderLines val="1"/>
          </c:dLbls>
          <c:cat>
            <c:strRef>
              <c:f>'Табл для презентации'!$B$3:$B$16</c:f>
              <c:strCache>
                <c:ptCount val="14"/>
                <c:pt idx="0">
                  <c:v>Общегосударственные вопросы</c:v>
                </c:pt>
                <c:pt idx="1">
                  <c:v>Национальная оборона</c:v>
                </c:pt>
                <c:pt idx="2">
                  <c:v>Национальная безопасность и правоохранительная деятельность</c:v>
                </c:pt>
                <c:pt idx="3">
                  <c:v>Национальная экономика</c:v>
                </c:pt>
                <c:pt idx="4">
                  <c:v>Жилищно-коммунальное хозяйство</c:v>
                </c:pt>
                <c:pt idx="5">
                  <c:v>Охрана окружающей среды</c:v>
                </c:pt>
                <c:pt idx="6">
                  <c:v>Образование</c:v>
                </c:pt>
                <c:pt idx="7">
                  <c:v>Культура, кинематография</c:v>
                </c:pt>
                <c:pt idx="8">
                  <c:v>Здравоохранение</c:v>
                </c:pt>
                <c:pt idx="9">
                  <c:v>Социальная политика</c:v>
                </c:pt>
                <c:pt idx="10">
                  <c:v>Физическая культура и спорт</c:v>
                </c:pt>
                <c:pt idx="11">
                  <c:v>Средства массовой информации</c:v>
                </c:pt>
                <c:pt idx="12">
                  <c:v>Обслуживание государственного и муниципального долга</c:v>
                </c:pt>
                <c:pt idx="13">
                  <c:v>Межбюджетные трансферты общего характера рег. и мун. бюджетам</c:v>
                </c:pt>
              </c:strCache>
            </c:strRef>
          </c:cat>
          <c:val>
            <c:numRef>
              <c:f>'Табл для презентации'!$L$3:$L$16</c:f>
              <c:numCache>
                <c:formatCode>0.0</c:formatCode>
                <c:ptCount val="14"/>
                <c:pt idx="0">
                  <c:v>2933.9</c:v>
                </c:pt>
                <c:pt idx="1">
                  <c:v>19.7</c:v>
                </c:pt>
                <c:pt idx="2">
                  <c:v>758.2</c:v>
                </c:pt>
                <c:pt idx="3">
                  <c:v>10233.1</c:v>
                </c:pt>
                <c:pt idx="4">
                  <c:v>2274</c:v>
                </c:pt>
                <c:pt idx="5">
                  <c:v>503.6</c:v>
                </c:pt>
                <c:pt idx="6">
                  <c:v>17650.099999999999</c:v>
                </c:pt>
                <c:pt idx="7">
                  <c:v>1139.9000000000001</c:v>
                </c:pt>
                <c:pt idx="8">
                  <c:v>6446.7</c:v>
                </c:pt>
                <c:pt idx="9">
                  <c:v>17841</c:v>
                </c:pt>
                <c:pt idx="10">
                  <c:v>590.5</c:v>
                </c:pt>
                <c:pt idx="11">
                  <c:v>126.9</c:v>
                </c:pt>
                <c:pt idx="12">
                  <c:v>2037.4</c:v>
                </c:pt>
                <c:pt idx="13">
                  <c:v>4583.5</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70619148455007097"/>
          <c:y val="6.2512812948632918E-3"/>
          <c:w val="0.26667023018989472"/>
          <c:h val="0.97981670323996384"/>
        </c:manualLayout>
      </c:layout>
      <c:overlay val="0"/>
      <c:txPr>
        <a:bodyPr/>
        <a:lstStyle/>
        <a:p>
          <a:pPr rtl="0">
            <a:defRPr/>
          </a:pPr>
          <a:endParaRPr lang="ru-RU"/>
        </a:p>
      </c:txPr>
    </c:legend>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7638888888888891"/>
          <c:y val="1.1574074074074073E-2"/>
          <c:w val="0.46388888888888891"/>
          <c:h val="0.77314814814814814"/>
        </c:manualLayout>
      </c:layout>
      <c:doughnutChart>
        <c:varyColors val="1"/>
        <c:ser>
          <c:idx val="0"/>
          <c:order val="0"/>
          <c:dLbls>
            <c:showLegendKey val="0"/>
            <c:showVal val="1"/>
            <c:showCatName val="0"/>
            <c:showSerName val="0"/>
            <c:showPercent val="0"/>
            <c:showBubbleSize val="0"/>
            <c:showLeaderLines val="1"/>
          </c:dLbls>
          <c:val>
            <c:numRef>
              <c:f>Лист2!$C$4:$C$8</c:f>
              <c:numCache>
                <c:formatCode>0%</c:formatCode>
                <c:ptCount val="5"/>
                <c:pt idx="0">
                  <c:v>4.6853690780768308E-2</c:v>
                </c:pt>
                <c:pt idx="1">
                  <c:v>0.10233780028178362</c:v>
                </c:pt>
                <c:pt idx="2">
                  <c:v>3.4802363501342484E-2</c:v>
                </c:pt>
                <c:pt idx="3">
                  <c:v>0.16059411961408684</c:v>
                </c:pt>
                <c:pt idx="4">
                  <c:v>0.65541202582201874</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098E1B-DBDD-43AB-8F92-E6D686E2356E}"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ru-RU"/>
        </a:p>
      </dgm:t>
    </dgm:pt>
    <dgm:pt modelId="{329EC5C9-F638-4ABF-B74F-E550087DF522}">
      <dgm:prSet phldrT="[Текст]" custT="1"/>
      <dgm:spPr/>
      <dgm:t>
        <a:bodyPr/>
        <a:lstStyle/>
        <a:p>
          <a:r>
            <a:rPr lang="ru-RU" altLang="ru-RU" sz="1000" b="1" dirty="0" smtClean="0">
              <a:solidFill>
                <a:schemeClr val="bg1"/>
              </a:solidFill>
              <a:effectLst/>
              <a:latin typeface="Times New Roman" panose="02020603050405020304" pitchFamily="18" charset="0"/>
              <a:cs typeface="Times New Roman" panose="02020603050405020304" pitchFamily="18" charset="0"/>
            </a:rPr>
            <a:t>НАЛОГОВЫЕ ДОХОДЫ</a:t>
          </a:r>
          <a:endParaRPr lang="ru-RU" sz="1000" b="1" dirty="0">
            <a:solidFill>
              <a:schemeClr val="bg1"/>
            </a:solidFill>
            <a:effectLst/>
            <a:latin typeface="Times New Roman" panose="02020603050405020304" pitchFamily="18" charset="0"/>
            <a:cs typeface="Times New Roman" panose="02020603050405020304" pitchFamily="18" charset="0"/>
          </a:endParaRPr>
        </a:p>
      </dgm:t>
    </dgm:pt>
    <dgm:pt modelId="{3C07C813-24A4-400A-AE8A-83090CC3A2DB}" type="parTrans" cxnId="{393670C6-3FD4-46AC-A8C9-B96EF806E43C}">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33D4DC16-FFFD-4374-8D72-8D9CA9BC8684}" type="sibTrans" cxnId="{393670C6-3FD4-46AC-A8C9-B96EF806E43C}">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70B5821D-D5B1-4602-9FA7-6174D7940FAE}">
      <dgm:prSet phldrT="[Текст]" custT="1"/>
      <dgm:spPr/>
      <dgm:t>
        <a:bodyPr/>
        <a:lstStyle/>
        <a:p>
          <a:r>
            <a:rPr lang="ru-RU" altLang="ru-RU" sz="1000" dirty="0" smtClean="0">
              <a:solidFill>
                <a:schemeClr val="tx1"/>
              </a:solidFill>
              <a:latin typeface="Times New Roman" panose="02020603050405020304" pitchFamily="18" charset="0"/>
              <a:cs typeface="Times New Roman" panose="02020603050405020304" pitchFamily="18" charset="0"/>
            </a:rPr>
            <a:t>Поступления от уплаты налогов, предусмотренных Налоговым кодексом РФ, например: налоги на прибыль, налоги на имущество, государственная пошлина</a:t>
          </a:r>
          <a:endParaRPr lang="ru-RU" sz="1000" dirty="0">
            <a:solidFill>
              <a:schemeClr val="tx1"/>
            </a:solidFill>
            <a:latin typeface="Times New Roman" panose="02020603050405020304" pitchFamily="18" charset="0"/>
            <a:cs typeface="Times New Roman" panose="02020603050405020304" pitchFamily="18" charset="0"/>
          </a:endParaRPr>
        </a:p>
      </dgm:t>
    </dgm:pt>
    <dgm:pt modelId="{EF528AC9-68B9-4247-B2FD-D28C3F0341AB}" type="parTrans" cxnId="{87107ACD-862A-460A-B009-F54957C47997}">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6E090440-36BF-4A5B-8562-31C43855AB03}" type="sibTrans" cxnId="{87107ACD-862A-460A-B009-F54957C47997}">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A836E9CB-7483-4FE0-982F-B0B3642EADCF}">
      <dgm:prSet phldrT="[Текст]" custT="1"/>
      <dgm:spPr/>
      <dgm:t>
        <a:bodyPr/>
        <a:lstStyle/>
        <a:p>
          <a:r>
            <a:rPr lang="ru-RU" altLang="ru-RU" sz="1000" b="1" dirty="0" smtClean="0">
              <a:solidFill>
                <a:schemeClr val="bg1"/>
              </a:solidFill>
              <a:effectLst/>
              <a:latin typeface="Times New Roman" panose="02020603050405020304" pitchFamily="18" charset="0"/>
              <a:cs typeface="Times New Roman" panose="02020603050405020304" pitchFamily="18" charset="0"/>
            </a:rPr>
            <a:t>НЕНАЛОГОВЫЕ ДОХОДЫ</a:t>
          </a:r>
          <a:endParaRPr lang="ru-RU" sz="1000" b="1" dirty="0">
            <a:solidFill>
              <a:schemeClr val="bg1"/>
            </a:solidFill>
            <a:effectLst/>
            <a:latin typeface="Times New Roman" panose="02020603050405020304" pitchFamily="18" charset="0"/>
            <a:cs typeface="Times New Roman" panose="02020603050405020304" pitchFamily="18" charset="0"/>
          </a:endParaRPr>
        </a:p>
      </dgm:t>
    </dgm:pt>
    <dgm:pt modelId="{EEAB2FD2-81DE-4707-B614-84C613254B6C}" type="parTrans" cxnId="{ADDD04C4-9621-4601-80D2-855DE9600933}">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89B0C32B-73C1-490B-A20A-58810C703893}" type="sibTrans" cxnId="{ADDD04C4-9621-4601-80D2-855DE9600933}">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4D7E3D54-9AE0-467F-BCA2-C441534D7CB5}">
      <dgm:prSet phldrT="[Текст]" custT="1"/>
      <dgm:spPr/>
      <dgm:t>
        <a:bodyPr/>
        <a:lstStyle/>
        <a:p>
          <a:r>
            <a:rPr lang="ru-RU" sz="1000" dirty="0" smtClean="0">
              <a:solidFill>
                <a:schemeClr val="tx1"/>
              </a:solidFill>
              <a:latin typeface="Times New Roman" panose="02020603050405020304" pitchFamily="18" charset="0"/>
              <a:cs typeface="Times New Roman" panose="02020603050405020304" pitchFamily="18" charset="0"/>
            </a:rPr>
            <a:t>Платежи в виде штрафов, санкций за нарушение законодательства, платежи за пользование имуществом государства, средства самообложения граждан</a:t>
          </a:r>
          <a:endParaRPr lang="ru-RU" sz="1000" dirty="0">
            <a:solidFill>
              <a:schemeClr val="tx1"/>
            </a:solidFill>
            <a:latin typeface="Times New Roman" panose="02020603050405020304" pitchFamily="18" charset="0"/>
            <a:cs typeface="Times New Roman" panose="02020603050405020304" pitchFamily="18" charset="0"/>
          </a:endParaRPr>
        </a:p>
      </dgm:t>
    </dgm:pt>
    <dgm:pt modelId="{8E7375CA-7E0E-4601-BF7D-B55BAEAB50AF}" type="parTrans" cxnId="{2DBEE7A2-C200-4386-BEF9-C72EB9C4416C}">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3CDA02BA-40EA-4359-8DD6-089251BC5EA0}" type="sibTrans" cxnId="{2DBEE7A2-C200-4386-BEF9-C72EB9C4416C}">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F6A8DBCC-2AFF-4ADF-81C4-C5FAB9C18172}">
      <dgm:prSet phldrT="[Текст]" custT="1"/>
      <dgm:spPr/>
      <dgm:t>
        <a:bodyPr/>
        <a:lstStyle/>
        <a:p>
          <a:r>
            <a:rPr lang="ru-RU" altLang="ru-RU" sz="1000" b="1" dirty="0" smtClean="0">
              <a:solidFill>
                <a:schemeClr val="bg1"/>
              </a:solidFill>
              <a:effectLst/>
              <a:latin typeface="Times New Roman" panose="02020603050405020304" pitchFamily="18" charset="0"/>
              <a:cs typeface="Times New Roman" panose="02020603050405020304" pitchFamily="18" charset="0"/>
            </a:rPr>
            <a:t>БЕЗВОЗМЕЗДНЫЕ ПОСТУПЛЕНИЯ</a:t>
          </a:r>
          <a:endParaRPr lang="ru-RU" sz="1000" b="1" dirty="0">
            <a:solidFill>
              <a:schemeClr val="bg1"/>
            </a:solidFill>
            <a:effectLst/>
            <a:latin typeface="Times New Roman" panose="02020603050405020304" pitchFamily="18" charset="0"/>
            <a:cs typeface="Times New Roman" panose="02020603050405020304" pitchFamily="18" charset="0"/>
          </a:endParaRPr>
        </a:p>
      </dgm:t>
    </dgm:pt>
    <dgm:pt modelId="{931B6B3C-3D95-43A6-ACC2-F494B0F553FD}" type="parTrans" cxnId="{FCD92B52-2C56-45A0-9743-72E98068EC98}">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320C16D7-A00F-4C3B-A3CE-869FBF302A30}" type="sibTrans" cxnId="{FCD92B52-2C56-45A0-9743-72E98068EC98}">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A860CF8E-0754-4AEE-8AD8-FBDAEE6261B2}">
      <dgm:prSet custT="1"/>
      <dgm:spPr/>
      <dgm:t>
        <a:bodyPr/>
        <a:lstStyle/>
        <a:p>
          <a:r>
            <a:rPr lang="ru-RU" sz="1000" dirty="0" smtClean="0">
              <a:solidFill>
                <a:schemeClr val="tx1"/>
              </a:solidFill>
              <a:latin typeface="Times New Roman" panose="02020603050405020304" pitchFamily="18" charset="0"/>
              <a:cs typeface="Times New Roman" panose="02020603050405020304" pitchFamily="18" charset="0"/>
            </a:rPr>
            <a:t>Средства, которые поступают в бюджет из других бюджетов бюджетной системы РФ, а также безвозмездные перечисления от физических и юридических лиц</a:t>
          </a:r>
          <a:endParaRPr lang="ru-RU" sz="1000" dirty="0">
            <a:solidFill>
              <a:schemeClr val="tx1"/>
            </a:solidFill>
            <a:latin typeface="Times New Roman" panose="02020603050405020304" pitchFamily="18" charset="0"/>
            <a:cs typeface="Times New Roman" panose="02020603050405020304" pitchFamily="18" charset="0"/>
          </a:endParaRPr>
        </a:p>
      </dgm:t>
    </dgm:pt>
    <dgm:pt modelId="{B2DA98A5-949C-4754-927E-E3D29EA5D725}" type="parTrans" cxnId="{29B8C33A-4417-4C46-ADBC-4771CEA0CBDA}">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36BE8B28-9283-4D8A-B726-EFDFCFA27A44}" type="sibTrans" cxnId="{29B8C33A-4417-4C46-ADBC-4771CEA0CBDA}">
      <dgm:prSet/>
      <dgm:spPr/>
      <dgm:t>
        <a:bodyPr/>
        <a:lstStyle/>
        <a:p>
          <a:endParaRPr lang="ru-RU" sz="1000">
            <a:solidFill>
              <a:schemeClr val="tx1"/>
            </a:solidFill>
            <a:latin typeface="Times New Roman" panose="02020603050405020304" pitchFamily="18" charset="0"/>
            <a:cs typeface="Times New Roman" panose="02020603050405020304" pitchFamily="18" charset="0"/>
          </a:endParaRPr>
        </a:p>
      </dgm:t>
    </dgm:pt>
    <dgm:pt modelId="{FDC4CA4F-CDC5-44F2-9773-A2B938303B0F}" type="pres">
      <dgm:prSet presAssocID="{D3098E1B-DBDD-43AB-8F92-E6D686E2356E}" presName="linear" presStyleCnt="0">
        <dgm:presLayoutVars>
          <dgm:animLvl val="lvl"/>
          <dgm:resizeHandles val="exact"/>
        </dgm:presLayoutVars>
      </dgm:prSet>
      <dgm:spPr/>
      <dgm:t>
        <a:bodyPr/>
        <a:lstStyle/>
        <a:p>
          <a:endParaRPr lang="ru-RU"/>
        </a:p>
      </dgm:t>
    </dgm:pt>
    <dgm:pt modelId="{051B49D5-C6C4-4036-B572-401A3D29BF62}" type="pres">
      <dgm:prSet presAssocID="{329EC5C9-F638-4ABF-B74F-E550087DF522}" presName="parentText" presStyleLbl="node1" presStyleIdx="0" presStyleCnt="3">
        <dgm:presLayoutVars>
          <dgm:chMax val="0"/>
          <dgm:bulletEnabled val="1"/>
        </dgm:presLayoutVars>
      </dgm:prSet>
      <dgm:spPr/>
      <dgm:t>
        <a:bodyPr/>
        <a:lstStyle/>
        <a:p>
          <a:endParaRPr lang="ru-RU"/>
        </a:p>
      </dgm:t>
    </dgm:pt>
    <dgm:pt modelId="{BD8A7F4A-2F59-4BFC-937C-FD248216A3A3}" type="pres">
      <dgm:prSet presAssocID="{329EC5C9-F638-4ABF-B74F-E550087DF522}" presName="childText" presStyleLbl="revTx" presStyleIdx="0" presStyleCnt="3">
        <dgm:presLayoutVars>
          <dgm:bulletEnabled val="1"/>
        </dgm:presLayoutVars>
      </dgm:prSet>
      <dgm:spPr/>
      <dgm:t>
        <a:bodyPr/>
        <a:lstStyle/>
        <a:p>
          <a:endParaRPr lang="ru-RU"/>
        </a:p>
      </dgm:t>
    </dgm:pt>
    <dgm:pt modelId="{D8B6A47B-858C-4502-A84B-3CD5EE2822B5}" type="pres">
      <dgm:prSet presAssocID="{A836E9CB-7483-4FE0-982F-B0B3642EADCF}" presName="parentText" presStyleLbl="node1" presStyleIdx="1" presStyleCnt="3">
        <dgm:presLayoutVars>
          <dgm:chMax val="0"/>
          <dgm:bulletEnabled val="1"/>
        </dgm:presLayoutVars>
      </dgm:prSet>
      <dgm:spPr/>
      <dgm:t>
        <a:bodyPr/>
        <a:lstStyle/>
        <a:p>
          <a:endParaRPr lang="ru-RU"/>
        </a:p>
      </dgm:t>
    </dgm:pt>
    <dgm:pt modelId="{8356E5DA-B981-4AC9-BAD1-AF609A98162F}" type="pres">
      <dgm:prSet presAssocID="{A836E9CB-7483-4FE0-982F-B0B3642EADCF}" presName="childText" presStyleLbl="revTx" presStyleIdx="1" presStyleCnt="3">
        <dgm:presLayoutVars>
          <dgm:bulletEnabled val="1"/>
        </dgm:presLayoutVars>
      </dgm:prSet>
      <dgm:spPr/>
      <dgm:t>
        <a:bodyPr/>
        <a:lstStyle/>
        <a:p>
          <a:endParaRPr lang="ru-RU"/>
        </a:p>
      </dgm:t>
    </dgm:pt>
    <dgm:pt modelId="{F01823D8-B81C-4E64-9419-21720722CD31}" type="pres">
      <dgm:prSet presAssocID="{F6A8DBCC-2AFF-4ADF-81C4-C5FAB9C18172}" presName="parentText" presStyleLbl="node1" presStyleIdx="2" presStyleCnt="3">
        <dgm:presLayoutVars>
          <dgm:chMax val="0"/>
          <dgm:bulletEnabled val="1"/>
        </dgm:presLayoutVars>
      </dgm:prSet>
      <dgm:spPr/>
      <dgm:t>
        <a:bodyPr/>
        <a:lstStyle/>
        <a:p>
          <a:endParaRPr lang="ru-RU"/>
        </a:p>
      </dgm:t>
    </dgm:pt>
    <dgm:pt modelId="{38A15107-A1B9-4A62-B62B-15DFA70186A4}" type="pres">
      <dgm:prSet presAssocID="{F6A8DBCC-2AFF-4ADF-81C4-C5FAB9C18172}" presName="childText" presStyleLbl="revTx" presStyleIdx="2" presStyleCnt="3">
        <dgm:presLayoutVars>
          <dgm:bulletEnabled val="1"/>
        </dgm:presLayoutVars>
      </dgm:prSet>
      <dgm:spPr/>
      <dgm:t>
        <a:bodyPr/>
        <a:lstStyle/>
        <a:p>
          <a:endParaRPr lang="ru-RU"/>
        </a:p>
      </dgm:t>
    </dgm:pt>
  </dgm:ptLst>
  <dgm:cxnLst>
    <dgm:cxn modelId="{29B8C33A-4417-4C46-ADBC-4771CEA0CBDA}" srcId="{F6A8DBCC-2AFF-4ADF-81C4-C5FAB9C18172}" destId="{A860CF8E-0754-4AEE-8AD8-FBDAEE6261B2}" srcOrd="0" destOrd="0" parTransId="{B2DA98A5-949C-4754-927E-E3D29EA5D725}" sibTransId="{36BE8B28-9283-4D8A-B726-EFDFCFA27A44}"/>
    <dgm:cxn modelId="{FCD92B52-2C56-45A0-9743-72E98068EC98}" srcId="{D3098E1B-DBDD-43AB-8F92-E6D686E2356E}" destId="{F6A8DBCC-2AFF-4ADF-81C4-C5FAB9C18172}" srcOrd="2" destOrd="0" parTransId="{931B6B3C-3D95-43A6-ACC2-F494B0F553FD}" sibTransId="{320C16D7-A00F-4C3B-A3CE-869FBF302A30}"/>
    <dgm:cxn modelId="{393670C6-3FD4-46AC-A8C9-B96EF806E43C}" srcId="{D3098E1B-DBDD-43AB-8F92-E6D686E2356E}" destId="{329EC5C9-F638-4ABF-B74F-E550087DF522}" srcOrd="0" destOrd="0" parTransId="{3C07C813-24A4-400A-AE8A-83090CC3A2DB}" sibTransId="{33D4DC16-FFFD-4374-8D72-8D9CA9BC8684}"/>
    <dgm:cxn modelId="{31296E7D-51C7-4721-8C7A-B6ADACB44F86}" type="presOf" srcId="{70B5821D-D5B1-4602-9FA7-6174D7940FAE}" destId="{BD8A7F4A-2F59-4BFC-937C-FD248216A3A3}" srcOrd="0" destOrd="0" presId="urn:microsoft.com/office/officeart/2005/8/layout/vList2"/>
    <dgm:cxn modelId="{A314E186-DCDD-49DB-879F-D93B3E024B15}" type="presOf" srcId="{D3098E1B-DBDD-43AB-8F92-E6D686E2356E}" destId="{FDC4CA4F-CDC5-44F2-9773-A2B938303B0F}" srcOrd="0" destOrd="0" presId="urn:microsoft.com/office/officeart/2005/8/layout/vList2"/>
    <dgm:cxn modelId="{28E141D1-434D-410E-8FDA-862415822132}" type="presOf" srcId="{A860CF8E-0754-4AEE-8AD8-FBDAEE6261B2}" destId="{38A15107-A1B9-4A62-B62B-15DFA70186A4}" srcOrd="0" destOrd="0" presId="urn:microsoft.com/office/officeart/2005/8/layout/vList2"/>
    <dgm:cxn modelId="{2DBEE7A2-C200-4386-BEF9-C72EB9C4416C}" srcId="{A836E9CB-7483-4FE0-982F-B0B3642EADCF}" destId="{4D7E3D54-9AE0-467F-BCA2-C441534D7CB5}" srcOrd="0" destOrd="0" parTransId="{8E7375CA-7E0E-4601-BF7D-B55BAEAB50AF}" sibTransId="{3CDA02BA-40EA-4359-8DD6-089251BC5EA0}"/>
    <dgm:cxn modelId="{129B0499-6385-492C-B6FC-5F47E356EBDC}" type="presOf" srcId="{329EC5C9-F638-4ABF-B74F-E550087DF522}" destId="{051B49D5-C6C4-4036-B572-401A3D29BF62}" srcOrd="0" destOrd="0" presId="urn:microsoft.com/office/officeart/2005/8/layout/vList2"/>
    <dgm:cxn modelId="{6F794FD7-7944-4B17-AB78-7824C77D775F}" type="presOf" srcId="{4D7E3D54-9AE0-467F-BCA2-C441534D7CB5}" destId="{8356E5DA-B981-4AC9-BAD1-AF609A98162F}" srcOrd="0" destOrd="0" presId="urn:microsoft.com/office/officeart/2005/8/layout/vList2"/>
    <dgm:cxn modelId="{5BE14861-D75C-477A-9F1B-F6AB28B8FC4B}" type="presOf" srcId="{F6A8DBCC-2AFF-4ADF-81C4-C5FAB9C18172}" destId="{F01823D8-B81C-4E64-9419-21720722CD31}" srcOrd="0" destOrd="0" presId="urn:microsoft.com/office/officeart/2005/8/layout/vList2"/>
    <dgm:cxn modelId="{D754A428-8409-4232-B1B4-FA6DE89272E7}" type="presOf" srcId="{A836E9CB-7483-4FE0-982F-B0B3642EADCF}" destId="{D8B6A47B-858C-4502-A84B-3CD5EE2822B5}" srcOrd="0" destOrd="0" presId="urn:microsoft.com/office/officeart/2005/8/layout/vList2"/>
    <dgm:cxn modelId="{ADDD04C4-9621-4601-80D2-855DE9600933}" srcId="{D3098E1B-DBDD-43AB-8F92-E6D686E2356E}" destId="{A836E9CB-7483-4FE0-982F-B0B3642EADCF}" srcOrd="1" destOrd="0" parTransId="{EEAB2FD2-81DE-4707-B614-84C613254B6C}" sibTransId="{89B0C32B-73C1-490B-A20A-58810C703893}"/>
    <dgm:cxn modelId="{87107ACD-862A-460A-B009-F54957C47997}" srcId="{329EC5C9-F638-4ABF-B74F-E550087DF522}" destId="{70B5821D-D5B1-4602-9FA7-6174D7940FAE}" srcOrd="0" destOrd="0" parTransId="{EF528AC9-68B9-4247-B2FD-D28C3F0341AB}" sibTransId="{6E090440-36BF-4A5B-8562-31C43855AB03}"/>
    <dgm:cxn modelId="{2FC10558-FC88-427B-833D-F266CEDD92C4}" type="presParOf" srcId="{FDC4CA4F-CDC5-44F2-9773-A2B938303B0F}" destId="{051B49D5-C6C4-4036-B572-401A3D29BF62}" srcOrd="0" destOrd="0" presId="urn:microsoft.com/office/officeart/2005/8/layout/vList2"/>
    <dgm:cxn modelId="{0AE3AEF7-9112-4B3F-A769-BDF21ED68DBD}" type="presParOf" srcId="{FDC4CA4F-CDC5-44F2-9773-A2B938303B0F}" destId="{BD8A7F4A-2F59-4BFC-937C-FD248216A3A3}" srcOrd="1" destOrd="0" presId="urn:microsoft.com/office/officeart/2005/8/layout/vList2"/>
    <dgm:cxn modelId="{6DDCF35C-4669-45A9-B995-6CAF792784DF}" type="presParOf" srcId="{FDC4CA4F-CDC5-44F2-9773-A2B938303B0F}" destId="{D8B6A47B-858C-4502-A84B-3CD5EE2822B5}" srcOrd="2" destOrd="0" presId="urn:microsoft.com/office/officeart/2005/8/layout/vList2"/>
    <dgm:cxn modelId="{90793350-937F-4CF9-A327-5779075EDD0B}" type="presParOf" srcId="{FDC4CA4F-CDC5-44F2-9773-A2B938303B0F}" destId="{8356E5DA-B981-4AC9-BAD1-AF609A98162F}" srcOrd="3" destOrd="0" presId="urn:microsoft.com/office/officeart/2005/8/layout/vList2"/>
    <dgm:cxn modelId="{1D25572E-FE77-42B2-82B4-F5C6A174DA2E}" type="presParOf" srcId="{FDC4CA4F-CDC5-44F2-9773-A2B938303B0F}" destId="{F01823D8-B81C-4E64-9419-21720722CD31}" srcOrd="4" destOrd="0" presId="urn:microsoft.com/office/officeart/2005/8/layout/vList2"/>
    <dgm:cxn modelId="{E21288EC-762A-405E-819F-C9C454943FC5}" type="presParOf" srcId="{FDC4CA4F-CDC5-44F2-9773-A2B938303B0F}" destId="{38A15107-A1B9-4A62-B62B-15DFA70186A4}"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C265169-060A-4223-BA3C-EE832B89613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C6E5F9AB-EFF9-481D-BB80-B0535EE6F558}">
      <dgm:prSet phldrT="[Текст]" custT="1"/>
      <dgm:spPr>
        <a:xfrm>
          <a:off x="0" y="0"/>
          <a:ext cx="2808312" cy="547200"/>
        </a:xfrm>
        <a:prstGeom prst="rect">
          <a:avLst/>
        </a:prstGeom>
        <a:solidFill>
          <a:srgbClr val="92D050"/>
        </a:solidFill>
        <a:ln w="12700" cap="flat" cmpd="sng" algn="ctr">
          <a:solidFill>
            <a:srgbClr val="1EB8C1">
              <a:hueOff val="0"/>
              <a:satOff val="0"/>
              <a:lumOff val="0"/>
              <a:alphaOff val="0"/>
            </a:srgbClr>
          </a:solidFill>
          <a:prstDash val="solid"/>
          <a:miter lim="800000"/>
        </a:ln>
        <a:effectLst/>
      </dgm:spPr>
      <dgm:t>
        <a:bodyPr/>
        <a:lstStyle/>
        <a:p>
          <a:r>
            <a:rPr lang="ru-RU" sz="1000" b="1" dirty="0" smtClean="0">
              <a:solidFill>
                <a:srgbClr val="000000"/>
              </a:solidFill>
              <a:latin typeface="Times New Roman" panose="02020603050405020304" pitchFamily="18" charset="0"/>
              <a:ea typeface="+mn-ea"/>
              <a:cs typeface="Times New Roman" panose="02020603050405020304" pitchFamily="18" charset="0"/>
            </a:rPr>
            <a:t>ГП по направлению «Экономика» -</a:t>
          </a:r>
        </a:p>
        <a:p>
          <a:r>
            <a:rPr lang="ru-RU" sz="1000" b="1" i="0" u="none" dirty="0" smtClean="0">
              <a:solidFill>
                <a:schemeClr val="tx1"/>
              </a:solidFill>
            </a:rPr>
            <a:t>2336,6</a:t>
          </a:r>
          <a:r>
            <a:rPr lang="ru-RU" sz="1000" b="1" i="1" dirty="0" smtClean="0">
              <a:solidFill>
                <a:schemeClr val="tx1"/>
              </a:solidFill>
              <a:latin typeface="Times New Roman" panose="02020603050405020304" pitchFamily="18" charset="0"/>
              <a:ea typeface="+mn-ea"/>
              <a:cs typeface="Times New Roman" panose="02020603050405020304" pitchFamily="18" charset="0"/>
            </a:rPr>
            <a:t>млн. руб.</a:t>
          </a:r>
          <a:endParaRPr lang="ru-RU" sz="1000" b="1" i="1" dirty="0">
            <a:solidFill>
              <a:schemeClr val="tx1"/>
            </a:solidFill>
            <a:latin typeface="Times New Roman" panose="02020603050405020304" pitchFamily="18" charset="0"/>
            <a:ea typeface="+mn-ea"/>
            <a:cs typeface="Times New Roman" panose="02020603050405020304" pitchFamily="18" charset="0"/>
          </a:endParaRPr>
        </a:p>
      </dgm:t>
    </dgm:pt>
    <dgm:pt modelId="{9F90AE75-AFB1-4E92-80DE-B657E41A2AB1}" type="par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37DDD8DB-A2EA-4075-9E91-FA251B68A2F4}" type="sib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A8C511AC-CC53-4BC8-9D28-42A9EB25B218}">
      <dgm:prSet phldrT="[Текст]" custT="1"/>
      <dgm:spPr>
        <a:xfrm>
          <a:off x="0" y="547840"/>
          <a:ext cx="2808312" cy="125171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Экономическое развитие и инновационная экономика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A2EC4F0-D7DB-4FE3-A1B7-E0BF0315FE04}" type="par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F37CF6BE-94F1-4986-A6E2-5C6964A73308}" type="sib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C7DD278D-97E6-47C6-805C-AF50F9DD6476}">
      <dgm:prSet phldrT="[Текст]" custT="1"/>
      <dgm:spPr>
        <a:xfrm>
          <a:off x="0" y="547840"/>
          <a:ext cx="2808312" cy="125171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промышленности в Ярославской области и повышение ее конкурентоспособности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98D97D43-167A-4B03-A300-4CF2942E45FF}" type="parTrans" cxnId="{B32C6DAF-24D0-4D8E-8CC8-A80B6698491E}">
      <dgm:prSet/>
      <dgm:spPr/>
      <dgm:t>
        <a:bodyPr/>
        <a:lstStyle/>
        <a:p>
          <a:endParaRPr lang="ru-RU" sz="1000"/>
        </a:p>
      </dgm:t>
    </dgm:pt>
    <dgm:pt modelId="{720D7EB8-0094-43E3-96FE-E9DDB51C1D0D}" type="sibTrans" cxnId="{B32C6DAF-24D0-4D8E-8CC8-A80B6698491E}">
      <dgm:prSet/>
      <dgm:spPr/>
      <dgm:t>
        <a:bodyPr/>
        <a:lstStyle/>
        <a:p>
          <a:endParaRPr lang="ru-RU" sz="1000"/>
        </a:p>
      </dgm:t>
    </dgm:pt>
    <dgm:pt modelId="{36A5F666-0E4F-45E6-BF3A-E254E3B5DF16}">
      <dgm:prSet phldrT="[Текст]" custT="1"/>
      <dgm:spPr>
        <a:xfrm>
          <a:off x="0" y="547840"/>
          <a:ext cx="2808312" cy="125171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сельского хозяйства</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B402D2A1-AEC9-4C2E-8DC0-26D64B3EA5A1}" type="parTrans" cxnId="{D61EF8BE-D7FC-4CEE-9999-09B8E63197BB}">
      <dgm:prSet/>
      <dgm:spPr/>
      <dgm:t>
        <a:bodyPr/>
        <a:lstStyle/>
        <a:p>
          <a:endParaRPr lang="ru-RU" sz="1000"/>
        </a:p>
      </dgm:t>
    </dgm:pt>
    <dgm:pt modelId="{52D3683A-ED9A-4F5E-BB83-E73487847E7C}" type="sibTrans" cxnId="{D61EF8BE-D7FC-4CEE-9999-09B8E63197BB}">
      <dgm:prSet/>
      <dgm:spPr/>
      <dgm:t>
        <a:bodyPr/>
        <a:lstStyle/>
        <a:p>
          <a:endParaRPr lang="ru-RU" sz="1000"/>
        </a:p>
      </dgm:t>
    </dgm:pt>
    <dgm:pt modelId="{EFEB0C0A-01F2-4CC3-906A-4F7B0CA09D8B}">
      <dgm:prSet phldrT="[Текст]" custT="1"/>
      <dgm:spPr>
        <a:xfrm>
          <a:off x="0" y="547840"/>
          <a:ext cx="2808312" cy="125171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лесного хозяйства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7110F5D1-E43E-4146-AED7-3834D6179E15}" type="parTrans" cxnId="{A757779F-4B81-4E61-A4E2-F27E52A56322}">
      <dgm:prSet/>
      <dgm:spPr/>
      <dgm:t>
        <a:bodyPr/>
        <a:lstStyle/>
        <a:p>
          <a:endParaRPr lang="ru-RU" sz="1000"/>
        </a:p>
      </dgm:t>
    </dgm:pt>
    <dgm:pt modelId="{A5F78CD3-1D8C-4617-9BD6-B07CC5FAFC1B}" type="sibTrans" cxnId="{A757779F-4B81-4E61-A4E2-F27E52A56322}">
      <dgm:prSet/>
      <dgm:spPr/>
      <dgm:t>
        <a:bodyPr/>
        <a:lstStyle/>
        <a:p>
          <a:endParaRPr lang="ru-RU" sz="1000"/>
        </a:p>
      </dgm:t>
    </dgm:pt>
    <dgm:pt modelId="{384FE733-DFAD-4896-9483-B3314796DA10}" type="pres">
      <dgm:prSet presAssocID="{CC265169-060A-4223-BA3C-EE832B896137}" presName="Name0" presStyleCnt="0">
        <dgm:presLayoutVars>
          <dgm:dir/>
          <dgm:animLvl val="lvl"/>
          <dgm:resizeHandles val="exact"/>
        </dgm:presLayoutVars>
      </dgm:prSet>
      <dgm:spPr/>
      <dgm:t>
        <a:bodyPr/>
        <a:lstStyle/>
        <a:p>
          <a:endParaRPr lang="ru-RU"/>
        </a:p>
      </dgm:t>
    </dgm:pt>
    <dgm:pt modelId="{C455290F-CEB4-4A35-8E3E-5C044BF5DBE4}" type="pres">
      <dgm:prSet presAssocID="{C6E5F9AB-EFF9-481D-BB80-B0535EE6F558}" presName="composite" presStyleCnt="0"/>
      <dgm:spPr/>
    </dgm:pt>
    <dgm:pt modelId="{EAE37F5B-F4F9-4616-ADE0-26B9EC5A643A}" type="pres">
      <dgm:prSet presAssocID="{C6E5F9AB-EFF9-481D-BB80-B0535EE6F558}" presName="parTx" presStyleLbl="alignNode1" presStyleIdx="0" presStyleCnt="1" custScaleY="100000" custLinFactNeighborX="-11557" custLinFactNeighborY="-69878">
        <dgm:presLayoutVars>
          <dgm:chMax val="0"/>
          <dgm:chPref val="0"/>
          <dgm:bulletEnabled val="1"/>
        </dgm:presLayoutVars>
      </dgm:prSet>
      <dgm:spPr/>
      <dgm:t>
        <a:bodyPr/>
        <a:lstStyle/>
        <a:p>
          <a:endParaRPr lang="ru-RU"/>
        </a:p>
      </dgm:t>
    </dgm:pt>
    <dgm:pt modelId="{EEBFF074-F9D7-43F6-9514-9435A3CCE347}" type="pres">
      <dgm:prSet presAssocID="{C6E5F9AB-EFF9-481D-BB80-B0535EE6F558}" presName="desTx" presStyleLbl="alignAccFollowNode1" presStyleIdx="0" presStyleCnt="1">
        <dgm:presLayoutVars>
          <dgm:bulletEnabled val="1"/>
        </dgm:presLayoutVars>
      </dgm:prSet>
      <dgm:spPr/>
      <dgm:t>
        <a:bodyPr/>
        <a:lstStyle/>
        <a:p>
          <a:endParaRPr lang="ru-RU"/>
        </a:p>
      </dgm:t>
    </dgm:pt>
  </dgm:ptLst>
  <dgm:cxnLst>
    <dgm:cxn modelId="{7F5331D5-479F-4032-8F46-646BBD1F94E3}" type="presOf" srcId="{A8C511AC-CC53-4BC8-9D28-42A9EB25B218}" destId="{EEBFF074-F9D7-43F6-9514-9435A3CCE347}" srcOrd="0" destOrd="0" presId="urn:microsoft.com/office/officeart/2005/8/layout/hList1"/>
    <dgm:cxn modelId="{A757779F-4B81-4E61-A4E2-F27E52A56322}" srcId="{C6E5F9AB-EFF9-481D-BB80-B0535EE6F558}" destId="{EFEB0C0A-01F2-4CC3-906A-4F7B0CA09D8B}" srcOrd="3" destOrd="0" parTransId="{7110F5D1-E43E-4146-AED7-3834D6179E15}" sibTransId="{A5F78CD3-1D8C-4617-9BD6-B07CC5FAFC1B}"/>
    <dgm:cxn modelId="{D61EF8BE-D7FC-4CEE-9999-09B8E63197BB}" srcId="{C6E5F9AB-EFF9-481D-BB80-B0535EE6F558}" destId="{36A5F666-0E4F-45E6-BF3A-E254E3B5DF16}" srcOrd="2" destOrd="0" parTransId="{B402D2A1-AEC9-4C2E-8DC0-26D64B3EA5A1}" sibTransId="{52D3683A-ED9A-4F5E-BB83-E73487847E7C}"/>
    <dgm:cxn modelId="{49F704CB-7C2F-4464-AF76-F9DCBDBA99E4}" srcId="{CC265169-060A-4223-BA3C-EE832B896137}" destId="{C6E5F9AB-EFF9-481D-BB80-B0535EE6F558}" srcOrd="0" destOrd="0" parTransId="{9F90AE75-AFB1-4E92-80DE-B657E41A2AB1}" sibTransId="{37DDD8DB-A2EA-4075-9E91-FA251B68A2F4}"/>
    <dgm:cxn modelId="{B32C6DAF-24D0-4D8E-8CC8-A80B6698491E}" srcId="{C6E5F9AB-EFF9-481D-BB80-B0535EE6F558}" destId="{C7DD278D-97E6-47C6-805C-AF50F9DD6476}" srcOrd="1" destOrd="0" parTransId="{98D97D43-167A-4B03-A300-4CF2942E45FF}" sibTransId="{720D7EB8-0094-43E3-96FE-E9DDB51C1D0D}"/>
    <dgm:cxn modelId="{8369085C-9EB2-40C2-BBDC-021AC693F0C2}" type="presOf" srcId="{EFEB0C0A-01F2-4CC3-906A-4F7B0CA09D8B}" destId="{EEBFF074-F9D7-43F6-9514-9435A3CCE347}" srcOrd="0" destOrd="3" presId="urn:microsoft.com/office/officeart/2005/8/layout/hList1"/>
    <dgm:cxn modelId="{3211912F-8BD7-41FA-B518-CB34B0D815A0}" type="presOf" srcId="{C7DD278D-97E6-47C6-805C-AF50F9DD6476}" destId="{EEBFF074-F9D7-43F6-9514-9435A3CCE347}" srcOrd="0" destOrd="1" presId="urn:microsoft.com/office/officeart/2005/8/layout/hList1"/>
    <dgm:cxn modelId="{F7457B3F-75C4-4D1B-BCDC-A88659AE45BD}" type="presOf" srcId="{36A5F666-0E4F-45E6-BF3A-E254E3B5DF16}" destId="{EEBFF074-F9D7-43F6-9514-9435A3CCE347}" srcOrd="0" destOrd="2" presId="urn:microsoft.com/office/officeart/2005/8/layout/hList1"/>
    <dgm:cxn modelId="{BA123EE0-BFF8-4F14-96A5-502E68714C8D}" srcId="{C6E5F9AB-EFF9-481D-BB80-B0535EE6F558}" destId="{A8C511AC-CC53-4BC8-9D28-42A9EB25B218}" srcOrd="0" destOrd="0" parTransId="{DA2EC4F0-D7DB-4FE3-A1B7-E0BF0315FE04}" sibTransId="{F37CF6BE-94F1-4986-A6E2-5C6964A73308}"/>
    <dgm:cxn modelId="{A072D311-8DBD-4087-9B3E-6580F7F94AB6}" type="presOf" srcId="{CC265169-060A-4223-BA3C-EE832B896137}" destId="{384FE733-DFAD-4896-9483-B3314796DA10}" srcOrd="0" destOrd="0" presId="urn:microsoft.com/office/officeart/2005/8/layout/hList1"/>
    <dgm:cxn modelId="{B1A80385-B0F5-4003-BE3A-214AFBF2CB04}" type="presOf" srcId="{C6E5F9AB-EFF9-481D-BB80-B0535EE6F558}" destId="{EAE37F5B-F4F9-4616-ADE0-26B9EC5A643A}" srcOrd="0" destOrd="0" presId="urn:microsoft.com/office/officeart/2005/8/layout/hList1"/>
    <dgm:cxn modelId="{016CE638-6F5B-4DAE-B61F-1FB26D0CC58A}" type="presParOf" srcId="{384FE733-DFAD-4896-9483-B3314796DA10}" destId="{C455290F-CEB4-4A35-8E3E-5C044BF5DBE4}" srcOrd="0" destOrd="0" presId="urn:microsoft.com/office/officeart/2005/8/layout/hList1"/>
    <dgm:cxn modelId="{CDE4C6F3-D028-4B7D-8158-BDA9E6EF76D7}" type="presParOf" srcId="{C455290F-CEB4-4A35-8E3E-5C044BF5DBE4}" destId="{EAE37F5B-F4F9-4616-ADE0-26B9EC5A643A}" srcOrd="0" destOrd="0" presId="urn:microsoft.com/office/officeart/2005/8/layout/hList1"/>
    <dgm:cxn modelId="{27958EDD-D120-4CEA-A0B0-C3D7C36723DF}" type="presParOf" srcId="{C455290F-CEB4-4A35-8E3E-5C044BF5DBE4}" destId="{EEBFF074-F9D7-43F6-9514-9435A3CCE347}" srcOrd="1" destOrd="0" presId="urn:microsoft.com/office/officeart/2005/8/layout/hList1"/>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C265169-060A-4223-BA3C-EE832B89613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C6E5F9AB-EFF9-481D-BB80-B0535EE6F558}">
      <dgm:prSet phldrT="[Текст]" custT="1"/>
      <dgm:spPr>
        <a:xfrm>
          <a:off x="0" y="0"/>
          <a:ext cx="2808312" cy="576000"/>
        </a:xfrm>
        <a:prstGeom prst="rect">
          <a:avLst/>
        </a:prstGeom>
        <a:solidFill>
          <a:schemeClr val="accent6">
            <a:lumMod val="60000"/>
            <a:lumOff val="40000"/>
            <a:alpha val="68000"/>
          </a:schemeClr>
        </a:solidFill>
        <a:ln w="12700" cap="flat" cmpd="sng" algn="ctr">
          <a:solidFill>
            <a:srgbClr val="1EB8C1">
              <a:hueOff val="0"/>
              <a:satOff val="0"/>
              <a:lumOff val="0"/>
              <a:alphaOff val="0"/>
            </a:srgbClr>
          </a:solidFill>
          <a:prstDash val="solid"/>
          <a:miter lim="800000"/>
        </a:ln>
        <a:effectLst/>
      </dgm:spPr>
      <dgm:t>
        <a:bodyPr/>
        <a:lstStyle/>
        <a:p>
          <a:r>
            <a:rPr lang="ru-RU" sz="1000" b="1" dirty="0" smtClean="0">
              <a:solidFill>
                <a:srgbClr val="000000"/>
              </a:solidFill>
              <a:latin typeface="Times New Roman" panose="02020603050405020304" pitchFamily="18" charset="0"/>
              <a:ea typeface="+mn-ea"/>
              <a:cs typeface="Times New Roman" panose="02020603050405020304" pitchFamily="18" charset="0"/>
            </a:rPr>
            <a:t>ГП по направлению «Эффективное государственное управление и развитие территорий»</a:t>
          </a:r>
          <a:r>
            <a:rPr lang="en-US" sz="1000" b="1" dirty="0" smtClean="0">
              <a:solidFill>
                <a:srgbClr val="000000"/>
              </a:solidFill>
              <a:latin typeface="Times New Roman" panose="02020603050405020304" pitchFamily="18" charset="0"/>
              <a:ea typeface="+mn-ea"/>
              <a:cs typeface="Times New Roman" panose="02020603050405020304" pitchFamily="18" charset="0"/>
            </a:rPr>
            <a:t> - </a:t>
          </a:r>
          <a:endParaRPr lang="ru-RU" sz="1000" b="1" dirty="0" smtClean="0">
            <a:solidFill>
              <a:srgbClr val="000000"/>
            </a:solidFill>
            <a:latin typeface="Times New Roman" panose="02020603050405020304" pitchFamily="18" charset="0"/>
            <a:ea typeface="+mn-ea"/>
            <a:cs typeface="Times New Roman" panose="02020603050405020304" pitchFamily="18" charset="0"/>
          </a:endParaRPr>
        </a:p>
        <a:p>
          <a:r>
            <a:rPr lang="ru-RU" sz="1000" b="1" i="0" u="none" dirty="0" smtClean="0">
              <a:solidFill>
                <a:schemeClr val="tx1"/>
              </a:solidFill>
            </a:rPr>
            <a:t>6870,8</a:t>
          </a:r>
          <a:r>
            <a:rPr lang="en-US" sz="1000" b="1" i="1" dirty="0" smtClean="0">
              <a:solidFill>
                <a:schemeClr val="tx1"/>
              </a:solidFill>
              <a:latin typeface="Times New Roman" panose="02020603050405020304" pitchFamily="18" charset="0"/>
              <a:ea typeface="+mn-ea"/>
              <a:cs typeface="Times New Roman" panose="02020603050405020304" pitchFamily="18" charset="0"/>
            </a:rPr>
            <a:t> </a:t>
          </a:r>
          <a:r>
            <a:rPr lang="ru-RU" sz="1000" b="1" i="1" dirty="0" smtClean="0">
              <a:solidFill>
                <a:schemeClr val="tx1"/>
              </a:solidFill>
              <a:latin typeface="Times New Roman" panose="02020603050405020304" pitchFamily="18" charset="0"/>
              <a:ea typeface="+mn-ea"/>
              <a:cs typeface="Times New Roman" panose="02020603050405020304" pitchFamily="18" charset="0"/>
            </a:rPr>
            <a:t>млн. руб</a:t>
          </a:r>
          <a:r>
            <a:rPr lang="ru-RU" sz="1000" b="0" i="1" dirty="0" smtClean="0">
              <a:solidFill>
                <a:srgbClr val="000000"/>
              </a:solidFill>
              <a:latin typeface="Times New Roman" panose="02020603050405020304" pitchFamily="18" charset="0"/>
              <a:ea typeface="+mn-ea"/>
              <a:cs typeface="Times New Roman" panose="02020603050405020304" pitchFamily="18" charset="0"/>
            </a:rPr>
            <a:t>.</a:t>
          </a:r>
          <a:endParaRPr lang="ru-RU" sz="1000" b="0" i="1" dirty="0">
            <a:solidFill>
              <a:srgbClr val="000000"/>
            </a:solidFill>
            <a:latin typeface="Times New Roman" panose="02020603050405020304" pitchFamily="18" charset="0"/>
            <a:ea typeface="+mn-ea"/>
            <a:cs typeface="Times New Roman" panose="02020603050405020304" pitchFamily="18" charset="0"/>
          </a:endParaRPr>
        </a:p>
      </dgm:t>
    </dgm:pt>
    <dgm:pt modelId="{9F90AE75-AFB1-4E92-80DE-B657E41A2AB1}" type="parTrans" cxnId="{49F704CB-7C2F-4464-AF76-F9DCBDBA99E4}">
      <dgm:prSet/>
      <dgm:spPr/>
      <dgm:t>
        <a:bodyPr/>
        <a:lstStyle/>
        <a:p>
          <a:endParaRPr lang="ru-RU" sz="1000">
            <a:solidFill>
              <a:schemeClr val="tx2"/>
            </a:solidFill>
            <a:latin typeface="Times New Roman" panose="02020603050405020304" pitchFamily="18" charset="0"/>
            <a:cs typeface="Times New Roman" panose="02020603050405020304" pitchFamily="18" charset="0"/>
          </a:endParaRPr>
        </a:p>
      </dgm:t>
    </dgm:pt>
    <dgm:pt modelId="{37DDD8DB-A2EA-4075-9E91-FA251B68A2F4}" type="sibTrans" cxnId="{49F704CB-7C2F-4464-AF76-F9DCBDBA99E4}">
      <dgm:prSet/>
      <dgm:spPr/>
      <dgm:t>
        <a:bodyPr/>
        <a:lstStyle/>
        <a:p>
          <a:endParaRPr lang="ru-RU" sz="1000">
            <a:solidFill>
              <a:schemeClr val="tx2"/>
            </a:solidFill>
            <a:latin typeface="Times New Roman" panose="02020603050405020304" pitchFamily="18" charset="0"/>
            <a:cs typeface="Times New Roman" panose="02020603050405020304" pitchFamily="18" charset="0"/>
          </a:endParaRPr>
        </a:p>
      </dgm:t>
    </dgm:pt>
    <dgm:pt modelId="{A8C511AC-CC53-4BC8-9D28-42A9EB25B218}">
      <dgm:prSet phldrT="[Текст]" custT="1"/>
      <dgm:spPr>
        <a:xfrm>
          <a:off x="0" y="603096"/>
          <a:ext cx="2808312" cy="10979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Создание условий для эффективного управления региональными и муниципальными финансами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A2EC4F0-D7DB-4FE3-A1B7-E0BF0315FE04}" type="parTrans" cxnId="{BA123EE0-BFF8-4F14-96A5-502E68714C8D}">
      <dgm:prSet/>
      <dgm:spPr/>
      <dgm:t>
        <a:bodyPr/>
        <a:lstStyle/>
        <a:p>
          <a:endParaRPr lang="ru-RU" sz="1000">
            <a:solidFill>
              <a:schemeClr val="tx2"/>
            </a:solidFill>
            <a:latin typeface="Times New Roman" panose="02020603050405020304" pitchFamily="18" charset="0"/>
            <a:cs typeface="Times New Roman" panose="02020603050405020304" pitchFamily="18" charset="0"/>
          </a:endParaRPr>
        </a:p>
      </dgm:t>
    </dgm:pt>
    <dgm:pt modelId="{F37CF6BE-94F1-4986-A6E2-5C6964A73308}" type="sibTrans" cxnId="{BA123EE0-BFF8-4F14-96A5-502E68714C8D}">
      <dgm:prSet/>
      <dgm:spPr/>
      <dgm:t>
        <a:bodyPr/>
        <a:lstStyle/>
        <a:p>
          <a:endParaRPr lang="ru-RU" sz="1000">
            <a:solidFill>
              <a:schemeClr val="tx2"/>
            </a:solidFill>
            <a:latin typeface="Times New Roman" panose="02020603050405020304" pitchFamily="18" charset="0"/>
            <a:cs typeface="Times New Roman" panose="02020603050405020304" pitchFamily="18" charset="0"/>
          </a:endParaRPr>
        </a:p>
      </dgm:t>
    </dgm:pt>
    <dgm:pt modelId="{C95D4F84-A556-48D4-A028-2E895E9BF480}">
      <dgm:prSet phldrT="[Текст]" custT="1"/>
      <dgm:spPr>
        <a:xfrm>
          <a:off x="0" y="603096"/>
          <a:ext cx="2808312" cy="10979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системы государственного управления на территории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AA32A5D7-A67F-4C3B-A67D-38AADFFC06AC}" type="parTrans" cxnId="{3A5005FE-9108-4DDA-8346-FAD7EA959BD0}">
      <dgm:prSet/>
      <dgm:spPr/>
      <dgm:t>
        <a:bodyPr/>
        <a:lstStyle/>
        <a:p>
          <a:endParaRPr lang="ru-RU" sz="1000">
            <a:solidFill>
              <a:schemeClr val="tx2"/>
            </a:solidFill>
          </a:endParaRPr>
        </a:p>
      </dgm:t>
    </dgm:pt>
    <dgm:pt modelId="{E8450F6F-E741-4218-BACE-2DE9D7ABC50A}" type="sibTrans" cxnId="{3A5005FE-9108-4DDA-8346-FAD7EA959BD0}">
      <dgm:prSet/>
      <dgm:spPr/>
      <dgm:t>
        <a:bodyPr/>
        <a:lstStyle/>
        <a:p>
          <a:endParaRPr lang="ru-RU" sz="1000">
            <a:solidFill>
              <a:schemeClr val="tx2"/>
            </a:solidFill>
          </a:endParaRPr>
        </a:p>
      </dgm:t>
    </dgm:pt>
    <dgm:pt modelId="{87E00AAD-2312-45B7-B83A-02EF235B979A}">
      <dgm:prSet phldrT="[Текст]" custT="1"/>
      <dgm:spPr>
        <a:xfrm>
          <a:off x="0" y="603096"/>
          <a:ext cx="2808312" cy="10979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Местное самоуправление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7098D24-C07F-4EE9-A18C-FA007A2ADB5E}" type="parTrans" cxnId="{863A736C-E6DD-4ACD-A8C1-A932AD366B6F}">
      <dgm:prSet/>
      <dgm:spPr/>
      <dgm:t>
        <a:bodyPr/>
        <a:lstStyle/>
        <a:p>
          <a:endParaRPr lang="ru-RU" sz="1000">
            <a:solidFill>
              <a:schemeClr val="tx2"/>
            </a:solidFill>
          </a:endParaRPr>
        </a:p>
      </dgm:t>
    </dgm:pt>
    <dgm:pt modelId="{48626879-2EB1-4198-AA5D-F1CFFF00C7D5}" type="sibTrans" cxnId="{863A736C-E6DD-4ACD-A8C1-A932AD366B6F}">
      <dgm:prSet/>
      <dgm:spPr/>
      <dgm:t>
        <a:bodyPr/>
        <a:lstStyle/>
        <a:p>
          <a:endParaRPr lang="ru-RU" sz="1000">
            <a:solidFill>
              <a:schemeClr val="tx2"/>
            </a:solidFill>
          </a:endParaRPr>
        </a:p>
      </dgm:t>
    </dgm:pt>
    <dgm:pt modelId="{384FE733-DFAD-4896-9483-B3314796DA10}" type="pres">
      <dgm:prSet presAssocID="{CC265169-060A-4223-BA3C-EE832B896137}" presName="Name0" presStyleCnt="0">
        <dgm:presLayoutVars>
          <dgm:dir/>
          <dgm:animLvl val="lvl"/>
          <dgm:resizeHandles val="exact"/>
        </dgm:presLayoutVars>
      </dgm:prSet>
      <dgm:spPr/>
      <dgm:t>
        <a:bodyPr/>
        <a:lstStyle/>
        <a:p>
          <a:endParaRPr lang="ru-RU"/>
        </a:p>
      </dgm:t>
    </dgm:pt>
    <dgm:pt modelId="{C455290F-CEB4-4A35-8E3E-5C044BF5DBE4}" type="pres">
      <dgm:prSet presAssocID="{C6E5F9AB-EFF9-481D-BB80-B0535EE6F558}" presName="composite" presStyleCnt="0"/>
      <dgm:spPr/>
    </dgm:pt>
    <dgm:pt modelId="{EAE37F5B-F4F9-4616-ADE0-26B9EC5A643A}" type="pres">
      <dgm:prSet presAssocID="{C6E5F9AB-EFF9-481D-BB80-B0535EE6F558}" presName="parTx" presStyleLbl="alignNode1" presStyleIdx="0" presStyleCnt="1" custScaleY="100000" custLinFactNeighborX="0" custLinFactNeighborY="3915">
        <dgm:presLayoutVars>
          <dgm:chMax val="0"/>
          <dgm:chPref val="0"/>
          <dgm:bulletEnabled val="1"/>
        </dgm:presLayoutVars>
      </dgm:prSet>
      <dgm:spPr/>
      <dgm:t>
        <a:bodyPr/>
        <a:lstStyle/>
        <a:p>
          <a:endParaRPr lang="ru-RU"/>
        </a:p>
      </dgm:t>
    </dgm:pt>
    <dgm:pt modelId="{EEBFF074-F9D7-43F6-9514-9435A3CCE347}" type="pres">
      <dgm:prSet presAssocID="{C6E5F9AB-EFF9-481D-BB80-B0535EE6F558}" presName="desTx" presStyleLbl="alignAccFollowNode1" presStyleIdx="0" presStyleCnt="1">
        <dgm:presLayoutVars>
          <dgm:bulletEnabled val="1"/>
        </dgm:presLayoutVars>
      </dgm:prSet>
      <dgm:spPr/>
      <dgm:t>
        <a:bodyPr/>
        <a:lstStyle/>
        <a:p>
          <a:endParaRPr lang="ru-RU"/>
        </a:p>
      </dgm:t>
    </dgm:pt>
  </dgm:ptLst>
  <dgm:cxnLst>
    <dgm:cxn modelId="{3A0BA55A-524B-49A2-9BA4-1B5C687D3631}" type="presOf" srcId="{CC265169-060A-4223-BA3C-EE832B896137}" destId="{384FE733-DFAD-4896-9483-B3314796DA10}" srcOrd="0" destOrd="0" presId="urn:microsoft.com/office/officeart/2005/8/layout/hList1"/>
    <dgm:cxn modelId="{E631A7B2-697A-4015-9810-BA9591D5D015}" type="presOf" srcId="{C6E5F9AB-EFF9-481D-BB80-B0535EE6F558}" destId="{EAE37F5B-F4F9-4616-ADE0-26B9EC5A643A}" srcOrd="0" destOrd="0" presId="urn:microsoft.com/office/officeart/2005/8/layout/hList1"/>
    <dgm:cxn modelId="{863A736C-E6DD-4ACD-A8C1-A932AD366B6F}" srcId="{C6E5F9AB-EFF9-481D-BB80-B0535EE6F558}" destId="{87E00AAD-2312-45B7-B83A-02EF235B979A}" srcOrd="2" destOrd="0" parTransId="{D7098D24-C07F-4EE9-A18C-FA007A2ADB5E}" sibTransId="{48626879-2EB1-4198-AA5D-F1CFFF00C7D5}"/>
    <dgm:cxn modelId="{9B01B809-697A-4048-A76D-16BC895435B4}" type="presOf" srcId="{A8C511AC-CC53-4BC8-9D28-42A9EB25B218}" destId="{EEBFF074-F9D7-43F6-9514-9435A3CCE347}" srcOrd="0" destOrd="0" presId="urn:microsoft.com/office/officeart/2005/8/layout/hList1"/>
    <dgm:cxn modelId="{49F704CB-7C2F-4464-AF76-F9DCBDBA99E4}" srcId="{CC265169-060A-4223-BA3C-EE832B896137}" destId="{C6E5F9AB-EFF9-481D-BB80-B0535EE6F558}" srcOrd="0" destOrd="0" parTransId="{9F90AE75-AFB1-4E92-80DE-B657E41A2AB1}" sibTransId="{37DDD8DB-A2EA-4075-9E91-FA251B68A2F4}"/>
    <dgm:cxn modelId="{E739F47F-48E4-4CEC-A768-2A0833B73C4D}" type="presOf" srcId="{C95D4F84-A556-48D4-A028-2E895E9BF480}" destId="{EEBFF074-F9D7-43F6-9514-9435A3CCE347}" srcOrd="0" destOrd="1" presId="urn:microsoft.com/office/officeart/2005/8/layout/hList1"/>
    <dgm:cxn modelId="{BA123EE0-BFF8-4F14-96A5-502E68714C8D}" srcId="{C6E5F9AB-EFF9-481D-BB80-B0535EE6F558}" destId="{A8C511AC-CC53-4BC8-9D28-42A9EB25B218}" srcOrd="0" destOrd="0" parTransId="{DA2EC4F0-D7DB-4FE3-A1B7-E0BF0315FE04}" sibTransId="{F37CF6BE-94F1-4986-A6E2-5C6964A73308}"/>
    <dgm:cxn modelId="{3A5005FE-9108-4DDA-8346-FAD7EA959BD0}" srcId="{C6E5F9AB-EFF9-481D-BB80-B0535EE6F558}" destId="{C95D4F84-A556-48D4-A028-2E895E9BF480}" srcOrd="1" destOrd="0" parTransId="{AA32A5D7-A67F-4C3B-A67D-38AADFFC06AC}" sibTransId="{E8450F6F-E741-4218-BACE-2DE9D7ABC50A}"/>
    <dgm:cxn modelId="{C9687208-618D-4C8E-9CDB-0047180B2C67}" type="presOf" srcId="{87E00AAD-2312-45B7-B83A-02EF235B979A}" destId="{EEBFF074-F9D7-43F6-9514-9435A3CCE347}" srcOrd="0" destOrd="2" presId="urn:microsoft.com/office/officeart/2005/8/layout/hList1"/>
    <dgm:cxn modelId="{B11130AB-25C7-423B-BC84-EFC5C01B0167}" type="presParOf" srcId="{384FE733-DFAD-4896-9483-B3314796DA10}" destId="{C455290F-CEB4-4A35-8E3E-5C044BF5DBE4}" srcOrd="0" destOrd="0" presId="urn:microsoft.com/office/officeart/2005/8/layout/hList1"/>
    <dgm:cxn modelId="{3D057FBF-033B-494B-B48A-9A7283872A16}" type="presParOf" srcId="{C455290F-CEB4-4A35-8E3E-5C044BF5DBE4}" destId="{EAE37F5B-F4F9-4616-ADE0-26B9EC5A643A}" srcOrd="0" destOrd="0" presId="urn:microsoft.com/office/officeart/2005/8/layout/hList1"/>
    <dgm:cxn modelId="{D8DFE380-D776-4D3B-BC0A-C312BCE40D8D}" type="presParOf" srcId="{C455290F-CEB4-4A35-8E3E-5C044BF5DBE4}" destId="{EEBFF074-F9D7-43F6-9514-9435A3CCE347}" srcOrd="1" destOrd="0" presId="urn:microsoft.com/office/officeart/2005/8/layout/hList1"/>
  </dgm:cxnLst>
  <dgm:bg/>
  <dgm:whole>
    <a:ln>
      <a:noFill/>
    </a:ln>
  </dgm:whole>
  <dgm:extLst>
    <a:ext uri="http://schemas.microsoft.com/office/drawing/2008/diagram">
      <dsp:dataModelExt xmlns:dsp="http://schemas.microsoft.com/office/drawing/2008/diagram" relId="rId2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8931FDE-9004-49CE-B962-37E9EAA7E55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FE87A704-5A54-43B9-8682-3970D5CC4E7D}">
      <dgm:prSet phldrT="[Текст]" custT="1"/>
      <dgm:spPr>
        <a:xfrm>
          <a:off x="0" y="3632"/>
          <a:ext cx="2652605" cy="48600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1100" b="1" dirty="0" smtClean="0">
              <a:solidFill>
                <a:sysClr val="window" lastClr="FFFFFF"/>
              </a:solidFill>
              <a:latin typeface="Times New Roman" panose="02020603050405020304" pitchFamily="18" charset="0"/>
              <a:ea typeface="+mn-ea"/>
              <a:cs typeface="Times New Roman" panose="02020603050405020304" pitchFamily="18" charset="0"/>
            </a:rPr>
            <a:t>Направления оценки </a:t>
          </a:r>
          <a:endParaRPr lang="ru-RU" sz="1100" b="1" dirty="0">
            <a:solidFill>
              <a:sysClr val="window" lastClr="FFFFFF"/>
            </a:solidFill>
            <a:latin typeface="Times New Roman" panose="02020603050405020304" pitchFamily="18" charset="0"/>
            <a:ea typeface="+mn-ea"/>
            <a:cs typeface="Times New Roman" panose="02020603050405020304" pitchFamily="18" charset="0"/>
          </a:endParaRPr>
        </a:p>
      </dgm:t>
    </dgm:pt>
    <dgm:pt modelId="{BE41A16B-B0B4-41AB-B67A-43DF43DC3F7D}" type="parTrans" cxnId="{51D60DCA-EEA5-4732-AD9F-6076410FB467}">
      <dgm:prSet/>
      <dgm:spPr/>
      <dgm:t>
        <a:bodyPr/>
        <a:lstStyle/>
        <a:p>
          <a:endParaRPr lang="ru-RU"/>
        </a:p>
      </dgm:t>
    </dgm:pt>
    <dgm:pt modelId="{3305EE38-318A-4186-BA37-D0533990BFB2}" type="sibTrans" cxnId="{51D60DCA-EEA5-4732-AD9F-6076410FB467}">
      <dgm:prSet/>
      <dgm:spPr/>
      <dgm:t>
        <a:bodyPr/>
        <a:lstStyle/>
        <a:p>
          <a:endParaRPr lang="ru-RU"/>
        </a:p>
      </dgm:t>
    </dgm:pt>
    <dgm:pt modelId="{E655AD82-1E3A-4E86-AFFB-800A1F912504}">
      <dgm:prSet phldrT="[Текст]" custT="1"/>
      <dgm:spPr>
        <a:xfrm>
          <a:off x="629537" y="626306"/>
          <a:ext cx="1949493" cy="3825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первоначально утвержденный бюджет</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0A4E5293-D9A3-42A8-81AE-0FD47A008D2F}" type="parTrans" cxnId="{08655952-81FC-48D8-9CE3-F900A0F484A8}">
      <dgm:prSet/>
      <dgm:spPr>
        <a:xfrm>
          <a:off x="265260" y="489634"/>
          <a:ext cx="364277" cy="327928"/>
        </a:xfrm>
        <a:custGeom>
          <a:avLst/>
          <a:gdLst/>
          <a:ahLst/>
          <a:cxnLst/>
          <a:rect l="0" t="0" r="0" b="0"/>
          <a:pathLst>
            <a:path>
              <a:moveTo>
                <a:pt x="0" y="0"/>
              </a:moveTo>
              <a:lnTo>
                <a:pt x="0" y="327928"/>
              </a:lnTo>
              <a:lnTo>
                <a:pt x="364277" y="327928"/>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86967A41-92F0-49FB-842E-0699D999AFD6}" type="sibTrans" cxnId="{08655952-81FC-48D8-9CE3-F900A0F484A8}">
      <dgm:prSet/>
      <dgm:spPr/>
      <dgm:t>
        <a:bodyPr/>
        <a:lstStyle/>
        <a:p>
          <a:endParaRPr lang="ru-RU"/>
        </a:p>
      </dgm:t>
    </dgm:pt>
    <dgm:pt modelId="{72FED479-F6E9-4B02-B08D-1EE3755E6B31}">
      <dgm:prSet phldrT="[Текст]" custT="1"/>
      <dgm:spPr>
        <a:xfrm>
          <a:off x="629537" y="1125067"/>
          <a:ext cx="1949493" cy="34565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внесение изменений в закон о бюджете</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E203D431-812D-46CC-9B94-FA47502128E5}" type="parTrans" cxnId="{8BDFC00B-096A-4EE8-9121-FC1904EF9353}">
      <dgm:prSet/>
      <dgm:spPr>
        <a:xfrm>
          <a:off x="265260" y="489634"/>
          <a:ext cx="364277" cy="808258"/>
        </a:xfrm>
        <a:custGeom>
          <a:avLst/>
          <a:gdLst/>
          <a:ahLst/>
          <a:cxnLst/>
          <a:rect l="0" t="0" r="0" b="0"/>
          <a:pathLst>
            <a:path>
              <a:moveTo>
                <a:pt x="0" y="0"/>
              </a:moveTo>
              <a:lnTo>
                <a:pt x="0" y="808258"/>
              </a:lnTo>
              <a:lnTo>
                <a:pt x="364277" y="808258"/>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78E3D5A6-9EE8-40D4-8DC5-0D1F8E479D72}" type="sibTrans" cxnId="{8BDFC00B-096A-4EE8-9121-FC1904EF9353}">
      <dgm:prSet/>
      <dgm:spPr/>
      <dgm:t>
        <a:bodyPr/>
        <a:lstStyle/>
        <a:p>
          <a:endParaRPr lang="ru-RU"/>
        </a:p>
      </dgm:t>
    </dgm:pt>
    <dgm:pt modelId="{E537F181-9C10-46A9-A28B-5E4ED9BCBEAE}">
      <dgm:prSet phldrT="[Текст]" custT="1"/>
      <dgm:spPr>
        <a:xfrm>
          <a:off x="3150885" y="3664"/>
          <a:ext cx="2857830" cy="48600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1100" b="1" dirty="0" smtClean="0">
              <a:solidFill>
                <a:sysClr val="window" lastClr="FFFFFF"/>
              </a:solidFill>
              <a:latin typeface="Times New Roman" panose="02020603050405020304" pitchFamily="18" charset="0"/>
              <a:ea typeface="+mn-ea"/>
              <a:cs typeface="Times New Roman" panose="02020603050405020304" pitchFamily="18" charset="0"/>
            </a:rPr>
            <a:t>Критерии оценки бюджетных данных</a:t>
          </a:r>
          <a:endParaRPr lang="ru-RU" sz="1100" b="1" dirty="0">
            <a:solidFill>
              <a:sysClr val="window" lastClr="FFFFFF"/>
            </a:solidFill>
            <a:latin typeface="Times New Roman" panose="02020603050405020304" pitchFamily="18" charset="0"/>
            <a:ea typeface="+mn-ea"/>
            <a:cs typeface="Times New Roman" panose="02020603050405020304" pitchFamily="18" charset="0"/>
          </a:endParaRPr>
        </a:p>
      </dgm:t>
    </dgm:pt>
    <dgm:pt modelId="{D728B57D-7D1B-4980-AED8-3F338CEAA058}" type="parTrans" cxnId="{8E7E793A-49A4-4894-AE51-044F1A40EC45}">
      <dgm:prSet/>
      <dgm:spPr/>
      <dgm:t>
        <a:bodyPr/>
        <a:lstStyle/>
        <a:p>
          <a:endParaRPr lang="ru-RU"/>
        </a:p>
      </dgm:t>
    </dgm:pt>
    <dgm:pt modelId="{C46E1859-5253-462D-AC5B-F7138FE11AFF}" type="sibTrans" cxnId="{8E7E793A-49A4-4894-AE51-044F1A40EC45}">
      <dgm:prSet/>
      <dgm:spPr/>
      <dgm:t>
        <a:bodyPr/>
        <a:lstStyle/>
        <a:p>
          <a:endParaRPr lang="ru-RU"/>
        </a:p>
      </dgm:t>
    </dgm:pt>
    <dgm:pt modelId="{174F1EE5-1F42-4241-95D0-AF66A71A1BFB}">
      <dgm:prSet phldrT="[Текст]" custT="1"/>
      <dgm:spPr>
        <a:xfrm>
          <a:off x="3648341" y="620986"/>
          <a:ext cx="2281370" cy="304186"/>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легкий поиск информации</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F6B14087-331E-4D13-B402-CDB1829D0B30}" type="parTrans" cxnId="{182DCBAC-6523-41B7-8405-CB021F91D6FC}">
      <dgm:prSet/>
      <dgm:spPr>
        <a:xfrm>
          <a:off x="3436668" y="489666"/>
          <a:ext cx="211673" cy="283413"/>
        </a:xfrm>
        <a:custGeom>
          <a:avLst/>
          <a:gdLst/>
          <a:ahLst/>
          <a:cxnLst/>
          <a:rect l="0" t="0" r="0" b="0"/>
          <a:pathLst>
            <a:path>
              <a:moveTo>
                <a:pt x="0" y="0"/>
              </a:moveTo>
              <a:lnTo>
                <a:pt x="0" y="283413"/>
              </a:lnTo>
              <a:lnTo>
                <a:pt x="211673" y="28341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7995AE66-F272-4737-A414-871C1A65EA37}" type="sibTrans" cxnId="{182DCBAC-6523-41B7-8405-CB021F91D6FC}">
      <dgm:prSet/>
      <dgm:spPr/>
      <dgm:t>
        <a:bodyPr/>
        <a:lstStyle/>
        <a:p>
          <a:endParaRPr lang="ru-RU"/>
        </a:p>
      </dgm:t>
    </dgm:pt>
    <dgm:pt modelId="{0BB89A03-9A47-43D5-804F-8CA183AD43BB}">
      <dgm:prSet phldrT="[Текст]" custT="1"/>
      <dgm:spPr>
        <a:xfrm>
          <a:off x="3690815" y="1067767"/>
          <a:ext cx="2271641" cy="700691"/>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своевременность размещения информации</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C2F77021-8F0C-452D-A4FB-C288317A797A}" type="parTrans" cxnId="{36EDCD03-B95D-4498-B236-FA17FE6D6775}">
      <dgm:prSet/>
      <dgm:spPr>
        <a:xfrm>
          <a:off x="3436668" y="489666"/>
          <a:ext cx="254147" cy="928446"/>
        </a:xfrm>
        <a:custGeom>
          <a:avLst/>
          <a:gdLst/>
          <a:ahLst/>
          <a:cxnLst/>
          <a:rect l="0" t="0" r="0" b="0"/>
          <a:pathLst>
            <a:path>
              <a:moveTo>
                <a:pt x="0" y="0"/>
              </a:moveTo>
              <a:lnTo>
                <a:pt x="0" y="928446"/>
              </a:lnTo>
              <a:lnTo>
                <a:pt x="254147" y="928446"/>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6745075D-CBA0-4FD5-8285-70D1359D313C}" type="sibTrans" cxnId="{36EDCD03-B95D-4498-B236-FA17FE6D6775}">
      <dgm:prSet/>
      <dgm:spPr/>
      <dgm:t>
        <a:bodyPr/>
        <a:lstStyle/>
        <a:p>
          <a:endParaRPr lang="ru-RU"/>
        </a:p>
      </dgm:t>
    </dgm:pt>
    <dgm:pt modelId="{5C0A109C-F8FA-4D1C-AEA1-1527F258DDFD}">
      <dgm:prSet custT="1"/>
      <dgm:spPr>
        <a:xfrm>
          <a:off x="629537" y="1599601"/>
          <a:ext cx="1949493" cy="630317"/>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промежуточная отчетность об исполнении бюджета</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1FDDF6CA-CDC9-4B47-B64A-2A201CF6DA2C}" type="parTrans" cxnId="{55B6352E-BFBC-43E8-AD30-9D82954561B6}">
      <dgm:prSet/>
      <dgm:spPr>
        <a:xfrm>
          <a:off x="265260" y="489634"/>
          <a:ext cx="364277" cy="1425124"/>
        </a:xfrm>
        <a:custGeom>
          <a:avLst/>
          <a:gdLst/>
          <a:ahLst/>
          <a:cxnLst/>
          <a:rect l="0" t="0" r="0" b="0"/>
          <a:pathLst>
            <a:path>
              <a:moveTo>
                <a:pt x="0" y="0"/>
              </a:moveTo>
              <a:lnTo>
                <a:pt x="0" y="1425124"/>
              </a:lnTo>
              <a:lnTo>
                <a:pt x="364277" y="1425124"/>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C14803A9-A9CC-4988-A0D4-4ED36C2A1C7B}" type="sibTrans" cxnId="{55B6352E-BFBC-43E8-AD30-9D82954561B6}">
      <dgm:prSet/>
      <dgm:spPr/>
      <dgm:t>
        <a:bodyPr/>
        <a:lstStyle/>
        <a:p>
          <a:endParaRPr lang="ru-RU"/>
        </a:p>
      </dgm:t>
    </dgm:pt>
    <dgm:pt modelId="{9C383401-FFEF-4E65-BEDF-40FD142D9CBB}">
      <dgm:prSet custT="1"/>
      <dgm:spPr>
        <a:xfrm>
          <a:off x="629537" y="2347545"/>
          <a:ext cx="1949493" cy="407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годовой отчет об исполнении бюджета</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39551F2C-78FA-490B-989A-1892A523C372}" type="parTrans" cxnId="{E54BB30A-5416-4D0C-A1AA-F4FC4F1CAC83}">
      <dgm:prSet/>
      <dgm:spPr>
        <a:xfrm>
          <a:off x="265260" y="489634"/>
          <a:ext cx="364277" cy="2061808"/>
        </a:xfrm>
        <a:custGeom>
          <a:avLst/>
          <a:gdLst/>
          <a:ahLst/>
          <a:cxnLst/>
          <a:rect l="0" t="0" r="0" b="0"/>
          <a:pathLst>
            <a:path>
              <a:moveTo>
                <a:pt x="0" y="0"/>
              </a:moveTo>
              <a:lnTo>
                <a:pt x="0" y="2061808"/>
              </a:lnTo>
              <a:lnTo>
                <a:pt x="364277" y="2061808"/>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EE3C2BD1-A914-443D-B29E-F79B57997713}" type="sibTrans" cxnId="{E54BB30A-5416-4D0C-A1AA-F4FC4F1CAC83}">
      <dgm:prSet/>
      <dgm:spPr/>
      <dgm:t>
        <a:bodyPr/>
        <a:lstStyle/>
        <a:p>
          <a:endParaRPr lang="ru-RU"/>
        </a:p>
      </dgm:t>
    </dgm:pt>
    <dgm:pt modelId="{329643CE-20D3-45D8-9DDE-787F8B7A3224}">
      <dgm:prSet custT="1"/>
      <dgm:spPr>
        <a:xfrm>
          <a:off x="643337" y="2911959"/>
          <a:ext cx="1949493" cy="46168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проект бюджета и материалы к нему</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F313D4A4-7B31-4852-AF54-E332612C454A}" type="parTrans" cxnId="{2434683E-E907-480A-8DCA-7DB138DC1631}">
      <dgm:prSet/>
      <dgm:spPr>
        <a:xfrm>
          <a:off x="265260" y="489634"/>
          <a:ext cx="378077" cy="2653164"/>
        </a:xfrm>
        <a:custGeom>
          <a:avLst/>
          <a:gdLst/>
          <a:ahLst/>
          <a:cxnLst/>
          <a:rect l="0" t="0" r="0" b="0"/>
          <a:pathLst>
            <a:path>
              <a:moveTo>
                <a:pt x="0" y="0"/>
              </a:moveTo>
              <a:lnTo>
                <a:pt x="0" y="2653164"/>
              </a:lnTo>
              <a:lnTo>
                <a:pt x="378077" y="2653164"/>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B6B2319C-FA32-4E32-86F9-4616F2B99A8B}" type="sibTrans" cxnId="{2434683E-E907-480A-8DCA-7DB138DC1631}">
      <dgm:prSet/>
      <dgm:spPr/>
      <dgm:t>
        <a:bodyPr/>
        <a:lstStyle/>
        <a:p>
          <a:endParaRPr lang="ru-RU"/>
        </a:p>
      </dgm:t>
    </dgm:pt>
    <dgm:pt modelId="{013FCAB8-9529-441A-94E4-AF06846FA929}">
      <dgm:prSet custT="1"/>
      <dgm:spPr>
        <a:xfrm>
          <a:off x="643337" y="3494655"/>
          <a:ext cx="1949493" cy="241487"/>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бюджет для граждан</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B01FD908-C30D-4A0F-A764-54774C1F7FA8}" type="parTrans" cxnId="{C18450D2-4FD0-4FA1-AAE7-1BD135109294}">
      <dgm:prSet/>
      <dgm:spPr>
        <a:xfrm>
          <a:off x="265260" y="489634"/>
          <a:ext cx="378077" cy="3125764"/>
        </a:xfrm>
        <a:custGeom>
          <a:avLst/>
          <a:gdLst/>
          <a:ahLst/>
          <a:cxnLst/>
          <a:rect l="0" t="0" r="0" b="0"/>
          <a:pathLst>
            <a:path>
              <a:moveTo>
                <a:pt x="0" y="0"/>
              </a:moveTo>
              <a:lnTo>
                <a:pt x="0" y="3125764"/>
              </a:lnTo>
              <a:lnTo>
                <a:pt x="378077" y="3125764"/>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BE70F35C-ED4F-4979-85F5-1AE8597EA20D}" type="sibTrans" cxnId="{C18450D2-4FD0-4FA1-AAE7-1BD135109294}">
      <dgm:prSet/>
      <dgm:spPr/>
      <dgm:t>
        <a:bodyPr/>
        <a:lstStyle/>
        <a:p>
          <a:endParaRPr lang="ru-RU"/>
        </a:p>
      </dgm:t>
    </dgm:pt>
    <dgm:pt modelId="{AA0B6008-813A-4C0D-8263-06028793352F}">
      <dgm:prSet custT="1"/>
      <dgm:spPr>
        <a:xfrm>
          <a:off x="643337" y="3889366"/>
          <a:ext cx="1949493" cy="36729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финансовый контроль</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1B260E61-AD09-4B79-971B-2742B350FCD1}" type="parTrans" cxnId="{E100BD3C-C003-4A4C-8242-A4FAEC1E0FF0}">
      <dgm:prSet/>
      <dgm:spPr>
        <a:xfrm>
          <a:off x="265260" y="489634"/>
          <a:ext cx="378077" cy="3583378"/>
        </a:xfrm>
        <a:custGeom>
          <a:avLst/>
          <a:gdLst/>
          <a:ahLst/>
          <a:cxnLst/>
          <a:rect l="0" t="0" r="0" b="0"/>
          <a:pathLst>
            <a:path>
              <a:moveTo>
                <a:pt x="0" y="0"/>
              </a:moveTo>
              <a:lnTo>
                <a:pt x="0" y="3583378"/>
              </a:lnTo>
              <a:lnTo>
                <a:pt x="378077" y="3583378"/>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BDB8C0A3-47F9-40DC-B4B8-F68C7EAAD0DB}" type="sibTrans" cxnId="{E100BD3C-C003-4A4C-8242-A4FAEC1E0FF0}">
      <dgm:prSet/>
      <dgm:spPr/>
      <dgm:t>
        <a:bodyPr/>
        <a:lstStyle/>
        <a:p>
          <a:endParaRPr lang="ru-RU"/>
        </a:p>
      </dgm:t>
    </dgm:pt>
    <dgm:pt modelId="{C79159D5-E5AF-44DB-9FBD-00D080A91FD6}">
      <dgm:prSet custT="1"/>
      <dgm:spPr>
        <a:xfrm>
          <a:off x="642405" y="4354735"/>
          <a:ext cx="1949493" cy="79610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публичные сведения о деятельности государственных учреждений</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03BDF542-D185-4129-8ED9-5057AFA1093B}" type="parTrans" cxnId="{B5CD8E52-4038-4326-AC15-68F6B23753DE}">
      <dgm:prSet/>
      <dgm:spPr>
        <a:xfrm>
          <a:off x="265260" y="489634"/>
          <a:ext cx="377145" cy="4263153"/>
        </a:xfrm>
        <a:custGeom>
          <a:avLst/>
          <a:gdLst/>
          <a:ahLst/>
          <a:cxnLst/>
          <a:rect l="0" t="0" r="0" b="0"/>
          <a:pathLst>
            <a:path>
              <a:moveTo>
                <a:pt x="0" y="0"/>
              </a:moveTo>
              <a:lnTo>
                <a:pt x="0" y="4263153"/>
              </a:lnTo>
              <a:lnTo>
                <a:pt x="377145" y="426315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ABBAA4FB-2FD3-4EA3-B9EA-3493F18FADDA}" type="sibTrans" cxnId="{B5CD8E52-4038-4326-AC15-68F6B23753DE}">
      <dgm:prSet/>
      <dgm:spPr/>
      <dgm:t>
        <a:bodyPr/>
        <a:lstStyle/>
        <a:p>
          <a:endParaRPr lang="ru-RU"/>
        </a:p>
      </dgm:t>
    </dgm:pt>
    <dgm:pt modelId="{FB13093B-C683-4423-8B32-54632ACD9AC4}">
      <dgm:prSet custT="1"/>
      <dgm:spPr>
        <a:xfrm>
          <a:off x="3648341" y="1888179"/>
          <a:ext cx="2303279" cy="35150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содержание информации</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B9C3CBD4-2BB2-48BA-9E83-93EF2C1989AB}" type="parTrans" cxnId="{E6778452-AE1F-4EC8-9805-9AF1416B4136}">
      <dgm:prSet/>
      <dgm:spPr>
        <a:xfrm>
          <a:off x="3436668" y="489666"/>
          <a:ext cx="211673" cy="1574264"/>
        </a:xfrm>
        <a:custGeom>
          <a:avLst/>
          <a:gdLst/>
          <a:ahLst/>
          <a:cxnLst/>
          <a:rect l="0" t="0" r="0" b="0"/>
          <a:pathLst>
            <a:path>
              <a:moveTo>
                <a:pt x="0" y="0"/>
              </a:moveTo>
              <a:lnTo>
                <a:pt x="0" y="1574264"/>
              </a:lnTo>
              <a:lnTo>
                <a:pt x="211673" y="1574264"/>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D9FB037A-62A5-4D55-BC1F-5A4986F12D59}" type="sibTrans" cxnId="{E6778452-AE1F-4EC8-9805-9AF1416B4136}">
      <dgm:prSet/>
      <dgm:spPr/>
      <dgm:t>
        <a:bodyPr/>
        <a:lstStyle/>
        <a:p>
          <a:endParaRPr lang="ru-RU"/>
        </a:p>
      </dgm:t>
    </dgm:pt>
    <dgm:pt modelId="{AB4E5B1E-9690-4EAE-8512-1C4BEC71E97E}">
      <dgm:prSet custT="1"/>
      <dgm:spPr>
        <a:xfrm>
          <a:off x="3648341" y="2370839"/>
          <a:ext cx="2285777" cy="63011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удобство форматов данных для повторного использования</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1382ECC2-8EF7-4EFA-92C0-B324277D3525}" type="parTrans" cxnId="{E362C3B9-DF2C-478C-8F55-E902C48CED8D}">
      <dgm:prSet/>
      <dgm:spPr>
        <a:xfrm>
          <a:off x="3436668" y="489666"/>
          <a:ext cx="211673" cy="2196229"/>
        </a:xfrm>
        <a:custGeom>
          <a:avLst/>
          <a:gdLst/>
          <a:ahLst/>
          <a:cxnLst/>
          <a:rect l="0" t="0" r="0" b="0"/>
          <a:pathLst>
            <a:path>
              <a:moveTo>
                <a:pt x="0" y="0"/>
              </a:moveTo>
              <a:lnTo>
                <a:pt x="0" y="2196229"/>
              </a:lnTo>
              <a:lnTo>
                <a:pt x="211673" y="2196229"/>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02103988-6E22-442A-B814-387DF995D7B5}" type="sibTrans" cxnId="{E362C3B9-DF2C-478C-8F55-E902C48CED8D}">
      <dgm:prSet/>
      <dgm:spPr/>
      <dgm:t>
        <a:bodyPr/>
        <a:lstStyle/>
        <a:p>
          <a:endParaRPr lang="ru-RU"/>
        </a:p>
      </dgm:t>
    </dgm:pt>
    <dgm:pt modelId="{51A77B1C-2EEF-4096-928D-1D30CA32878A}">
      <dgm:prSet custT="1"/>
      <dgm:spPr>
        <a:xfrm>
          <a:off x="3648341" y="3132109"/>
          <a:ext cx="2290486" cy="654104"/>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применение современных графических способов подачи информации</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7B73A3CD-61F7-4F36-A9FD-A5492EBFD873}" type="parTrans" cxnId="{60C8E128-1D64-4D25-8EC9-4C1D390EDD6F}">
      <dgm:prSet/>
      <dgm:spPr>
        <a:xfrm>
          <a:off x="3436668" y="489666"/>
          <a:ext cx="211673" cy="2969495"/>
        </a:xfrm>
        <a:custGeom>
          <a:avLst/>
          <a:gdLst/>
          <a:ahLst/>
          <a:cxnLst/>
          <a:rect l="0" t="0" r="0" b="0"/>
          <a:pathLst>
            <a:path>
              <a:moveTo>
                <a:pt x="0" y="0"/>
              </a:moveTo>
              <a:lnTo>
                <a:pt x="0" y="2969495"/>
              </a:lnTo>
              <a:lnTo>
                <a:pt x="211673" y="2969495"/>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E3A9D9FD-E513-4FC4-8245-4EA7BB369140}" type="sibTrans" cxnId="{60C8E128-1D64-4D25-8EC9-4C1D390EDD6F}">
      <dgm:prSet/>
      <dgm:spPr/>
      <dgm:t>
        <a:bodyPr/>
        <a:lstStyle/>
        <a:p>
          <a:endParaRPr lang="ru-RU"/>
        </a:p>
      </dgm:t>
    </dgm:pt>
    <dgm:pt modelId="{030DCAD8-16D1-43D2-BC0F-89D78B423000}">
      <dgm:prSet custT="1"/>
      <dgm:spPr>
        <a:xfrm>
          <a:off x="635229" y="5306921"/>
          <a:ext cx="1949493" cy="44352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ru-RU" sz="11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организация работы общественного совета</a:t>
          </a:r>
          <a:endParaRPr lang="ru-RU" sz="11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04B9D672-372F-4661-BAA7-20FE94DF8F24}" type="parTrans" cxnId="{4B079024-C957-4B4F-98C5-62486684E609}">
      <dgm:prSet/>
      <dgm:spPr>
        <a:xfrm>
          <a:off x="265260" y="489634"/>
          <a:ext cx="369968" cy="5039047"/>
        </a:xfrm>
        <a:custGeom>
          <a:avLst/>
          <a:gdLst/>
          <a:ahLst/>
          <a:cxnLst/>
          <a:rect l="0" t="0" r="0" b="0"/>
          <a:pathLst>
            <a:path>
              <a:moveTo>
                <a:pt x="0" y="0"/>
              </a:moveTo>
              <a:lnTo>
                <a:pt x="0" y="5039047"/>
              </a:lnTo>
              <a:lnTo>
                <a:pt x="369968" y="5039047"/>
              </a:lnTo>
            </a:path>
          </a:pathLst>
        </a:custGeom>
        <a:noFill/>
        <a:ln w="25400" cap="flat" cmpd="sng" algn="ctr">
          <a:solidFill>
            <a:srgbClr val="4F81BD">
              <a:shade val="60000"/>
              <a:hueOff val="0"/>
              <a:satOff val="0"/>
              <a:lumOff val="0"/>
              <a:alphaOff val="0"/>
            </a:srgbClr>
          </a:solidFill>
          <a:prstDash val="solid"/>
        </a:ln>
        <a:effectLst/>
      </dgm:spPr>
      <dgm:t>
        <a:bodyPr/>
        <a:lstStyle/>
        <a:p>
          <a:endParaRPr lang="ru-RU"/>
        </a:p>
      </dgm:t>
    </dgm:pt>
    <dgm:pt modelId="{A349FF92-BB5A-4B31-8B91-45EB2E3E7501}" type="sibTrans" cxnId="{4B079024-C957-4B4F-98C5-62486684E609}">
      <dgm:prSet/>
      <dgm:spPr/>
      <dgm:t>
        <a:bodyPr/>
        <a:lstStyle/>
        <a:p>
          <a:endParaRPr lang="ru-RU"/>
        </a:p>
      </dgm:t>
    </dgm:pt>
    <dgm:pt modelId="{7909BC95-367F-409D-B97B-33E8F101041D}" type="pres">
      <dgm:prSet presAssocID="{68931FDE-9004-49CE-B962-37E9EAA7E554}" presName="diagram" presStyleCnt="0">
        <dgm:presLayoutVars>
          <dgm:chPref val="1"/>
          <dgm:dir/>
          <dgm:animOne val="branch"/>
          <dgm:animLvl val="lvl"/>
          <dgm:resizeHandles/>
        </dgm:presLayoutVars>
      </dgm:prSet>
      <dgm:spPr/>
      <dgm:t>
        <a:bodyPr/>
        <a:lstStyle/>
        <a:p>
          <a:endParaRPr lang="ru-RU"/>
        </a:p>
      </dgm:t>
    </dgm:pt>
    <dgm:pt modelId="{5DFE6213-2487-4088-944D-0781142F5092}" type="pres">
      <dgm:prSet presAssocID="{FE87A704-5A54-43B9-8682-3970D5CC4E7D}" presName="root" presStyleCnt="0"/>
      <dgm:spPr/>
    </dgm:pt>
    <dgm:pt modelId="{2E0709F8-7D0A-4143-8CE0-6077CFB1C672}" type="pres">
      <dgm:prSet presAssocID="{FE87A704-5A54-43B9-8682-3970D5CC4E7D}" presName="rootComposite" presStyleCnt="0"/>
      <dgm:spPr/>
    </dgm:pt>
    <dgm:pt modelId="{6F63AB3B-F883-442A-8E6B-40D1B9A579C8}" type="pres">
      <dgm:prSet presAssocID="{FE87A704-5A54-43B9-8682-3970D5CC4E7D}" presName="rootText" presStyleLbl="node1" presStyleIdx="0" presStyleCnt="2" custScaleX="252807" custScaleY="92637" custLinFactNeighborX="-15979" custLinFactNeighborY="-37"/>
      <dgm:spPr/>
      <dgm:t>
        <a:bodyPr/>
        <a:lstStyle/>
        <a:p>
          <a:endParaRPr lang="ru-RU"/>
        </a:p>
      </dgm:t>
    </dgm:pt>
    <dgm:pt modelId="{91DBA9D5-7F7C-44B9-9AE4-33BD8EB5E59E}" type="pres">
      <dgm:prSet presAssocID="{FE87A704-5A54-43B9-8682-3970D5CC4E7D}" presName="rootConnector" presStyleLbl="node1" presStyleIdx="0" presStyleCnt="2"/>
      <dgm:spPr/>
      <dgm:t>
        <a:bodyPr/>
        <a:lstStyle/>
        <a:p>
          <a:endParaRPr lang="ru-RU"/>
        </a:p>
      </dgm:t>
    </dgm:pt>
    <dgm:pt modelId="{A57A32FE-5576-4B0A-81D7-B78C6377C71F}" type="pres">
      <dgm:prSet presAssocID="{FE87A704-5A54-43B9-8682-3970D5CC4E7D}" presName="childShape" presStyleCnt="0"/>
      <dgm:spPr/>
    </dgm:pt>
    <dgm:pt modelId="{D961254D-C2A0-4806-8565-896671E7D43A}" type="pres">
      <dgm:prSet presAssocID="{0A4E5293-D9A3-42A8-81AE-0FD47A008D2F}" presName="Name13" presStyleLbl="parChTrans1D2" presStyleIdx="0" presStyleCnt="14"/>
      <dgm:spPr/>
      <dgm:t>
        <a:bodyPr/>
        <a:lstStyle/>
        <a:p>
          <a:endParaRPr lang="ru-RU"/>
        </a:p>
      </dgm:t>
    </dgm:pt>
    <dgm:pt modelId="{6E7CA441-AEF5-4863-8DED-0A399D265096}" type="pres">
      <dgm:prSet presAssocID="{E655AD82-1E3A-4E86-AFFB-800A1F912504}" presName="childText" presStyleLbl="bgAcc1" presStyleIdx="0" presStyleCnt="14" custScaleX="232246" custScaleY="72911" custLinFactNeighborX="-7486" custLinFactNeighborY="1014">
        <dgm:presLayoutVars>
          <dgm:bulletEnabled val="1"/>
        </dgm:presLayoutVars>
      </dgm:prSet>
      <dgm:spPr/>
      <dgm:t>
        <a:bodyPr/>
        <a:lstStyle/>
        <a:p>
          <a:endParaRPr lang="ru-RU"/>
        </a:p>
      </dgm:t>
    </dgm:pt>
    <dgm:pt modelId="{F4F98089-77CE-4D9A-BED7-365294ED290A}" type="pres">
      <dgm:prSet presAssocID="{E203D431-812D-46CC-9B94-FA47502128E5}" presName="Name13" presStyleLbl="parChTrans1D2" presStyleIdx="1" presStyleCnt="14"/>
      <dgm:spPr/>
      <dgm:t>
        <a:bodyPr/>
        <a:lstStyle/>
        <a:p>
          <a:endParaRPr lang="ru-RU"/>
        </a:p>
      </dgm:t>
    </dgm:pt>
    <dgm:pt modelId="{8142C035-4011-4DC4-9458-E8C72ABCC6A3}" type="pres">
      <dgm:prSet presAssocID="{72FED479-F6E9-4B02-B08D-1EE3755E6B31}" presName="childText" presStyleLbl="bgAcc1" presStyleIdx="1" presStyleCnt="14" custScaleX="232246" custScaleY="65885" custLinFactNeighborX="-7486" custLinFactNeighborY="-1828">
        <dgm:presLayoutVars>
          <dgm:bulletEnabled val="1"/>
        </dgm:presLayoutVars>
      </dgm:prSet>
      <dgm:spPr/>
      <dgm:t>
        <a:bodyPr/>
        <a:lstStyle/>
        <a:p>
          <a:endParaRPr lang="ru-RU"/>
        </a:p>
      </dgm:t>
    </dgm:pt>
    <dgm:pt modelId="{C9185CEC-9B9D-455E-93A8-7FBDBBC2FCB7}" type="pres">
      <dgm:prSet presAssocID="{1FDDF6CA-CDC9-4B47-B64A-2A201CF6DA2C}" presName="Name13" presStyleLbl="parChTrans1D2" presStyleIdx="2" presStyleCnt="14"/>
      <dgm:spPr/>
      <dgm:t>
        <a:bodyPr/>
        <a:lstStyle/>
        <a:p>
          <a:endParaRPr lang="ru-RU"/>
        </a:p>
      </dgm:t>
    </dgm:pt>
    <dgm:pt modelId="{ACBC6603-CF25-438C-934F-01C67E97A324}" type="pres">
      <dgm:prSet presAssocID="{5C0A109C-F8FA-4D1C-AEA1-1527F258DDFD}" presName="childText" presStyleLbl="bgAcc1" presStyleIdx="2" presStyleCnt="14" custScaleX="232246" custScaleY="120145" custLinFactNeighborX="-7486" custLinFactNeighborY="-2262">
        <dgm:presLayoutVars>
          <dgm:bulletEnabled val="1"/>
        </dgm:presLayoutVars>
      </dgm:prSet>
      <dgm:spPr/>
      <dgm:t>
        <a:bodyPr/>
        <a:lstStyle/>
        <a:p>
          <a:endParaRPr lang="ru-RU"/>
        </a:p>
      </dgm:t>
    </dgm:pt>
    <dgm:pt modelId="{D2C22B35-7265-4A66-B6D3-80C6048D6CB8}" type="pres">
      <dgm:prSet presAssocID="{39551F2C-78FA-490B-989A-1892A523C372}" presName="Name13" presStyleLbl="parChTrans1D2" presStyleIdx="3" presStyleCnt="14"/>
      <dgm:spPr/>
      <dgm:t>
        <a:bodyPr/>
        <a:lstStyle/>
        <a:p>
          <a:endParaRPr lang="ru-RU"/>
        </a:p>
      </dgm:t>
    </dgm:pt>
    <dgm:pt modelId="{25D52A79-0AF4-441B-8358-6AE35CCF2C88}" type="pres">
      <dgm:prSet presAssocID="{9C383401-FFEF-4E65-BEDF-40FD142D9CBB}" presName="childText" presStyleLbl="bgAcc1" presStyleIdx="3" presStyleCnt="14" custScaleX="232246" custScaleY="77730" custLinFactNeighborX="-7486" custLinFactNeighborY="-4841">
        <dgm:presLayoutVars>
          <dgm:bulletEnabled val="1"/>
        </dgm:presLayoutVars>
      </dgm:prSet>
      <dgm:spPr/>
      <dgm:t>
        <a:bodyPr/>
        <a:lstStyle/>
        <a:p>
          <a:endParaRPr lang="ru-RU"/>
        </a:p>
      </dgm:t>
    </dgm:pt>
    <dgm:pt modelId="{EF125202-1A7E-4CAB-9435-1EBAFC7F2CA9}" type="pres">
      <dgm:prSet presAssocID="{F313D4A4-7B31-4852-AF54-E332612C454A}" presName="Name13" presStyleLbl="parChTrans1D2" presStyleIdx="4" presStyleCnt="14"/>
      <dgm:spPr/>
      <dgm:t>
        <a:bodyPr/>
        <a:lstStyle/>
        <a:p>
          <a:endParaRPr lang="ru-RU"/>
        </a:p>
      </dgm:t>
    </dgm:pt>
    <dgm:pt modelId="{413B6F4E-9AD0-4189-A2C3-0BAB24E4ADAD}" type="pres">
      <dgm:prSet presAssocID="{329643CE-20D3-45D8-9DDE-787F8B7A3224}" presName="childText" presStyleLbl="bgAcc1" presStyleIdx="4" presStyleCnt="14" custScaleX="232246" custScaleY="88001" custLinFactNeighborX="-5842" custLinFactNeighborY="12">
        <dgm:presLayoutVars>
          <dgm:bulletEnabled val="1"/>
        </dgm:presLayoutVars>
      </dgm:prSet>
      <dgm:spPr/>
      <dgm:t>
        <a:bodyPr/>
        <a:lstStyle/>
        <a:p>
          <a:endParaRPr lang="ru-RU"/>
        </a:p>
      </dgm:t>
    </dgm:pt>
    <dgm:pt modelId="{D0360933-845A-4B7D-9E76-AAA85BAD7739}" type="pres">
      <dgm:prSet presAssocID="{B01FD908-C30D-4A0F-A764-54774C1F7FA8}" presName="Name13" presStyleLbl="parChTrans1D2" presStyleIdx="5" presStyleCnt="14"/>
      <dgm:spPr/>
      <dgm:t>
        <a:bodyPr/>
        <a:lstStyle/>
        <a:p>
          <a:endParaRPr lang="ru-RU"/>
        </a:p>
      </dgm:t>
    </dgm:pt>
    <dgm:pt modelId="{EF3F9287-BDCA-4C56-8895-C67F19580CD7}" type="pres">
      <dgm:prSet presAssocID="{013FCAB8-9529-441A-94E4-AF06846FA929}" presName="childText" presStyleLbl="bgAcc1" presStyleIdx="5" presStyleCnt="14" custScaleX="232246" custScaleY="46030" custLinFactNeighborX="-5842" custLinFactNeighborY="-1921">
        <dgm:presLayoutVars>
          <dgm:bulletEnabled val="1"/>
        </dgm:presLayoutVars>
      </dgm:prSet>
      <dgm:spPr/>
      <dgm:t>
        <a:bodyPr/>
        <a:lstStyle/>
        <a:p>
          <a:endParaRPr lang="ru-RU"/>
        </a:p>
      </dgm:t>
    </dgm:pt>
    <dgm:pt modelId="{3DFEB98E-1E8D-490A-B255-FDBA1CBEDB16}" type="pres">
      <dgm:prSet presAssocID="{1B260E61-AD09-4B79-971B-2742B350FCD1}" presName="Name13" presStyleLbl="parChTrans1D2" presStyleIdx="6" presStyleCnt="14"/>
      <dgm:spPr/>
      <dgm:t>
        <a:bodyPr/>
        <a:lstStyle/>
        <a:p>
          <a:endParaRPr lang="ru-RU"/>
        </a:p>
      </dgm:t>
    </dgm:pt>
    <dgm:pt modelId="{F23B3DB9-8A57-4B45-998B-551CA8A1332E}" type="pres">
      <dgm:prSet presAssocID="{AA0B6008-813A-4C0D-8263-06028793352F}" presName="childText" presStyleLbl="bgAcc1" presStyleIdx="6" presStyleCnt="14" custScaleX="232246" custScaleY="70010" custLinFactNeighborX="-5842" custLinFactNeighborY="2285">
        <dgm:presLayoutVars>
          <dgm:bulletEnabled val="1"/>
        </dgm:presLayoutVars>
      </dgm:prSet>
      <dgm:spPr/>
      <dgm:t>
        <a:bodyPr/>
        <a:lstStyle/>
        <a:p>
          <a:endParaRPr lang="ru-RU"/>
        </a:p>
      </dgm:t>
    </dgm:pt>
    <dgm:pt modelId="{0DFEE257-90C7-49A0-AA40-9ED93035C5BC}" type="pres">
      <dgm:prSet presAssocID="{03BDF542-D185-4129-8ED9-5057AFA1093B}" presName="Name13" presStyleLbl="parChTrans1D2" presStyleIdx="7" presStyleCnt="14"/>
      <dgm:spPr/>
      <dgm:t>
        <a:bodyPr/>
        <a:lstStyle/>
        <a:p>
          <a:endParaRPr lang="ru-RU"/>
        </a:p>
      </dgm:t>
    </dgm:pt>
    <dgm:pt modelId="{D01219EE-93B6-4A4E-A1AF-80D70E26344C}" type="pres">
      <dgm:prSet presAssocID="{C79159D5-E5AF-44DB-9FBD-00D080A91FD6}" presName="childText" presStyleLbl="bgAcc1" presStyleIdx="7" presStyleCnt="14" custScaleX="232246" custScaleY="151746" custLinFactNeighborX="-5953" custLinFactNeighborY="-4021">
        <dgm:presLayoutVars>
          <dgm:bulletEnabled val="1"/>
        </dgm:presLayoutVars>
      </dgm:prSet>
      <dgm:spPr/>
      <dgm:t>
        <a:bodyPr/>
        <a:lstStyle/>
        <a:p>
          <a:endParaRPr lang="ru-RU"/>
        </a:p>
      </dgm:t>
    </dgm:pt>
    <dgm:pt modelId="{7EAA1F4B-37D9-4E68-8045-6F13492F8C4D}" type="pres">
      <dgm:prSet presAssocID="{04B9D672-372F-4661-BAA7-20FE94DF8F24}" presName="Name13" presStyleLbl="parChTrans1D2" presStyleIdx="8" presStyleCnt="14"/>
      <dgm:spPr/>
      <dgm:t>
        <a:bodyPr/>
        <a:lstStyle/>
        <a:p>
          <a:endParaRPr lang="ru-RU"/>
        </a:p>
      </dgm:t>
    </dgm:pt>
    <dgm:pt modelId="{4C578B7B-07EB-4872-BFB8-65FDDA73D7D5}" type="pres">
      <dgm:prSet presAssocID="{030DCAD8-16D1-43D2-BC0F-89D78B423000}" presName="childText" presStyleLbl="bgAcc1" presStyleIdx="8" presStyleCnt="14" custScaleX="232246" custScaleY="84540" custLinFactNeighborX="-6808" custLinFactNeighborY="3153">
        <dgm:presLayoutVars>
          <dgm:bulletEnabled val="1"/>
        </dgm:presLayoutVars>
      </dgm:prSet>
      <dgm:spPr/>
      <dgm:t>
        <a:bodyPr/>
        <a:lstStyle/>
        <a:p>
          <a:endParaRPr lang="ru-RU"/>
        </a:p>
      </dgm:t>
    </dgm:pt>
    <dgm:pt modelId="{DCB53CCD-F52D-4B5F-9F4C-FFF8A36E8F98}" type="pres">
      <dgm:prSet presAssocID="{E537F181-9C10-46A9-A28B-5E4ED9BCBEAE}" presName="root" presStyleCnt="0"/>
      <dgm:spPr/>
    </dgm:pt>
    <dgm:pt modelId="{4AB48743-B224-4F4A-8872-70AB5E9D1FFE}" type="pres">
      <dgm:prSet presAssocID="{E537F181-9C10-46A9-A28B-5E4ED9BCBEAE}" presName="rootComposite" presStyleCnt="0"/>
      <dgm:spPr/>
    </dgm:pt>
    <dgm:pt modelId="{6FE1F457-2963-443D-802B-8686A6E42C36}" type="pres">
      <dgm:prSet presAssocID="{E537F181-9C10-46A9-A28B-5E4ED9BCBEAE}" presName="rootText" presStyleLbl="node1" presStyleIdx="1" presStyleCnt="2" custScaleX="272366" custScaleY="92637" custLinFactNeighborX="7063" custLinFactNeighborY="-31"/>
      <dgm:spPr/>
      <dgm:t>
        <a:bodyPr/>
        <a:lstStyle/>
        <a:p>
          <a:endParaRPr lang="ru-RU"/>
        </a:p>
      </dgm:t>
    </dgm:pt>
    <dgm:pt modelId="{BA083B7F-4523-48FE-8F5E-70C18E3889D5}" type="pres">
      <dgm:prSet presAssocID="{E537F181-9C10-46A9-A28B-5E4ED9BCBEAE}" presName="rootConnector" presStyleLbl="node1" presStyleIdx="1" presStyleCnt="2"/>
      <dgm:spPr/>
      <dgm:t>
        <a:bodyPr/>
        <a:lstStyle/>
        <a:p>
          <a:endParaRPr lang="ru-RU"/>
        </a:p>
      </dgm:t>
    </dgm:pt>
    <dgm:pt modelId="{B152BAB1-CC56-407C-B4BC-21DA8D6BDBBC}" type="pres">
      <dgm:prSet presAssocID="{E537F181-9C10-46A9-A28B-5E4ED9BCBEAE}" presName="childShape" presStyleCnt="0"/>
      <dgm:spPr/>
    </dgm:pt>
    <dgm:pt modelId="{BAF0D8A1-CDD4-4302-A86C-6C803FBBD992}" type="pres">
      <dgm:prSet presAssocID="{F6B14087-331E-4D13-B402-CDB1829D0B30}" presName="Name13" presStyleLbl="parChTrans1D2" presStyleIdx="9" presStyleCnt="14"/>
      <dgm:spPr/>
      <dgm:t>
        <a:bodyPr/>
        <a:lstStyle/>
        <a:p>
          <a:endParaRPr lang="ru-RU"/>
        </a:p>
      </dgm:t>
    </dgm:pt>
    <dgm:pt modelId="{A308DA83-B778-49A3-83E6-2C5D93CD6924}" type="pres">
      <dgm:prSet presAssocID="{174F1EE5-1F42-4241-95D0-AF66A71A1BFB}" presName="childText" presStyleLbl="bgAcc1" presStyleIdx="9" presStyleCnt="14" custScaleX="271783" custScaleY="57981">
        <dgm:presLayoutVars>
          <dgm:bulletEnabled val="1"/>
        </dgm:presLayoutVars>
      </dgm:prSet>
      <dgm:spPr/>
      <dgm:t>
        <a:bodyPr/>
        <a:lstStyle/>
        <a:p>
          <a:endParaRPr lang="ru-RU"/>
        </a:p>
      </dgm:t>
    </dgm:pt>
    <dgm:pt modelId="{F1C52B4E-7F5A-40D3-97C3-A2DC0CAF1D01}" type="pres">
      <dgm:prSet presAssocID="{C2F77021-8F0C-452D-A4FB-C288317A797A}" presName="Name13" presStyleLbl="parChTrans1D2" presStyleIdx="10" presStyleCnt="14"/>
      <dgm:spPr/>
      <dgm:t>
        <a:bodyPr/>
        <a:lstStyle/>
        <a:p>
          <a:endParaRPr lang="ru-RU"/>
        </a:p>
      </dgm:t>
    </dgm:pt>
    <dgm:pt modelId="{0DFAC7B8-9D92-4110-A5DA-389AC2A86D03}" type="pres">
      <dgm:prSet presAssocID="{0BB89A03-9A47-43D5-804F-8CA183AD43BB}" presName="childText" presStyleLbl="bgAcc1" presStyleIdx="10" presStyleCnt="14" custScaleX="270624" custScaleY="133559" custLinFactNeighborX="5060" custLinFactNeighborY="2180">
        <dgm:presLayoutVars>
          <dgm:bulletEnabled val="1"/>
        </dgm:presLayoutVars>
      </dgm:prSet>
      <dgm:spPr/>
      <dgm:t>
        <a:bodyPr/>
        <a:lstStyle/>
        <a:p>
          <a:endParaRPr lang="ru-RU"/>
        </a:p>
      </dgm:t>
    </dgm:pt>
    <dgm:pt modelId="{A6753438-06D3-4D0A-A557-4E1ED1CEC55E}" type="pres">
      <dgm:prSet presAssocID="{B9C3CBD4-2BB2-48BA-9E83-93EF2C1989AB}" presName="Name13" presStyleLbl="parChTrans1D2" presStyleIdx="11" presStyleCnt="14"/>
      <dgm:spPr/>
      <dgm:t>
        <a:bodyPr/>
        <a:lstStyle/>
        <a:p>
          <a:endParaRPr lang="ru-RU"/>
        </a:p>
      </dgm:t>
    </dgm:pt>
    <dgm:pt modelId="{34B7806C-36B7-4A97-A04A-DAC6053E9C24}" type="pres">
      <dgm:prSet presAssocID="{FB13093B-C683-4423-8B32-54632ACD9AC4}" presName="childText" presStyleLbl="bgAcc1" presStyleIdx="11" presStyleCnt="14" custScaleX="274393" custScaleY="67000">
        <dgm:presLayoutVars>
          <dgm:bulletEnabled val="1"/>
        </dgm:presLayoutVars>
      </dgm:prSet>
      <dgm:spPr/>
      <dgm:t>
        <a:bodyPr/>
        <a:lstStyle/>
        <a:p>
          <a:endParaRPr lang="ru-RU"/>
        </a:p>
      </dgm:t>
    </dgm:pt>
    <dgm:pt modelId="{951DB917-C4E3-498B-8E22-AEEF40B1FB20}" type="pres">
      <dgm:prSet presAssocID="{1382ECC2-8EF7-4EFA-92C0-B324277D3525}" presName="Name13" presStyleLbl="parChTrans1D2" presStyleIdx="12" presStyleCnt="14"/>
      <dgm:spPr/>
      <dgm:t>
        <a:bodyPr/>
        <a:lstStyle/>
        <a:p>
          <a:endParaRPr lang="ru-RU"/>
        </a:p>
      </dgm:t>
    </dgm:pt>
    <dgm:pt modelId="{A44172B5-5A7C-4FB7-8D34-95D9AE1ADCFE}" type="pres">
      <dgm:prSet presAssocID="{AB4E5B1E-9690-4EAE-8512-1C4BEC71E97E}" presName="childText" presStyleLbl="bgAcc1" presStyleIdx="12" presStyleCnt="14" custScaleX="272308" custScaleY="120106">
        <dgm:presLayoutVars>
          <dgm:bulletEnabled val="1"/>
        </dgm:presLayoutVars>
      </dgm:prSet>
      <dgm:spPr/>
      <dgm:t>
        <a:bodyPr/>
        <a:lstStyle/>
        <a:p>
          <a:endParaRPr lang="ru-RU"/>
        </a:p>
      </dgm:t>
    </dgm:pt>
    <dgm:pt modelId="{B627B786-8121-44E7-A22D-00D172ED5AE1}" type="pres">
      <dgm:prSet presAssocID="{7B73A3CD-61F7-4F36-A9FD-A5492EBFD873}" presName="Name13" presStyleLbl="parChTrans1D2" presStyleIdx="13" presStyleCnt="14"/>
      <dgm:spPr/>
      <dgm:t>
        <a:bodyPr/>
        <a:lstStyle/>
        <a:p>
          <a:endParaRPr lang="ru-RU"/>
        </a:p>
      </dgm:t>
    </dgm:pt>
    <dgm:pt modelId="{EC94EEA0-1F11-4B5B-837B-8A4C27D96F5E}" type="pres">
      <dgm:prSet presAssocID="{51A77B1C-2EEF-4096-928D-1D30CA32878A}" presName="childText" presStyleLbl="bgAcc1" presStyleIdx="13" presStyleCnt="14" custScaleX="272869" custScaleY="124679">
        <dgm:presLayoutVars>
          <dgm:bulletEnabled val="1"/>
        </dgm:presLayoutVars>
      </dgm:prSet>
      <dgm:spPr/>
      <dgm:t>
        <a:bodyPr/>
        <a:lstStyle/>
        <a:p>
          <a:endParaRPr lang="ru-RU"/>
        </a:p>
      </dgm:t>
    </dgm:pt>
  </dgm:ptLst>
  <dgm:cxnLst>
    <dgm:cxn modelId="{8BDFC00B-096A-4EE8-9121-FC1904EF9353}" srcId="{FE87A704-5A54-43B9-8682-3970D5CC4E7D}" destId="{72FED479-F6E9-4B02-B08D-1EE3755E6B31}" srcOrd="1" destOrd="0" parTransId="{E203D431-812D-46CC-9B94-FA47502128E5}" sibTransId="{78E3D5A6-9EE8-40D4-8DC5-0D1F8E479D72}"/>
    <dgm:cxn modelId="{182DCBAC-6523-41B7-8405-CB021F91D6FC}" srcId="{E537F181-9C10-46A9-A28B-5E4ED9BCBEAE}" destId="{174F1EE5-1F42-4241-95D0-AF66A71A1BFB}" srcOrd="0" destOrd="0" parTransId="{F6B14087-331E-4D13-B402-CDB1829D0B30}" sibTransId="{7995AE66-F272-4737-A414-871C1A65EA37}"/>
    <dgm:cxn modelId="{E4E31551-6A2E-416F-9019-1FB00D22AEA5}" type="presOf" srcId="{04B9D672-372F-4661-BAA7-20FE94DF8F24}" destId="{7EAA1F4B-37D9-4E68-8045-6F13492F8C4D}" srcOrd="0" destOrd="0" presId="urn:microsoft.com/office/officeart/2005/8/layout/hierarchy3"/>
    <dgm:cxn modelId="{08655952-81FC-48D8-9CE3-F900A0F484A8}" srcId="{FE87A704-5A54-43B9-8682-3970D5CC4E7D}" destId="{E655AD82-1E3A-4E86-AFFB-800A1F912504}" srcOrd="0" destOrd="0" parTransId="{0A4E5293-D9A3-42A8-81AE-0FD47A008D2F}" sibTransId="{86967A41-92F0-49FB-842E-0699D999AFD6}"/>
    <dgm:cxn modelId="{0AE212DD-E6E2-4BAF-9560-26B01BA1F82A}" type="presOf" srcId="{F6B14087-331E-4D13-B402-CDB1829D0B30}" destId="{BAF0D8A1-CDD4-4302-A86C-6C803FBBD992}" srcOrd="0" destOrd="0" presId="urn:microsoft.com/office/officeart/2005/8/layout/hierarchy3"/>
    <dgm:cxn modelId="{85CEACBE-D4FD-4C5F-AADD-FC9E1C42759D}" type="presOf" srcId="{39551F2C-78FA-490B-989A-1892A523C372}" destId="{D2C22B35-7265-4A66-B6D3-80C6048D6CB8}" srcOrd="0" destOrd="0" presId="urn:microsoft.com/office/officeart/2005/8/layout/hierarchy3"/>
    <dgm:cxn modelId="{4B079024-C957-4B4F-98C5-62486684E609}" srcId="{FE87A704-5A54-43B9-8682-3970D5CC4E7D}" destId="{030DCAD8-16D1-43D2-BC0F-89D78B423000}" srcOrd="8" destOrd="0" parTransId="{04B9D672-372F-4661-BAA7-20FE94DF8F24}" sibTransId="{A349FF92-BB5A-4B31-8B91-45EB2E3E7501}"/>
    <dgm:cxn modelId="{2E82CFBE-F07B-4153-837C-D24F1D6C915F}" type="presOf" srcId="{FE87A704-5A54-43B9-8682-3970D5CC4E7D}" destId="{91DBA9D5-7F7C-44B9-9AE4-33BD8EB5E59E}" srcOrd="1" destOrd="0" presId="urn:microsoft.com/office/officeart/2005/8/layout/hierarchy3"/>
    <dgm:cxn modelId="{E17003D7-A39F-4295-90D2-023D149D91FD}" type="presOf" srcId="{1B260E61-AD09-4B79-971B-2742B350FCD1}" destId="{3DFEB98E-1E8D-490A-B255-FDBA1CBEDB16}" srcOrd="0" destOrd="0" presId="urn:microsoft.com/office/officeart/2005/8/layout/hierarchy3"/>
    <dgm:cxn modelId="{A9DCE0C3-91EC-4A43-88A4-379F657425AA}" type="presOf" srcId="{AB4E5B1E-9690-4EAE-8512-1C4BEC71E97E}" destId="{A44172B5-5A7C-4FB7-8D34-95D9AE1ADCFE}" srcOrd="0" destOrd="0" presId="urn:microsoft.com/office/officeart/2005/8/layout/hierarchy3"/>
    <dgm:cxn modelId="{7F3CE421-9390-47F5-9C33-0ED9A4729D58}" type="presOf" srcId="{030DCAD8-16D1-43D2-BC0F-89D78B423000}" destId="{4C578B7B-07EB-4872-BFB8-65FDDA73D7D5}" srcOrd="0" destOrd="0" presId="urn:microsoft.com/office/officeart/2005/8/layout/hierarchy3"/>
    <dgm:cxn modelId="{DE74D851-7163-4EBB-BB80-8886E0B0D122}" type="presOf" srcId="{C2F77021-8F0C-452D-A4FB-C288317A797A}" destId="{F1C52B4E-7F5A-40D3-97C3-A2DC0CAF1D01}" srcOrd="0" destOrd="0" presId="urn:microsoft.com/office/officeart/2005/8/layout/hierarchy3"/>
    <dgm:cxn modelId="{F7AD6F01-7323-4AFB-A50E-D4858931AC34}" type="presOf" srcId="{5C0A109C-F8FA-4D1C-AEA1-1527F258DDFD}" destId="{ACBC6603-CF25-438C-934F-01C67E97A324}" srcOrd="0" destOrd="0" presId="urn:microsoft.com/office/officeart/2005/8/layout/hierarchy3"/>
    <dgm:cxn modelId="{CAA3EB4C-4180-4ECE-BA08-2BB2EB35A9B6}" type="presOf" srcId="{AA0B6008-813A-4C0D-8263-06028793352F}" destId="{F23B3DB9-8A57-4B45-998B-551CA8A1332E}" srcOrd="0" destOrd="0" presId="urn:microsoft.com/office/officeart/2005/8/layout/hierarchy3"/>
    <dgm:cxn modelId="{E362C3B9-DF2C-478C-8F55-E902C48CED8D}" srcId="{E537F181-9C10-46A9-A28B-5E4ED9BCBEAE}" destId="{AB4E5B1E-9690-4EAE-8512-1C4BEC71E97E}" srcOrd="3" destOrd="0" parTransId="{1382ECC2-8EF7-4EFA-92C0-B324277D3525}" sibTransId="{02103988-6E22-442A-B814-387DF995D7B5}"/>
    <dgm:cxn modelId="{0E937F15-C424-4B8E-8C68-E227E1FF10E7}" type="presOf" srcId="{9C383401-FFEF-4E65-BEDF-40FD142D9CBB}" destId="{25D52A79-0AF4-441B-8358-6AE35CCF2C88}" srcOrd="0" destOrd="0" presId="urn:microsoft.com/office/officeart/2005/8/layout/hierarchy3"/>
    <dgm:cxn modelId="{E100BD3C-C003-4A4C-8242-A4FAEC1E0FF0}" srcId="{FE87A704-5A54-43B9-8682-3970D5CC4E7D}" destId="{AA0B6008-813A-4C0D-8263-06028793352F}" srcOrd="6" destOrd="0" parTransId="{1B260E61-AD09-4B79-971B-2742B350FCD1}" sibTransId="{BDB8C0A3-47F9-40DC-B4B8-F68C7EAAD0DB}"/>
    <dgm:cxn modelId="{3208A003-0AB2-4B59-B4BA-D2B44C18EBC1}" type="presOf" srcId="{1382ECC2-8EF7-4EFA-92C0-B324277D3525}" destId="{951DB917-C4E3-498B-8E22-AEEF40B1FB20}" srcOrd="0" destOrd="0" presId="urn:microsoft.com/office/officeart/2005/8/layout/hierarchy3"/>
    <dgm:cxn modelId="{51D60DCA-EEA5-4732-AD9F-6076410FB467}" srcId="{68931FDE-9004-49CE-B962-37E9EAA7E554}" destId="{FE87A704-5A54-43B9-8682-3970D5CC4E7D}" srcOrd="0" destOrd="0" parTransId="{BE41A16B-B0B4-41AB-B67A-43DF43DC3F7D}" sibTransId="{3305EE38-318A-4186-BA37-D0533990BFB2}"/>
    <dgm:cxn modelId="{F503E517-E917-44F4-9ABD-5E62EC569D0D}" type="presOf" srcId="{329643CE-20D3-45D8-9DDE-787F8B7A3224}" destId="{413B6F4E-9AD0-4189-A2C3-0BAB24E4ADAD}" srcOrd="0" destOrd="0" presId="urn:microsoft.com/office/officeart/2005/8/layout/hierarchy3"/>
    <dgm:cxn modelId="{CD701666-E9BF-4158-96A7-97FE5EBD512B}" type="presOf" srcId="{E203D431-812D-46CC-9B94-FA47502128E5}" destId="{F4F98089-77CE-4D9A-BED7-365294ED290A}" srcOrd="0" destOrd="0" presId="urn:microsoft.com/office/officeart/2005/8/layout/hierarchy3"/>
    <dgm:cxn modelId="{31774231-6500-4BB5-BF41-D11BED898404}" type="presOf" srcId="{174F1EE5-1F42-4241-95D0-AF66A71A1BFB}" destId="{A308DA83-B778-49A3-83E6-2C5D93CD6924}" srcOrd="0" destOrd="0" presId="urn:microsoft.com/office/officeart/2005/8/layout/hierarchy3"/>
    <dgm:cxn modelId="{00023CC4-8716-40DA-9E19-7024E0548FA2}" type="presOf" srcId="{E537F181-9C10-46A9-A28B-5E4ED9BCBEAE}" destId="{BA083B7F-4523-48FE-8F5E-70C18E3889D5}" srcOrd="1" destOrd="0" presId="urn:microsoft.com/office/officeart/2005/8/layout/hierarchy3"/>
    <dgm:cxn modelId="{60C8E128-1D64-4D25-8EC9-4C1D390EDD6F}" srcId="{E537F181-9C10-46A9-A28B-5E4ED9BCBEAE}" destId="{51A77B1C-2EEF-4096-928D-1D30CA32878A}" srcOrd="4" destOrd="0" parTransId="{7B73A3CD-61F7-4F36-A9FD-A5492EBFD873}" sibTransId="{E3A9D9FD-E513-4FC4-8245-4EA7BB369140}"/>
    <dgm:cxn modelId="{3F283FF8-A321-4DBF-81F7-CEC8030CB23C}" type="presOf" srcId="{1FDDF6CA-CDC9-4B47-B64A-2A201CF6DA2C}" destId="{C9185CEC-9B9D-455E-93A8-7FBDBBC2FCB7}" srcOrd="0" destOrd="0" presId="urn:microsoft.com/office/officeart/2005/8/layout/hierarchy3"/>
    <dgm:cxn modelId="{B91712E0-3699-49DB-8FB3-1B7733395A53}" type="presOf" srcId="{E537F181-9C10-46A9-A28B-5E4ED9BCBEAE}" destId="{6FE1F457-2963-443D-802B-8686A6E42C36}" srcOrd="0" destOrd="0" presId="urn:microsoft.com/office/officeart/2005/8/layout/hierarchy3"/>
    <dgm:cxn modelId="{9918D94C-7212-4E84-8FF3-B92E21DDC0C0}" type="presOf" srcId="{B9C3CBD4-2BB2-48BA-9E83-93EF2C1989AB}" destId="{A6753438-06D3-4D0A-A557-4E1ED1CEC55E}" srcOrd="0" destOrd="0" presId="urn:microsoft.com/office/officeart/2005/8/layout/hierarchy3"/>
    <dgm:cxn modelId="{2434683E-E907-480A-8DCA-7DB138DC1631}" srcId="{FE87A704-5A54-43B9-8682-3970D5CC4E7D}" destId="{329643CE-20D3-45D8-9DDE-787F8B7A3224}" srcOrd="4" destOrd="0" parTransId="{F313D4A4-7B31-4852-AF54-E332612C454A}" sibTransId="{B6B2319C-FA32-4E32-86F9-4616F2B99A8B}"/>
    <dgm:cxn modelId="{689C2FA2-17B0-4E1C-9716-FC2C4F6F73FD}" type="presOf" srcId="{C79159D5-E5AF-44DB-9FBD-00D080A91FD6}" destId="{D01219EE-93B6-4A4E-A1AF-80D70E26344C}" srcOrd="0" destOrd="0" presId="urn:microsoft.com/office/officeart/2005/8/layout/hierarchy3"/>
    <dgm:cxn modelId="{B5CD8E52-4038-4326-AC15-68F6B23753DE}" srcId="{FE87A704-5A54-43B9-8682-3970D5CC4E7D}" destId="{C79159D5-E5AF-44DB-9FBD-00D080A91FD6}" srcOrd="7" destOrd="0" parTransId="{03BDF542-D185-4129-8ED9-5057AFA1093B}" sibTransId="{ABBAA4FB-2FD3-4EA3-B9EA-3493F18FADDA}"/>
    <dgm:cxn modelId="{DD004972-AE3F-4809-B116-8BF81EB1B43A}" type="presOf" srcId="{51A77B1C-2EEF-4096-928D-1D30CA32878A}" destId="{EC94EEA0-1F11-4B5B-837B-8A4C27D96F5E}" srcOrd="0" destOrd="0" presId="urn:microsoft.com/office/officeart/2005/8/layout/hierarchy3"/>
    <dgm:cxn modelId="{D77D2279-E6F8-4A21-9D21-54B8821DA0B6}" type="presOf" srcId="{0BB89A03-9A47-43D5-804F-8CA183AD43BB}" destId="{0DFAC7B8-9D92-4110-A5DA-389AC2A86D03}" srcOrd="0" destOrd="0" presId="urn:microsoft.com/office/officeart/2005/8/layout/hierarchy3"/>
    <dgm:cxn modelId="{55B6352E-BFBC-43E8-AD30-9D82954561B6}" srcId="{FE87A704-5A54-43B9-8682-3970D5CC4E7D}" destId="{5C0A109C-F8FA-4D1C-AEA1-1527F258DDFD}" srcOrd="2" destOrd="0" parTransId="{1FDDF6CA-CDC9-4B47-B64A-2A201CF6DA2C}" sibTransId="{C14803A9-A9CC-4988-A0D4-4ED36C2A1C7B}"/>
    <dgm:cxn modelId="{8E7E793A-49A4-4894-AE51-044F1A40EC45}" srcId="{68931FDE-9004-49CE-B962-37E9EAA7E554}" destId="{E537F181-9C10-46A9-A28B-5E4ED9BCBEAE}" srcOrd="1" destOrd="0" parTransId="{D728B57D-7D1B-4980-AED8-3F338CEAA058}" sibTransId="{C46E1859-5253-462D-AC5B-F7138FE11AFF}"/>
    <dgm:cxn modelId="{C0233B3A-FA98-4ABE-89A7-1C2E6AA87898}" type="presOf" srcId="{7B73A3CD-61F7-4F36-A9FD-A5492EBFD873}" destId="{B627B786-8121-44E7-A22D-00D172ED5AE1}" srcOrd="0" destOrd="0" presId="urn:microsoft.com/office/officeart/2005/8/layout/hierarchy3"/>
    <dgm:cxn modelId="{D15DFA99-94B1-4704-95C3-0434AE6D694A}" type="presOf" srcId="{FE87A704-5A54-43B9-8682-3970D5CC4E7D}" destId="{6F63AB3B-F883-442A-8E6B-40D1B9A579C8}" srcOrd="0" destOrd="0" presId="urn:microsoft.com/office/officeart/2005/8/layout/hierarchy3"/>
    <dgm:cxn modelId="{25D90722-D597-47FE-93C0-E93EE2D31EDC}" type="presOf" srcId="{68931FDE-9004-49CE-B962-37E9EAA7E554}" destId="{7909BC95-367F-409D-B97B-33E8F101041D}" srcOrd="0" destOrd="0" presId="urn:microsoft.com/office/officeart/2005/8/layout/hierarchy3"/>
    <dgm:cxn modelId="{70667EB7-8DD5-40D1-94F6-8659B9BED5A4}" type="presOf" srcId="{FB13093B-C683-4423-8B32-54632ACD9AC4}" destId="{34B7806C-36B7-4A97-A04A-DAC6053E9C24}" srcOrd="0" destOrd="0" presId="urn:microsoft.com/office/officeart/2005/8/layout/hierarchy3"/>
    <dgm:cxn modelId="{D2A9C782-1459-4E3B-999F-66D8C49623DD}" type="presOf" srcId="{03BDF542-D185-4129-8ED9-5057AFA1093B}" destId="{0DFEE257-90C7-49A0-AA40-9ED93035C5BC}" srcOrd="0" destOrd="0" presId="urn:microsoft.com/office/officeart/2005/8/layout/hierarchy3"/>
    <dgm:cxn modelId="{90867BEC-1D93-47BF-8EB2-30E948C58473}" type="presOf" srcId="{F313D4A4-7B31-4852-AF54-E332612C454A}" destId="{EF125202-1A7E-4CAB-9435-1EBAFC7F2CA9}" srcOrd="0" destOrd="0" presId="urn:microsoft.com/office/officeart/2005/8/layout/hierarchy3"/>
    <dgm:cxn modelId="{36EDCD03-B95D-4498-B236-FA17FE6D6775}" srcId="{E537F181-9C10-46A9-A28B-5E4ED9BCBEAE}" destId="{0BB89A03-9A47-43D5-804F-8CA183AD43BB}" srcOrd="1" destOrd="0" parTransId="{C2F77021-8F0C-452D-A4FB-C288317A797A}" sibTransId="{6745075D-CBA0-4FD5-8285-70D1359D313C}"/>
    <dgm:cxn modelId="{C18450D2-4FD0-4FA1-AAE7-1BD135109294}" srcId="{FE87A704-5A54-43B9-8682-3970D5CC4E7D}" destId="{013FCAB8-9529-441A-94E4-AF06846FA929}" srcOrd="5" destOrd="0" parTransId="{B01FD908-C30D-4A0F-A764-54774C1F7FA8}" sibTransId="{BE70F35C-ED4F-4979-85F5-1AE8597EA20D}"/>
    <dgm:cxn modelId="{35E3B1F5-5401-4935-9FD1-1C3FAE9C569D}" type="presOf" srcId="{B01FD908-C30D-4A0F-A764-54774C1F7FA8}" destId="{D0360933-845A-4B7D-9E76-AAA85BAD7739}" srcOrd="0" destOrd="0" presId="urn:microsoft.com/office/officeart/2005/8/layout/hierarchy3"/>
    <dgm:cxn modelId="{0D3FB6A0-FDE5-4F60-8ACE-C27F082CDE10}" type="presOf" srcId="{013FCAB8-9529-441A-94E4-AF06846FA929}" destId="{EF3F9287-BDCA-4C56-8895-C67F19580CD7}" srcOrd="0" destOrd="0" presId="urn:microsoft.com/office/officeart/2005/8/layout/hierarchy3"/>
    <dgm:cxn modelId="{EF1EFDBB-7A7C-4FEA-B495-8518B601F7F4}" type="presOf" srcId="{E655AD82-1E3A-4E86-AFFB-800A1F912504}" destId="{6E7CA441-AEF5-4863-8DED-0A399D265096}" srcOrd="0" destOrd="0" presId="urn:microsoft.com/office/officeart/2005/8/layout/hierarchy3"/>
    <dgm:cxn modelId="{E2A6023B-15F9-4D19-BCEA-593AAACF5978}" type="presOf" srcId="{72FED479-F6E9-4B02-B08D-1EE3755E6B31}" destId="{8142C035-4011-4DC4-9458-E8C72ABCC6A3}" srcOrd="0" destOrd="0" presId="urn:microsoft.com/office/officeart/2005/8/layout/hierarchy3"/>
    <dgm:cxn modelId="{AEB0B482-A7A2-413C-883F-5712783B63F6}" type="presOf" srcId="{0A4E5293-D9A3-42A8-81AE-0FD47A008D2F}" destId="{D961254D-C2A0-4806-8565-896671E7D43A}" srcOrd="0" destOrd="0" presId="urn:microsoft.com/office/officeart/2005/8/layout/hierarchy3"/>
    <dgm:cxn modelId="{E54BB30A-5416-4D0C-A1AA-F4FC4F1CAC83}" srcId="{FE87A704-5A54-43B9-8682-3970D5CC4E7D}" destId="{9C383401-FFEF-4E65-BEDF-40FD142D9CBB}" srcOrd="3" destOrd="0" parTransId="{39551F2C-78FA-490B-989A-1892A523C372}" sibTransId="{EE3C2BD1-A914-443D-B29E-F79B57997713}"/>
    <dgm:cxn modelId="{E6778452-AE1F-4EC8-9805-9AF1416B4136}" srcId="{E537F181-9C10-46A9-A28B-5E4ED9BCBEAE}" destId="{FB13093B-C683-4423-8B32-54632ACD9AC4}" srcOrd="2" destOrd="0" parTransId="{B9C3CBD4-2BB2-48BA-9E83-93EF2C1989AB}" sibTransId="{D9FB037A-62A5-4D55-BC1F-5A4986F12D59}"/>
    <dgm:cxn modelId="{D495FBB9-C1D1-49A2-AEAA-F7B82797E538}" type="presParOf" srcId="{7909BC95-367F-409D-B97B-33E8F101041D}" destId="{5DFE6213-2487-4088-944D-0781142F5092}" srcOrd="0" destOrd="0" presId="urn:microsoft.com/office/officeart/2005/8/layout/hierarchy3"/>
    <dgm:cxn modelId="{0A6E04B7-2F10-4B35-81D0-2F7EF227B35F}" type="presParOf" srcId="{5DFE6213-2487-4088-944D-0781142F5092}" destId="{2E0709F8-7D0A-4143-8CE0-6077CFB1C672}" srcOrd="0" destOrd="0" presId="urn:microsoft.com/office/officeart/2005/8/layout/hierarchy3"/>
    <dgm:cxn modelId="{4BCF7D97-2E1C-4A12-A45F-211433664FFC}" type="presParOf" srcId="{2E0709F8-7D0A-4143-8CE0-6077CFB1C672}" destId="{6F63AB3B-F883-442A-8E6B-40D1B9A579C8}" srcOrd="0" destOrd="0" presId="urn:microsoft.com/office/officeart/2005/8/layout/hierarchy3"/>
    <dgm:cxn modelId="{59F7DD2B-E6BD-4AA0-AB6C-9085CCD9F5D3}" type="presParOf" srcId="{2E0709F8-7D0A-4143-8CE0-6077CFB1C672}" destId="{91DBA9D5-7F7C-44B9-9AE4-33BD8EB5E59E}" srcOrd="1" destOrd="0" presId="urn:microsoft.com/office/officeart/2005/8/layout/hierarchy3"/>
    <dgm:cxn modelId="{58429FC1-2039-4B6B-91DE-8D6234D0AAC7}" type="presParOf" srcId="{5DFE6213-2487-4088-944D-0781142F5092}" destId="{A57A32FE-5576-4B0A-81D7-B78C6377C71F}" srcOrd="1" destOrd="0" presId="urn:microsoft.com/office/officeart/2005/8/layout/hierarchy3"/>
    <dgm:cxn modelId="{704292F8-DBFA-47BF-91C4-746B0421D43B}" type="presParOf" srcId="{A57A32FE-5576-4B0A-81D7-B78C6377C71F}" destId="{D961254D-C2A0-4806-8565-896671E7D43A}" srcOrd="0" destOrd="0" presId="urn:microsoft.com/office/officeart/2005/8/layout/hierarchy3"/>
    <dgm:cxn modelId="{D4950247-20FF-48FE-A5C4-032640D22B09}" type="presParOf" srcId="{A57A32FE-5576-4B0A-81D7-B78C6377C71F}" destId="{6E7CA441-AEF5-4863-8DED-0A399D265096}" srcOrd="1" destOrd="0" presId="urn:microsoft.com/office/officeart/2005/8/layout/hierarchy3"/>
    <dgm:cxn modelId="{9B07CAA7-94FA-46E3-82C9-ADC62C9C19C1}" type="presParOf" srcId="{A57A32FE-5576-4B0A-81D7-B78C6377C71F}" destId="{F4F98089-77CE-4D9A-BED7-365294ED290A}" srcOrd="2" destOrd="0" presId="urn:microsoft.com/office/officeart/2005/8/layout/hierarchy3"/>
    <dgm:cxn modelId="{4ABD9E09-B864-4D33-8D5C-B4274AC46C39}" type="presParOf" srcId="{A57A32FE-5576-4B0A-81D7-B78C6377C71F}" destId="{8142C035-4011-4DC4-9458-E8C72ABCC6A3}" srcOrd="3" destOrd="0" presId="urn:microsoft.com/office/officeart/2005/8/layout/hierarchy3"/>
    <dgm:cxn modelId="{CEEE0842-047A-494A-8FC7-EB543E2FAFA6}" type="presParOf" srcId="{A57A32FE-5576-4B0A-81D7-B78C6377C71F}" destId="{C9185CEC-9B9D-455E-93A8-7FBDBBC2FCB7}" srcOrd="4" destOrd="0" presId="urn:microsoft.com/office/officeart/2005/8/layout/hierarchy3"/>
    <dgm:cxn modelId="{B93E191C-665A-4EEA-B453-D41EAD2FCEC6}" type="presParOf" srcId="{A57A32FE-5576-4B0A-81D7-B78C6377C71F}" destId="{ACBC6603-CF25-438C-934F-01C67E97A324}" srcOrd="5" destOrd="0" presId="urn:microsoft.com/office/officeart/2005/8/layout/hierarchy3"/>
    <dgm:cxn modelId="{59DCA5BC-880D-4201-8124-98FF600BDABE}" type="presParOf" srcId="{A57A32FE-5576-4B0A-81D7-B78C6377C71F}" destId="{D2C22B35-7265-4A66-B6D3-80C6048D6CB8}" srcOrd="6" destOrd="0" presId="urn:microsoft.com/office/officeart/2005/8/layout/hierarchy3"/>
    <dgm:cxn modelId="{CFBA4FFE-81A2-400F-A41D-197B02678108}" type="presParOf" srcId="{A57A32FE-5576-4B0A-81D7-B78C6377C71F}" destId="{25D52A79-0AF4-441B-8358-6AE35CCF2C88}" srcOrd="7" destOrd="0" presId="urn:microsoft.com/office/officeart/2005/8/layout/hierarchy3"/>
    <dgm:cxn modelId="{B6DA7F63-3A2C-4AB2-A610-D69B1118BA63}" type="presParOf" srcId="{A57A32FE-5576-4B0A-81D7-B78C6377C71F}" destId="{EF125202-1A7E-4CAB-9435-1EBAFC7F2CA9}" srcOrd="8" destOrd="0" presId="urn:microsoft.com/office/officeart/2005/8/layout/hierarchy3"/>
    <dgm:cxn modelId="{DAFFF493-48BC-42C3-A92E-2DD1996AE4C9}" type="presParOf" srcId="{A57A32FE-5576-4B0A-81D7-B78C6377C71F}" destId="{413B6F4E-9AD0-4189-A2C3-0BAB24E4ADAD}" srcOrd="9" destOrd="0" presId="urn:microsoft.com/office/officeart/2005/8/layout/hierarchy3"/>
    <dgm:cxn modelId="{A873A9EB-F9F2-49D8-81AD-93CB11FE751F}" type="presParOf" srcId="{A57A32FE-5576-4B0A-81D7-B78C6377C71F}" destId="{D0360933-845A-4B7D-9E76-AAA85BAD7739}" srcOrd="10" destOrd="0" presId="urn:microsoft.com/office/officeart/2005/8/layout/hierarchy3"/>
    <dgm:cxn modelId="{550AA3BA-50C1-4A04-8873-A08D43515F2A}" type="presParOf" srcId="{A57A32FE-5576-4B0A-81D7-B78C6377C71F}" destId="{EF3F9287-BDCA-4C56-8895-C67F19580CD7}" srcOrd="11" destOrd="0" presId="urn:microsoft.com/office/officeart/2005/8/layout/hierarchy3"/>
    <dgm:cxn modelId="{82399220-7415-4BCB-8B5E-39EC341BB7BA}" type="presParOf" srcId="{A57A32FE-5576-4B0A-81D7-B78C6377C71F}" destId="{3DFEB98E-1E8D-490A-B255-FDBA1CBEDB16}" srcOrd="12" destOrd="0" presId="urn:microsoft.com/office/officeart/2005/8/layout/hierarchy3"/>
    <dgm:cxn modelId="{6E009F44-50DE-4AC7-BF30-CEE9C38E76D5}" type="presParOf" srcId="{A57A32FE-5576-4B0A-81D7-B78C6377C71F}" destId="{F23B3DB9-8A57-4B45-998B-551CA8A1332E}" srcOrd="13" destOrd="0" presId="urn:microsoft.com/office/officeart/2005/8/layout/hierarchy3"/>
    <dgm:cxn modelId="{66794EE3-12E8-4476-BDAB-C34024EF23EA}" type="presParOf" srcId="{A57A32FE-5576-4B0A-81D7-B78C6377C71F}" destId="{0DFEE257-90C7-49A0-AA40-9ED93035C5BC}" srcOrd="14" destOrd="0" presId="urn:microsoft.com/office/officeart/2005/8/layout/hierarchy3"/>
    <dgm:cxn modelId="{F18755F6-5148-4907-A592-B5B3D0203CAC}" type="presParOf" srcId="{A57A32FE-5576-4B0A-81D7-B78C6377C71F}" destId="{D01219EE-93B6-4A4E-A1AF-80D70E26344C}" srcOrd="15" destOrd="0" presId="urn:microsoft.com/office/officeart/2005/8/layout/hierarchy3"/>
    <dgm:cxn modelId="{53F020DB-D267-4E5D-A668-E3B569CCDE94}" type="presParOf" srcId="{A57A32FE-5576-4B0A-81D7-B78C6377C71F}" destId="{7EAA1F4B-37D9-4E68-8045-6F13492F8C4D}" srcOrd="16" destOrd="0" presId="urn:microsoft.com/office/officeart/2005/8/layout/hierarchy3"/>
    <dgm:cxn modelId="{E034A2A9-D4EC-4BF7-8009-EED3DB379725}" type="presParOf" srcId="{A57A32FE-5576-4B0A-81D7-B78C6377C71F}" destId="{4C578B7B-07EB-4872-BFB8-65FDDA73D7D5}" srcOrd="17" destOrd="0" presId="urn:microsoft.com/office/officeart/2005/8/layout/hierarchy3"/>
    <dgm:cxn modelId="{E51E7FA3-56BB-4BFC-95B0-DF7795F3E60C}" type="presParOf" srcId="{7909BC95-367F-409D-B97B-33E8F101041D}" destId="{DCB53CCD-F52D-4B5F-9F4C-FFF8A36E8F98}" srcOrd="1" destOrd="0" presId="urn:microsoft.com/office/officeart/2005/8/layout/hierarchy3"/>
    <dgm:cxn modelId="{608FCA09-1E40-4980-A0B2-B59913B57AAA}" type="presParOf" srcId="{DCB53CCD-F52D-4B5F-9F4C-FFF8A36E8F98}" destId="{4AB48743-B224-4F4A-8872-70AB5E9D1FFE}" srcOrd="0" destOrd="0" presId="urn:microsoft.com/office/officeart/2005/8/layout/hierarchy3"/>
    <dgm:cxn modelId="{EE19CE77-3F7A-49E0-B998-D7A7BD8E15B6}" type="presParOf" srcId="{4AB48743-B224-4F4A-8872-70AB5E9D1FFE}" destId="{6FE1F457-2963-443D-802B-8686A6E42C36}" srcOrd="0" destOrd="0" presId="urn:microsoft.com/office/officeart/2005/8/layout/hierarchy3"/>
    <dgm:cxn modelId="{4E1E20CB-2B47-4C06-8544-30B234FC55C1}" type="presParOf" srcId="{4AB48743-B224-4F4A-8872-70AB5E9D1FFE}" destId="{BA083B7F-4523-48FE-8F5E-70C18E3889D5}" srcOrd="1" destOrd="0" presId="urn:microsoft.com/office/officeart/2005/8/layout/hierarchy3"/>
    <dgm:cxn modelId="{27F07C82-3A8B-4D24-BC66-02E9E63CD744}" type="presParOf" srcId="{DCB53CCD-F52D-4B5F-9F4C-FFF8A36E8F98}" destId="{B152BAB1-CC56-407C-B4BC-21DA8D6BDBBC}" srcOrd="1" destOrd="0" presId="urn:microsoft.com/office/officeart/2005/8/layout/hierarchy3"/>
    <dgm:cxn modelId="{14D1670E-1DB2-4E0F-B66B-C58DAA6DDF36}" type="presParOf" srcId="{B152BAB1-CC56-407C-B4BC-21DA8D6BDBBC}" destId="{BAF0D8A1-CDD4-4302-A86C-6C803FBBD992}" srcOrd="0" destOrd="0" presId="urn:microsoft.com/office/officeart/2005/8/layout/hierarchy3"/>
    <dgm:cxn modelId="{079CDCCC-51BB-4BBA-B7AE-B7603B64F47F}" type="presParOf" srcId="{B152BAB1-CC56-407C-B4BC-21DA8D6BDBBC}" destId="{A308DA83-B778-49A3-83E6-2C5D93CD6924}" srcOrd="1" destOrd="0" presId="urn:microsoft.com/office/officeart/2005/8/layout/hierarchy3"/>
    <dgm:cxn modelId="{949931F4-C282-4D87-93CF-85A5CCAE9D5C}" type="presParOf" srcId="{B152BAB1-CC56-407C-B4BC-21DA8D6BDBBC}" destId="{F1C52B4E-7F5A-40D3-97C3-A2DC0CAF1D01}" srcOrd="2" destOrd="0" presId="urn:microsoft.com/office/officeart/2005/8/layout/hierarchy3"/>
    <dgm:cxn modelId="{04D8917C-8224-429E-8EDD-E306DD002173}" type="presParOf" srcId="{B152BAB1-CC56-407C-B4BC-21DA8D6BDBBC}" destId="{0DFAC7B8-9D92-4110-A5DA-389AC2A86D03}" srcOrd="3" destOrd="0" presId="urn:microsoft.com/office/officeart/2005/8/layout/hierarchy3"/>
    <dgm:cxn modelId="{FB725A05-B4AC-4EBE-BD7B-B67AED176269}" type="presParOf" srcId="{B152BAB1-CC56-407C-B4BC-21DA8D6BDBBC}" destId="{A6753438-06D3-4D0A-A557-4E1ED1CEC55E}" srcOrd="4" destOrd="0" presId="urn:microsoft.com/office/officeart/2005/8/layout/hierarchy3"/>
    <dgm:cxn modelId="{4C07A417-66C9-48D5-B45F-C7FA3BD9841A}" type="presParOf" srcId="{B152BAB1-CC56-407C-B4BC-21DA8D6BDBBC}" destId="{34B7806C-36B7-4A97-A04A-DAC6053E9C24}" srcOrd="5" destOrd="0" presId="urn:microsoft.com/office/officeart/2005/8/layout/hierarchy3"/>
    <dgm:cxn modelId="{C88BBBE6-4256-4363-90BA-D4E051B77ABD}" type="presParOf" srcId="{B152BAB1-CC56-407C-B4BC-21DA8D6BDBBC}" destId="{951DB917-C4E3-498B-8E22-AEEF40B1FB20}" srcOrd="6" destOrd="0" presId="urn:microsoft.com/office/officeart/2005/8/layout/hierarchy3"/>
    <dgm:cxn modelId="{42202DB9-093B-4BB4-A099-45D504A68B0C}" type="presParOf" srcId="{B152BAB1-CC56-407C-B4BC-21DA8D6BDBBC}" destId="{A44172B5-5A7C-4FB7-8D34-95D9AE1ADCFE}" srcOrd="7" destOrd="0" presId="urn:microsoft.com/office/officeart/2005/8/layout/hierarchy3"/>
    <dgm:cxn modelId="{3F8A6471-309E-474E-AC53-D1A4BE3EF7EE}" type="presParOf" srcId="{B152BAB1-CC56-407C-B4BC-21DA8D6BDBBC}" destId="{B627B786-8121-44E7-A22D-00D172ED5AE1}" srcOrd="8" destOrd="0" presId="urn:microsoft.com/office/officeart/2005/8/layout/hierarchy3"/>
    <dgm:cxn modelId="{2149EF92-DA3B-4A85-A160-5B3CAFA802F7}" type="presParOf" srcId="{B152BAB1-CC56-407C-B4BC-21DA8D6BDBBC}" destId="{EC94EEA0-1F11-4B5B-837B-8A4C27D96F5E}" srcOrd="9"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761397-25D8-4030-BC33-EEDDC1962430}" type="doc">
      <dgm:prSet loTypeId="urn:microsoft.com/office/officeart/2005/8/layout/list1" loCatId="list" qsTypeId="urn:microsoft.com/office/officeart/2005/8/quickstyle/simple4" qsCatId="simple" csTypeId="urn:microsoft.com/office/officeart/2005/8/colors/colorful1" csCatId="colorful" phldr="1"/>
      <dgm:spPr/>
      <dgm:t>
        <a:bodyPr/>
        <a:lstStyle/>
        <a:p>
          <a:endParaRPr lang="ru-RU"/>
        </a:p>
      </dgm:t>
    </dgm:pt>
    <dgm:pt modelId="{5C31BDF5-D56E-4A91-B2B4-77D5AE5FC22F}">
      <dgm:prSet phldrT="[Текст]"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социальную политику</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0845DAA9-4D7A-497D-9417-FB7D3550FA68}" type="parTrans" cxnId="{BD8356C4-B736-4186-9567-FC7D3AC84F85}">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54390107-1140-40EE-BDDD-4E0D953D09BF}" type="sibTrans" cxnId="{BD8356C4-B736-4186-9567-FC7D3AC84F85}">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E82DB709-5509-4F0D-AB27-78134AF3FF7B}">
      <dgm:prSet phldrT="[Текст]"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физкультуру и спорт, молодежную политику</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6E80E445-6A24-43A7-B23F-7D6B51EAE751}" type="parTrans" cxnId="{66530A30-B47A-4DE9-8146-A62B173F456F}">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0FE2D6BC-AFFA-4875-BD09-A80332149152}" type="sibTrans" cxnId="{66530A30-B47A-4DE9-8146-A62B173F456F}">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C6BE0CB4-E791-474E-824F-7C6B5F07A772}">
      <dgm:prSet phldrT="[Текст]"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образование</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4D2C0956-558B-41B6-9C89-EC930394D797}" type="parTrans" cxnId="{0E746927-709B-4AC2-84DA-A98FF543CBD9}">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709D4286-BB88-4B9F-9EDA-93A744A1CE9C}" type="sibTrans" cxnId="{0E746927-709B-4AC2-84DA-A98FF543CBD9}">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4B02AB19-492E-4B17-BFC1-C414D2049C36}">
      <dgm:prSet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культуру</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229DF008-F0D6-4F2A-B6BD-8EBBC3F2216F}" type="parTrans" cxnId="{057C4C13-A77C-41CE-8AD4-24F933230DC2}">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EA045299-C492-4026-8A2C-EA6B620A9106}" type="sibTrans" cxnId="{057C4C13-A77C-41CE-8AD4-24F933230DC2}">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0BF8583D-6BC9-4E27-8BBC-223BD233CC1D}">
      <dgm:prSet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дороги и ЖКХ</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19C2BBB7-75B5-4A16-B7D3-807F89334FE4}" type="parTrans" cxnId="{E8416177-79EE-4E38-828C-906752B3BDDD}">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4CA4A10D-29B9-44F7-B703-46877016A322}" type="sibTrans" cxnId="{E8416177-79EE-4E38-828C-906752B3BDDD}">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3807E2F5-D98B-4214-99A2-24AAC28D9FDF}">
      <dgm:prSet custT="1"/>
      <dgm:spPr/>
      <dgm:t>
        <a:bodyPr/>
        <a:lstStyle/>
        <a:p>
          <a:pPr algn="ctr"/>
          <a:r>
            <a:rPr lang="ru-RU" altLang="ru-RU" sz="1000" b="1" i="0" dirty="0" smtClean="0">
              <a:solidFill>
                <a:schemeClr val="bg1"/>
              </a:solidFill>
              <a:latin typeface="Times New Roman" panose="02020603050405020304" pitchFamily="18" charset="0"/>
              <a:cs typeface="Times New Roman" panose="02020603050405020304" pitchFamily="18" charset="0"/>
            </a:rPr>
            <a:t>на здравоохранение</a:t>
          </a:r>
          <a:endParaRPr lang="ru-RU" sz="1000" b="1" i="0" dirty="0">
            <a:solidFill>
              <a:schemeClr val="bg1"/>
            </a:solidFill>
            <a:latin typeface="Times New Roman" panose="02020603050405020304" pitchFamily="18" charset="0"/>
            <a:cs typeface="Times New Roman" panose="02020603050405020304" pitchFamily="18" charset="0"/>
          </a:endParaRPr>
        </a:p>
      </dgm:t>
    </dgm:pt>
    <dgm:pt modelId="{7109D34A-F813-4E10-BFE1-B7028B95D586}" type="parTrans" cxnId="{DBFB95EC-5AA9-470A-A16F-629B3A849C37}">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9C15788C-D0AE-48D9-B2F5-47316D02818C}" type="sibTrans" cxnId="{DBFB95EC-5AA9-470A-A16F-629B3A849C37}">
      <dgm:prSet/>
      <dgm:spPr/>
      <dgm:t>
        <a:bodyPr/>
        <a:lstStyle/>
        <a:p>
          <a:endParaRPr lang="ru-RU" sz="1000" b="1" i="0">
            <a:solidFill>
              <a:schemeClr val="bg1"/>
            </a:solidFill>
            <a:latin typeface="Times New Roman" panose="02020603050405020304" pitchFamily="18" charset="0"/>
            <a:cs typeface="Times New Roman" panose="02020603050405020304" pitchFamily="18" charset="0"/>
          </a:endParaRPr>
        </a:p>
      </dgm:t>
    </dgm:pt>
    <dgm:pt modelId="{C4FD3AB2-3B37-4359-966A-C4369FA0735E}" type="pres">
      <dgm:prSet presAssocID="{1E761397-25D8-4030-BC33-EEDDC1962430}" presName="linear" presStyleCnt="0">
        <dgm:presLayoutVars>
          <dgm:dir/>
          <dgm:animLvl val="lvl"/>
          <dgm:resizeHandles val="exact"/>
        </dgm:presLayoutVars>
      </dgm:prSet>
      <dgm:spPr/>
      <dgm:t>
        <a:bodyPr/>
        <a:lstStyle/>
        <a:p>
          <a:endParaRPr lang="ru-RU"/>
        </a:p>
      </dgm:t>
    </dgm:pt>
    <dgm:pt modelId="{F98C471C-9F00-4DED-A61F-8C1AB5CD7EDA}" type="pres">
      <dgm:prSet presAssocID="{5C31BDF5-D56E-4A91-B2B4-77D5AE5FC22F}" presName="parentLin" presStyleCnt="0"/>
      <dgm:spPr/>
    </dgm:pt>
    <dgm:pt modelId="{5C1CAF23-1CED-4B07-AAE5-27C180CFB598}" type="pres">
      <dgm:prSet presAssocID="{5C31BDF5-D56E-4A91-B2B4-77D5AE5FC22F}" presName="parentLeftMargin" presStyleLbl="node1" presStyleIdx="0" presStyleCnt="6"/>
      <dgm:spPr/>
      <dgm:t>
        <a:bodyPr/>
        <a:lstStyle/>
        <a:p>
          <a:endParaRPr lang="ru-RU"/>
        </a:p>
      </dgm:t>
    </dgm:pt>
    <dgm:pt modelId="{59579BD9-B29A-4B9A-AB8F-F898491FD0A3}" type="pres">
      <dgm:prSet presAssocID="{5C31BDF5-D56E-4A91-B2B4-77D5AE5FC22F}" presName="parentText" presStyleLbl="node1" presStyleIdx="0" presStyleCnt="6" custLinFactX="7756" custLinFactNeighborX="100000" custLinFactNeighborY="-18044">
        <dgm:presLayoutVars>
          <dgm:chMax val="0"/>
          <dgm:bulletEnabled val="1"/>
        </dgm:presLayoutVars>
      </dgm:prSet>
      <dgm:spPr/>
      <dgm:t>
        <a:bodyPr/>
        <a:lstStyle/>
        <a:p>
          <a:endParaRPr lang="ru-RU"/>
        </a:p>
      </dgm:t>
    </dgm:pt>
    <dgm:pt modelId="{238DDF97-A2FC-4670-9A83-8AC3D00DC75B}" type="pres">
      <dgm:prSet presAssocID="{5C31BDF5-D56E-4A91-B2B4-77D5AE5FC22F}" presName="negativeSpace" presStyleCnt="0"/>
      <dgm:spPr/>
    </dgm:pt>
    <dgm:pt modelId="{D8399782-FCDF-4549-BCD1-6B66C81116ED}" type="pres">
      <dgm:prSet presAssocID="{5C31BDF5-D56E-4A91-B2B4-77D5AE5FC22F}" presName="childText" presStyleLbl="conFgAcc1" presStyleIdx="0" presStyleCnt="6">
        <dgm:presLayoutVars>
          <dgm:bulletEnabled val="1"/>
        </dgm:presLayoutVars>
      </dgm:prSet>
      <dgm:spPr/>
    </dgm:pt>
    <dgm:pt modelId="{DFB6C66C-E3C5-4D55-BD41-61F63138919F}" type="pres">
      <dgm:prSet presAssocID="{54390107-1140-40EE-BDDD-4E0D953D09BF}" presName="spaceBetweenRectangles" presStyleCnt="0"/>
      <dgm:spPr/>
    </dgm:pt>
    <dgm:pt modelId="{4D48EAD0-9FC1-4DCB-B49A-FF997820E8DB}" type="pres">
      <dgm:prSet presAssocID="{3807E2F5-D98B-4214-99A2-24AAC28D9FDF}" presName="parentLin" presStyleCnt="0"/>
      <dgm:spPr/>
    </dgm:pt>
    <dgm:pt modelId="{0F2A7AAF-2460-430D-8A0A-DC19C6AC767C}" type="pres">
      <dgm:prSet presAssocID="{3807E2F5-D98B-4214-99A2-24AAC28D9FDF}" presName="parentLeftMargin" presStyleLbl="node1" presStyleIdx="0" presStyleCnt="6"/>
      <dgm:spPr/>
      <dgm:t>
        <a:bodyPr/>
        <a:lstStyle/>
        <a:p>
          <a:endParaRPr lang="ru-RU"/>
        </a:p>
      </dgm:t>
    </dgm:pt>
    <dgm:pt modelId="{4F08A825-BA2C-4530-937B-4C5174EB6A43}" type="pres">
      <dgm:prSet presAssocID="{3807E2F5-D98B-4214-99A2-24AAC28D9FDF}" presName="parentText" presStyleLbl="node1" presStyleIdx="1" presStyleCnt="6" custLinFactX="7756" custLinFactNeighborX="100000" custLinFactNeighborY="-18044">
        <dgm:presLayoutVars>
          <dgm:chMax val="0"/>
          <dgm:bulletEnabled val="1"/>
        </dgm:presLayoutVars>
      </dgm:prSet>
      <dgm:spPr/>
      <dgm:t>
        <a:bodyPr/>
        <a:lstStyle/>
        <a:p>
          <a:endParaRPr lang="ru-RU"/>
        </a:p>
      </dgm:t>
    </dgm:pt>
    <dgm:pt modelId="{CC3367DA-F9D3-45C6-9203-8CC7225C1629}" type="pres">
      <dgm:prSet presAssocID="{3807E2F5-D98B-4214-99A2-24AAC28D9FDF}" presName="negativeSpace" presStyleCnt="0"/>
      <dgm:spPr/>
    </dgm:pt>
    <dgm:pt modelId="{80458165-1D9E-496A-88F0-9E2358828220}" type="pres">
      <dgm:prSet presAssocID="{3807E2F5-D98B-4214-99A2-24AAC28D9FDF}" presName="childText" presStyleLbl="conFgAcc1" presStyleIdx="1" presStyleCnt="6">
        <dgm:presLayoutVars>
          <dgm:bulletEnabled val="1"/>
        </dgm:presLayoutVars>
      </dgm:prSet>
      <dgm:spPr/>
    </dgm:pt>
    <dgm:pt modelId="{AF51BB4F-FF1E-46D4-B135-A6BCB62CBD0D}" type="pres">
      <dgm:prSet presAssocID="{9C15788C-D0AE-48D9-B2F5-47316D02818C}" presName="spaceBetweenRectangles" presStyleCnt="0"/>
      <dgm:spPr/>
    </dgm:pt>
    <dgm:pt modelId="{13E13407-D7FA-43D9-A072-0AF303B7A74F}" type="pres">
      <dgm:prSet presAssocID="{E82DB709-5509-4F0D-AB27-78134AF3FF7B}" presName="parentLin" presStyleCnt="0"/>
      <dgm:spPr/>
    </dgm:pt>
    <dgm:pt modelId="{1246C2C0-3216-4C52-89BA-9E3CD4562325}" type="pres">
      <dgm:prSet presAssocID="{E82DB709-5509-4F0D-AB27-78134AF3FF7B}" presName="parentLeftMargin" presStyleLbl="node1" presStyleIdx="1" presStyleCnt="6"/>
      <dgm:spPr/>
      <dgm:t>
        <a:bodyPr/>
        <a:lstStyle/>
        <a:p>
          <a:endParaRPr lang="ru-RU"/>
        </a:p>
      </dgm:t>
    </dgm:pt>
    <dgm:pt modelId="{529C7C71-0D96-4E94-8089-7561F3F75907}" type="pres">
      <dgm:prSet presAssocID="{E82DB709-5509-4F0D-AB27-78134AF3FF7B}" presName="parentText" presStyleLbl="node1" presStyleIdx="2" presStyleCnt="6" custLinFactX="7756" custLinFactNeighborX="100000" custLinFactNeighborY="-18044">
        <dgm:presLayoutVars>
          <dgm:chMax val="0"/>
          <dgm:bulletEnabled val="1"/>
        </dgm:presLayoutVars>
      </dgm:prSet>
      <dgm:spPr/>
      <dgm:t>
        <a:bodyPr/>
        <a:lstStyle/>
        <a:p>
          <a:endParaRPr lang="ru-RU"/>
        </a:p>
      </dgm:t>
    </dgm:pt>
    <dgm:pt modelId="{380C5068-211C-431A-83E4-0D04212E9CFB}" type="pres">
      <dgm:prSet presAssocID="{E82DB709-5509-4F0D-AB27-78134AF3FF7B}" presName="negativeSpace" presStyleCnt="0"/>
      <dgm:spPr/>
    </dgm:pt>
    <dgm:pt modelId="{FAE9A4CD-CFAE-4620-AFA8-E24433C600BE}" type="pres">
      <dgm:prSet presAssocID="{E82DB709-5509-4F0D-AB27-78134AF3FF7B}" presName="childText" presStyleLbl="conFgAcc1" presStyleIdx="2" presStyleCnt="6">
        <dgm:presLayoutVars>
          <dgm:bulletEnabled val="1"/>
        </dgm:presLayoutVars>
      </dgm:prSet>
      <dgm:spPr/>
    </dgm:pt>
    <dgm:pt modelId="{488D975D-A5E6-4DB6-9F63-1318F817614A}" type="pres">
      <dgm:prSet presAssocID="{0FE2D6BC-AFFA-4875-BD09-A80332149152}" presName="spaceBetweenRectangles" presStyleCnt="0"/>
      <dgm:spPr/>
    </dgm:pt>
    <dgm:pt modelId="{2544AF29-FC33-4CB3-B0F7-8D823977217E}" type="pres">
      <dgm:prSet presAssocID="{C6BE0CB4-E791-474E-824F-7C6B5F07A772}" presName="parentLin" presStyleCnt="0"/>
      <dgm:spPr/>
    </dgm:pt>
    <dgm:pt modelId="{5AF9F9BC-ECCB-44A6-85B5-65B039606854}" type="pres">
      <dgm:prSet presAssocID="{C6BE0CB4-E791-474E-824F-7C6B5F07A772}" presName="parentLeftMargin" presStyleLbl="node1" presStyleIdx="2" presStyleCnt="6"/>
      <dgm:spPr/>
      <dgm:t>
        <a:bodyPr/>
        <a:lstStyle/>
        <a:p>
          <a:endParaRPr lang="ru-RU"/>
        </a:p>
      </dgm:t>
    </dgm:pt>
    <dgm:pt modelId="{BA89FF56-63FB-4143-90F3-BC435833832D}" type="pres">
      <dgm:prSet presAssocID="{C6BE0CB4-E791-474E-824F-7C6B5F07A772}" presName="parentText" presStyleLbl="node1" presStyleIdx="3" presStyleCnt="6" custLinFactX="7756" custLinFactNeighborX="100000" custLinFactNeighborY="-18044">
        <dgm:presLayoutVars>
          <dgm:chMax val="0"/>
          <dgm:bulletEnabled val="1"/>
        </dgm:presLayoutVars>
      </dgm:prSet>
      <dgm:spPr/>
      <dgm:t>
        <a:bodyPr/>
        <a:lstStyle/>
        <a:p>
          <a:endParaRPr lang="ru-RU"/>
        </a:p>
      </dgm:t>
    </dgm:pt>
    <dgm:pt modelId="{41B73F8D-243E-4341-B22C-336302E85916}" type="pres">
      <dgm:prSet presAssocID="{C6BE0CB4-E791-474E-824F-7C6B5F07A772}" presName="negativeSpace" presStyleCnt="0"/>
      <dgm:spPr/>
    </dgm:pt>
    <dgm:pt modelId="{C45F82E9-3F9E-4BFD-A1F0-89EE41EEE7F8}" type="pres">
      <dgm:prSet presAssocID="{C6BE0CB4-E791-474E-824F-7C6B5F07A772}" presName="childText" presStyleLbl="conFgAcc1" presStyleIdx="3" presStyleCnt="6">
        <dgm:presLayoutVars>
          <dgm:bulletEnabled val="1"/>
        </dgm:presLayoutVars>
      </dgm:prSet>
      <dgm:spPr/>
      <dgm:t>
        <a:bodyPr/>
        <a:lstStyle/>
        <a:p>
          <a:endParaRPr lang="ru-RU"/>
        </a:p>
      </dgm:t>
    </dgm:pt>
    <dgm:pt modelId="{B081DCC3-D2C2-48DF-8C45-28224D4C92D3}" type="pres">
      <dgm:prSet presAssocID="{709D4286-BB88-4B9F-9EDA-93A744A1CE9C}" presName="spaceBetweenRectangles" presStyleCnt="0"/>
      <dgm:spPr/>
    </dgm:pt>
    <dgm:pt modelId="{0E90BEA8-0D6F-4CDC-9B43-B622AEEDC1BB}" type="pres">
      <dgm:prSet presAssocID="{4B02AB19-492E-4B17-BFC1-C414D2049C36}" presName="parentLin" presStyleCnt="0"/>
      <dgm:spPr/>
    </dgm:pt>
    <dgm:pt modelId="{1234015C-A292-4CB3-A6D7-AB595BB355DC}" type="pres">
      <dgm:prSet presAssocID="{4B02AB19-492E-4B17-BFC1-C414D2049C36}" presName="parentLeftMargin" presStyleLbl="node1" presStyleIdx="3" presStyleCnt="6"/>
      <dgm:spPr/>
      <dgm:t>
        <a:bodyPr/>
        <a:lstStyle/>
        <a:p>
          <a:endParaRPr lang="ru-RU"/>
        </a:p>
      </dgm:t>
    </dgm:pt>
    <dgm:pt modelId="{41ACE62D-7143-4D24-800C-60340D9B4710}" type="pres">
      <dgm:prSet presAssocID="{4B02AB19-492E-4B17-BFC1-C414D2049C36}" presName="parentText" presStyleLbl="node1" presStyleIdx="4" presStyleCnt="6" custLinFactX="7756" custLinFactNeighborX="100000" custLinFactNeighborY="-18044">
        <dgm:presLayoutVars>
          <dgm:chMax val="0"/>
          <dgm:bulletEnabled val="1"/>
        </dgm:presLayoutVars>
      </dgm:prSet>
      <dgm:spPr/>
      <dgm:t>
        <a:bodyPr/>
        <a:lstStyle/>
        <a:p>
          <a:endParaRPr lang="ru-RU"/>
        </a:p>
      </dgm:t>
    </dgm:pt>
    <dgm:pt modelId="{1D5CBD73-7786-4F30-95E0-3DDFB01ED399}" type="pres">
      <dgm:prSet presAssocID="{4B02AB19-492E-4B17-BFC1-C414D2049C36}" presName="negativeSpace" presStyleCnt="0"/>
      <dgm:spPr/>
    </dgm:pt>
    <dgm:pt modelId="{08A1C99E-9C46-4452-B6DE-94A88DDE1A78}" type="pres">
      <dgm:prSet presAssocID="{4B02AB19-492E-4B17-BFC1-C414D2049C36}" presName="childText" presStyleLbl="conFgAcc1" presStyleIdx="4" presStyleCnt="6">
        <dgm:presLayoutVars>
          <dgm:bulletEnabled val="1"/>
        </dgm:presLayoutVars>
      </dgm:prSet>
      <dgm:spPr/>
    </dgm:pt>
    <dgm:pt modelId="{1321EC87-1160-4808-999B-44C4F70F79A2}" type="pres">
      <dgm:prSet presAssocID="{EA045299-C492-4026-8A2C-EA6B620A9106}" presName="spaceBetweenRectangles" presStyleCnt="0"/>
      <dgm:spPr/>
    </dgm:pt>
    <dgm:pt modelId="{16C55042-C5EF-4594-96E8-75B2AEEFBC2C}" type="pres">
      <dgm:prSet presAssocID="{0BF8583D-6BC9-4E27-8BBC-223BD233CC1D}" presName="parentLin" presStyleCnt="0"/>
      <dgm:spPr/>
    </dgm:pt>
    <dgm:pt modelId="{F1CBADA6-F3A0-42D4-9208-E88A004476E1}" type="pres">
      <dgm:prSet presAssocID="{0BF8583D-6BC9-4E27-8BBC-223BD233CC1D}" presName="parentLeftMargin" presStyleLbl="node1" presStyleIdx="4" presStyleCnt="6"/>
      <dgm:spPr/>
      <dgm:t>
        <a:bodyPr/>
        <a:lstStyle/>
        <a:p>
          <a:endParaRPr lang="ru-RU"/>
        </a:p>
      </dgm:t>
    </dgm:pt>
    <dgm:pt modelId="{850E8FE4-82F6-49DE-8153-4A70C6A46741}" type="pres">
      <dgm:prSet presAssocID="{0BF8583D-6BC9-4E27-8BBC-223BD233CC1D}" presName="parentText" presStyleLbl="node1" presStyleIdx="5" presStyleCnt="6" custLinFactX="7756" custLinFactNeighborX="100000" custLinFactNeighborY="-18044">
        <dgm:presLayoutVars>
          <dgm:chMax val="0"/>
          <dgm:bulletEnabled val="1"/>
        </dgm:presLayoutVars>
      </dgm:prSet>
      <dgm:spPr/>
      <dgm:t>
        <a:bodyPr/>
        <a:lstStyle/>
        <a:p>
          <a:endParaRPr lang="ru-RU"/>
        </a:p>
      </dgm:t>
    </dgm:pt>
    <dgm:pt modelId="{D855D5B9-E0BE-499E-9620-FF63199078CA}" type="pres">
      <dgm:prSet presAssocID="{0BF8583D-6BC9-4E27-8BBC-223BD233CC1D}" presName="negativeSpace" presStyleCnt="0"/>
      <dgm:spPr/>
    </dgm:pt>
    <dgm:pt modelId="{4DB8C4FD-A1BE-46B8-ADE3-8C940EB6CE89}" type="pres">
      <dgm:prSet presAssocID="{0BF8583D-6BC9-4E27-8BBC-223BD233CC1D}" presName="childText" presStyleLbl="conFgAcc1" presStyleIdx="5" presStyleCnt="6">
        <dgm:presLayoutVars>
          <dgm:bulletEnabled val="1"/>
        </dgm:presLayoutVars>
      </dgm:prSet>
      <dgm:spPr/>
    </dgm:pt>
  </dgm:ptLst>
  <dgm:cxnLst>
    <dgm:cxn modelId="{F2A693E9-784C-4635-8AD3-4485A73FB922}" type="presOf" srcId="{C6BE0CB4-E791-474E-824F-7C6B5F07A772}" destId="{BA89FF56-63FB-4143-90F3-BC435833832D}" srcOrd="1" destOrd="0" presId="urn:microsoft.com/office/officeart/2005/8/layout/list1"/>
    <dgm:cxn modelId="{DBFB95EC-5AA9-470A-A16F-629B3A849C37}" srcId="{1E761397-25D8-4030-BC33-EEDDC1962430}" destId="{3807E2F5-D98B-4214-99A2-24AAC28D9FDF}" srcOrd="1" destOrd="0" parTransId="{7109D34A-F813-4E10-BFE1-B7028B95D586}" sibTransId="{9C15788C-D0AE-48D9-B2F5-47316D02818C}"/>
    <dgm:cxn modelId="{98A800CC-FC9E-47E8-AE54-45D936955E80}" type="presOf" srcId="{4B02AB19-492E-4B17-BFC1-C414D2049C36}" destId="{1234015C-A292-4CB3-A6D7-AB595BB355DC}" srcOrd="0" destOrd="0" presId="urn:microsoft.com/office/officeart/2005/8/layout/list1"/>
    <dgm:cxn modelId="{69126712-B91B-45BC-B7B1-01D0552E1F37}" type="presOf" srcId="{0BF8583D-6BC9-4E27-8BBC-223BD233CC1D}" destId="{850E8FE4-82F6-49DE-8153-4A70C6A46741}" srcOrd="1" destOrd="0" presId="urn:microsoft.com/office/officeart/2005/8/layout/list1"/>
    <dgm:cxn modelId="{275F1073-A206-4FD1-A5ED-E262E539375F}" type="presOf" srcId="{C6BE0CB4-E791-474E-824F-7C6B5F07A772}" destId="{5AF9F9BC-ECCB-44A6-85B5-65B039606854}" srcOrd="0" destOrd="0" presId="urn:microsoft.com/office/officeart/2005/8/layout/list1"/>
    <dgm:cxn modelId="{B34E79AD-3D6B-45A0-8A90-F571B0BF8D25}" type="presOf" srcId="{0BF8583D-6BC9-4E27-8BBC-223BD233CC1D}" destId="{F1CBADA6-F3A0-42D4-9208-E88A004476E1}" srcOrd="0" destOrd="0" presId="urn:microsoft.com/office/officeart/2005/8/layout/list1"/>
    <dgm:cxn modelId="{A324D957-D23B-42FF-9144-8116E11F43FC}" type="presOf" srcId="{5C31BDF5-D56E-4A91-B2B4-77D5AE5FC22F}" destId="{5C1CAF23-1CED-4B07-AAE5-27C180CFB598}" srcOrd="0" destOrd="0" presId="urn:microsoft.com/office/officeart/2005/8/layout/list1"/>
    <dgm:cxn modelId="{2DF9AD1C-19AF-4AD3-A341-F4E864D68052}" type="presOf" srcId="{3807E2F5-D98B-4214-99A2-24AAC28D9FDF}" destId="{0F2A7AAF-2460-430D-8A0A-DC19C6AC767C}" srcOrd="0" destOrd="0" presId="urn:microsoft.com/office/officeart/2005/8/layout/list1"/>
    <dgm:cxn modelId="{9EECE5C3-F13C-464A-888D-515BFE15A341}" type="presOf" srcId="{5C31BDF5-D56E-4A91-B2B4-77D5AE5FC22F}" destId="{59579BD9-B29A-4B9A-AB8F-F898491FD0A3}" srcOrd="1" destOrd="0" presId="urn:microsoft.com/office/officeart/2005/8/layout/list1"/>
    <dgm:cxn modelId="{0E746927-709B-4AC2-84DA-A98FF543CBD9}" srcId="{1E761397-25D8-4030-BC33-EEDDC1962430}" destId="{C6BE0CB4-E791-474E-824F-7C6B5F07A772}" srcOrd="3" destOrd="0" parTransId="{4D2C0956-558B-41B6-9C89-EC930394D797}" sibTransId="{709D4286-BB88-4B9F-9EDA-93A744A1CE9C}"/>
    <dgm:cxn modelId="{E2FD5EA3-B8E0-42AB-95EE-FA290569D03B}" type="presOf" srcId="{3807E2F5-D98B-4214-99A2-24AAC28D9FDF}" destId="{4F08A825-BA2C-4530-937B-4C5174EB6A43}" srcOrd="1" destOrd="0" presId="urn:microsoft.com/office/officeart/2005/8/layout/list1"/>
    <dgm:cxn modelId="{66530A30-B47A-4DE9-8146-A62B173F456F}" srcId="{1E761397-25D8-4030-BC33-EEDDC1962430}" destId="{E82DB709-5509-4F0D-AB27-78134AF3FF7B}" srcOrd="2" destOrd="0" parTransId="{6E80E445-6A24-43A7-B23F-7D6B51EAE751}" sibTransId="{0FE2D6BC-AFFA-4875-BD09-A80332149152}"/>
    <dgm:cxn modelId="{057C4C13-A77C-41CE-8AD4-24F933230DC2}" srcId="{1E761397-25D8-4030-BC33-EEDDC1962430}" destId="{4B02AB19-492E-4B17-BFC1-C414D2049C36}" srcOrd="4" destOrd="0" parTransId="{229DF008-F0D6-4F2A-B6BD-8EBBC3F2216F}" sibTransId="{EA045299-C492-4026-8A2C-EA6B620A9106}"/>
    <dgm:cxn modelId="{BDFDF50F-AB2C-4034-A9E1-42BC2A9CF2A4}" type="presOf" srcId="{E82DB709-5509-4F0D-AB27-78134AF3FF7B}" destId="{1246C2C0-3216-4C52-89BA-9E3CD4562325}" srcOrd="0" destOrd="0" presId="urn:microsoft.com/office/officeart/2005/8/layout/list1"/>
    <dgm:cxn modelId="{E8416177-79EE-4E38-828C-906752B3BDDD}" srcId="{1E761397-25D8-4030-BC33-EEDDC1962430}" destId="{0BF8583D-6BC9-4E27-8BBC-223BD233CC1D}" srcOrd="5" destOrd="0" parTransId="{19C2BBB7-75B5-4A16-B7D3-807F89334FE4}" sibTransId="{4CA4A10D-29B9-44F7-B703-46877016A322}"/>
    <dgm:cxn modelId="{BD8356C4-B736-4186-9567-FC7D3AC84F85}" srcId="{1E761397-25D8-4030-BC33-EEDDC1962430}" destId="{5C31BDF5-D56E-4A91-B2B4-77D5AE5FC22F}" srcOrd="0" destOrd="0" parTransId="{0845DAA9-4D7A-497D-9417-FB7D3550FA68}" sibTransId="{54390107-1140-40EE-BDDD-4E0D953D09BF}"/>
    <dgm:cxn modelId="{B2E37782-020D-4505-8CF9-6AD32FB5D709}" type="presOf" srcId="{E82DB709-5509-4F0D-AB27-78134AF3FF7B}" destId="{529C7C71-0D96-4E94-8089-7561F3F75907}" srcOrd="1" destOrd="0" presId="urn:microsoft.com/office/officeart/2005/8/layout/list1"/>
    <dgm:cxn modelId="{FC3C4F76-24FA-44EF-B7EE-91C529EBB987}" type="presOf" srcId="{4B02AB19-492E-4B17-BFC1-C414D2049C36}" destId="{41ACE62D-7143-4D24-800C-60340D9B4710}" srcOrd="1" destOrd="0" presId="urn:microsoft.com/office/officeart/2005/8/layout/list1"/>
    <dgm:cxn modelId="{9A16300C-EE18-4694-853D-217C5431A8B3}" type="presOf" srcId="{1E761397-25D8-4030-BC33-EEDDC1962430}" destId="{C4FD3AB2-3B37-4359-966A-C4369FA0735E}" srcOrd="0" destOrd="0" presId="urn:microsoft.com/office/officeart/2005/8/layout/list1"/>
    <dgm:cxn modelId="{005A2E20-8E92-4C28-B26E-31B9D4F28A9F}" type="presParOf" srcId="{C4FD3AB2-3B37-4359-966A-C4369FA0735E}" destId="{F98C471C-9F00-4DED-A61F-8C1AB5CD7EDA}" srcOrd="0" destOrd="0" presId="urn:microsoft.com/office/officeart/2005/8/layout/list1"/>
    <dgm:cxn modelId="{8B29CA82-61DA-4735-8C46-6825CFBF6EFF}" type="presParOf" srcId="{F98C471C-9F00-4DED-A61F-8C1AB5CD7EDA}" destId="{5C1CAF23-1CED-4B07-AAE5-27C180CFB598}" srcOrd="0" destOrd="0" presId="urn:microsoft.com/office/officeart/2005/8/layout/list1"/>
    <dgm:cxn modelId="{861B1739-8C9E-465C-BDFB-074FA002BA1C}" type="presParOf" srcId="{F98C471C-9F00-4DED-A61F-8C1AB5CD7EDA}" destId="{59579BD9-B29A-4B9A-AB8F-F898491FD0A3}" srcOrd="1" destOrd="0" presId="urn:microsoft.com/office/officeart/2005/8/layout/list1"/>
    <dgm:cxn modelId="{6696BAB0-50AA-4B0A-97E3-6F2EC54F1312}" type="presParOf" srcId="{C4FD3AB2-3B37-4359-966A-C4369FA0735E}" destId="{238DDF97-A2FC-4670-9A83-8AC3D00DC75B}" srcOrd="1" destOrd="0" presId="urn:microsoft.com/office/officeart/2005/8/layout/list1"/>
    <dgm:cxn modelId="{653E3B0A-D897-409A-ADDB-B25875F64010}" type="presParOf" srcId="{C4FD3AB2-3B37-4359-966A-C4369FA0735E}" destId="{D8399782-FCDF-4549-BCD1-6B66C81116ED}" srcOrd="2" destOrd="0" presId="urn:microsoft.com/office/officeart/2005/8/layout/list1"/>
    <dgm:cxn modelId="{E995F27E-CAA9-4049-8EB9-4365BD9F298F}" type="presParOf" srcId="{C4FD3AB2-3B37-4359-966A-C4369FA0735E}" destId="{DFB6C66C-E3C5-4D55-BD41-61F63138919F}" srcOrd="3" destOrd="0" presId="urn:microsoft.com/office/officeart/2005/8/layout/list1"/>
    <dgm:cxn modelId="{23260B73-A5F2-4A0E-8010-528BBF4CF012}" type="presParOf" srcId="{C4FD3AB2-3B37-4359-966A-C4369FA0735E}" destId="{4D48EAD0-9FC1-4DCB-B49A-FF997820E8DB}" srcOrd="4" destOrd="0" presId="urn:microsoft.com/office/officeart/2005/8/layout/list1"/>
    <dgm:cxn modelId="{E79ABDA8-A22D-4423-9A74-5DE0DECF29A8}" type="presParOf" srcId="{4D48EAD0-9FC1-4DCB-B49A-FF997820E8DB}" destId="{0F2A7AAF-2460-430D-8A0A-DC19C6AC767C}" srcOrd="0" destOrd="0" presId="urn:microsoft.com/office/officeart/2005/8/layout/list1"/>
    <dgm:cxn modelId="{EC637F03-3C8D-4204-BE7C-4F9F02F0B3D1}" type="presParOf" srcId="{4D48EAD0-9FC1-4DCB-B49A-FF997820E8DB}" destId="{4F08A825-BA2C-4530-937B-4C5174EB6A43}" srcOrd="1" destOrd="0" presId="urn:microsoft.com/office/officeart/2005/8/layout/list1"/>
    <dgm:cxn modelId="{809B993C-5C22-4B92-B0AF-DB4B7934D01E}" type="presParOf" srcId="{C4FD3AB2-3B37-4359-966A-C4369FA0735E}" destId="{CC3367DA-F9D3-45C6-9203-8CC7225C1629}" srcOrd="5" destOrd="0" presId="urn:microsoft.com/office/officeart/2005/8/layout/list1"/>
    <dgm:cxn modelId="{0FEA83DF-A9D3-4364-BF1A-97288DEEE288}" type="presParOf" srcId="{C4FD3AB2-3B37-4359-966A-C4369FA0735E}" destId="{80458165-1D9E-496A-88F0-9E2358828220}" srcOrd="6" destOrd="0" presId="urn:microsoft.com/office/officeart/2005/8/layout/list1"/>
    <dgm:cxn modelId="{BC1BFA2E-0323-469D-9523-95DAE9AF21E1}" type="presParOf" srcId="{C4FD3AB2-3B37-4359-966A-C4369FA0735E}" destId="{AF51BB4F-FF1E-46D4-B135-A6BCB62CBD0D}" srcOrd="7" destOrd="0" presId="urn:microsoft.com/office/officeart/2005/8/layout/list1"/>
    <dgm:cxn modelId="{02F1FFD9-6CFB-4E57-957D-1915C350E011}" type="presParOf" srcId="{C4FD3AB2-3B37-4359-966A-C4369FA0735E}" destId="{13E13407-D7FA-43D9-A072-0AF303B7A74F}" srcOrd="8" destOrd="0" presId="urn:microsoft.com/office/officeart/2005/8/layout/list1"/>
    <dgm:cxn modelId="{9B0FBA44-91AA-45B9-989C-315FA10495C5}" type="presParOf" srcId="{13E13407-D7FA-43D9-A072-0AF303B7A74F}" destId="{1246C2C0-3216-4C52-89BA-9E3CD4562325}" srcOrd="0" destOrd="0" presId="urn:microsoft.com/office/officeart/2005/8/layout/list1"/>
    <dgm:cxn modelId="{38945BCA-E35A-433C-8462-ADC98926E75A}" type="presParOf" srcId="{13E13407-D7FA-43D9-A072-0AF303B7A74F}" destId="{529C7C71-0D96-4E94-8089-7561F3F75907}" srcOrd="1" destOrd="0" presId="urn:microsoft.com/office/officeart/2005/8/layout/list1"/>
    <dgm:cxn modelId="{E68980AA-8F7B-4E5B-AE55-86F220F3DB4C}" type="presParOf" srcId="{C4FD3AB2-3B37-4359-966A-C4369FA0735E}" destId="{380C5068-211C-431A-83E4-0D04212E9CFB}" srcOrd="9" destOrd="0" presId="urn:microsoft.com/office/officeart/2005/8/layout/list1"/>
    <dgm:cxn modelId="{A2CA09C9-4D5D-4095-B9E2-9300A471F5CA}" type="presParOf" srcId="{C4FD3AB2-3B37-4359-966A-C4369FA0735E}" destId="{FAE9A4CD-CFAE-4620-AFA8-E24433C600BE}" srcOrd="10" destOrd="0" presId="urn:microsoft.com/office/officeart/2005/8/layout/list1"/>
    <dgm:cxn modelId="{6FBCBA2F-0282-464E-BA64-DA1E5B101FC4}" type="presParOf" srcId="{C4FD3AB2-3B37-4359-966A-C4369FA0735E}" destId="{488D975D-A5E6-4DB6-9F63-1318F817614A}" srcOrd="11" destOrd="0" presId="urn:microsoft.com/office/officeart/2005/8/layout/list1"/>
    <dgm:cxn modelId="{441CC394-FAF2-4731-8C5F-139CCDF9B344}" type="presParOf" srcId="{C4FD3AB2-3B37-4359-966A-C4369FA0735E}" destId="{2544AF29-FC33-4CB3-B0F7-8D823977217E}" srcOrd="12" destOrd="0" presId="urn:microsoft.com/office/officeart/2005/8/layout/list1"/>
    <dgm:cxn modelId="{7BC6ED12-AA60-4724-9266-1479D10EDCEF}" type="presParOf" srcId="{2544AF29-FC33-4CB3-B0F7-8D823977217E}" destId="{5AF9F9BC-ECCB-44A6-85B5-65B039606854}" srcOrd="0" destOrd="0" presId="urn:microsoft.com/office/officeart/2005/8/layout/list1"/>
    <dgm:cxn modelId="{A9163DE8-BF2F-4747-A2BD-EF6CF0E1DF1C}" type="presParOf" srcId="{2544AF29-FC33-4CB3-B0F7-8D823977217E}" destId="{BA89FF56-63FB-4143-90F3-BC435833832D}" srcOrd="1" destOrd="0" presId="urn:microsoft.com/office/officeart/2005/8/layout/list1"/>
    <dgm:cxn modelId="{00B41B4F-218D-4954-B8FF-3C6DE2F7C37F}" type="presParOf" srcId="{C4FD3AB2-3B37-4359-966A-C4369FA0735E}" destId="{41B73F8D-243E-4341-B22C-336302E85916}" srcOrd="13" destOrd="0" presId="urn:microsoft.com/office/officeart/2005/8/layout/list1"/>
    <dgm:cxn modelId="{A16FE2B6-E114-438D-99A8-99A8E13581C5}" type="presParOf" srcId="{C4FD3AB2-3B37-4359-966A-C4369FA0735E}" destId="{C45F82E9-3F9E-4BFD-A1F0-89EE41EEE7F8}" srcOrd="14" destOrd="0" presId="urn:microsoft.com/office/officeart/2005/8/layout/list1"/>
    <dgm:cxn modelId="{B05721E4-4EB3-4952-BA42-F0433E754062}" type="presParOf" srcId="{C4FD3AB2-3B37-4359-966A-C4369FA0735E}" destId="{B081DCC3-D2C2-48DF-8C45-28224D4C92D3}" srcOrd="15" destOrd="0" presId="urn:microsoft.com/office/officeart/2005/8/layout/list1"/>
    <dgm:cxn modelId="{DDB86D1C-CA22-44CE-B755-D47134E6B85F}" type="presParOf" srcId="{C4FD3AB2-3B37-4359-966A-C4369FA0735E}" destId="{0E90BEA8-0D6F-4CDC-9B43-B622AEEDC1BB}" srcOrd="16" destOrd="0" presId="urn:microsoft.com/office/officeart/2005/8/layout/list1"/>
    <dgm:cxn modelId="{AB7638B4-35F4-46A8-B367-14A148919991}" type="presParOf" srcId="{0E90BEA8-0D6F-4CDC-9B43-B622AEEDC1BB}" destId="{1234015C-A292-4CB3-A6D7-AB595BB355DC}" srcOrd="0" destOrd="0" presId="urn:microsoft.com/office/officeart/2005/8/layout/list1"/>
    <dgm:cxn modelId="{C2442908-6BED-474F-9930-47D475A52D57}" type="presParOf" srcId="{0E90BEA8-0D6F-4CDC-9B43-B622AEEDC1BB}" destId="{41ACE62D-7143-4D24-800C-60340D9B4710}" srcOrd="1" destOrd="0" presId="urn:microsoft.com/office/officeart/2005/8/layout/list1"/>
    <dgm:cxn modelId="{8A92F08E-FBD2-4F53-923C-76262B59D434}" type="presParOf" srcId="{C4FD3AB2-3B37-4359-966A-C4369FA0735E}" destId="{1D5CBD73-7786-4F30-95E0-3DDFB01ED399}" srcOrd="17" destOrd="0" presId="urn:microsoft.com/office/officeart/2005/8/layout/list1"/>
    <dgm:cxn modelId="{55264737-B94C-47AD-BAF8-7F622F944961}" type="presParOf" srcId="{C4FD3AB2-3B37-4359-966A-C4369FA0735E}" destId="{08A1C99E-9C46-4452-B6DE-94A88DDE1A78}" srcOrd="18" destOrd="0" presId="urn:microsoft.com/office/officeart/2005/8/layout/list1"/>
    <dgm:cxn modelId="{3F81F4A1-B337-4E41-865E-7AA34983FA5D}" type="presParOf" srcId="{C4FD3AB2-3B37-4359-966A-C4369FA0735E}" destId="{1321EC87-1160-4808-999B-44C4F70F79A2}" srcOrd="19" destOrd="0" presId="urn:microsoft.com/office/officeart/2005/8/layout/list1"/>
    <dgm:cxn modelId="{48B11969-57D5-44D7-B4E6-F412342B3A88}" type="presParOf" srcId="{C4FD3AB2-3B37-4359-966A-C4369FA0735E}" destId="{16C55042-C5EF-4594-96E8-75B2AEEFBC2C}" srcOrd="20" destOrd="0" presId="urn:microsoft.com/office/officeart/2005/8/layout/list1"/>
    <dgm:cxn modelId="{F0484A21-4A49-4EE9-96F8-82B52691E81A}" type="presParOf" srcId="{16C55042-C5EF-4594-96E8-75B2AEEFBC2C}" destId="{F1CBADA6-F3A0-42D4-9208-E88A004476E1}" srcOrd="0" destOrd="0" presId="urn:microsoft.com/office/officeart/2005/8/layout/list1"/>
    <dgm:cxn modelId="{A9DE026B-814A-4439-9601-E9606E8E2870}" type="presParOf" srcId="{16C55042-C5EF-4594-96E8-75B2AEEFBC2C}" destId="{850E8FE4-82F6-49DE-8153-4A70C6A46741}" srcOrd="1" destOrd="0" presId="urn:microsoft.com/office/officeart/2005/8/layout/list1"/>
    <dgm:cxn modelId="{8786B071-065D-4201-8BA0-DBF02B1D4C60}" type="presParOf" srcId="{C4FD3AB2-3B37-4359-966A-C4369FA0735E}" destId="{D855D5B9-E0BE-499E-9620-FF63199078CA}" srcOrd="21" destOrd="0" presId="urn:microsoft.com/office/officeart/2005/8/layout/list1"/>
    <dgm:cxn modelId="{471F3DE8-A097-4588-AC5A-91607174CB05}" type="presParOf" srcId="{C4FD3AB2-3B37-4359-966A-C4369FA0735E}" destId="{4DB8C4FD-A1BE-46B8-ADE3-8C940EB6CE89}" srcOrd="22"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93B55-E6DA-4541-8133-3206533697AA}" type="doc">
      <dgm:prSet loTypeId="urn:microsoft.com/office/officeart/2005/8/layout/process5" loCatId="process" qsTypeId="urn:microsoft.com/office/officeart/2005/8/quickstyle/simple1" qsCatId="simple" csTypeId="urn:microsoft.com/office/officeart/2005/8/colors/colorful3" csCatId="colorful" phldr="1"/>
      <dgm:spPr/>
      <dgm:t>
        <a:bodyPr/>
        <a:lstStyle/>
        <a:p>
          <a:endParaRPr lang="ru-RU"/>
        </a:p>
      </dgm:t>
    </dgm:pt>
    <dgm:pt modelId="{49DFD93F-4EDD-4185-8C25-5AC963179DC8}">
      <dgm:prSet phldrT="[Текст]" custT="1"/>
      <dgm:spPr/>
      <dgm:t>
        <a:bodyPr/>
        <a:lstStyle/>
        <a:p>
          <a:r>
            <a:rPr kumimoji="0" lang="ru-RU" sz="1400" b="1" i="0" u="none" strike="noStrike"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Составление проекта бюджета (планирование)</a:t>
          </a:r>
          <a:endParaRPr lang="ru-RU" sz="1400" b="1" dirty="0">
            <a:solidFill>
              <a:schemeClr val="tx1"/>
            </a:solidFill>
          </a:endParaRPr>
        </a:p>
      </dgm:t>
    </dgm:pt>
    <dgm:pt modelId="{9C58DBEC-A1A6-4735-9478-105D53C4BFD9}" type="parTrans" cxnId="{95AD6128-E209-4D96-B10E-4C51B037B46E}">
      <dgm:prSet/>
      <dgm:spPr/>
      <dgm:t>
        <a:bodyPr/>
        <a:lstStyle/>
        <a:p>
          <a:endParaRPr lang="ru-RU" sz="1400" b="1">
            <a:solidFill>
              <a:schemeClr val="tx1"/>
            </a:solidFill>
          </a:endParaRPr>
        </a:p>
      </dgm:t>
    </dgm:pt>
    <dgm:pt modelId="{D45A3145-0157-4891-ABE1-2DE532374199}" type="sibTrans" cxnId="{95AD6128-E209-4D96-B10E-4C51B037B46E}">
      <dgm:prSet/>
      <dgm:spPr/>
      <dgm:t>
        <a:bodyPr/>
        <a:lstStyle/>
        <a:p>
          <a:endParaRPr lang="ru-RU" sz="1400" b="1">
            <a:solidFill>
              <a:schemeClr val="tx1"/>
            </a:solidFill>
          </a:endParaRPr>
        </a:p>
      </dgm:t>
    </dgm:pt>
    <dgm:pt modelId="{E115A9A4-3524-4ADA-A83A-DEE360F7E9DB}">
      <dgm:prSet phldrT="[Текст]" custT="1"/>
      <dgm:spPr/>
      <dgm:t>
        <a:bodyPr/>
        <a:lstStyle/>
        <a:p>
          <a:r>
            <a:rPr kumimoji="0" lang="ru-RU" sz="1400" b="1" i="0" u="none" strike="noStrike"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Рассмотрение и утверждение бюджета </a:t>
          </a:r>
          <a:endParaRPr lang="ru-RU" sz="1400" b="1" dirty="0">
            <a:solidFill>
              <a:schemeClr val="tx1"/>
            </a:solidFill>
          </a:endParaRPr>
        </a:p>
      </dgm:t>
    </dgm:pt>
    <dgm:pt modelId="{A303A74E-CD39-4162-8EEA-913968A6C9F1}" type="parTrans" cxnId="{063E0368-094B-40E2-A560-90F6A04D7999}">
      <dgm:prSet/>
      <dgm:spPr/>
      <dgm:t>
        <a:bodyPr/>
        <a:lstStyle/>
        <a:p>
          <a:endParaRPr lang="ru-RU" sz="1400" b="1">
            <a:solidFill>
              <a:schemeClr val="tx1"/>
            </a:solidFill>
          </a:endParaRPr>
        </a:p>
      </dgm:t>
    </dgm:pt>
    <dgm:pt modelId="{15804D55-778D-40EE-84A6-8A31F5101735}" type="sibTrans" cxnId="{063E0368-094B-40E2-A560-90F6A04D7999}">
      <dgm:prSet/>
      <dgm:spPr/>
      <dgm:t>
        <a:bodyPr/>
        <a:lstStyle/>
        <a:p>
          <a:endParaRPr lang="ru-RU" sz="1400" b="1">
            <a:solidFill>
              <a:schemeClr val="tx1"/>
            </a:solidFill>
          </a:endParaRPr>
        </a:p>
      </dgm:t>
    </dgm:pt>
    <dgm:pt modelId="{21DCE405-CE5E-45DD-BB9C-42C1375A8AB5}">
      <dgm:prSet phldrT="[Текст]" custT="1"/>
      <dgm:spPr/>
      <dgm:t>
        <a:bodyPr/>
        <a:lstStyle/>
        <a:p>
          <a:pPr algn="ctr"/>
          <a:r>
            <a:rPr kumimoji="0" lang="ru-RU" sz="1400" b="1" i="0" u="none" strike="noStrike"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Исполнение бюджета</a:t>
          </a:r>
          <a:endParaRPr lang="ru-RU" sz="1400" b="1" dirty="0">
            <a:solidFill>
              <a:schemeClr val="tx1"/>
            </a:solidFill>
          </a:endParaRPr>
        </a:p>
      </dgm:t>
    </dgm:pt>
    <dgm:pt modelId="{4A087C69-0BBD-4E0B-B5CD-C4A74FCBB217}" type="parTrans" cxnId="{8D65926C-4623-47A8-8928-9E828F73D2C0}">
      <dgm:prSet/>
      <dgm:spPr/>
      <dgm:t>
        <a:bodyPr/>
        <a:lstStyle/>
        <a:p>
          <a:endParaRPr lang="ru-RU" sz="1400" b="1">
            <a:solidFill>
              <a:schemeClr val="tx1"/>
            </a:solidFill>
          </a:endParaRPr>
        </a:p>
      </dgm:t>
    </dgm:pt>
    <dgm:pt modelId="{1B291DAD-0799-4576-B332-3F713DF41651}" type="sibTrans" cxnId="{8D65926C-4623-47A8-8928-9E828F73D2C0}">
      <dgm:prSet/>
      <dgm:spPr/>
      <dgm:t>
        <a:bodyPr/>
        <a:lstStyle/>
        <a:p>
          <a:endParaRPr lang="ru-RU" sz="1400" b="1">
            <a:solidFill>
              <a:schemeClr val="tx1"/>
            </a:solidFill>
          </a:endParaRPr>
        </a:p>
      </dgm:t>
    </dgm:pt>
    <dgm:pt modelId="{C4A26729-BAA8-4055-A080-390B4DB3CF11}">
      <dgm:prSet custT="1"/>
      <dgm:spPr/>
      <dgm:t>
        <a:bodyPr/>
        <a:lstStyle/>
        <a:p>
          <a:r>
            <a:rPr kumimoji="0" lang="ru-RU" sz="1400" b="1" i="0" u="none" strike="noStrike"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Составление бюджетной отчётности</a:t>
          </a:r>
          <a:endParaRPr lang="ru-RU" sz="1400" b="1" dirty="0">
            <a:solidFill>
              <a:schemeClr val="tx1"/>
            </a:solidFill>
          </a:endParaRPr>
        </a:p>
      </dgm:t>
    </dgm:pt>
    <dgm:pt modelId="{A903378B-7B94-4209-B6D7-696B5EA67743}" type="parTrans" cxnId="{59FA15EC-41B7-436D-B304-B378F20EF7FC}">
      <dgm:prSet/>
      <dgm:spPr/>
      <dgm:t>
        <a:bodyPr/>
        <a:lstStyle/>
        <a:p>
          <a:endParaRPr lang="ru-RU" sz="1400" b="1">
            <a:solidFill>
              <a:schemeClr val="tx1"/>
            </a:solidFill>
          </a:endParaRPr>
        </a:p>
      </dgm:t>
    </dgm:pt>
    <dgm:pt modelId="{741FA33E-25BF-45E0-BD4A-6243CD9EB08E}" type="sibTrans" cxnId="{59FA15EC-41B7-436D-B304-B378F20EF7FC}">
      <dgm:prSet/>
      <dgm:spPr/>
      <dgm:t>
        <a:bodyPr/>
        <a:lstStyle/>
        <a:p>
          <a:endParaRPr lang="ru-RU" sz="1400" b="1">
            <a:solidFill>
              <a:schemeClr val="tx1"/>
            </a:solidFill>
          </a:endParaRPr>
        </a:p>
      </dgm:t>
    </dgm:pt>
    <dgm:pt modelId="{AF43C93E-6344-4CC8-B285-9B3035612183}">
      <dgm:prSet custT="1"/>
      <dgm:spPr/>
      <dgm:t>
        <a:bodyPr/>
        <a:lstStyle/>
        <a:p>
          <a:r>
            <a:rPr kumimoji="0" lang="ru-RU" sz="1400" b="1" i="0" u="none" strike="noStrike"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Финансовый контроль</a:t>
          </a:r>
          <a:endParaRPr lang="ru-RU" sz="1400" b="1" dirty="0">
            <a:solidFill>
              <a:schemeClr val="tx1"/>
            </a:solidFill>
          </a:endParaRPr>
        </a:p>
      </dgm:t>
    </dgm:pt>
    <dgm:pt modelId="{B2E1A7FB-2E6C-4361-A31E-50B5A97F561A}" type="parTrans" cxnId="{CCBA8A9C-3496-4223-B3D9-69992678BCC7}">
      <dgm:prSet/>
      <dgm:spPr/>
      <dgm:t>
        <a:bodyPr/>
        <a:lstStyle/>
        <a:p>
          <a:endParaRPr lang="ru-RU" sz="1400" b="1">
            <a:solidFill>
              <a:schemeClr val="tx1"/>
            </a:solidFill>
          </a:endParaRPr>
        </a:p>
      </dgm:t>
    </dgm:pt>
    <dgm:pt modelId="{9A7630CF-6616-4881-9127-B0390B0D382F}" type="sibTrans" cxnId="{CCBA8A9C-3496-4223-B3D9-69992678BCC7}">
      <dgm:prSet/>
      <dgm:spPr/>
      <dgm:t>
        <a:bodyPr/>
        <a:lstStyle/>
        <a:p>
          <a:endParaRPr lang="ru-RU" sz="1400" b="1">
            <a:solidFill>
              <a:schemeClr val="tx1"/>
            </a:solidFill>
          </a:endParaRPr>
        </a:p>
      </dgm:t>
    </dgm:pt>
    <dgm:pt modelId="{463BDF34-BBDE-4300-BC0D-4477BA97166D}">
      <dgm:prSet custT="1"/>
      <dgm:spPr/>
      <dgm:t>
        <a:bodyPr/>
        <a:lstStyle/>
        <a:p>
          <a:pPr algn="l"/>
          <a:r>
            <a:rPr lang="ru-RU" sz="1400" b="0" i="1" dirty="0" smtClean="0">
              <a:solidFill>
                <a:schemeClr val="tx1"/>
              </a:solidFill>
              <a:latin typeface="Times New Roman" panose="02020603050405020304" pitchFamily="18" charset="0"/>
              <a:cs typeface="Times New Roman" panose="02020603050405020304" pitchFamily="18" charset="0"/>
            </a:rPr>
            <a:t>Исполнение бюджета по доходам</a:t>
          </a:r>
          <a:endParaRPr lang="ru-RU" sz="1400" b="0" i="1" dirty="0">
            <a:solidFill>
              <a:schemeClr val="tx1"/>
            </a:solidFill>
          </a:endParaRPr>
        </a:p>
      </dgm:t>
    </dgm:pt>
    <dgm:pt modelId="{486908E4-9F87-4455-8E92-87476622CA48}" type="parTrans" cxnId="{876A32D7-99A1-4F38-8D07-523CCBF393D9}">
      <dgm:prSet/>
      <dgm:spPr/>
      <dgm:t>
        <a:bodyPr/>
        <a:lstStyle/>
        <a:p>
          <a:endParaRPr lang="ru-RU" sz="1400" b="1">
            <a:solidFill>
              <a:schemeClr val="tx1"/>
            </a:solidFill>
          </a:endParaRPr>
        </a:p>
      </dgm:t>
    </dgm:pt>
    <dgm:pt modelId="{79C65BE7-C1EB-4986-8B1D-5EB5FED03E83}" type="sibTrans" cxnId="{876A32D7-99A1-4F38-8D07-523CCBF393D9}">
      <dgm:prSet/>
      <dgm:spPr/>
      <dgm:t>
        <a:bodyPr/>
        <a:lstStyle/>
        <a:p>
          <a:endParaRPr lang="ru-RU" sz="1400" b="1">
            <a:solidFill>
              <a:schemeClr val="tx1"/>
            </a:solidFill>
          </a:endParaRPr>
        </a:p>
      </dgm:t>
    </dgm:pt>
    <dgm:pt modelId="{9BCB4B4D-1F86-42EF-8F3F-54B5951AF958}">
      <dgm:prSet custT="1"/>
      <dgm:spPr/>
      <dgm:t>
        <a:bodyPr/>
        <a:lstStyle/>
        <a:p>
          <a:pPr algn="l"/>
          <a:r>
            <a:rPr lang="ru-RU" sz="1400" b="0" i="1" dirty="0" smtClean="0">
              <a:solidFill>
                <a:schemeClr val="tx1"/>
              </a:solidFill>
              <a:latin typeface="Times New Roman" panose="02020603050405020304" pitchFamily="18" charset="0"/>
              <a:cs typeface="Times New Roman" panose="02020603050405020304" pitchFamily="18" charset="0"/>
            </a:rPr>
            <a:t>Исполнение бюджета по расходам (</a:t>
          </a:r>
          <a:r>
            <a:rPr lang="ru-RU" sz="1400" b="0" i="1" smtClean="0">
              <a:solidFill>
                <a:schemeClr val="tx1"/>
              </a:solidFill>
              <a:latin typeface="Times New Roman" panose="02020603050405020304" pitchFamily="18" charset="0"/>
              <a:cs typeface="Times New Roman" panose="02020603050405020304" pitchFamily="18" charset="0"/>
            </a:rPr>
            <a:t>в том числе </a:t>
          </a:r>
          <a:r>
            <a:rPr lang="ru-RU" sz="1400" b="0" i="1" dirty="0" smtClean="0">
              <a:solidFill>
                <a:schemeClr val="tx1"/>
              </a:solidFill>
              <a:latin typeface="Times New Roman" panose="02020603050405020304" pitchFamily="18" charset="0"/>
              <a:cs typeface="Times New Roman" panose="02020603050405020304" pitchFamily="18" charset="0"/>
            </a:rPr>
            <a:t>по госпрограммам)</a:t>
          </a:r>
          <a:endParaRPr lang="ru-RU" sz="1400" b="0" i="1" dirty="0">
            <a:solidFill>
              <a:schemeClr val="tx1"/>
            </a:solidFill>
          </a:endParaRPr>
        </a:p>
      </dgm:t>
    </dgm:pt>
    <dgm:pt modelId="{DD46B3B3-2026-445D-AADE-2A4B1F3EF26D}" type="parTrans" cxnId="{7E120C54-A899-45FC-B588-85131F79732C}">
      <dgm:prSet/>
      <dgm:spPr/>
      <dgm:t>
        <a:bodyPr/>
        <a:lstStyle/>
        <a:p>
          <a:endParaRPr lang="ru-RU" sz="1400" b="1">
            <a:solidFill>
              <a:schemeClr val="tx1"/>
            </a:solidFill>
          </a:endParaRPr>
        </a:p>
      </dgm:t>
    </dgm:pt>
    <dgm:pt modelId="{8E3F12F8-D157-4C98-97FA-F7D0C11AD6D0}" type="sibTrans" cxnId="{7E120C54-A899-45FC-B588-85131F79732C}">
      <dgm:prSet/>
      <dgm:spPr/>
      <dgm:t>
        <a:bodyPr/>
        <a:lstStyle/>
        <a:p>
          <a:endParaRPr lang="ru-RU" sz="1400" b="1">
            <a:solidFill>
              <a:schemeClr val="tx1"/>
            </a:solidFill>
          </a:endParaRPr>
        </a:p>
      </dgm:t>
    </dgm:pt>
    <dgm:pt modelId="{DD02773E-AA68-4C8C-8CBE-030CBB583E26}">
      <dgm:prSet custT="1"/>
      <dgm:spPr/>
      <dgm:t>
        <a:bodyPr/>
        <a:lstStyle/>
        <a:p>
          <a:pPr algn="l"/>
          <a:r>
            <a:rPr lang="ru-RU" sz="1400" b="0" i="1" dirty="0" smtClean="0">
              <a:solidFill>
                <a:schemeClr val="tx1"/>
              </a:solidFill>
              <a:latin typeface="Times New Roman" panose="02020603050405020304" pitchFamily="18" charset="0"/>
              <a:cs typeface="Times New Roman" panose="02020603050405020304" pitchFamily="18" charset="0"/>
            </a:rPr>
            <a:t>Исполнение бюджета по источникам финансирования дефицита бюджета</a:t>
          </a:r>
          <a:endParaRPr lang="ru-RU" sz="1400" b="0" i="1" dirty="0">
            <a:solidFill>
              <a:schemeClr val="tx1"/>
            </a:solidFill>
          </a:endParaRPr>
        </a:p>
      </dgm:t>
    </dgm:pt>
    <dgm:pt modelId="{2C46F28E-2779-46DF-8922-A9E95F854445}" type="parTrans" cxnId="{F2D652B8-DD18-407C-A944-1448AAC1238D}">
      <dgm:prSet/>
      <dgm:spPr/>
      <dgm:t>
        <a:bodyPr/>
        <a:lstStyle/>
        <a:p>
          <a:endParaRPr lang="ru-RU" sz="1400" b="1">
            <a:solidFill>
              <a:schemeClr val="tx1"/>
            </a:solidFill>
          </a:endParaRPr>
        </a:p>
      </dgm:t>
    </dgm:pt>
    <dgm:pt modelId="{EF049921-82ED-4208-840F-76626E5DA128}" type="sibTrans" cxnId="{F2D652B8-DD18-407C-A944-1448AAC1238D}">
      <dgm:prSet/>
      <dgm:spPr/>
      <dgm:t>
        <a:bodyPr/>
        <a:lstStyle/>
        <a:p>
          <a:endParaRPr lang="ru-RU" sz="1400" b="1">
            <a:solidFill>
              <a:schemeClr val="tx1"/>
            </a:solidFill>
          </a:endParaRPr>
        </a:p>
      </dgm:t>
    </dgm:pt>
    <dgm:pt modelId="{EECB5A39-53F4-446F-A314-89ACFE9CC9D5}" type="pres">
      <dgm:prSet presAssocID="{E6E93B55-E6DA-4541-8133-3206533697AA}" presName="diagram" presStyleCnt="0">
        <dgm:presLayoutVars>
          <dgm:dir/>
          <dgm:resizeHandles val="exact"/>
        </dgm:presLayoutVars>
      </dgm:prSet>
      <dgm:spPr/>
      <dgm:t>
        <a:bodyPr/>
        <a:lstStyle/>
        <a:p>
          <a:endParaRPr lang="ru-RU"/>
        </a:p>
      </dgm:t>
    </dgm:pt>
    <dgm:pt modelId="{26151FDF-2414-436A-9219-BB9CFC632D6C}" type="pres">
      <dgm:prSet presAssocID="{49DFD93F-4EDD-4185-8C25-5AC963179DC8}" presName="node" presStyleLbl="node1" presStyleIdx="0" presStyleCnt="5" custLinFactNeighborX="-16676" custLinFactNeighborY="-153">
        <dgm:presLayoutVars>
          <dgm:bulletEnabled val="1"/>
        </dgm:presLayoutVars>
      </dgm:prSet>
      <dgm:spPr/>
      <dgm:t>
        <a:bodyPr/>
        <a:lstStyle/>
        <a:p>
          <a:endParaRPr lang="ru-RU"/>
        </a:p>
      </dgm:t>
    </dgm:pt>
    <dgm:pt modelId="{D2CF8E39-E4EB-43C4-B9B6-A1213F6B933B}" type="pres">
      <dgm:prSet presAssocID="{D45A3145-0157-4891-ABE1-2DE532374199}" presName="sibTrans" presStyleLbl="sibTrans2D1" presStyleIdx="0" presStyleCnt="4"/>
      <dgm:spPr/>
      <dgm:t>
        <a:bodyPr/>
        <a:lstStyle/>
        <a:p>
          <a:endParaRPr lang="ru-RU"/>
        </a:p>
      </dgm:t>
    </dgm:pt>
    <dgm:pt modelId="{B18A71C2-E5BA-48EF-9D81-4AEE943E7393}" type="pres">
      <dgm:prSet presAssocID="{D45A3145-0157-4891-ABE1-2DE532374199}" presName="connectorText" presStyleLbl="sibTrans2D1" presStyleIdx="0" presStyleCnt="4"/>
      <dgm:spPr/>
      <dgm:t>
        <a:bodyPr/>
        <a:lstStyle/>
        <a:p>
          <a:endParaRPr lang="ru-RU"/>
        </a:p>
      </dgm:t>
    </dgm:pt>
    <dgm:pt modelId="{CE298AC9-1C30-48E4-976B-277617D13F42}" type="pres">
      <dgm:prSet presAssocID="{E115A9A4-3524-4ADA-A83A-DEE360F7E9DB}" presName="node" presStyleLbl="node1" presStyleIdx="1" presStyleCnt="5">
        <dgm:presLayoutVars>
          <dgm:bulletEnabled val="1"/>
        </dgm:presLayoutVars>
      </dgm:prSet>
      <dgm:spPr/>
      <dgm:t>
        <a:bodyPr/>
        <a:lstStyle/>
        <a:p>
          <a:endParaRPr lang="ru-RU"/>
        </a:p>
      </dgm:t>
    </dgm:pt>
    <dgm:pt modelId="{9FB96561-DCF0-43DD-A0C1-ABFED8D5807F}" type="pres">
      <dgm:prSet presAssocID="{15804D55-778D-40EE-84A6-8A31F5101735}" presName="sibTrans" presStyleLbl="sibTrans2D1" presStyleIdx="1" presStyleCnt="4" custAng="21342629"/>
      <dgm:spPr/>
      <dgm:t>
        <a:bodyPr/>
        <a:lstStyle/>
        <a:p>
          <a:endParaRPr lang="ru-RU"/>
        </a:p>
      </dgm:t>
    </dgm:pt>
    <dgm:pt modelId="{1C079DCC-20C0-42CF-82BC-5BC77552D498}" type="pres">
      <dgm:prSet presAssocID="{15804D55-778D-40EE-84A6-8A31F5101735}" presName="connectorText" presStyleLbl="sibTrans2D1" presStyleIdx="1" presStyleCnt="4"/>
      <dgm:spPr/>
      <dgm:t>
        <a:bodyPr/>
        <a:lstStyle/>
        <a:p>
          <a:endParaRPr lang="ru-RU"/>
        </a:p>
      </dgm:t>
    </dgm:pt>
    <dgm:pt modelId="{6C64BDAC-3A8C-4935-9DF2-B0FF8826B0DD}" type="pres">
      <dgm:prSet presAssocID="{21DCE405-CE5E-45DD-BB9C-42C1375A8AB5}" presName="node" presStyleLbl="node1" presStyleIdx="2" presStyleCnt="5" custScaleX="118253" custScaleY="172255">
        <dgm:presLayoutVars>
          <dgm:bulletEnabled val="1"/>
        </dgm:presLayoutVars>
      </dgm:prSet>
      <dgm:spPr/>
      <dgm:t>
        <a:bodyPr/>
        <a:lstStyle/>
        <a:p>
          <a:endParaRPr lang="ru-RU"/>
        </a:p>
      </dgm:t>
    </dgm:pt>
    <dgm:pt modelId="{D0478F00-D770-4BD1-A1A4-D27088C6C83A}" type="pres">
      <dgm:prSet presAssocID="{1B291DAD-0799-4576-B332-3F713DF41651}" presName="sibTrans" presStyleLbl="sibTrans2D1" presStyleIdx="2" presStyleCnt="4"/>
      <dgm:spPr/>
      <dgm:t>
        <a:bodyPr/>
        <a:lstStyle/>
        <a:p>
          <a:endParaRPr lang="ru-RU"/>
        </a:p>
      </dgm:t>
    </dgm:pt>
    <dgm:pt modelId="{BFA75EA8-6D24-4430-8224-97B9880E4974}" type="pres">
      <dgm:prSet presAssocID="{1B291DAD-0799-4576-B332-3F713DF41651}" presName="connectorText" presStyleLbl="sibTrans2D1" presStyleIdx="2" presStyleCnt="4"/>
      <dgm:spPr/>
      <dgm:t>
        <a:bodyPr/>
        <a:lstStyle/>
        <a:p>
          <a:endParaRPr lang="ru-RU"/>
        </a:p>
      </dgm:t>
    </dgm:pt>
    <dgm:pt modelId="{002C1DEA-826C-48C8-A4B8-B9B899EA74EE}" type="pres">
      <dgm:prSet presAssocID="{C4A26729-BAA8-4055-A080-390B4DB3CF11}" presName="node" presStyleLbl="node1" presStyleIdx="3" presStyleCnt="5">
        <dgm:presLayoutVars>
          <dgm:bulletEnabled val="1"/>
        </dgm:presLayoutVars>
      </dgm:prSet>
      <dgm:spPr/>
      <dgm:t>
        <a:bodyPr/>
        <a:lstStyle/>
        <a:p>
          <a:endParaRPr lang="ru-RU"/>
        </a:p>
      </dgm:t>
    </dgm:pt>
    <dgm:pt modelId="{FF14DD72-F276-4833-A58F-89A4EDF9732F}" type="pres">
      <dgm:prSet presAssocID="{741FA33E-25BF-45E0-BD4A-6243CD9EB08E}" presName="sibTrans" presStyleLbl="sibTrans2D1" presStyleIdx="3" presStyleCnt="4"/>
      <dgm:spPr/>
      <dgm:t>
        <a:bodyPr/>
        <a:lstStyle/>
        <a:p>
          <a:endParaRPr lang="ru-RU"/>
        </a:p>
      </dgm:t>
    </dgm:pt>
    <dgm:pt modelId="{40AFDFD5-4CAC-4B6C-8950-55D7AE656A7E}" type="pres">
      <dgm:prSet presAssocID="{741FA33E-25BF-45E0-BD4A-6243CD9EB08E}" presName="connectorText" presStyleLbl="sibTrans2D1" presStyleIdx="3" presStyleCnt="4"/>
      <dgm:spPr/>
      <dgm:t>
        <a:bodyPr/>
        <a:lstStyle/>
        <a:p>
          <a:endParaRPr lang="ru-RU"/>
        </a:p>
      </dgm:t>
    </dgm:pt>
    <dgm:pt modelId="{443E5E2D-EF25-4732-A31B-9B5E9BA3FE7B}" type="pres">
      <dgm:prSet presAssocID="{AF43C93E-6344-4CC8-B285-9B3035612183}" presName="node" presStyleLbl="node1" presStyleIdx="4" presStyleCnt="5" custLinFactNeighborX="1550" custLinFactNeighborY="-23603">
        <dgm:presLayoutVars>
          <dgm:bulletEnabled val="1"/>
        </dgm:presLayoutVars>
      </dgm:prSet>
      <dgm:spPr/>
      <dgm:t>
        <a:bodyPr/>
        <a:lstStyle/>
        <a:p>
          <a:endParaRPr lang="ru-RU"/>
        </a:p>
      </dgm:t>
    </dgm:pt>
  </dgm:ptLst>
  <dgm:cxnLst>
    <dgm:cxn modelId="{D695072E-D593-4BE2-9296-275535B5B296}" type="presOf" srcId="{1B291DAD-0799-4576-B332-3F713DF41651}" destId="{D0478F00-D770-4BD1-A1A4-D27088C6C83A}" srcOrd="0" destOrd="0" presId="urn:microsoft.com/office/officeart/2005/8/layout/process5"/>
    <dgm:cxn modelId="{7E39509E-09A7-48D6-8B78-136B937E0B79}" type="presOf" srcId="{C4A26729-BAA8-4055-A080-390B4DB3CF11}" destId="{002C1DEA-826C-48C8-A4B8-B9B899EA74EE}" srcOrd="0" destOrd="0" presId="urn:microsoft.com/office/officeart/2005/8/layout/process5"/>
    <dgm:cxn modelId="{876A32D7-99A1-4F38-8D07-523CCBF393D9}" srcId="{21DCE405-CE5E-45DD-BB9C-42C1375A8AB5}" destId="{463BDF34-BBDE-4300-BC0D-4477BA97166D}" srcOrd="0" destOrd="0" parTransId="{486908E4-9F87-4455-8E92-87476622CA48}" sibTransId="{79C65BE7-C1EB-4986-8B1D-5EB5FED03E83}"/>
    <dgm:cxn modelId="{4E459749-0329-4E88-B89F-5076B2F47439}" type="presOf" srcId="{463BDF34-BBDE-4300-BC0D-4477BA97166D}" destId="{6C64BDAC-3A8C-4935-9DF2-B0FF8826B0DD}" srcOrd="0" destOrd="1" presId="urn:microsoft.com/office/officeart/2005/8/layout/process5"/>
    <dgm:cxn modelId="{7E120C54-A899-45FC-B588-85131F79732C}" srcId="{21DCE405-CE5E-45DD-BB9C-42C1375A8AB5}" destId="{9BCB4B4D-1F86-42EF-8F3F-54B5951AF958}" srcOrd="1" destOrd="0" parTransId="{DD46B3B3-2026-445D-AADE-2A4B1F3EF26D}" sibTransId="{8E3F12F8-D157-4C98-97FA-F7D0C11AD6D0}"/>
    <dgm:cxn modelId="{98728724-5314-4CED-B90A-FEE8EB9E8F5E}" type="presOf" srcId="{AF43C93E-6344-4CC8-B285-9B3035612183}" destId="{443E5E2D-EF25-4732-A31B-9B5E9BA3FE7B}" srcOrd="0" destOrd="0" presId="urn:microsoft.com/office/officeart/2005/8/layout/process5"/>
    <dgm:cxn modelId="{CCBA8A9C-3496-4223-B3D9-69992678BCC7}" srcId="{E6E93B55-E6DA-4541-8133-3206533697AA}" destId="{AF43C93E-6344-4CC8-B285-9B3035612183}" srcOrd="4" destOrd="0" parTransId="{B2E1A7FB-2E6C-4361-A31E-50B5A97F561A}" sibTransId="{9A7630CF-6616-4881-9127-B0390B0D382F}"/>
    <dgm:cxn modelId="{271D291C-4A19-4A46-AF70-8A707FFA8178}" type="presOf" srcId="{E6E93B55-E6DA-4541-8133-3206533697AA}" destId="{EECB5A39-53F4-446F-A314-89ACFE9CC9D5}" srcOrd="0" destOrd="0" presId="urn:microsoft.com/office/officeart/2005/8/layout/process5"/>
    <dgm:cxn modelId="{59FA15EC-41B7-436D-B304-B378F20EF7FC}" srcId="{E6E93B55-E6DA-4541-8133-3206533697AA}" destId="{C4A26729-BAA8-4055-A080-390B4DB3CF11}" srcOrd="3" destOrd="0" parTransId="{A903378B-7B94-4209-B6D7-696B5EA67743}" sibTransId="{741FA33E-25BF-45E0-BD4A-6243CD9EB08E}"/>
    <dgm:cxn modelId="{95AD6128-E209-4D96-B10E-4C51B037B46E}" srcId="{E6E93B55-E6DA-4541-8133-3206533697AA}" destId="{49DFD93F-4EDD-4185-8C25-5AC963179DC8}" srcOrd="0" destOrd="0" parTransId="{9C58DBEC-A1A6-4735-9478-105D53C4BFD9}" sibTransId="{D45A3145-0157-4891-ABE1-2DE532374199}"/>
    <dgm:cxn modelId="{A68D9B88-0D30-47EA-8551-1B6EE842FB82}" type="presOf" srcId="{D45A3145-0157-4891-ABE1-2DE532374199}" destId="{D2CF8E39-E4EB-43C4-B9B6-A1213F6B933B}" srcOrd="0" destOrd="0" presId="urn:microsoft.com/office/officeart/2005/8/layout/process5"/>
    <dgm:cxn modelId="{8D65926C-4623-47A8-8928-9E828F73D2C0}" srcId="{E6E93B55-E6DA-4541-8133-3206533697AA}" destId="{21DCE405-CE5E-45DD-BB9C-42C1375A8AB5}" srcOrd="2" destOrd="0" parTransId="{4A087C69-0BBD-4E0B-B5CD-C4A74FCBB217}" sibTransId="{1B291DAD-0799-4576-B332-3F713DF41651}"/>
    <dgm:cxn modelId="{6A46F380-A2C7-4D2B-A66A-5D1A5CADB2AE}" type="presOf" srcId="{D45A3145-0157-4891-ABE1-2DE532374199}" destId="{B18A71C2-E5BA-48EF-9D81-4AEE943E7393}" srcOrd="1" destOrd="0" presId="urn:microsoft.com/office/officeart/2005/8/layout/process5"/>
    <dgm:cxn modelId="{73589151-68C7-42A0-A606-B04FC5F5C860}" type="presOf" srcId="{9BCB4B4D-1F86-42EF-8F3F-54B5951AF958}" destId="{6C64BDAC-3A8C-4935-9DF2-B0FF8826B0DD}" srcOrd="0" destOrd="2" presId="urn:microsoft.com/office/officeart/2005/8/layout/process5"/>
    <dgm:cxn modelId="{9BC7D456-10C1-4069-A2F8-BF6166C150F9}" type="presOf" srcId="{741FA33E-25BF-45E0-BD4A-6243CD9EB08E}" destId="{40AFDFD5-4CAC-4B6C-8950-55D7AE656A7E}" srcOrd="1" destOrd="0" presId="urn:microsoft.com/office/officeart/2005/8/layout/process5"/>
    <dgm:cxn modelId="{E2FA7458-D9C4-4E1E-9CC3-A8DC902DE32A}" type="presOf" srcId="{21DCE405-CE5E-45DD-BB9C-42C1375A8AB5}" destId="{6C64BDAC-3A8C-4935-9DF2-B0FF8826B0DD}" srcOrd="0" destOrd="0" presId="urn:microsoft.com/office/officeart/2005/8/layout/process5"/>
    <dgm:cxn modelId="{6EE43316-9704-4DE2-BA37-32CF0381E4FF}" type="presOf" srcId="{741FA33E-25BF-45E0-BD4A-6243CD9EB08E}" destId="{FF14DD72-F276-4833-A58F-89A4EDF9732F}" srcOrd="0" destOrd="0" presId="urn:microsoft.com/office/officeart/2005/8/layout/process5"/>
    <dgm:cxn modelId="{1ADB0EC3-799F-4BFE-9836-C5F5101D9F83}" type="presOf" srcId="{15804D55-778D-40EE-84A6-8A31F5101735}" destId="{1C079DCC-20C0-42CF-82BC-5BC77552D498}" srcOrd="1" destOrd="0" presId="urn:microsoft.com/office/officeart/2005/8/layout/process5"/>
    <dgm:cxn modelId="{BAA26FC2-5418-4E15-9952-5F9DE75ECCBD}" type="presOf" srcId="{49DFD93F-4EDD-4185-8C25-5AC963179DC8}" destId="{26151FDF-2414-436A-9219-BB9CFC632D6C}" srcOrd="0" destOrd="0" presId="urn:microsoft.com/office/officeart/2005/8/layout/process5"/>
    <dgm:cxn modelId="{92E437FF-9A39-482E-B4BC-3777E48F1775}" type="presOf" srcId="{E115A9A4-3524-4ADA-A83A-DEE360F7E9DB}" destId="{CE298AC9-1C30-48E4-976B-277617D13F42}" srcOrd="0" destOrd="0" presId="urn:microsoft.com/office/officeart/2005/8/layout/process5"/>
    <dgm:cxn modelId="{063E0368-094B-40E2-A560-90F6A04D7999}" srcId="{E6E93B55-E6DA-4541-8133-3206533697AA}" destId="{E115A9A4-3524-4ADA-A83A-DEE360F7E9DB}" srcOrd="1" destOrd="0" parTransId="{A303A74E-CD39-4162-8EEA-913968A6C9F1}" sibTransId="{15804D55-778D-40EE-84A6-8A31F5101735}"/>
    <dgm:cxn modelId="{0B2CB870-1643-441C-8508-2F12BEC80D6B}" type="presOf" srcId="{DD02773E-AA68-4C8C-8CBE-030CBB583E26}" destId="{6C64BDAC-3A8C-4935-9DF2-B0FF8826B0DD}" srcOrd="0" destOrd="3" presId="urn:microsoft.com/office/officeart/2005/8/layout/process5"/>
    <dgm:cxn modelId="{AC1FF9EB-B972-4720-8E06-0DC670D5A851}" type="presOf" srcId="{1B291DAD-0799-4576-B332-3F713DF41651}" destId="{BFA75EA8-6D24-4430-8224-97B9880E4974}" srcOrd="1" destOrd="0" presId="urn:microsoft.com/office/officeart/2005/8/layout/process5"/>
    <dgm:cxn modelId="{F2D652B8-DD18-407C-A944-1448AAC1238D}" srcId="{21DCE405-CE5E-45DD-BB9C-42C1375A8AB5}" destId="{DD02773E-AA68-4C8C-8CBE-030CBB583E26}" srcOrd="2" destOrd="0" parTransId="{2C46F28E-2779-46DF-8922-A9E95F854445}" sibTransId="{EF049921-82ED-4208-840F-76626E5DA128}"/>
    <dgm:cxn modelId="{9422CAEB-4E4A-48A7-AE79-2A66F62AFFA7}" type="presOf" srcId="{15804D55-778D-40EE-84A6-8A31F5101735}" destId="{9FB96561-DCF0-43DD-A0C1-ABFED8D5807F}" srcOrd="0" destOrd="0" presId="urn:microsoft.com/office/officeart/2005/8/layout/process5"/>
    <dgm:cxn modelId="{99AC2E39-5CCB-489B-935B-D252FE011908}" type="presParOf" srcId="{EECB5A39-53F4-446F-A314-89ACFE9CC9D5}" destId="{26151FDF-2414-436A-9219-BB9CFC632D6C}" srcOrd="0" destOrd="0" presId="urn:microsoft.com/office/officeart/2005/8/layout/process5"/>
    <dgm:cxn modelId="{6BB9C5F2-A74A-4064-874E-795F692462F8}" type="presParOf" srcId="{EECB5A39-53F4-446F-A314-89ACFE9CC9D5}" destId="{D2CF8E39-E4EB-43C4-B9B6-A1213F6B933B}" srcOrd="1" destOrd="0" presId="urn:microsoft.com/office/officeart/2005/8/layout/process5"/>
    <dgm:cxn modelId="{C492730B-C429-46F1-9CFD-C48FF79E22F5}" type="presParOf" srcId="{D2CF8E39-E4EB-43C4-B9B6-A1213F6B933B}" destId="{B18A71C2-E5BA-48EF-9D81-4AEE943E7393}" srcOrd="0" destOrd="0" presId="urn:microsoft.com/office/officeart/2005/8/layout/process5"/>
    <dgm:cxn modelId="{032B39F3-A2AB-4519-8925-E6BC20997009}" type="presParOf" srcId="{EECB5A39-53F4-446F-A314-89ACFE9CC9D5}" destId="{CE298AC9-1C30-48E4-976B-277617D13F42}" srcOrd="2" destOrd="0" presId="urn:microsoft.com/office/officeart/2005/8/layout/process5"/>
    <dgm:cxn modelId="{48B2C73F-D4A5-47D9-ACBD-095B21B25C48}" type="presParOf" srcId="{EECB5A39-53F4-446F-A314-89ACFE9CC9D5}" destId="{9FB96561-DCF0-43DD-A0C1-ABFED8D5807F}" srcOrd="3" destOrd="0" presId="urn:microsoft.com/office/officeart/2005/8/layout/process5"/>
    <dgm:cxn modelId="{EABF119D-72D5-49DB-952F-26D6206FEBAD}" type="presParOf" srcId="{9FB96561-DCF0-43DD-A0C1-ABFED8D5807F}" destId="{1C079DCC-20C0-42CF-82BC-5BC77552D498}" srcOrd="0" destOrd="0" presId="urn:microsoft.com/office/officeart/2005/8/layout/process5"/>
    <dgm:cxn modelId="{992AC841-262A-4EEF-97FD-3D70AE9DD9B7}" type="presParOf" srcId="{EECB5A39-53F4-446F-A314-89ACFE9CC9D5}" destId="{6C64BDAC-3A8C-4935-9DF2-B0FF8826B0DD}" srcOrd="4" destOrd="0" presId="urn:microsoft.com/office/officeart/2005/8/layout/process5"/>
    <dgm:cxn modelId="{E27A0792-939F-4F1F-B4A2-3A1731F58F75}" type="presParOf" srcId="{EECB5A39-53F4-446F-A314-89ACFE9CC9D5}" destId="{D0478F00-D770-4BD1-A1A4-D27088C6C83A}" srcOrd="5" destOrd="0" presId="urn:microsoft.com/office/officeart/2005/8/layout/process5"/>
    <dgm:cxn modelId="{B4612E25-65E7-4EB3-9B70-11035F8E79D4}" type="presParOf" srcId="{D0478F00-D770-4BD1-A1A4-D27088C6C83A}" destId="{BFA75EA8-6D24-4430-8224-97B9880E4974}" srcOrd="0" destOrd="0" presId="urn:microsoft.com/office/officeart/2005/8/layout/process5"/>
    <dgm:cxn modelId="{70ABDD14-9B3F-4099-A8A1-388716CD59A0}" type="presParOf" srcId="{EECB5A39-53F4-446F-A314-89ACFE9CC9D5}" destId="{002C1DEA-826C-48C8-A4B8-B9B899EA74EE}" srcOrd="6" destOrd="0" presId="urn:microsoft.com/office/officeart/2005/8/layout/process5"/>
    <dgm:cxn modelId="{7A0A96A2-3C4C-427F-9AFD-F4ADFA1C5236}" type="presParOf" srcId="{EECB5A39-53F4-446F-A314-89ACFE9CC9D5}" destId="{FF14DD72-F276-4833-A58F-89A4EDF9732F}" srcOrd="7" destOrd="0" presId="urn:microsoft.com/office/officeart/2005/8/layout/process5"/>
    <dgm:cxn modelId="{328BDB8F-50DB-41B4-908C-A0F024BA1B74}" type="presParOf" srcId="{FF14DD72-F276-4833-A58F-89A4EDF9732F}" destId="{40AFDFD5-4CAC-4B6C-8950-55D7AE656A7E}" srcOrd="0" destOrd="0" presId="urn:microsoft.com/office/officeart/2005/8/layout/process5"/>
    <dgm:cxn modelId="{76F56A4D-E4E6-4EB8-9413-6E93C38A7AAA}" type="presParOf" srcId="{EECB5A39-53F4-446F-A314-89ACFE9CC9D5}" destId="{443E5E2D-EF25-4732-A31B-9B5E9BA3FE7B}" srcOrd="8"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799E051-EE63-4E3D-B47F-5AED99526B7E}" type="doc">
      <dgm:prSet loTypeId="urn:microsoft.com/office/officeart/2008/layout/VerticalCurvedList" loCatId="list" qsTypeId="urn:microsoft.com/office/officeart/2005/8/quickstyle/simple3" qsCatId="simple" csTypeId="urn:microsoft.com/office/officeart/2005/8/colors/colorful5" csCatId="colorful" phldr="1"/>
      <dgm:spPr/>
      <dgm:t>
        <a:bodyPr/>
        <a:lstStyle/>
        <a:p>
          <a:endParaRPr lang="ru-RU"/>
        </a:p>
      </dgm:t>
    </dgm:pt>
    <dgm:pt modelId="{A965BE89-C6E4-40F2-9516-CF81CFF89FAD}">
      <dgm:prSet phldrT="[Текст]" custT="1"/>
      <dgm:spPr/>
      <dgm:t>
        <a:bodyPr/>
        <a:lstStyle/>
        <a:p>
          <a:r>
            <a:rPr lang="ru-RU" sz="1200" b="0" dirty="0" smtClean="0"/>
            <a:t>осуществление бюджетных расходов с учетом возможностей доходной базы бюджета</a:t>
          </a:r>
          <a:endParaRPr lang="ru-RU" sz="1200" b="0" dirty="0"/>
        </a:p>
      </dgm:t>
    </dgm:pt>
    <dgm:pt modelId="{C97A84F4-F656-4FE5-AF74-3C642DCCF38A}" type="sibTrans" cxnId="{7DCB488B-0E39-4FF5-BCD7-E7E137440485}">
      <dgm:prSet/>
      <dgm:spPr/>
      <dgm:t>
        <a:bodyPr/>
        <a:lstStyle/>
        <a:p>
          <a:endParaRPr lang="ru-RU" sz="1200" b="0"/>
        </a:p>
      </dgm:t>
    </dgm:pt>
    <dgm:pt modelId="{1548AB4B-1FB3-4C95-BA01-9F9E92EF4B16}" type="parTrans" cxnId="{7DCB488B-0E39-4FF5-BCD7-E7E137440485}">
      <dgm:prSet/>
      <dgm:spPr/>
      <dgm:t>
        <a:bodyPr/>
        <a:lstStyle/>
        <a:p>
          <a:endParaRPr lang="ru-RU" sz="1200" b="0"/>
        </a:p>
      </dgm:t>
    </dgm:pt>
    <dgm:pt modelId="{D2BC891E-8C0D-44C9-B82F-CF8C7984DDD9}">
      <dgm:prSet custT="1"/>
      <dgm:spPr/>
      <dgm:t>
        <a:bodyPr/>
        <a:lstStyle/>
        <a:p>
          <a:r>
            <a:rPr lang="ru-RU" sz="1200" b="0" dirty="0" smtClean="0"/>
            <a:t>повышение эффективности процедур проведения государственных закупок</a:t>
          </a:r>
        </a:p>
      </dgm:t>
    </dgm:pt>
    <dgm:pt modelId="{CB71E997-90E8-4D83-BBF4-5B1F04FAE64B}" type="parTrans" cxnId="{E9D7E921-CB8E-4FB3-865D-D1D5E27E941C}">
      <dgm:prSet/>
      <dgm:spPr/>
      <dgm:t>
        <a:bodyPr/>
        <a:lstStyle/>
        <a:p>
          <a:endParaRPr lang="ru-RU"/>
        </a:p>
      </dgm:t>
    </dgm:pt>
    <dgm:pt modelId="{4FBE9F05-24BC-47C6-94B1-9818722FE281}" type="sibTrans" cxnId="{E9D7E921-CB8E-4FB3-865D-D1D5E27E941C}">
      <dgm:prSet/>
      <dgm:spPr/>
      <dgm:t>
        <a:bodyPr/>
        <a:lstStyle/>
        <a:p>
          <a:endParaRPr lang="ru-RU"/>
        </a:p>
      </dgm:t>
    </dgm:pt>
    <dgm:pt modelId="{909561C0-C526-4773-B723-250851DDAD03}">
      <dgm:prSet custT="1"/>
      <dgm:spPr/>
      <dgm:t>
        <a:bodyPr/>
        <a:lstStyle/>
        <a:p>
          <a:r>
            <a:rPr lang="ru-RU" sz="1200" b="0" dirty="0" smtClean="0"/>
            <a:t>совершенствование процедур предварительного и последующего финансового контроля</a:t>
          </a:r>
        </a:p>
      </dgm:t>
    </dgm:pt>
    <dgm:pt modelId="{FB9971BA-57B0-4A33-AA69-CD6D3D06A2DB}" type="parTrans" cxnId="{81B932FF-F345-4DB0-94DC-AFC439DDDF49}">
      <dgm:prSet/>
      <dgm:spPr/>
      <dgm:t>
        <a:bodyPr/>
        <a:lstStyle/>
        <a:p>
          <a:endParaRPr lang="ru-RU"/>
        </a:p>
      </dgm:t>
    </dgm:pt>
    <dgm:pt modelId="{726FD3E5-586B-468E-BFAE-EE401CB17615}" type="sibTrans" cxnId="{81B932FF-F345-4DB0-94DC-AFC439DDDF49}">
      <dgm:prSet/>
      <dgm:spPr/>
      <dgm:t>
        <a:bodyPr/>
        <a:lstStyle/>
        <a:p>
          <a:endParaRPr lang="ru-RU"/>
        </a:p>
      </dgm:t>
    </dgm:pt>
    <dgm:pt modelId="{F6B68A50-F0FF-4C63-83B5-49F90915E543}">
      <dgm:prSet custT="1"/>
      <dgm:spPr/>
      <dgm:t>
        <a:bodyPr/>
        <a:lstStyle/>
        <a:p>
          <a:endParaRPr lang="ru-RU"/>
        </a:p>
      </dgm:t>
    </dgm:pt>
    <dgm:pt modelId="{6E2AD3D0-1E8D-4286-A73B-6D58C06B0DA0}" type="parTrans" cxnId="{7D420EA1-1DF1-42D3-B1DB-4DF506E70261}">
      <dgm:prSet/>
      <dgm:spPr/>
      <dgm:t>
        <a:bodyPr/>
        <a:lstStyle/>
        <a:p>
          <a:endParaRPr lang="ru-RU"/>
        </a:p>
      </dgm:t>
    </dgm:pt>
    <dgm:pt modelId="{703B8822-B2D0-42C2-91E8-A806C7EE96E8}" type="sibTrans" cxnId="{7D420EA1-1DF1-42D3-B1DB-4DF506E70261}">
      <dgm:prSet/>
      <dgm:spPr/>
      <dgm:t>
        <a:bodyPr/>
        <a:lstStyle/>
        <a:p>
          <a:endParaRPr lang="ru-RU"/>
        </a:p>
      </dgm:t>
    </dgm:pt>
    <dgm:pt modelId="{AB89BD84-32BC-4D95-A923-A1D11C4015EC}">
      <dgm:prSet custT="1"/>
      <dgm:spPr/>
      <dgm:t>
        <a:bodyPr/>
        <a:lstStyle/>
        <a:p>
          <a:endParaRPr lang="ru-RU"/>
        </a:p>
      </dgm:t>
    </dgm:pt>
    <dgm:pt modelId="{3BF39DB3-7B53-4991-95FB-C3372CDA0B3C}" type="parTrans" cxnId="{E8A23CB2-9C8F-4518-869A-C7B54D280C97}">
      <dgm:prSet/>
      <dgm:spPr/>
      <dgm:t>
        <a:bodyPr/>
        <a:lstStyle/>
        <a:p>
          <a:endParaRPr lang="ru-RU"/>
        </a:p>
      </dgm:t>
    </dgm:pt>
    <dgm:pt modelId="{37B66762-B559-459F-967D-EEF6861FDF55}" type="sibTrans" cxnId="{E8A23CB2-9C8F-4518-869A-C7B54D280C97}">
      <dgm:prSet/>
      <dgm:spPr/>
      <dgm:t>
        <a:bodyPr/>
        <a:lstStyle/>
        <a:p>
          <a:endParaRPr lang="ru-RU"/>
        </a:p>
      </dgm:t>
    </dgm:pt>
    <dgm:pt modelId="{B645F5AE-28C2-465E-891B-C77F86A5ECC8}">
      <dgm:prSet custT="1"/>
      <dgm:spPr/>
      <dgm:t>
        <a:bodyPr/>
        <a:lstStyle/>
        <a:p>
          <a:r>
            <a:rPr lang="ru-RU" sz="1200" dirty="0" smtClean="0"/>
            <a:t>формирование бюджетов государственных программ Ярославской области исходя из четко определенных долгосрочных целей социально-экономического развития области и показателей их достижения</a:t>
          </a:r>
          <a:endParaRPr lang="ru-RU" sz="1200" dirty="0"/>
        </a:p>
      </dgm:t>
    </dgm:pt>
    <dgm:pt modelId="{BFE61863-34B9-4F19-9D6F-81404E050A04}" type="parTrans" cxnId="{7BCD65A3-7AA6-4BAF-81C6-9597B28DECA3}">
      <dgm:prSet/>
      <dgm:spPr/>
      <dgm:t>
        <a:bodyPr/>
        <a:lstStyle/>
        <a:p>
          <a:endParaRPr lang="ru-RU"/>
        </a:p>
      </dgm:t>
    </dgm:pt>
    <dgm:pt modelId="{E47B9AF6-487B-421D-AD49-9C882D357504}" type="sibTrans" cxnId="{7BCD65A3-7AA6-4BAF-81C6-9597B28DECA3}">
      <dgm:prSet/>
      <dgm:spPr/>
      <dgm:t>
        <a:bodyPr/>
        <a:lstStyle/>
        <a:p>
          <a:endParaRPr lang="ru-RU"/>
        </a:p>
      </dgm:t>
    </dgm:pt>
    <dgm:pt modelId="{E3DDB4A8-F85E-4BA0-9CC8-8B6CDFAF53D4}">
      <dgm:prSet custT="1"/>
      <dgm:spPr/>
      <dgm:t>
        <a:bodyPr/>
        <a:lstStyle/>
        <a:p>
          <a:r>
            <a:rPr lang="ru-RU" sz="1200" dirty="0" smtClean="0"/>
            <a:t>разработка и внедрение критериев адресности и нуждаемости при предоставлении мер социальной поддержки и социальной помощи отдельным категориям граждан с целью оптимального перераспределения бюджетных средств для оказания поддержки наиболее социально незащищенным категориям граждан</a:t>
          </a:r>
          <a:endParaRPr lang="ru-RU" sz="1200" dirty="0"/>
        </a:p>
      </dgm:t>
    </dgm:pt>
    <dgm:pt modelId="{59632829-45D3-4803-A81A-4A118A294DF8}" type="parTrans" cxnId="{9B5E9AC8-2BE5-4E3F-BC83-663F2656969B}">
      <dgm:prSet/>
      <dgm:spPr/>
      <dgm:t>
        <a:bodyPr/>
        <a:lstStyle/>
        <a:p>
          <a:endParaRPr lang="ru-RU"/>
        </a:p>
      </dgm:t>
    </dgm:pt>
    <dgm:pt modelId="{25AF2A4C-4A6B-4726-B7F2-0004847E7941}" type="sibTrans" cxnId="{9B5E9AC8-2BE5-4E3F-BC83-663F2656969B}">
      <dgm:prSet/>
      <dgm:spPr/>
      <dgm:t>
        <a:bodyPr/>
        <a:lstStyle/>
        <a:p>
          <a:endParaRPr lang="ru-RU"/>
        </a:p>
      </dgm:t>
    </dgm:pt>
    <dgm:pt modelId="{E39D61CD-A5B4-4DFE-ACCA-DBB1CF1135FF}">
      <dgm:prSet custT="1"/>
      <dgm:spPr/>
      <dgm:t>
        <a:bodyPr/>
        <a:lstStyle/>
        <a:p>
          <a:r>
            <a:rPr lang="ru-RU" sz="1200" dirty="0" smtClean="0"/>
            <a:t>использование всех возможностей для привлечения средств внебюджетных источников, а также средств федерального бюджета, в первую очередь с наиболее высокой долей </a:t>
          </a:r>
          <a:r>
            <a:rPr lang="ru-RU" sz="1200" dirty="0" err="1" smtClean="0"/>
            <a:t>софинансирования</a:t>
          </a:r>
          <a:endParaRPr lang="ru-RU" sz="1200" dirty="0"/>
        </a:p>
      </dgm:t>
    </dgm:pt>
    <dgm:pt modelId="{38FFE0F0-C2FC-4A98-B7AE-F32BCD788425}" type="parTrans" cxnId="{B9F7D9B7-7F1E-4FB5-8B99-3D55D36C03DB}">
      <dgm:prSet/>
      <dgm:spPr/>
      <dgm:t>
        <a:bodyPr/>
        <a:lstStyle/>
        <a:p>
          <a:endParaRPr lang="ru-RU"/>
        </a:p>
      </dgm:t>
    </dgm:pt>
    <dgm:pt modelId="{627F41F5-2061-4CC1-9750-C7F0966DCCA6}" type="sibTrans" cxnId="{B9F7D9B7-7F1E-4FB5-8B99-3D55D36C03DB}">
      <dgm:prSet/>
      <dgm:spPr/>
      <dgm:t>
        <a:bodyPr/>
        <a:lstStyle/>
        <a:p>
          <a:endParaRPr lang="ru-RU"/>
        </a:p>
      </dgm:t>
    </dgm:pt>
    <dgm:pt modelId="{B70C1B05-AC9A-4499-AA1D-71BD941DBC7D}">
      <dgm:prSet custT="1"/>
      <dgm:spPr/>
      <dgm:t>
        <a:bodyPr/>
        <a:lstStyle/>
        <a:p>
          <a:r>
            <a:rPr lang="ru-RU" sz="1200" dirty="0" smtClean="0"/>
            <a:t>расширение перечня государственных услуг, оказываемых в электронном виде</a:t>
          </a:r>
          <a:endParaRPr lang="ru-RU" sz="1200" dirty="0"/>
        </a:p>
      </dgm:t>
    </dgm:pt>
    <dgm:pt modelId="{0D915A36-E8FB-4048-862B-09F458415EBB}" type="parTrans" cxnId="{31E15A1E-641B-4C6F-B09D-0224AEF7BA0A}">
      <dgm:prSet/>
      <dgm:spPr/>
      <dgm:t>
        <a:bodyPr/>
        <a:lstStyle/>
        <a:p>
          <a:endParaRPr lang="ru-RU"/>
        </a:p>
      </dgm:t>
    </dgm:pt>
    <dgm:pt modelId="{75961D53-BEBE-4EDD-BD3C-53FCFEF777B8}" type="sibTrans" cxnId="{31E15A1E-641B-4C6F-B09D-0224AEF7BA0A}">
      <dgm:prSet/>
      <dgm:spPr/>
      <dgm:t>
        <a:bodyPr/>
        <a:lstStyle/>
        <a:p>
          <a:endParaRPr lang="ru-RU"/>
        </a:p>
      </dgm:t>
    </dgm:pt>
    <dgm:pt modelId="{8465084B-12AA-49C2-8861-CFF58A50E7EC}" type="pres">
      <dgm:prSet presAssocID="{E799E051-EE63-4E3D-B47F-5AED99526B7E}" presName="Name0" presStyleCnt="0">
        <dgm:presLayoutVars>
          <dgm:chMax val="7"/>
          <dgm:chPref val="7"/>
          <dgm:dir/>
        </dgm:presLayoutVars>
      </dgm:prSet>
      <dgm:spPr/>
      <dgm:t>
        <a:bodyPr/>
        <a:lstStyle/>
        <a:p>
          <a:endParaRPr lang="ru-RU"/>
        </a:p>
      </dgm:t>
    </dgm:pt>
    <dgm:pt modelId="{2AFF5B67-5660-4D8C-A62C-99616D831816}" type="pres">
      <dgm:prSet presAssocID="{E799E051-EE63-4E3D-B47F-5AED99526B7E}" presName="Name1" presStyleCnt="0"/>
      <dgm:spPr/>
    </dgm:pt>
    <dgm:pt modelId="{36A129AF-DC80-4EF0-BB33-78F56CA939BB}" type="pres">
      <dgm:prSet presAssocID="{E799E051-EE63-4E3D-B47F-5AED99526B7E}" presName="cycle" presStyleCnt="0"/>
      <dgm:spPr/>
    </dgm:pt>
    <dgm:pt modelId="{4F6E6423-7AF0-4CE0-BF76-6A140FAD8E71}" type="pres">
      <dgm:prSet presAssocID="{E799E051-EE63-4E3D-B47F-5AED99526B7E}" presName="srcNode" presStyleLbl="node1" presStyleIdx="0" presStyleCnt="7"/>
      <dgm:spPr/>
    </dgm:pt>
    <dgm:pt modelId="{5A12D2A6-D6E7-4DC9-9034-D19977A378B3}" type="pres">
      <dgm:prSet presAssocID="{E799E051-EE63-4E3D-B47F-5AED99526B7E}" presName="conn" presStyleLbl="parChTrans1D2" presStyleIdx="0" presStyleCnt="1"/>
      <dgm:spPr/>
      <dgm:t>
        <a:bodyPr/>
        <a:lstStyle/>
        <a:p>
          <a:endParaRPr lang="ru-RU"/>
        </a:p>
      </dgm:t>
    </dgm:pt>
    <dgm:pt modelId="{669D6BE1-408D-466C-A941-CB9C21E4A3A8}" type="pres">
      <dgm:prSet presAssocID="{E799E051-EE63-4E3D-B47F-5AED99526B7E}" presName="extraNode" presStyleLbl="node1" presStyleIdx="0" presStyleCnt="7"/>
      <dgm:spPr/>
    </dgm:pt>
    <dgm:pt modelId="{56EBFBE3-ABC4-4EB7-841A-3926F8CC5586}" type="pres">
      <dgm:prSet presAssocID="{E799E051-EE63-4E3D-B47F-5AED99526B7E}" presName="dstNode" presStyleLbl="node1" presStyleIdx="0" presStyleCnt="7"/>
      <dgm:spPr/>
    </dgm:pt>
    <dgm:pt modelId="{85184864-3548-4DF1-90B5-6754F923306C}" type="pres">
      <dgm:prSet presAssocID="{A965BE89-C6E4-40F2-9516-CF81CFF89FAD}" presName="text_1" presStyleLbl="node1" presStyleIdx="0" presStyleCnt="7" custScaleY="77715">
        <dgm:presLayoutVars>
          <dgm:bulletEnabled val="1"/>
        </dgm:presLayoutVars>
      </dgm:prSet>
      <dgm:spPr/>
      <dgm:t>
        <a:bodyPr/>
        <a:lstStyle/>
        <a:p>
          <a:endParaRPr lang="ru-RU"/>
        </a:p>
      </dgm:t>
    </dgm:pt>
    <dgm:pt modelId="{7DC6F47B-E0FD-464F-B741-8AC804CCF859}" type="pres">
      <dgm:prSet presAssocID="{A965BE89-C6E4-40F2-9516-CF81CFF89FAD}" presName="accent_1" presStyleCnt="0"/>
      <dgm:spPr/>
    </dgm:pt>
    <dgm:pt modelId="{503AC83D-F117-4976-9DAB-1AD1456D038A}" type="pres">
      <dgm:prSet presAssocID="{A965BE89-C6E4-40F2-9516-CF81CFF89FAD}" presName="accentRepeatNode" presStyleLbl="solidFgAcc1" presStyleIdx="0" presStyleCnt="7"/>
      <dgm:spPr/>
    </dgm:pt>
    <dgm:pt modelId="{01091D1A-4984-4A88-9377-64E571821D48}" type="pres">
      <dgm:prSet presAssocID="{B645F5AE-28C2-465E-891B-C77F86A5ECC8}" presName="text_2" presStyleLbl="node1" presStyleIdx="1" presStyleCnt="7" custScaleY="99972" custLinFactNeighborX="-871" custLinFactNeighborY="-18512">
        <dgm:presLayoutVars>
          <dgm:bulletEnabled val="1"/>
        </dgm:presLayoutVars>
      </dgm:prSet>
      <dgm:spPr/>
      <dgm:t>
        <a:bodyPr/>
        <a:lstStyle/>
        <a:p>
          <a:endParaRPr lang="ru-RU"/>
        </a:p>
      </dgm:t>
    </dgm:pt>
    <dgm:pt modelId="{780D287F-8376-4055-944E-8785685E36CE}" type="pres">
      <dgm:prSet presAssocID="{B645F5AE-28C2-465E-891B-C77F86A5ECC8}" presName="accent_2" presStyleCnt="0"/>
      <dgm:spPr/>
    </dgm:pt>
    <dgm:pt modelId="{94E29A75-1BC3-4A32-8897-E71F9A6F1CCE}" type="pres">
      <dgm:prSet presAssocID="{B645F5AE-28C2-465E-891B-C77F86A5ECC8}" presName="accentRepeatNode" presStyleLbl="solidFgAcc1" presStyleIdx="1" presStyleCnt="7"/>
      <dgm:spPr/>
    </dgm:pt>
    <dgm:pt modelId="{5FA432F5-8AB6-48FD-9852-DFD4DEFAD03F}" type="pres">
      <dgm:prSet presAssocID="{E39D61CD-A5B4-4DFE-ACCA-DBB1CF1135FF}" presName="text_3" presStyleLbl="node1" presStyleIdx="2" presStyleCnt="7" custLinFactNeighborX="-1043" custLinFactNeighborY="-18914">
        <dgm:presLayoutVars>
          <dgm:bulletEnabled val="1"/>
        </dgm:presLayoutVars>
      </dgm:prSet>
      <dgm:spPr/>
      <dgm:t>
        <a:bodyPr/>
        <a:lstStyle/>
        <a:p>
          <a:endParaRPr lang="ru-RU"/>
        </a:p>
      </dgm:t>
    </dgm:pt>
    <dgm:pt modelId="{DBDCAC27-A44E-4E17-ADEB-BAE2C627C5EE}" type="pres">
      <dgm:prSet presAssocID="{E39D61CD-A5B4-4DFE-ACCA-DBB1CF1135FF}" presName="accent_3" presStyleCnt="0"/>
      <dgm:spPr/>
    </dgm:pt>
    <dgm:pt modelId="{4BE54DB0-68E6-45CD-918C-A2BF9672D9D0}" type="pres">
      <dgm:prSet presAssocID="{E39D61CD-A5B4-4DFE-ACCA-DBB1CF1135FF}" presName="accentRepeatNode" presStyleLbl="solidFgAcc1" presStyleIdx="2" presStyleCnt="7"/>
      <dgm:spPr/>
    </dgm:pt>
    <dgm:pt modelId="{F3EF3C8C-1B8C-4978-A203-2F5B3C1864F0}" type="pres">
      <dgm:prSet presAssocID="{E3DDB4A8-F85E-4BA0-9CC8-8B6CDFAF53D4}" presName="text_4" presStyleLbl="node1" presStyleIdx="3" presStyleCnt="7" custScaleY="117514">
        <dgm:presLayoutVars>
          <dgm:bulletEnabled val="1"/>
        </dgm:presLayoutVars>
      </dgm:prSet>
      <dgm:spPr/>
      <dgm:t>
        <a:bodyPr/>
        <a:lstStyle/>
        <a:p>
          <a:endParaRPr lang="ru-RU"/>
        </a:p>
      </dgm:t>
    </dgm:pt>
    <dgm:pt modelId="{5B86EFB5-5E0B-4AFD-902C-1E60D8168785}" type="pres">
      <dgm:prSet presAssocID="{E3DDB4A8-F85E-4BA0-9CC8-8B6CDFAF53D4}" presName="accent_4" presStyleCnt="0"/>
      <dgm:spPr/>
    </dgm:pt>
    <dgm:pt modelId="{BB44C896-34E1-430A-901B-585EBBF49C9D}" type="pres">
      <dgm:prSet presAssocID="{E3DDB4A8-F85E-4BA0-9CC8-8B6CDFAF53D4}" presName="accentRepeatNode" presStyleLbl="solidFgAcc1" presStyleIdx="3" presStyleCnt="7"/>
      <dgm:spPr/>
    </dgm:pt>
    <dgm:pt modelId="{D3638929-2F43-477E-A957-FD8A57002BF6}" type="pres">
      <dgm:prSet presAssocID="{B70C1B05-AC9A-4499-AA1D-71BD941DBC7D}" presName="text_5" presStyleLbl="node1" presStyleIdx="4" presStyleCnt="7" custScaleY="95096" custLinFactNeighborX="-1043" custLinFactNeighborY="9632">
        <dgm:presLayoutVars>
          <dgm:bulletEnabled val="1"/>
        </dgm:presLayoutVars>
      </dgm:prSet>
      <dgm:spPr/>
      <dgm:t>
        <a:bodyPr/>
        <a:lstStyle/>
        <a:p>
          <a:endParaRPr lang="ru-RU"/>
        </a:p>
      </dgm:t>
    </dgm:pt>
    <dgm:pt modelId="{75A07238-8D50-4A2A-8356-97D52F1422F3}" type="pres">
      <dgm:prSet presAssocID="{B70C1B05-AC9A-4499-AA1D-71BD941DBC7D}" presName="accent_5" presStyleCnt="0"/>
      <dgm:spPr/>
    </dgm:pt>
    <dgm:pt modelId="{068DB63D-104E-462F-962F-F39466B452DA}" type="pres">
      <dgm:prSet presAssocID="{B70C1B05-AC9A-4499-AA1D-71BD941DBC7D}" presName="accentRepeatNode" presStyleLbl="solidFgAcc1" presStyleIdx="4" presStyleCnt="7"/>
      <dgm:spPr/>
    </dgm:pt>
    <dgm:pt modelId="{8333359F-020A-4366-B23E-5EACAEC46A37}" type="pres">
      <dgm:prSet presAssocID="{D2BC891E-8C0D-44C9-B82F-CF8C7984DDD9}" presName="text_6" presStyleLbl="node1" presStyleIdx="5" presStyleCnt="7">
        <dgm:presLayoutVars>
          <dgm:bulletEnabled val="1"/>
        </dgm:presLayoutVars>
      </dgm:prSet>
      <dgm:spPr/>
      <dgm:t>
        <a:bodyPr/>
        <a:lstStyle/>
        <a:p>
          <a:endParaRPr lang="ru-RU"/>
        </a:p>
      </dgm:t>
    </dgm:pt>
    <dgm:pt modelId="{2A1634BC-7C80-4807-BB78-F2E5D478F9D1}" type="pres">
      <dgm:prSet presAssocID="{D2BC891E-8C0D-44C9-B82F-CF8C7984DDD9}" presName="accent_6" presStyleCnt="0"/>
      <dgm:spPr/>
    </dgm:pt>
    <dgm:pt modelId="{54B8004B-2C5A-4656-90D0-98C36E3577D1}" type="pres">
      <dgm:prSet presAssocID="{D2BC891E-8C0D-44C9-B82F-CF8C7984DDD9}" presName="accentRepeatNode" presStyleLbl="solidFgAcc1" presStyleIdx="5" presStyleCnt="7"/>
      <dgm:spPr/>
    </dgm:pt>
    <dgm:pt modelId="{94E2E819-8DDC-4869-A8BA-4F5D9C640C93}" type="pres">
      <dgm:prSet presAssocID="{909561C0-C526-4773-B723-250851DDAD03}" presName="text_7" presStyleLbl="node1" presStyleIdx="6" presStyleCnt="7">
        <dgm:presLayoutVars>
          <dgm:bulletEnabled val="1"/>
        </dgm:presLayoutVars>
      </dgm:prSet>
      <dgm:spPr/>
      <dgm:t>
        <a:bodyPr/>
        <a:lstStyle/>
        <a:p>
          <a:endParaRPr lang="ru-RU"/>
        </a:p>
      </dgm:t>
    </dgm:pt>
    <dgm:pt modelId="{12BD648C-B36C-4128-A322-08846982C7CD}" type="pres">
      <dgm:prSet presAssocID="{909561C0-C526-4773-B723-250851DDAD03}" presName="accent_7" presStyleCnt="0"/>
      <dgm:spPr/>
    </dgm:pt>
    <dgm:pt modelId="{9DD605F1-C0A9-4FC9-834A-0805D10C30A6}" type="pres">
      <dgm:prSet presAssocID="{909561C0-C526-4773-B723-250851DDAD03}" presName="accentRepeatNode" presStyleLbl="solidFgAcc1" presStyleIdx="6" presStyleCnt="7"/>
      <dgm:spPr/>
    </dgm:pt>
  </dgm:ptLst>
  <dgm:cxnLst>
    <dgm:cxn modelId="{A48D8D54-69AE-442C-90C8-BBF73DF19C8D}" type="presOf" srcId="{C97A84F4-F656-4FE5-AF74-3C642DCCF38A}" destId="{5A12D2A6-D6E7-4DC9-9034-D19977A378B3}" srcOrd="0" destOrd="0" presId="urn:microsoft.com/office/officeart/2008/layout/VerticalCurvedList"/>
    <dgm:cxn modelId="{D3C88E12-E99F-4F82-BA7D-BF1BCB01C67A}" type="presOf" srcId="{909561C0-C526-4773-B723-250851DDAD03}" destId="{94E2E819-8DDC-4869-A8BA-4F5D9C640C93}" srcOrd="0" destOrd="0" presId="urn:microsoft.com/office/officeart/2008/layout/VerticalCurvedList"/>
    <dgm:cxn modelId="{E8A23CB2-9C8F-4518-869A-C7B54D280C97}" srcId="{E799E051-EE63-4E3D-B47F-5AED99526B7E}" destId="{AB89BD84-32BC-4D95-A923-A1D11C4015EC}" srcOrd="8" destOrd="0" parTransId="{3BF39DB3-7B53-4991-95FB-C3372CDA0B3C}" sibTransId="{37B66762-B559-459F-967D-EEF6861FDF55}"/>
    <dgm:cxn modelId="{7BCD65A3-7AA6-4BAF-81C6-9597B28DECA3}" srcId="{E799E051-EE63-4E3D-B47F-5AED99526B7E}" destId="{B645F5AE-28C2-465E-891B-C77F86A5ECC8}" srcOrd="1" destOrd="0" parTransId="{BFE61863-34B9-4F19-9D6F-81404E050A04}" sibTransId="{E47B9AF6-487B-421D-AD49-9C882D357504}"/>
    <dgm:cxn modelId="{1AC62D23-C31C-403D-84E7-DC4D1ECCE75B}" type="presOf" srcId="{B645F5AE-28C2-465E-891B-C77F86A5ECC8}" destId="{01091D1A-4984-4A88-9377-64E571821D48}" srcOrd="0" destOrd="0" presId="urn:microsoft.com/office/officeart/2008/layout/VerticalCurvedList"/>
    <dgm:cxn modelId="{31E15A1E-641B-4C6F-B09D-0224AEF7BA0A}" srcId="{E799E051-EE63-4E3D-B47F-5AED99526B7E}" destId="{B70C1B05-AC9A-4499-AA1D-71BD941DBC7D}" srcOrd="4" destOrd="0" parTransId="{0D915A36-E8FB-4048-862B-09F458415EBB}" sibTransId="{75961D53-BEBE-4EDD-BD3C-53FCFEF777B8}"/>
    <dgm:cxn modelId="{DBF7326B-918E-48A8-A8BD-24FF523F77FB}" type="presOf" srcId="{E39D61CD-A5B4-4DFE-ACCA-DBB1CF1135FF}" destId="{5FA432F5-8AB6-48FD-9852-DFD4DEFAD03F}" srcOrd="0" destOrd="0" presId="urn:microsoft.com/office/officeart/2008/layout/VerticalCurvedList"/>
    <dgm:cxn modelId="{D89B43B8-EBDE-4697-97B0-83D9FE2A4772}" type="presOf" srcId="{D2BC891E-8C0D-44C9-B82F-CF8C7984DDD9}" destId="{8333359F-020A-4366-B23E-5EACAEC46A37}" srcOrd="0" destOrd="0" presId="urn:microsoft.com/office/officeart/2008/layout/VerticalCurvedList"/>
    <dgm:cxn modelId="{9B5E9AC8-2BE5-4E3F-BC83-663F2656969B}" srcId="{E799E051-EE63-4E3D-B47F-5AED99526B7E}" destId="{E3DDB4A8-F85E-4BA0-9CC8-8B6CDFAF53D4}" srcOrd="3" destOrd="0" parTransId="{59632829-45D3-4803-A81A-4A118A294DF8}" sibTransId="{25AF2A4C-4A6B-4726-B7F2-0004847E7941}"/>
    <dgm:cxn modelId="{00E6CCC2-61E4-4A38-B736-6BA59CED78C8}" type="presOf" srcId="{A965BE89-C6E4-40F2-9516-CF81CFF89FAD}" destId="{85184864-3548-4DF1-90B5-6754F923306C}" srcOrd="0" destOrd="0" presId="urn:microsoft.com/office/officeart/2008/layout/VerticalCurvedList"/>
    <dgm:cxn modelId="{7DCB488B-0E39-4FF5-BCD7-E7E137440485}" srcId="{E799E051-EE63-4E3D-B47F-5AED99526B7E}" destId="{A965BE89-C6E4-40F2-9516-CF81CFF89FAD}" srcOrd="0" destOrd="0" parTransId="{1548AB4B-1FB3-4C95-BA01-9F9E92EF4B16}" sibTransId="{C97A84F4-F656-4FE5-AF74-3C642DCCF38A}"/>
    <dgm:cxn modelId="{E9D7E921-CB8E-4FB3-865D-D1D5E27E941C}" srcId="{E799E051-EE63-4E3D-B47F-5AED99526B7E}" destId="{D2BC891E-8C0D-44C9-B82F-CF8C7984DDD9}" srcOrd="5" destOrd="0" parTransId="{CB71E997-90E8-4D83-BBF4-5B1F04FAE64B}" sibTransId="{4FBE9F05-24BC-47C6-94B1-9818722FE281}"/>
    <dgm:cxn modelId="{BF87ABC6-7DB6-4E38-BA7D-52CA6D7A1B05}" type="presOf" srcId="{B70C1B05-AC9A-4499-AA1D-71BD941DBC7D}" destId="{D3638929-2F43-477E-A957-FD8A57002BF6}" srcOrd="0" destOrd="0" presId="urn:microsoft.com/office/officeart/2008/layout/VerticalCurvedList"/>
    <dgm:cxn modelId="{B9F7D9B7-7F1E-4FB5-8B99-3D55D36C03DB}" srcId="{E799E051-EE63-4E3D-B47F-5AED99526B7E}" destId="{E39D61CD-A5B4-4DFE-ACCA-DBB1CF1135FF}" srcOrd="2" destOrd="0" parTransId="{38FFE0F0-C2FC-4A98-B7AE-F32BCD788425}" sibTransId="{627F41F5-2061-4CC1-9750-C7F0966DCCA6}"/>
    <dgm:cxn modelId="{81B932FF-F345-4DB0-94DC-AFC439DDDF49}" srcId="{E799E051-EE63-4E3D-B47F-5AED99526B7E}" destId="{909561C0-C526-4773-B723-250851DDAD03}" srcOrd="6" destOrd="0" parTransId="{FB9971BA-57B0-4A33-AA69-CD6D3D06A2DB}" sibTransId="{726FD3E5-586B-468E-BFAE-EE401CB17615}"/>
    <dgm:cxn modelId="{C968D08C-ED48-4166-8C93-967A71CBB3CC}" type="presOf" srcId="{E799E051-EE63-4E3D-B47F-5AED99526B7E}" destId="{8465084B-12AA-49C2-8861-CFF58A50E7EC}" srcOrd="0" destOrd="0" presId="urn:microsoft.com/office/officeart/2008/layout/VerticalCurvedList"/>
    <dgm:cxn modelId="{33277E1D-BC11-490A-9735-14CCEE8780E6}" type="presOf" srcId="{E3DDB4A8-F85E-4BA0-9CC8-8B6CDFAF53D4}" destId="{F3EF3C8C-1B8C-4978-A203-2F5B3C1864F0}" srcOrd="0" destOrd="0" presId="urn:microsoft.com/office/officeart/2008/layout/VerticalCurvedList"/>
    <dgm:cxn modelId="{7D420EA1-1DF1-42D3-B1DB-4DF506E70261}" srcId="{E799E051-EE63-4E3D-B47F-5AED99526B7E}" destId="{F6B68A50-F0FF-4C63-83B5-49F90915E543}" srcOrd="7" destOrd="0" parTransId="{6E2AD3D0-1E8D-4286-A73B-6D58C06B0DA0}" sibTransId="{703B8822-B2D0-42C2-91E8-A806C7EE96E8}"/>
    <dgm:cxn modelId="{10CD334C-87C9-41A5-A805-5DB0D28B987F}" type="presParOf" srcId="{8465084B-12AA-49C2-8861-CFF58A50E7EC}" destId="{2AFF5B67-5660-4D8C-A62C-99616D831816}" srcOrd="0" destOrd="0" presId="urn:microsoft.com/office/officeart/2008/layout/VerticalCurvedList"/>
    <dgm:cxn modelId="{A8C978E9-6777-432D-810D-D64761452EBA}" type="presParOf" srcId="{2AFF5B67-5660-4D8C-A62C-99616D831816}" destId="{36A129AF-DC80-4EF0-BB33-78F56CA939BB}" srcOrd="0" destOrd="0" presId="urn:microsoft.com/office/officeart/2008/layout/VerticalCurvedList"/>
    <dgm:cxn modelId="{358BF480-058E-4E48-B8BC-E309FD927FC3}" type="presParOf" srcId="{36A129AF-DC80-4EF0-BB33-78F56CA939BB}" destId="{4F6E6423-7AF0-4CE0-BF76-6A140FAD8E71}" srcOrd="0" destOrd="0" presId="urn:microsoft.com/office/officeart/2008/layout/VerticalCurvedList"/>
    <dgm:cxn modelId="{6942FD82-58E1-420B-8AE4-81A7CE6F87D5}" type="presParOf" srcId="{36A129AF-DC80-4EF0-BB33-78F56CA939BB}" destId="{5A12D2A6-D6E7-4DC9-9034-D19977A378B3}" srcOrd="1" destOrd="0" presId="urn:microsoft.com/office/officeart/2008/layout/VerticalCurvedList"/>
    <dgm:cxn modelId="{13D8A0CF-D674-4B9E-A5C9-1A1E39163A24}" type="presParOf" srcId="{36A129AF-DC80-4EF0-BB33-78F56CA939BB}" destId="{669D6BE1-408D-466C-A941-CB9C21E4A3A8}" srcOrd="2" destOrd="0" presId="urn:microsoft.com/office/officeart/2008/layout/VerticalCurvedList"/>
    <dgm:cxn modelId="{44E9BF10-1B47-4465-A1A5-E1A1FC62CD94}" type="presParOf" srcId="{36A129AF-DC80-4EF0-BB33-78F56CA939BB}" destId="{56EBFBE3-ABC4-4EB7-841A-3926F8CC5586}" srcOrd="3" destOrd="0" presId="urn:microsoft.com/office/officeart/2008/layout/VerticalCurvedList"/>
    <dgm:cxn modelId="{1E0F29EB-5076-4623-97B9-BD265852BC5A}" type="presParOf" srcId="{2AFF5B67-5660-4D8C-A62C-99616D831816}" destId="{85184864-3548-4DF1-90B5-6754F923306C}" srcOrd="1" destOrd="0" presId="urn:microsoft.com/office/officeart/2008/layout/VerticalCurvedList"/>
    <dgm:cxn modelId="{D4F1714B-33DE-47F9-8E5B-A55377B657DC}" type="presParOf" srcId="{2AFF5B67-5660-4D8C-A62C-99616D831816}" destId="{7DC6F47B-E0FD-464F-B741-8AC804CCF859}" srcOrd="2" destOrd="0" presId="urn:microsoft.com/office/officeart/2008/layout/VerticalCurvedList"/>
    <dgm:cxn modelId="{D614EFC0-F21E-43B6-B91D-0CABE3B68558}" type="presParOf" srcId="{7DC6F47B-E0FD-464F-B741-8AC804CCF859}" destId="{503AC83D-F117-4976-9DAB-1AD1456D038A}" srcOrd="0" destOrd="0" presId="urn:microsoft.com/office/officeart/2008/layout/VerticalCurvedList"/>
    <dgm:cxn modelId="{FFF2D49B-88B1-4B84-AF68-818C5ADA390A}" type="presParOf" srcId="{2AFF5B67-5660-4D8C-A62C-99616D831816}" destId="{01091D1A-4984-4A88-9377-64E571821D48}" srcOrd="3" destOrd="0" presId="urn:microsoft.com/office/officeart/2008/layout/VerticalCurvedList"/>
    <dgm:cxn modelId="{2FBCB08A-0A29-461A-B657-DF8AFF1C58E7}" type="presParOf" srcId="{2AFF5B67-5660-4D8C-A62C-99616D831816}" destId="{780D287F-8376-4055-944E-8785685E36CE}" srcOrd="4" destOrd="0" presId="urn:microsoft.com/office/officeart/2008/layout/VerticalCurvedList"/>
    <dgm:cxn modelId="{550F56B4-AE18-47CC-BB00-82319821841F}" type="presParOf" srcId="{780D287F-8376-4055-944E-8785685E36CE}" destId="{94E29A75-1BC3-4A32-8897-E71F9A6F1CCE}" srcOrd="0" destOrd="0" presId="urn:microsoft.com/office/officeart/2008/layout/VerticalCurvedList"/>
    <dgm:cxn modelId="{F30147DD-4AAD-4179-821D-413D2C17CCA3}" type="presParOf" srcId="{2AFF5B67-5660-4D8C-A62C-99616D831816}" destId="{5FA432F5-8AB6-48FD-9852-DFD4DEFAD03F}" srcOrd="5" destOrd="0" presId="urn:microsoft.com/office/officeart/2008/layout/VerticalCurvedList"/>
    <dgm:cxn modelId="{E876352F-1B4E-46E5-9CE0-E03F004D114B}" type="presParOf" srcId="{2AFF5B67-5660-4D8C-A62C-99616D831816}" destId="{DBDCAC27-A44E-4E17-ADEB-BAE2C627C5EE}" srcOrd="6" destOrd="0" presId="urn:microsoft.com/office/officeart/2008/layout/VerticalCurvedList"/>
    <dgm:cxn modelId="{2754599A-FD84-4BE7-B340-76E03300DF57}" type="presParOf" srcId="{DBDCAC27-A44E-4E17-ADEB-BAE2C627C5EE}" destId="{4BE54DB0-68E6-45CD-918C-A2BF9672D9D0}" srcOrd="0" destOrd="0" presId="urn:microsoft.com/office/officeart/2008/layout/VerticalCurvedList"/>
    <dgm:cxn modelId="{A23D8BE8-0F05-476F-AB3A-AC14AE331F71}" type="presParOf" srcId="{2AFF5B67-5660-4D8C-A62C-99616D831816}" destId="{F3EF3C8C-1B8C-4978-A203-2F5B3C1864F0}" srcOrd="7" destOrd="0" presId="urn:microsoft.com/office/officeart/2008/layout/VerticalCurvedList"/>
    <dgm:cxn modelId="{8CE19F61-99D1-4571-AD89-9C62B444E5C8}" type="presParOf" srcId="{2AFF5B67-5660-4D8C-A62C-99616D831816}" destId="{5B86EFB5-5E0B-4AFD-902C-1E60D8168785}" srcOrd="8" destOrd="0" presId="urn:microsoft.com/office/officeart/2008/layout/VerticalCurvedList"/>
    <dgm:cxn modelId="{095A767D-91E9-4B00-9A1E-D14FE4FEF920}" type="presParOf" srcId="{5B86EFB5-5E0B-4AFD-902C-1E60D8168785}" destId="{BB44C896-34E1-430A-901B-585EBBF49C9D}" srcOrd="0" destOrd="0" presId="urn:microsoft.com/office/officeart/2008/layout/VerticalCurvedList"/>
    <dgm:cxn modelId="{49C6E9D8-08E8-46F5-ACA6-BF77644E20F7}" type="presParOf" srcId="{2AFF5B67-5660-4D8C-A62C-99616D831816}" destId="{D3638929-2F43-477E-A957-FD8A57002BF6}" srcOrd="9" destOrd="0" presId="urn:microsoft.com/office/officeart/2008/layout/VerticalCurvedList"/>
    <dgm:cxn modelId="{1C45128E-5182-4290-B747-86BE5E637DF0}" type="presParOf" srcId="{2AFF5B67-5660-4D8C-A62C-99616D831816}" destId="{75A07238-8D50-4A2A-8356-97D52F1422F3}" srcOrd="10" destOrd="0" presId="urn:microsoft.com/office/officeart/2008/layout/VerticalCurvedList"/>
    <dgm:cxn modelId="{980A3AE3-89D2-4B3B-A407-72D5899855D1}" type="presParOf" srcId="{75A07238-8D50-4A2A-8356-97D52F1422F3}" destId="{068DB63D-104E-462F-962F-F39466B452DA}" srcOrd="0" destOrd="0" presId="urn:microsoft.com/office/officeart/2008/layout/VerticalCurvedList"/>
    <dgm:cxn modelId="{20F439EF-F375-4FE4-A58B-3B4B2497BBD0}" type="presParOf" srcId="{2AFF5B67-5660-4D8C-A62C-99616D831816}" destId="{8333359F-020A-4366-B23E-5EACAEC46A37}" srcOrd="11" destOrd="0" presId="urn:microsoft.com/office/officeart/2008/layout/VerticalCurvedList"/>
    <dgm:cxn modelId="{8801F640-7926-44EB-95E6-B5E45B6EB848}" type="presParOf" srcId="{2AFF5B67-5660-4D8C-A62C-99616D831816}" destId="{2A1634BC-7C80-4807-BB78-F2E5D478F9D1}" srcOrd="12" destOrd="0" presId="urn:microsoft.com/office/officeart/2008/layout/VerticalCurvedList"/>
    <dgm:cxn modelId="{B4D20657-55A8-4FB3-B123-E95188C38D77}" type="presParOf" srcId="{2A1634BC-7C80-4807-BB78-F2E5D478F9D1}" destId="{54B8004B-2C5A-4656-90D0-98C36E3577D1}" srcOrd="0" destOrd="0" presId="urn:microsoft.com/office/officeart/2008/layout/VerticalCurvedList"/>
    <dgm:cxn modelId="{3FB4353F-79B5-42F6-B1BD-3F238DB2296E}" type="presParOf" srcId="{2AFF5B67-5660-4D8C-A62C-99616D831816}" destId="{94E2E819-8DDC-4869-A8BA-4F5D9C640C93}" srcOrd="13" destOrd="0" presId="urn:microsoft.com/office/officeart/2008/layout/VerticalCurvedList"/>
    <dgm:cxn modelId="{8C48FD21-BB71-444E-A19A-8195CA2C6D6C}" type="presParOf" srcId="{2AFF5B67-5660-4D8C-A62C-99616D831816}" destId="{12BD648C-B36C-4128-A322-08846982C7CD}" srcOrd="14" destOrd="0" presId="urn:microsoft.com/office/officeart/2008/layout/VerticalCurvedList"/>
    <dgm:cxn modelId="{2FEAAE11-FEBE-4426-A6C2-788FB3DE7903}" type="presParOf" srcId="{12BD648C-B36C-4128-A322-08846982C7CD}" destId="{9DD605F1-C0A9-4FC9-834A-0805D10C30A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2694B9-C43E-4091-9B80-1536957090E6}"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ru-RU"/>
        </a:p>
      </dgm:t>
    </dgm:pt>
    <dgm:pt modelId="{38072DB8-B9C7-4480-97D5-78729EFFC07A}">
      <dgm:prSet phldrT="[Текст]" custT="1"/>
      <dgm:spPr/>
      <dgm:t>
        <a:bodyPr/>
        <a:lstStyle/>
        <a:p>
          <a:r>
            <a:rPr lang="ru-RU" sz="1200" b="1" dirty="0" smtClean="0"/>
            <a:t>СТИМУЛИРОВАНИЕ ИНВЕСТИЦИЙ</a:t>
          </a:r>
          <a:endParaRPr lang="ru-RU" sz="1200" b="1" dirty="0"/>
        </a:p>
      </dgm:t>
    </dgm:pt>
    <dgm:pt modelId="{39B9C816-A000-4158-A8EA-960719E6451E}" type="parTrans" cxnId="{DB65C564-5D63-46B1-BB88-4309DB07DC8F}">
      <dgm:prSet/>
      <dgm:spPr/>
      <dgm:t>
        <a:bodyPr/>
        <a:lstStyle/>
        <a:p>
          <a:endParaRPr lang="ru-RU" sz="1200" b="1">
            <a:solidFill>
              <a:schemeClr val="tx1"/>
            </a:solidFill>
          </a:endParaRPr>
        </a:p>
      </dgm:t>
    </dgm:pt>
    <dgm:pt modelId="{65342E99-CF7D-404D-8C87-60C63DF25427}" type="sibTrans" cxnId="{DB65C564-5D63-46B1-BB88-4309DB07DC8F}">
      <dgm:prSet/>
      <dgm:spPr/>
      <dgm:t>
        <a:bodyPr/>
        <a:lstStyle/>
        <a:p>
          <a:endParaRPr lang="ru-RU" sz="1200" b="1">
            <a:solidFill>
              <a:schemeClr val="tx1"/>
            </a:solidFill>
          </a:endParaRPr>
        </a:p>
      </dgm:t>
    </dgm:pt>
    <dgm:pt modelId="{9EB51F17-B3EA-485A-95ED-647678B19B1A}">
      <dgm:prSet phldrT="[Текст]" custT="1"/>
      <dgm:spPr/>
      <dgm:t>
        <a:bodyPr/>
        <a:lstStyle/>
        <a:p>
          <a:r>
            <a:rPr lang="ru-RU" sz="1100" b="0" dirty="0" smtClean="0"/>
            <a:t>создание ТОСЭР в городских поселениях Гаврилов-Ям, Ростов, Тутаев и разработка специальных налоговых условий для ТОСЭР</a:t>
          </a:r>
          <a:endParaRPr lang="ru-RU" sz="1100" b="0" dirty="0"/>
        </a:p>
      </dgm:t>
    </dgm:pt>
    <dgm:pt modelId="{0884A511-53FB-409B-9942-3C18977868BA}" type="parTrans" cxnId="{3E3AE28E-9F21-4DB0-94F3-0CE713D2B2EC}">
      <dgm:prSet/>
      <dgm:spPr/>
      <dgm:t>
        <a:bodyPr/>
        <a:lstStyle/>
        <a:p>
          <a:endParaRPr lang="ru-RU" sz="1200" b="1">
            <a:solidFill>
              <a:schemeClr val="tx1"/>
            </a:solidFill>
          </a:endParaRPr>
        </a:p>
      </dgm:t>
    </dgm:pt>
    <dgm:pt modelId="{9BAE553B-8FB2-47C1-B7C9-FB86CD7C938B}" type="sibTrans" cxnId="{3E3AE28E-9F21-4DB0-94F3-0CE713D2B2EC}">
      <dgm:prSet/>
      <dgm:spPr/>
      <dgm:t>
        <a:bodyPr/>
        <a:lstStyle/>
        <a:p>
          <a:endParaRPr lang="ru-RU" sz="1200" b="1">
            <a:solidFill>
              <a:schemeClr val="tx1"/>
            </a:solidFill>
          </a:endParaRPr>
        </a:p>
      </dgm:t>
    </dgm:pt>
    <dgm:pt modelId="{08F4F538-ED47-4BE0-A582-2F5CF76AD5E4}">
      <dgm:prSet phldrT="[Текст]" custT="1"/>
      <dgm:spPr/>
      <dgm:t>
        <a:bodyPr/>
        <a:lstStyle/>
        <a:p>
          <a:r>
            <a:rPr lang="ru-RU" sz="1100" b="0" dirty="0" smtClean="0"/>
            <a:t> сохранение пониженных ставок налога, взимаемого в связи с применением упрощенной системы налогообложения</a:t>
          </a:r>
          <a:endParaRPr lang="ru-RU" sz="1100" b="0" dirty="0"/>
        </a:p>
      </dgm:t>
    </dgm:pt>
    <dgm:pt modelId="{9A93960F-BBF7-4B98-BEBE-AED3223DFB8E}" type="parTrans" cxnId="{5AF11A1B-204C-4E4F-A431-E1A3AB69725D}">
      <dgm:prSet/>
      <dgm:spPr/>
      <dgm:t>
        <a:bodyPr/>
        <a:lstStyle/>
        <a:p>
          <a:endParaRPr lang="ru-RU" sz="1200" b="1">
            <a:solidFill>
              <a:schemeClr val="tx1"/>
            </a:solidFill>
          </a:endParaRPr>
        </a:p>
      </dgm:t>
    </dgm:pt>
    <dgm:pt modelId="{73D65815-7D9E-443B-ABF4-6462566449CE}" type="sibTrans" cxnId="{5AF11A1B-204C-4E4F-A431-E1A3AB69725D}">
      <dgm:prSet/>
      <dgm:spPr/>
      <dgm:t>
        <a:bodyPr/>
        <a:lstStyle/>
        <a:p>
          <a:endParaRPr lang="ru-RU" sz="1200" b="1">
            <a:solidFill>
              <a:schemeClr val="tx1"/>
            </a:solidFill>
          </a:endParaRPr>
        </a:p>
      </dgm:t>
    </dgm:pt>
    <dgm:pt modelId="{B7EFAB74-3B3E-47C6-A709-98B590FFFAD0}">
      <dgm:prSet custT="1"/>
      <dgm:spPr/>
      <dgm:t>
        <a:bodyPr/>
        <a:lstStyle/>
        <a:p>
          <a:r>
            <a:rPr lang="ru-RU" sz="1100" b="0" dirty="0" smtClean="0"/>
            <a:t>продолжение работы муниципальных и региональной комиссий по укреплению налоговой дисциплины с участием представителей региональных подразделений федеральных органов власти</a:t>
          </a:r>
          <a:endParaRPr lang="ru-RU" sz="1100" b="0" dirty="0"/>
        </a:p>
      </dgm:t>
    </dgm:pt>
    <dgm:pt modelId="{E26851B6-0A1B-4FE8-976B-E146EC243C32}" type="parTrans" cxnId="{B26C2418-014E-417C-9EC4-2FE0731EE799}">
      <dgm:prSet/>
      <dgm:spPr/>
      <dgm:t>
        <a:bodyPr/>
        <a:lstStyle/>
        <a:p>
          <a:endParaRPr lang="ru-RU" sz="1200" b="1">
            <a:solidFill>
              <a:schemeClr val="tx1"/>
            </a:solidFill>
          </a:endParaRPr>
        </a:p>
      </dgm:t>
    </dgm:pt>
    <dgm:pt modelId="{1CA0B364-417C-46C8-BCF3-4D5011D335CA}" type="sibTrans" cxnId="{B26C2418-014E-417C-9EC4-2FE0731EE799}">
      <dgm:prSet/>
      <dgm:spPr/>
      <dgm:t>
        <a:bodyPr/>
        <a:lstStyle/>
        <a:p>
          <a:endParaRPr lang="ru-RU" sz="1200" b="1">
            <a:solidFill>
              <a:schemeClr val="tx1"/>
            </a:solidFill>
          </a:endParaRPr>
        </a:p>
      </dgm:t>
    </dgm:pt>
    <dgm:pt modelId="{B0C8C2E0-C881-4CDB-A847-08EA88036141}">
      <dgm:prSet custT="1"/>
      <dgm:spPr/>
      <dgm:t>
        <a:bodyPr/>
        <a:lstStyle/>
        <a:p>
          <a:r>
            <a:rPr lang="ru-RU" sz="1200" b="1" dirty="0" smtClean="0"/>
            <a:t>ИНВЕНТАРИЗАЦИЯ ОБЪЕКТОВ НЕДВИЖИМОСТИ</a:t>
          </a:r>
          <a:endParaRPr lang="ru-RU" sz="1200" b="1" dirty="0"/>
        </a:p>
      </dgm:t>
    </dgm:pt>
    <dgm:pt modelId="{C2DBD58C-103C-48B6-9634-646E7BAD9F80}" type="parTrans" cxnId="{69A1AF36-9CC4-456C-816E-D7221C6DB269}">
      <dgm:prSet/>
      <dgm:spPr/>
      <dgm:t>
        <a:bodyPr/>
        <a:lstStyle/>
        <a:p>
          <a:endParaRPr lang="ru-RU"/>
        </a:p>
      </dgm:t>
    </dgm:pt>
    <dgm:pt modelId="{961C1D67-62EE-41C8-8F02-A68F7C6D93FF}" type="sibTrans" cxnId="{69A1AF36-9CC4-456C-816E-D7221C6DB269}">
      <dgm:prSet/>
      <dgm:spPr/>
      <dgm:t>
        <a:bodyPr/>
        <a:lstStyle/>
        <a:p>
          <a:endParaRPr lang="ru-RU"/>
        </a:p>
      </dgm:t>
    </dgm:pt>
    <dgm:pt modelId="{F723DFF4-17C5-43D0-97CC-BBCFE5A8E7DD}">
      <dgm:prSet custT="1"/>
      <dgm:spPr/>
      <dgm:t>
        <a:bodyPr/>
        <a:lstStyle/>
        <a:p>
          <a:r>
            <a:rPr lang="ru-RU" sz="1100" b="0" dirty="0" smtClean="0"/>
            <a:t>стимулирование, координация и методологическая поддержка работы органов местного самоуправления муниципальных образований области по мотивации собственников земельных участков к регистрации прав собственности</a:t>
          </a:r>
          <a:endParaRPr lang="ru-RU" sz="1100" dirty="0"/>
        </a:p>
      </dgm:t>
    </dgm:pt>
    <dgm:pt modelId="{491A34E0-ACA7-4E5D-97B5-420197B4936E}" type="parTrans" cxnId="{18ED0739-7C35-45B7-96E6-252D84B0A1E1}">
      <dgm:prSet/>
      <dgm:spPr/>
      <dgm:t>
        <a:bodyPr/>
        <a:lstStyle/>
        <a:p>
          <a:endParaRPr lang="ru-RU"/>
        </a:p>
      </dgm:t>
    </dgm:pt>
    <dgm:pt modelId="{5CE4AC16-6949-446B-A103-74A8BFB67ADC}" type="sibTrans" cxnId="{18ED0739-7C35-45B7-96E6-252D84B0A1E1}">
      <dgm:prSet/>
      <dgm:spPr/>
      <dgm:t>
        <a:bodyPr/>
        <a:lstStyle/>
        <a:p>
          <a:endParaRPr lang="ru-RU"/>
        </a:p>
      </dgm:t>
    </dgm:pt>
    <dgm:pt modelId="{CA751E73-CCA0-4E33-867B-3BA2918B2DC1}">
      <dgm:prSet custT="1"/>
      <dgm:spPr/>
      <dgm:t>
        <a:bodyPr/>
        <a:lstStyle/>
        <a:p>
          <a:r>
            <a:rPr lang="ru-RU" sz="1100" b="0" dirty="0" smtClean="0"/>
            <a:t>предоставление налоговых льгот участникам специальных инвестиционных контрактов в отношении налога на прибыль и налога на имущество организаций</a:t>
          </a:r>
        </a:p>
      </dgm:t>
    </dgm:pt>
    <dgm:pt modelId="{231D123C-FCEC-4436-868E-83272CF30F64}" type="parTrans" cxnId="{C9D58AC8-7A35-43B8-B0E1-5F2B6C8AED37}">
      <dgm:prSet/>
      <dgm:spPr/>
      <dgm:t>
        <a:bodyPr/>
        <a:lstStyle/>
        <a:p>
          <a:endParaRPr lang="ru-RU"/>
        </a:p>
      </dgm:t>
    </dgm:pt>
    <dgm:pt modelId="{1F00A6DE-305D-47E4-8F1B-65926475EC1E}" type="sibTrans" cxnId="{C9D58AC8-7A35-43B8-B0E1-5F2B6C8AED37}">
      <dgm:prSet/>
      <dgm:spPr/>
      <dgm:t>
        <a:bodyPr/>
        <a:lstStyle/>
        <a:p>
          <a:endParaRPr lang="ru-RU"/>
        </a:p>
      </dgm:t>
    </dgm:pt>
    <dgm:pt modelId="{4862760C-1B0A-4005-AD8B-683F68FCFC37}">
      <dgm:prSet custT="1"/>
      <dgm:spPr/>
      <dgm:t>
        <a:bodyPr/>
        <a:lstStyle/>
        <a:p>
          <a:r>
            <a:rPr lang="ru-RU" sz="1100" b="0" dirty="0" smtClean="0"/>
            <a:t>отработка технологий вовлечения в оборот земельных участков, владельцы которых неизвестны или отсутствуют</a:t>
          </a:r>
        </a:p>
      </dgm:t>
    </dgm:pt>
    <dgm:pt modelId="{463E3D04-3DA2-48DE-8268-1FA95AF6503B}" type="parTrans" cxnId="{EF42AD8F-A455-4C55-A8E5-C861FBB8DD69}">
      <dgm:prSet/>
      <dgm:spPr/>
      <dgm:t>
        <a:bodyPr/>
        <a:lstStyle/>
        <a:p>
          <a:endParaRPr lang="ru-RU"/>
        </a:p>
      </dgm:t>
    </dgm:pt>
    <dgm:pt modelId="{EB2114A5-36E1-423E-9390-834F8C738996}" type="sibTrans" cxnId="{EF42AD8F-A455-4C55-A8E5-C861FBB8DD69}">
      <dgm:prSet/>
      <dgm:spPr/>
      <dgm:t>
        <a:bodyPr/>
        <a:lstStyle/>
        <a:p>
          <a:endParaRPr lang="ru-RU"/>
        </a:p>
      </dgm:t>
    </dgm:pt>
    <dgm:pt modelId="{4313DE08-F7DE-463E-AEA8-EFE473FAE932}">
      <dgm:prSet custT="1"/>
      <dgm:spPr/>
      <dgm:t>
        <a:bodyPr/>
        <a:lstStyle/>
        <a:p>
          <a:r>
            <a:rPr lang="ru-RU" sz="1100" b="0" dirty="0" smtClean="0"/>
            <a:t>координация действий органов власти в рамках муниципального земельного контроля и государственного земельного надзора</a:t>
          </a:r>
        </a:p>
      </dgm:t>
    </dgm:pt>
    <dgm:pt modelId="{2CCED2BF-722E-4C5D-85D7-28F853067315}" type="parTrans" cxnId="{15C40BC4-6E11-43A0-9CD7-7DFC66E6059B}">
      <dgm:prSet/>
      <dgm:spPr/>
      <dgm:t>
        <a:bodyPr/>
        <a:lstStyle/>
        <a:p>
          <a:endParaRPr lang="ru-RU"/>
        </a:p>
      </dgm:t>
    </dgm:pt>
    <dgm:pt modelId="{B2EAA544-3B04-4F6B-B383-6F0DA605D8EB}" type="sibTrans" cxnId="{15C40BC4-6E11-43A0-9CD7-7DFC66E6059B}">
      <dgm:prSet/>
      <dgm:spPr/>
      <dgm:t>
        <a:bodyPr/>
        <a:lstStyle/>
        <a:p>
          <a:endParaRPr lang="ru-RU"/>
        </a:p>
      </dgm:t>
    </dgm:pt>
    <dgm:pt modelId="{381733CE-03F7-46D9-AAD1-59E9EA39019E}">
      <dgm:prSet custT="1"/>
      <dgm:spPr/>
      <dgm:t>
        <a:bodyPr/>
        <a:lstStyle/>
        <a:p>
          <a:endParaRPr lang="ru-RU" sz="1100" b="0" dirty="0"/>
        </a:p>
      </dgm:t>
    </dgm:pt>
    <dgm:pt modelId="{F01AFA9B-36E0-4172-B55B-DFCA3CCDEF72}" type="parTrans" cxnId="{C380FFE2-E215-4404-9AE5-6DECA15AD18D}">
      <dgm:prSet/>
      <dgm:spPr/>
      <dgm:t>
        <a:bodyPr/>
        <a:lstStyle/>
        <a:p>
          <a:endParaRPr lang="ru-RU"/>
        </a:p>
      </dgm:t>
    </dgm:pt>
    <dgm:pt modelId="{9ABC10A1-9886-4121-B551-8C43A432179C}" type="sibTrans" cxnId="{C380FFE2-E215-4404-9AE5-6DECA15AD18D}">
      <dgm:prSet/>
      <dgm:spPr/>
      <dgm:t>
        <a:bodyPr/>
        <a:lstStyle/>
        <a:p>
          <a:endParaRPr lang="ru-RU"/>
        </a:p>
      </dgm:t>
    </dgm:pt>
    <dgm:pt modelId="{711F3146-6448-44D1-992B-F4A82BBF9540}">
      <dgm:prSet custT="1"/>
      <dgm:spPr/>
      <dgm:t>
        <a:bodyPr/>
        <a:lstStyle/>
        <a:p>
          <a:r>
            <a:rPr lang="ru-RU" sz="1100" b="0" dirty="0" smtClean="0"/>
            <a:t>доработка нормативно-правовых актов, регламентирующих порядок работы с безнадежной задолженностью</a:t>
          </a:r>
          <a:endParaRPr lang="ru-RU" sz="1100" b="0" dirty="0"/>
        </a:p>
      </dgm:t>
    </dgm:pt>
    <dgm:pt modelId="{C0FCCE1C-A36E-4B48-B9CD-78858EBF64E0}" type="parTrans" cxnId="{D0C8BCD9-BC2C-464C-B891-0B18FB06F7B8}">
      <dgm:prSet/>
      <dgm:spPr/>
      <dgm:t>
        <a:bodyPr/>
        <a:lstStyle/>
        <a:p>
          <a:endParaRPr lang="ru-RU"/>
        </a:p>
      </dgm:t>
    </dgm:pt>
    <dgm:pt modelId="{259A0043-4A1F-4AD1-A8AA-CB9CED805CC7}" type="sibTrans" cxnId="{D0C8BCD9-BC2C-464C-B891-0B18FB06F7B8}">
      <dgm:prSet/>
      <dgm:spPr/>
      <dgm:t>
        <a:bodyPr/>
        <a:lstStyle/>
        <a:p>
          <a:endParaRPr lang="ru-RU"/>
        </a:p>
      </dgm:t>
    </dgm:pt>
    <dgm:pt modelId="{37FFA986-061A-4B96-BAEB-C50E630256FE}">
      <dgm:prSet custT="1"/>
      <dgm:spPr/>
      <dgm:t>
        <a:bodyPr/>
        <a:lstStyle/>
        <a:p>
          <a:r>
            <a:rPr lang="ru-RU" sz="1100" b="0" dirty="0" smtClean="0"/>
            <a:t>освоение технологии выявления и устранения кадастровых ошибок, допускаемых оценщиком при проведении кадастровых работ</a:t>
          </a:r>
        </a:p>
      </dgm:t>
    </dgm:pt>
    <dgm:pt modelId="{615432A6-89D5-4D67-8700-C50242CDC690}" type="parTrans" cxnId="{B77C86BD-DCB4-473F-B1ED-B619F12E69F8}">
      <dgm:prSet/>
      <dgm:spPr/>
      <dgm:t>
        <a:bodyPr/>
        <a:lstStyle/>
        <a:p>
          <a:endParaRPr lang="ru-RU"/>
        </a:p>
      </dgm:t>
    </dgm:pt>
    <dgm:pt modelId="{4E537FD1-88DC-4E00-9BF2-CA0A745B5273}" type="sibTrans" cxnId="{B77C86BD-DCB4-473F-B1ED-B619F12E69F8}">
      <dgm:prSet/>
      <dgm:spPr/>
      <dgm:t>
        <a:bodyPr/>
        <a:lstStyle/>
        <a:p>
          <a:endParaRPr lang="ru-RU"/>
        </a:p>
      </dgm:t>
    </dgm:pt>
    <dgm:pt modelId="{603056F3-CA5E-48B0-8A27-C5A838D6B55E}">
      <dgm:prSet phldrT="[Текст]" custT="1"/>
      <dgm:spPr/>
      <dgm:t>
        <a:bodyPr/>
        <a:lstStyle/>
        <a:p>
          <a:r>
            <a:rPr lang="ru-RU" sz="1100" b="0" dirty="0" smtClean="0"/>
            <a:t>продолжение действия двухлетних "налоговых каникул" для впервые зарегистрированных индивидуальных предпринимателей, применяющих упрощенную систему налогообложения или патентную систему </a:t>
          </a:r>
          <a:r>
            <a:rPr lang="ru-RU" sz="1100" b="0" smtClean="0"/>
            <a:t>налогообложения </a:t>
          </a:r>
          <a:endParaRPr lang="ru-RU" sz="1100" b="0" dirty="0"/>
        </a:p>
      </dgm:t>
    </dgm:pt>
    <dgm:pt modelId="{5C391ADE-CE28-40F6-BA88-AE5CABBD7DE4}" type="parTrans" cxnId="{9BE460E2-869E-45FD-86C5-6D82EB882F73}">
      <dgm:prSet/>
      <dgm:spPr/>
      <dgm:t>
        <a:bodyPr/>
        <a:lstStyle/>
        <a:p>
          <a:endParaRPr lang="ru-RU"/>
        </a:p>
      </dgm:t>
    </dgm:pt>
    <dgm:pt modelId="{DD0CAEC9-7E10-449F-9DA1-6376E48B57DC}" type="sibTrans" cxnId="{9BE460E2-869E-45FD-86C5-6D82EB882F73}">
      <dgm:prSet/>
      <dgm:spPr/>
      <dgm:t>
        <a:bodyPr/>
        <a:lstStyle/>
        <a:p>
          <a:endParaRPr lang="ru-RU"/>
        </a:p>
      </dgm:t>
    </dgm:pt>
    <dgm:pt modelId="{F4E9D29E-35BA-4E45-B0D1-C5FDB4C6DF18}">
      <dgm:prSet phldrT="[Текст]" custT="1"/>
      <dgm:spPr/>
      <dgm:t>
        <a:bodyPr/>
        <a:lstStyle/>
        <a:p>
          <a:r>
            <a:rPr lang="ru-RU" sz="1200" b="1" dirty="0" smtClean="0"/>
            <a:t>ПОДДЕРЖКА МАЛОГО ПРЕДПРИНИМАТЕЛЬСТВА</a:t>
          </a:r>
          <a:endParaRPr lang="ru-RU" sz="1200" b="1" dirty="0"/>
        </a:p>
      </dgm:t>
    </dgm:pt>
    <dgm:pt modelId="{9A7684C0-58F9-4DD5-BDFD-0DE8EC93140F}" type="sibTrans" cxnId="{A117B9B3-BB9F-4810-9B06-BFDAD7EBF67C}">
      <dgm:prSet/>
      <dgm:spPr/>
      <dgm:t>
        <a:bodyPr/>
        <a:lstStyle/>
        <a:p>
          <a:endParaRPr lang="ru-RU" sz="1200" b="1">
            <a:solidFill>
              <a:schemeClr val="tx1"/>
            </a:solidFill>
          </a:endParaRPr>
        </a:p>
      </dgm:t>
    </dgm:pt>
    <dgm:pt modelId="{288D810A-F86F-481F-8101-BD03B48B2B28}" type="parTrans" cxnId="{A117B9B3-BB9F-4810-9B06-BFDAD7EBF67C}">
      <dgm:prSet/>
      <dgm:spPr/>
      <dgm:t>
        <a:bodyPr/>
        <a:lstStyle/>
        <a:p>
          <a:endParaRPr lang="ru-RU" sz="1200" b="1">
            <a:solidFill>
              <a:schemeClr val="tx1"/>
            </a:solidFill>
          </a:endParaRPr>
        </a:p>
      </dgm:t>
    </dgm:pt>
    <dgm:pt modelId="{0899D016-A4E0-4486-A0F7-A1B20A5D1924}">
      <dgm:prSet phldrT="[Текст]" custT="1"/>
      <dgm:spPr/>
      <dgm:t>
        <a:bodyPr/>
        <a:lstStyle/>
        <a:p>
          <a:r>
            <a:rPr lang="ru-RU" sz="1200" b="1" dirty="0" smtClean="0"/>
            <a:t>ПОВЫШЕНИЕ СОБИРАЕМОСТИ НАЛОГОВ, СОВЕРШЕНСТВОВАНИЕ АДМИНИСТРИРОВАНИЯ</a:t>
          </a:r>
        </a:p>
      </dgm:t>
    </dgm:pt>
    <dgm:pt modelId="{8E4B8923-F0ED-4CF2-B33C-318CF9E30310}" type="sibTrans" cxnId="{2115277F-8B1A-4854-B7F6-EDC3782292B7}">
      <dgm:prSet/>
      <dgm:spPr/>
      <dgm:t>
        <a:bodyPr/>
        <a:lstStyle/>
        <a:p>
          <a:endParaRPr lang="ru-RU" sz="1200" b="1">
            <a:solidFill>
              <a:schemeClr val="tx1"/>
            </a:solidFill>
          </a:endParaRPr>
        </a:p>
      </dgm:t>
    </dgm:pt>
    <dgm:pt modelId="{899048E9-2584-49E5-AE8E-0E288E00A829}" type="parTrans" cxnId="{2115277F-8B1A-4854-B7F6-EDC3782292B7}">
      <dgm:prSet/>
      <dgm:spPr/>
      <dgm:t>
        <a:bodyPr/>
        <a:lstStyle/>
        <a:p>
          <a:endParaRPr lang="ru-RU" sz="1200" b="1">
            <a:solidFill>
              <a:schemeClr val="tx1"/>
            </a:solidFill>
          </a:endParaRPr>
        </a:p>
      </dgm:t>
    </dgm:pt>
    <dgm:pt modelId="{19496755-8A36-41D4-8156-2768965331C7}" type="pres">
      <dgm:prSet presAssocID="{C62694B9-C43E-4091-9B80-1536957090E6}" presName="linear" presStyleCnt="0">
        <dgm:presLayoutVars>
          <dgm:dir/>
          <dgm:animLvl val="lvl"/>
          <dgm:resizeHandles val="exact"/>
        </dgm:presLayoutVars>
      </dgm:prSet>
      <dgm:spPr/>
      <dgm:t>
        <a:bodyPr/>
        <a:lstStyle/>
        <a:p>
          <a:endParaRPr lang="ru-RU"/>
        </a:p>
      </dgm:t>
    </dgm:pt>
    <dgm:pt modelId="{C0B677DF-BB5D-41DF-BA76-C766255C881C}" type="pres">
      <dgm:prSet presAssocID="{38072DB8-B9C7-4480-97D5-78729EFFC07A}" presName="parentLin" presStyleCnt="0"/>
      <dgm:spPr/>
    </dgm:pt>
    <dgm:pt modelId="{33794EC0-C21C-4DF3-85CA-0E2FBE7C4C3A}" type="pres">
      <dgm:prSet presAssocID="{38072DB8-B9C7-4480-97D5-78729EFFC07A}" presName="parentLeftMargin" presStyleLbl="node1" presStyleIdx="0" presStyleCnt="4"/>
      <dgm:spPr/>
      <dgm:t>
        <a:bodyPr/>
        <a:lstStyle/>
        <a:p>
          <a:endParaRPr lang="ru-RU"/>
        </a:p>
      </dgm:t>
    </dgm:pt>
    <dgm:pt modelId="{88F74558-535F-4C31-BAA2-7394A489A015}" type="pres">
      <dgm:prSet presAssocID="{38072DB8-B9C7-4480-97D5-78729EFFC07A}" presName="parentText" presStyleLbl="node1" presStyleIdx="0" presStyleCnt="4" custScaleY="66503">
        <dgm:presLayoutVars>
          <dgm:chMax val="0"/>
          <dgm:bulletEnabled val="1"/>
        </dgm:presLayoutVars>
      </dgm:prSet>
      <dgm:spPr/>
      <dgm:t>
        <a:bodyPr/>
        <a:lstStyle/>
        <a:p>
          <a:endParaRPr lang="ru-RU"/>
        </a:p>
      </dgm:t>
    </dgm:pt>
    <dgm:pt modelId="{A3BF93E6-4717-46FB-87A8-00532EEB8F3F}" type="pres">
      <dgm:prSet presAssocID="{38072DB8-B9C7-4480-97D5-78729EFFC07A}" presName="negativeSpace" presStyleCnt="0"/>
      <dgm:spPr/>
    </dgm:pt>
    <dgm:pt modelId="{9FEAE67C-F923-40DF-A448-C0798935E02A}" type="pres">
      <dgm:prSet presAssocID="{38072DB8-B9C7-4480-97D5-78729EFFC07A}" presName="childText" presStyleLbl="conFgAcc1" presStyleIdx="0" presStyleCnt="4" custScaleX="100000" custScaleY="89631">
        <dgm:presLayoutVars>
          <dgm:bulletEnabled val="1"/>
        </dgm:presLayoutVars>
      </dgm:prSet>
      <dgm:spPr/>
      <dgm:t>
        <a:bodyPr/>
        <a:lstStyle/>
        <a:p>
          <a:endParaRPr lang="ru-RU"/>
        </a:p>
      </dgm:t>
    </dgm:pt>
    <dgm:pt modelId="{5B1804A9-B627-419B-A838-2563276D7F0C}" type="pres">
      <dgm:prSet presAssocID="{65342E99-CF7D-404D-8C87-60C63DF25427}" presName="spaceBetweenRectangles" presStyleCnt="0"/>
      <dgm:spPr/>
    </dgm:pt>
    <dgm:pt modelId="{721C907B-8175-4A56-85CD-50C3BFE249AE}" type="pres">
      <dgm:prSet presAssocID="{B0C8C2E0-C881-4CDB-A847-08EA88036141}" presName="parentLin" presStyleCnt="0"/>
      <dgm:spPr/>
    </dgm:pt>
    <dgm:pt modelId="{6EA124A8-3FB4-448B-8AB8-F16AB67CA514}" type="pres">
      <dgm:prSet presAssocID="{B0C8C2E0-C881-4CDB-A847-08EA88036141}" presName="parentLeftMargin" presStyleLbl="node1" presStyleIdx="0" presStyleCnt="4"/>
      <dgm:spPr/>
      <dgm:t>
        <a:bodyPr/>
        <a:lstStyle/>
        <a:p>
          <a:endParaRPr lang="ru-RU"/>
        </a:p>
      </dgm:t>
    </dgm:pt>
    <dgm:pt modelId="{428C868E-E9CE-469C-AB74-4E2D644C704C}" type="pres">
      <dgm:prSet presAssocID="{B0C8C2E0-C881-4CDB-A847-08EA88036141}" presName="parentText" presStyleLbl="node1" presStyleIdx="1" presStyleCnt="4" custScaleY="75353">
        <dgm:presLayoutVars>
          <dgm:chMax val="0"/>
          <dgm:bulletEnabled val="1"/>
        </dgm:presLayoutVars>
      </dgm:prSet>
      <dgm:spPr/>
      <dgm:t>
        <a:bodyPr/>
        <a:lstStyle/>
        <a:p>
          <a:endParaRPr lang="ru-RU"/>
        </a:p>
      </dgm:t>
    </dgm:pt>
    <dgm:pt modelId="{6104777E-F77A-4D89-94AA-FF0C99ADD6EA}" type="pres">
      <dgm:prSet presAssocID="{B0C8C2E0-C881-4CDB-A847-08EA88036141}" presName="negativeSpace" presStyleCnt="0"/>
      <dgm:spPr/>
    </dgm:pt>
    <dgm:pt modelId="{38C16CA9-791B-4FB0-A603-C7DF630048B3}" type="pres">
      <dgm:prSet presAssocID="{B0C8C2E0-C881-4CDB-A847-08EA88036141}" presName="childText" presStyleLbl="conFgAcc1" presStyleIdx="1" presStyleCnt="4" custScaleY="94328">
        <dgm:presLayoutVars>
          <dgm:bulletEnabled val="1"/>
        </dgm:presLayoutVars>
      </dgm:prSet>
      <dgm:spPr/>
      <dgm:t>
        <a:bodyPr/>
        <a:lstStyle/>
        <a:p>
          <a:endParaRPr lang="ru-RU"/>
        </a:p>
      </dgm:t>
    </dgm:pt>
    <dgm:pt modelId="{D6D28E3A-27CD-4644-9407-15A8D41B744B}" type="pres">
      <dgm:prSet presAssocID="{961C1D67-62EE-41C8-8F02-A68F7C6D93FF}" presName="spaceBetweenRectangles" presStyleCnt="0"/>
      <dgm:spPr/>
    </dgm:pt>
    <dgm:pt modelId="{64E62788-3866-4ED4-8D8B-15E86B2A7598}" type="pres">
      <dgm:prSet presAssocID="{F4E9D29E-35BA-4E45-B0D1-C5FDB4C6DF18}" presName="parentLin" presStyleCnt="0"/>
      <dgm:spPr/>
    </dgm:pt>
    <dgm:pt modelId="{374BD298-1E1E-4F80-894B-B1D8833C267E}" type="pres">
      <dgm:prSet presAssocID="{F4E9D29E-35BA-4E45-B0D1-C5FDB4C6DF18}" presName="parentLeftMargin" presStyleLbl="node1" presStyleIdx="1" presStyleCnt="4"/>
      <dgm:spPr/>
      <dgm:t>
        <a:bodyPr/>
        <a:lstStyle/>
        <a:p>
          <a:endParaRPr lang="ru-RU"/>
        </a:p>
      </dgm:t>
    </dgm:pt>
    <dgm:pt modelId="{0EE3D5FB-031F-4F0F-9AEE-368860E848A8}" type="pres">
      <dgm:prSet presAssocID="{F4E9D29E-35BA-4E45-B0D1-C5FDB4C6DF18}" presName="parentText" presStyleLbl="node1" presStyleIdx="2" presStyleCnt="4" custScaleY="74941">
        <dgm:presLayoutVars>
          <dgm:chMax val="0"/>
          <dgm:bulletEnabled val="1"/>
        </dgm:presLayoutVars>
      </dgm:prSet>
      <dgm:spPr/>
      <dgm:t>
        <a:bodyPr/>
        <a:lstStyle/>
        <a:p>
          <a:endParaRPr lang="ru-RU"/>
        </a:p>
      </dgm:t>
    </dgm:pt>
    <dgm:pt modelId="{6A23AA44-4776-4A31-BE56-06DEEB93CA71}" type="pres">
      <dgm:prSet presAssocID="{F4E9D29E-35BA-4E45-B0D1-C5FDB4C6DF18}" presName="negativeSpace" presStyleCnt="0"/>
      <dgm:spPr/>
    </dgm:pt>
    <dgm:pt modelId="{552C35A9-63BB-45D4-A1BD-1EF74D8DA365}" type="pres">
      <dgm:prSet presAssocID="{F4E9D29E-35BA-4E45-B0D1-C5FDB4C6DF18}" presName="childText" presStyleLbl="conFgAcc1" presStyleIdx="2" presStyleCnt="4" custScaleY="91796">
        <dgm:presLayoutVars>
          <dgm:bulletEnabled val="1"/>
        </dgm:presLayoutVars>
      </dgm:prSet>
      <dgm:spPr/>
      <dgm:t>
        <a:bodyPr/>
        <a:lstStyle/>
        <a:p>
          <a:endParaRPr lang="ru-RU"/>
        </a:p>
      </dgm:t>
    </dgm:pt>
    <dgm:pt modelId="{DBD40501-504F-4F94-B3A6-A576391CA19E}" type="pres">
      <dgm:prSet presAssocID="{9A7684C0-58F9-4DD5-BDFD-0DE8EC93140F}" presName="spaceBetweenRectangles" presStyleCnt="0"/>
      <dgm:spPr/>
    </dgm:pt>
    <dgm:pt modelId="{90D40C9E-0E0F-47A8-B368-E072A73CCA35}" type="pres">
      <dgm:prSet presAssocID="{0899D016-A4E0-4486-A0F7-A1B20A5D1924}" presName="parentLin" presStyleCnt="0"/>
      <dgm:spPr/>
    </dgm:pt>
    <dgm:pt modelId="{2A5CDAD7-0D3A-4AD3-AD5D-D718F1A7319F}" type="pres">
      <dgm:prSet presAssocID="{0899D016-A4E0-4486-A0F7-A1B20A5D1924}" presName="parentLeftMargin" presStyleLbl="node1" presStyleIdx="2" presStyleCnt="4"/>
      <dgm:spPr/>
      <dgm:t>
        <a:bodyPr/>
        <a:lstStyle/>
        <a:p>
          <a:endParaRPr lang="ru-RU"/>
        </a:p>
      </dgm:t>
    </dgm:pt>
    <dgm:pt modelId="{BD5B4DEC-167F-4DA0-B0B3-47188CE82E94}" type="pres">
      <dgm:prSet presAssocID="{0899D016-A4E0-4486-A0F7-A1B20A5D1924}" presName="parentText" presStyleLbl="node1" presStyleIdx="3" presStyleCnt="4" custScaleY="84715">
        <dgm:presLayoutVars>
          <dgm:chMax val="0"/>
          <dgm:bulletEnabled val="1"/>
        </dgm:presLayoutVars>
      </dgm:prSet>
      <dgm:spPr/>
      <dgm:t>
        <a:bodyPr/>
        <a:lstStyle/>
        <a:p>
          <a:endParaRPr lang="ru-RU"/>
        </a:p>
      </dgm:t>
    </dgm:pt>
    <dgm:pt modelId="{C57FAF5A-FE3A-4AB5-B4AF-77501E8F0D75}" type="pres">
      <dgm:prSet presAssocID="{0899D016-A4E0-4486-A0F7-A1B20A5D1924}" presName="negativeSpace" presStyleCnt="0"/>
      <dgm:spPr/>
    </dgm:pt>
    <dgm:pt modelId="{A8361048-716A-4930-B917-0B46EEB2FBC1}" type="pres">
      <dgm:prSet presAssocID="{0899D016-A4E0-4486-A0F7-A1B20A5D1924}" presName="childText" presStyleLbl="conFgAcc1" presStyleIdx="3" presStyleCnt="4" custScaleY="89930">
        <dgm:presLayoutVars>
          <dgm:bulletEnabled val="1"/>
        </dgm:presLayoutVars>
      </dgm:prSet>
      <dgm:spPr/>
      <dgm:t>
        <a:bodyPr/>
        <a:lstStyle/>
        <a:p>
          <a:endParaRPr lang="ru-RU"/>
        </a:p>
      </dgm:t>
    </dgm:pt>
  </dgm:ptLst>
  <dgm:cxnLst>
    <dgm:cxn modelId="{2F96C3E4-1BA0-4B21-8D11-36F15344AFC6}" type="presOf" srcId="{38072DB8-B9C7-4480-97D5-78729EFFC07A}" destId="{33794EC0-C21C-4DF3-85CA-0E2FBE7C4C3A}" srcOrd="0" destOrd="0" presId="urn:microsoft.com/office/officeart/2005/8/layout/list1"/>
    <dgm:cxn modelId="{A117B9B3-BB9F-4810-9B06-BFDAD7EBF67C}" srcId="{C62694B9-C43E-4091-9B80-1536957090E6}" destId="{F4E9D29E-35BA-4E45-B0D1-C5FDB4C6DF18}" srcOrd="2" destOrd="0" parTransId="{288D810A-F86F-481F-8101-BD03B48B2B28}" sibTransId="{9A7684C0-58F9-4DD5-BDFD-0DE8EC93140F}"/>
    <dgm:cxn modelId="{D7F8428D-2760-4449-BE0A-78F4B37B7D54}" type="presOf" srcId="{37FFA986-061A-4B96-BAEB-C50E630256FE}" destId="{38C16CA9-791B-4FB0-A603-C7DF630048B3}" srcOrd="0" destOrd="3" presId="urn:microsoft.com/office/officeart/2005/8/layout/list1"/>
    <dgm:cxn modelId="{B26C2418-014E-417C-9EC4-2FE0731EE799}" srcId="{0899D016-A4E0-4486-A0F7-A1B20A5D1924}" destId="{B7EFAB74-3B3E-47C6-A709-98B590FFFAD0}" srcOrd="0" destOrd="0" parTransId="{E26851B6-0A1B-4FE8-976B-E146EC243C32}" sibTransId="{1CA0B364-417C-46C8-BCF3-4D5011D335CA}"/>
    <dgm:cxn modelId="{4C076A28-92BD-4CF6-B0CE-FF68D1660B2C}" type="presOf" srcId="{0899D016-A4E0-4486-A0F7-A1B20A5D1924}" destId="{2A5CDAD7-0D3A-4AD3-AD5D-D718F1A7319F}" srcOrd="0" destOrd="0" presId="urn:microsoft.com/office/officeart/2005/8/layout/list1"/>
    <dgm:cxn modelId="{2115277F-8B1A-4854-B7F6-EDC3782292B7}" srcId="{C62694B9-C43E-4091-9B80-1536957090E6}" destId="{0899D016-A4E0-4486-A0F7-A1B20A5D1924}" srcOrd="3" destOrd="0" parTransId="{899048E9-2584-49E5-AE8E-0E288E00A829}" sibTransId="{8E4B8923-F0ED-4CF2-B33C-318CF9E30310}"/>
    <dgm:cxn modelId="{D0C8BCD9-BC2C-464C-B891-0B18FB06F7B8}" srcId="{0899D016-A4E0-4486-A0F7-A1B20A5D1924}" destId="{711F3146-6448-44D1-992B-F4A82BBF9540}" srcOrd="1" destOrd="0" parTransId="{C0FCCE1C-A36E-4B48-B9CD-78858EBF64E0}" sibTransId="{259A0043-4A1F-4AD1-A8AA-CB9CED805CC7}"/>
    <dgm:cxn modelId="{868FE6B0-4DA4-47BF-A2BE-A731447A8272}" type="presOf" srcId="{08F4F538-ED47-4BE0-A582-2F5CF76AD5E4}" destId="{552C35A9-63BB-45D4-A1BD-1EF74D8DA365}" srcOrd="0" destOrd="0" presId="urn:microsoft.com/office/officeart/2005/8/layout/list1"/>
    <dgm:cxn modelId="{F89EFC1C-B5E5-422E-8156-B810C4D1C864}" type="presOf" srcId="{4862760C-1B0A-4005-AD8B-683F68FCFC37}" destId="{38C16CA9-791B-4FB0-A603-C7DF630048B3}" srcOrd="0" destOrd="1" presId="urn:microsoft.com/office/officeart/2005/8/layout/list1"/>
    <dgm:cxn modelId="{C380FFE2-E215-4404-9AE5-6DECA15AD18D}" srcId="{0899D016-A4E0-4486-A0F7-A1B20A5D1924}" destId="{381733CE-03F7-46D9-AAD1-59E9EA39019E}" srcOrd="2" destOrd="0" parTransId="{F01AFA9B-36E0-4172-B55B-DFCA3CCDEF72}" sibTransId="{9ABC10A1-9886-4121-B551-8C43A432179C}"/>
    <dgm:cxn modelId="{69A1AF36-9CC4-456C-816E-D7221C6DB269}" srcId="{C62694B9-C43E-4091-9B80-1536957090E6}" destId="{B0C8C2E0-C881-4CDB-A847-08EA88036141}" srcOrd="1" destOrd="0" parTransId="{C2DBD58C-103C-48B6-9634-646E7BAD9F80}" sibTransId="{961C1D67-62EE-41C8-8F02-A68F7C6D93FF}"/>
    <dgm:cxn modelId="{28DF49DE-9E11-4629-8FD7-BAD9DA10EECE}" type="presOf" srcId="{C62694B9-C43E-4091-9B80-1536957090E6}" destId="{19496755-8A36-41D4-8156-2768965331C7}" srcOrd="0" destOrd="0" presId="urn:microsoft.com/office/officeart/2005/8/layout/list1"/>
    <dgm:cxn modelId="{50019A38-3605-4E80-A60F-B3120BBD570A}" type="presOf" srcId="{B0C8C2E0-C881-4CDB-A847-08EA88036141}" destId="{6EA124A8-3FB4-448B-8AB8-F16AB67CA514}" srcOrd="0" destOrd="0" presId="urn:microsoft.com/office/officeart/2005/8/layout/list1"/>
    <dgm:cxn modelId="{3E3B0941-1612-451D-A8D3-8230BCA25D48}" type="presOf" srcId="{711F3146-6448-44D1-992B-F4A82BBF9540}" destId="{A8361048-716A-4930-B917-0B46EEB2FBC1}" srcOrd="0" destOrd="1" presId="urn:microsoft.com/office/officeart/2005/8/layout/list1"/>
    <dgm:cxn modelId="{5AF16F72-6188-4496-9D3D-C7271A852C2B}" type="presOf" srcId="{B0C8C2E0-C881-4CDB-A847-08EA88036141}" destId="{428C868E-E9CE-469C-AB74-4E2D644C704C}" srcOrd="1" destOrd="0" presId="urn:microsoft.com/office/officeart/2005/8/layout/list1"/>
    <dgm:cxn modelId="{7A7278A9-2F6F-4E53-B89C-EA574E10A48D}" type="presOf" srcId="{4313DE08-F7DE-463E-AEA8-EFE473FAE932}" destId="{38C16CA9-791B-4FB0-A603-C7DF630048B3}" srcOrd="0" destOrd="2" presId="urn:microsoft.com/office/officeart/2005/8/layout/list1"/>
    <dgm:cxn modelId="{B77C86BD-DCB4-473F-B1ED-B619F12E69F8}" srcId="{B0C8C2E0-C881-4CDB-A847-08EA88036141}" destId="{37FFA986-061A-4B96-BAEB-C50E630256FE}" srcOrd="3" destOrd="0" parTransId="{615432A6-89D5-4D67-8700-C50242CDC690}" sibTransId="{4E537FD1-88DC-4E00-9BF2-CA0A745B5273}"/>
    <dgm:cxn modelId="{786E5066-A1B2-4575-874A-930A50860BC3}" type="presOf" srcId="{F4E9D29E-35BA-4E45-B0D1-C5FDB4C6DF18}" destId="{374BD298-1E1E-4F80-894B-B1D8833C267E}" srcOrd="0" destOrd="0" presId="urn:microsoft.com/office/officeart/2005/8/layout/list1"/>
    <dgm:cxn modelId="{5E220E85-AE9F-483C-BBBF-4B4904E2E50C}" type="presOf" srcId="{38072DB8-B9C7-4480-97D5-78729EFFC07A}" destId="{88F74558-535F-4C31-BAA2-7394A489A015}" srcOrd="1" destOrd="0" presId="urn:microsoft.com/office/officeart/2005/8/layout/list1"/>
    <dgm:cxn modelId="{9BE460E2-869E-45FD-86C5-6D82EB882F73}" srcId="{F4E9D29E-35BA-4E45-B0D1-C5FDB4C6DF18}" destId="{603056F3-CA5E-48B0-8A27-C5A838D6B55E}" srcOrd="1" destOrd="0" parTransId="{5C391ADE-CE28-40F6-BA88-AE5CABBD7DE4}" sibTransId="{DD0CAEC9-7E10-449F-9DA1-6376E48B57DC}"/>
    <dgm:cxn modelId="{C9D58AC8-7A35-43B8-B0E1-5F2B6C8AED37}" srcId="{38072DB8-B9C7-4480-97D5-78729EFFC07A}" destId="{CA751E73-CCA0-4E33-867B-3BA2918B2DC1}" srcOrd="1" destOrd="0" parTransId="{231D123C-FCEC-4436-868E-83272CF30F64}" sibTransId="{1F00A6DE-305D-47E4-8F1B-65926475EC1E}"/>
    <dgm:cxn modelId="{0BA42E3F-9A85-40E2-B9F1-7DFD871BEFC8}" type="presOf" srcId="{B7EFAB74-3B3E-47C6-A709-98B590FFFAD0}" destId="{A8361048-716A-4930-B917-0B46EEB2FBC1}" srcOrd="0" destOrd="0" presId="urn:microsoft.com/office/officeart/2005/8/layout/list1"/>
    <dgm:cxn modelId="{18ED0739-7C35-45B7-96E6-252D84B0A1E1}" srcId="{B0C8C2E0-C881-4CDB-A847-08EA88036141}" destId="{F723DFF4-17C5-43D0-97CC-BBCFE5A8E7DD}" srcOrd="0" destOrd="0" parTransId="{491A34E0-ACA7-4E5D-97B5-420197B4936E}" sibTransId="{5CE4AC16-6949-446B-A103-74A8BFB67ADC}"/>
    <dgm:cxn modelId="{2155B1D4-6589-4859-AF84-FE94F7383932}" type="presOf" srcId="{603056F3-CA5E-48B0-8A27-C5A838D6B55E}" destId="{552C35A9-63BB-45D4-A1BD-1EF74D8DA365}" srcOrd="0" destOrd="1" presId="urn:microsoft.com/office/officeart/2005/8/layout/list1"/>
    <dgm:cxn modelId="{D6D51558-E8A7-40AC-B67B-2283FDAA52C2}" type="presOf" srcId="{381733CE-03F7-46D9-AAD1-59E9EA39019E}" destId="{A8361048-716A-4930-B917-0B46EEB2FBC1}" srcOrd="0" destOrd="2" presId="urn:microsoft.com/office/officeart/2005/8/layout/list1"/>
    <dgm:cxn modelId="{F9B1A8DF-AAE9-47AD-929A-AD674B9D14C3}" type="presOf" srcId="{CA751E73-CCA0-4E33-867B-3BA2918B2DC1}" destId="{9FEAE67C-F923-40DF-A448-C0798935E02A}" srcOrd="0" destOrd="1" presId="urn:microsoft.com/office/officeart/2005/8/layout/list1"/>
    <dgm:cxn modelId="{EF42AD8F-A455-4C55-A8E5-C861FBB8DD69}" srcId="{B0C8C2E0-C881-4CDB-A847-08EA88036141}" destId="{4862760C-1B0A-4005-AD8B-683F68FCFC37}" srcOrd="1" destOrd="0" parTransId="{463E3D04-3DA2-48DE-8268-1FA95AF6503B}" sibTransId="{EB2114A5-36E1-423E-9390-834F8C738996}"/>
    <dgm:cxn modelId="{C815A6D7-17A0-4F9A-A026-AB9A92D2F37C}" type="presOf" srcId="{0899D016-A4E0-4486-A0F7-A1B20A5D1924}" destId="{BD5B4DEC-167F-4DA0-B0B3-47188CE82E94}" srcOrd="1" destOrd="0" presId="urn:microsoft.com/office/officeart/2005/8/layout/list1"/>
    <dgm:cxn modelId="{5AF11A1B-204C-4E4F-A431-E1A3AB69725D}" srcId="{F4E9D29E-35BA-4E45-B0D1-C5FDB4C6DF18}" destId="{08F4F538-ED47-4BE0-A582-2F5CF76AD5E4}" srcOrd="0" destOrd="0" parTransId="{9A93960F-BBF7-4B98-BEBE-AED3223DFB8E}" sibTransId="{73D65815-7D9E-443B-ABF4-6462566449CE}"/>
    <dgm:cxn modelId="{15C40BC4-6E11-43A0-9CD7-7DFC66E6059B}" srcId="{B0C8C2E0-C881-4CDB-A847-08EA88036141}" destId="{4313DE08-F7DE-463E-AEA8-EFE473FAE932}" srcOrd="2" destOrd="0" parTransId="{2CCED2BF-722E-4C5D-85D7-28F853067315}" sibTransId="{B2EAA544-3B04-4F6B-B383-6F0DA605D8EB}"/>
    <dgm:cxn modelId="{C6F7F633-6984-42B7-BC14-3A402E2A4A76}" type="presOf" srcId="{9EB51F17-B3EA-485A-95ED-647678B19B1A}" destId="{9FEAE67C-F923-40DF-A448-C0798935E02A}" srcOrd="0" destOrd="0" presId="urn:microsoft.com/office/officeart/2005/8/layout/list1"/>
    <dgm:cxn modelId="{DB65C564-5D63-46B1-BB88-4309DB07DC8F}" srcId="{C62694B9-C43E-4091-9B80-1536957090E6}" destId="{38072DB8-B9C7-4480-97D5-78729EFFC07A}" srcOrd="0" destOrd="0" parTransId="{39B9C816-A000-4158-A8EA-960719E6451E}" sibTransId="{65342E99-CF7D-404D-8C87-60C63DF25427}"/>
    <dgm:cxn modelId="{E866136F-6858-405A-AEA6-C030F30A56C2}" type="presOf" srcId="{F4E9D29E-35BA-4E45-B0D1-C5FDB4C6DF18}" destId="{0EE3D5FB-031F-4F0F-9AEE-368860E848A8}" srcOrd="1" destOrd="0" presId="urn:microsoft.com/office/officeart/2005/8/layout/list1"/>
    <dgm:cxn modelId="{527E32EF-F488-4989-9E75-E9D27EF270AA}" type="presOf" srcId="{F723DFF4-17C5-43D0-97CC-BBCFE5A8E7DD}" destId="{38C16CA9-791B-4FB0-A603-C7DF630048B3}" srcOrd="0" destOrd="0" presId="urn:microsoft.com/office/officeart/2005/8/layout/list1"/>
    <dgm:cxn modelId="{3E3AE28E-9F21-4DB0-94F3-0CE713D2B2EC}" srcId="{38072DB8-B9C7-4480-97D5-78729EFFC07A}" destId="{9EB51F17-B3EA-485A-95ED-647678B19B1A}" srcOrd="0" destOrd="0" parTransId="{0884A511-53FB-409B-9942-3C18977868BA}" sibTransId="{9BAE553B-8FB2-47C1-B7C9-FB86CD7C938B}"/>
    <dgm:cxn modelId="{BC633A3D-7485-4306-BE2A-84CDB6788E1F}" type="presParOf" srcId="{19496755-8A36-41D4-8156-2768965331C7}" destId="{C0B677DF-BB5D-41DF-BA76-C766255C881C}" srcOrd="0" destOrd="0" presId="urn:microsoft.com/office/officeart/2005/8/layout/list1"/>
    <dgm:cxn modelId="{93FD609C-A88A-4278-ABF7-7A429BACBAA4}" type="presParOf" srcId="{C0B677DF-BB5D-41DF-BA76-C766255C881C}" destId="{33794EC0-C21C-4DF3-85CA-0E2FBE7C4C3A}" srcOrd="0" destOrd="0" presId="urn:microsoft.com/office/officeart/2005/8/layout/list1"/>
    <dgm:cxn modelId="{C0A8D98C-C41B-40E5-9002-DE01C3C67A66}" type="presParOf" srcId="{C0B677DF-BB5D-41DF-BA76-C766255C881C}" destId="{88F74558-535F-4C31-BAA2-7394A489A015}" srcOrd="1" destOrd="0" presId="urn:microsoft.com/office/officeart/2005/8/layout/list1"/>
    <dgm:cxn modelId="{11CAF136-5052-4BE2-8DDF-45DFBC08B808}" type="presParOf" srcId="{19496755-8A36-41D4-8156-2768965331C7}" destId="{A3BF93E6-4717-46FB-87A8-00532EEB8F3F}" srcOrd="1" destOrd="0" presId="urn:microsoft.com/office/officeart/2005/8/layout/list1"/>
    <dgm:cxn modelId="{F7B7612D-D04A-49FE-894D-C4934DC50F5D}" type="presParOf" srcId="{19496755-8A36-41D4-8156-2768965331C7}" destId="{9FEAE67C-F923-40DF-A448-C0798935E02A}" srcOrd="2" destOrd="0" presId="urn:microsoft.com/office/officeart/2005/8/layout/list1"/>
    <dgm:cxn modelId="{1EDAD284-39F5-42E0-8CED-C3CB6B6F6D7F}" type="presParOf" srcId="{19496755-8A36-41D4-8156-2768965331C7}" destId="{5B1804A9-B627-419B-A838-2563276D7F0C}" srcOrd="3" destOrd="0" presId="urn:microsoft.com/office/officeart/2005/8/layout/list1"/>
    <dgm:cxn modelId="{D221136A-D70C-4E41-A09C-80359899B0DA}" type="presParOf" srcId="{19496755-8A36-41D4-8156-2768965331C7}" destId="{721C907B-8175-4A56-85CD-50C3BFE249AE}" srcOrd="4" destOrd="0" presId="urn:microsoft.com/office/officeart/2005/8/layout/list1"/>
    <dgm:cxn modelId="{11B0F93B-9B5B-4BEE-BF47-0A30DCC3DA29}" type="presParOf" srcId="{721C907B-8175-4A56-85CD-50C3BFE249AE}" destId="{6EA124A8-3FB4-448B-8AB8-F16AB67CA514}" srcOrd="0" destOrd="0" presId="urn:microsoft.com/office/officeart/2005/8/layout/list1"/>
    <dgm:cxn modelId="{594BA7CD-C7C5-4307-843E-8AE2953390BC}" type="presParOf" srcId="{721C907B-8175-4A56-85CD-50C3BFE249AE}" destId="{428C868E-E9CE-469C-AB74-4E2D644C704C}" srcOrd="1" destOrd="0" presId="urn:microsoft.com/office/officeart/2005/8/layout/list1"/>
    <dgm:cxn modelId="{962F39A8-282F-4A92-99B2-47987AE6A323}" type="presParOf" srcId="{19496755-8A36-41D4-8156-2768965331C7}" destId="{6104777E-F77A-4D89-94AA-FF0C99ADD6EA}" srcOrd="5" destOrd="0" presId="urn:microsoft.com/office/officeart/2005/8/layout/list1"/>
    <dgm:cxn modelId="{AF636ED9-FD7F-4F51-A86B-C3F2AFE00BCD}" type="presParOf" srcId="{19496755-8A36-41D4-8156-2768965331C7}" destId="{38C16CA9-791B-4FB0-A603-C7DF630048B3}" srcOrd="6" destOrd="0" presId="urn:microsoft.com/office/officeart/2005/8/layout/list1"/>
    <dgm:cxn modelId="{5D58E932-E20C-44C4-AC23-AC011074F7FB}" type="presParOf" srcId="{19496755-8A36-41D4-8156-2768965331C7}" destId="{D6D28E3A-27CD-4644-9407-15A8D41B744B}" srcOrd="7" destOrd="0" presId="urn:microsoft.com/office/officeart/2005/8/layout/list1"/>
    <dgm:cxn modelId="{E041C7AF-9477-484E-A7E5-72CD0D201DAE}" type="presParOf" srcId="{19496755-8A36-41D4-8156-2768965331C7}" destId="{64E62788-3866-4ED4-8D8B-15E86B2A7598}" srcOrd="8" destOrd="0" presId="urn:microsoft.com/office/officeart/2005/8/layout/list1"/>
    <dgm:cxn modelId="{C8ED3FEC-63DF-4378-A94E-18D5AB82D1DE}" type="presParOf" srcId="{64E62788-3866-4ED4-8D8B-15E86B2A7598}" destId="{374BD298-1E1E-4F80-894B-B1D8833C267E}" srcOrd="0" destOrd="0" presId="urn:microsoft.com/office/officeart/2005/8/layout/list1"/>
    <dgm:cxn modelId="{36E6D90B-624E-456A-AC1F-C94A190730E7}" type="presParOf" srcId="{64E62788-3866-4ED4-8D8B-15E86B2A7598}" destId="{0EE3D5FB-031F-4F0F-9AEE-368860E848A8}" srcOrd="1" destOrd="0" presId="urn:microsoft.com/office/officeart/2005/8/layout/list1"/>
    <dgm:cxn modelId="{5EECE648-3313-4ADA-9D25-9CC8DD6F928D}" type="presParOf" srcId="{19496755-8A36-41D4-8156-2768965331C7}" destId="{6A23AA44-4776-4A31-BE56-06DEEB93CA71}" srcOrd="9" destOrd="0" presId="urn:microsoft.com/office/officeart/2005/8/layout/list1"/>
    <dgm:cxn modelId="{80914BEF-FE48-4770-9E04-81ADC6B6EB2A}" type="presParOf" srcId="{19496755-8A36-41D4-8156-2768965331C7}" destId="{552C35A9-63BB-45D4-A1BD-1EF74D8DA365}" srcOrd="10" destOrd="0" presId="urn:microsoft.com/office/officeart/2005/8/layout/list1"/>
    <dgm:cxn modelId="{3AB86BC9-AA5E-42CE-8114-5E36F5C8119D}" type="presParOf" srcId="{19496755-8A36-41D4-8156-2768965331C7}" destId="{DBD40501-504F-4F94-B3A6-A576391CA19E}" srcOrd="11" destOrd="0" presId="urn:microsoft.com/office/officeart/2005/8/layout/list1"/>
    <dgm:cxn modelId="{2F23F43B-AA1B-4BB9-A288-F5CDBD882538}" type="presParOf" srcId="{19496755-8A36-41D4-8156-2768965331C7}" destId="{90D40C9E-0E0F-47A8-B368-E072A73CCA35}" srcOrd="12" destOrd="0" presId="urn:microsoft.com/office/officeart/2005/8/layout/list1"/>
    <dgm:cxn modelId="{A29BCEA2-AB26-4AC1-8061-9589D4223968}" type="presParOf" srcId="{90D40C9E-0E0F-47A8-B368-E072A73CCA35}" destId="{2A5CDAD7-0D3A-4AD3-AD5D-D718F1A7319F}" srcOrd="0" destOrd="0" presId="urn:microsoft.com/office/officeart/2005/8/layout/list1"/>
    <dgm:cxn modelId="{E1026CA2-C38C-4D23-8E0A-0C2140944D8D}" type="presParOf" srcId="{90D40C9E-0E0F-47A8-B368-E072A73CCA35}" destId="{BD5B4DEC-167F-4DA0-B0B3-47188CE82E94}" srcOrd="1" destOrd="0" presId="urn:microsoft.com/office/officeart/2005/8/layout/list1"/>
    <dgm:cxn modelId="{A6DF4027-A142-4090-9603-9A598F9879B4}" type="presParOf" srcId="{19496755-8A36-41D4-8156-2768965331C7}" destId="{C57FAF5A-FE3A-4AB5-B4AF-77501E8F0D75}" srcOrd="13" destOrd="0" presId="urn:microsoft.com/office/officeart/2005/8/layout/list1"/>
    <dgm:cxn modelId="{3B01281B-D732-421F-A168-ADBFEBB36213}" type="presParOf" srcId="{19496755-8A36-41D4-8156-2768965331C7}" destId="{A8361048-716A-4930-B917-0B46EEB2FBC1}"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C73BC84-9B88-4694-92C7-CEF34266493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E47D094A-391A-4AF1-91A9-A5905381C31D}">
      <dgm:prSet phldrT="[Текст]" custT="1"/>
      <dgm:spPr/>
      <dgm:t>
        <a:bodyPr/>
        <a:lstStyle/>
        <a:p>
          <a:r>
            <a:rPr lang="ru-RU" sz="1200" b="1" dirty="0" smtClean="0"/>
            <a:t>ПОСТАНОВЛЕНИЕ ПРАВИТЕЛЬСТВА ОБЛАСТИ </a:t>
          </a:r>
        </a:p>
        <a:p>
          <a:r>
            <a:rPr lang="ru-RU" sz="1200" b="1" dirty="0" smtClean="0"/>
            <a:t>ОТ 10.04.2018 № 248-П</a:t>
          </a:r>
          <a:endParaRPr lang="ru-RU" sz="1200" b="1" dirty="0"/>
        </a:p>
      </dgm:t>
    </dgm:pt>
    <dgm:pt modelId="{6ED7C060-43F1-471D-873E-68CD746ECF51}" type="parTrans" cxnId="{2271124A-7600-458B-8456-C000692B7362}">
      <dgm:prSet/>
      <dgm:spPr/>
      <dgm:t>
        <a:bodyPr/>
        <a:lstStyle/>
        <a:p>
          <a:endParaRPr lang="ru-RU"/>
        </a:p>
      </dgm:t>
    </dgm:pt>
    <dgm:pt modelId="{963BE797-1B1D-4BD6-A1AB-3874D9831FB1}" type="sibTrans" cxnId="{2271124A-7600-458B-8456-C000692B7362}">
      <dgm:prSet/>
      <dgm:spPr/>
      <dgm:t>
        <a:bodyPr/>
        <a:lstStyle/>
        <a:p>
          <a:endParaRPr lang="ru-RU"/>
        </a:p>
      </dgm:t>
    </dgm:pt>
    <dgm:pt modelId="{F20E418B-D40D-4D3C-92B4-BA1810B0C96F}">
      <dgm:prSet phldrT="[Текст]" custT="1"/>
      <dgm:spPr/>
      <dgm:t>
        <a:bodyPr/>
        <a:lstStyle/>
        <a:p>
          <a:pPr algn="just"/>
          <a:r>
            <a:rPr lang="ru-RU" sz="1200" dirty="0" smtClean="0"/>
            <a:t>Перечень мер по реализации соглашения с Министерством финансов Российской Федерации</a:t>
          </a:r>
          <a:endParaRPr lang="ru-RU" sz="1200" dirty="0"/>
        </a:p>
      </dgm:t>
    </dgm:pt>
    <dgm:pt modelId="{7361A068-DD8A-464E-BBEC-000AF269B9D4}" type="parTrans" cxnId="{3CA4985B-C571-408F-B97D-4AC62047DA35}">
      <dgm:prSet/>
      <dgm:spPr/>
      <dgm:t>
        <a:bodyPr/>
        <a:lstStyle/>
        <a:p>
          <a:endParaRPr lang="ru-RU"/>
        </a:p>
      </dgm:t>
    </dgm:pt>
    <dgm:pt modelId="{43DE8050-98A4-4DDE-AFBC-728D0C4C12BE}" type="sibTrans" cxnId="{3CA4985B-C571-408F-B97D-4AC62047DA35}">
      <dgm:prSet/>
      <dgm:spPr/>
      <dgm:t>
        <a:bodyPr/>
        <a:lstStyle/>
        <a:p>
          <a:endParaRPr lang="ru-RU"/>
        </a:p>
      </dgm:t>
    </dgm:pt>
    <dgm:pt modelId="{D66AEC3F-C875-45BC-B90A-A03D2530FB60}">
      <dgm:prSet phldrT="[Текст]" custT="1"/>
      <dgm:spPr/>
      <dgm:t>
        <a:bodyPr/>
        <a:lstStyle/>
        <a:p>
          <a:r>
            <a:rPr lang="ru-RU" sz="1200" b="1" dirty="0" smtClean="0"/>
            <a:t>ПОСТАНОВЛЕНИЕ ПРАВИТЕЛЬСТВА ОБЛАСТИ </a:t>
          </a:r>
        </a:p>
        <a:p>
          <a:r>
            <a:rPr lang="ru-RU" sz="1200" b="1" dirty="0" smtClean="0"/>
            <a:t>ОТ 27.04.2018 № 320-П</a:t>
          </a:r>
          <a:endParaRPr lang="ru-RU" sz="1200" b="1" dirty="0"/>
        </a:p>
      </dgm:t>
    </dgm:pt>
    <dgm:pt modelId="{B981C5E7-8525-413F-8F0C-3716996A17DC}" type="parTrans" cxnId="{0911F84B-9CAB-4974-B2FC-E4D41DBC1501}">
      <dgm:prSet/>
      <dgm:spPr/>
      <dgm:t>
        <a:bodyPr/>
        <a:lstStyle/>
        <a:p>
          <a:endParaRPr lang="ru-RU"/>
        </a:p>
      </dgm:t>
    </dgm:pt>
    <dgm:pt modelId="{E1935908-92F7-4A8E-8A6D-2BE8835D150E}" type="sibTrans" cxnId="{0911F84B-9CAB-4974-B2FC-E4D41DBC1501}">
      <dgm:prSet/>
      <dgm:spPr/>
      <dgm:t>
        <a:bodyPr/>
        <a:lstStyle/>
        <a:p>
          <a:endParaRPr lang="ru-RU"/>
        </a:p>
      </dgm:t>
    </dgm:pt>
    <dgm:pt modelId="{83314A21-8355-4B15-9479-4FD8444000ED}">
      <dgm:prSet phldrT="[Текст]" custT="1"/>
      <dgm:spPr/>
      <dgm:t>
        <a:bodyPr/>
        <a:lstStyle/>
        <a:p>
          <a:pPr algn="just"/>
          <a:r>
            <a:rPr lang="ru-RU" sz="1200" dirty="0" smtClean="0"/>
            <a:t>План мероприятий по оздоровлению государственных финансов Ярославской области на 2018 - 2020 годы</a:t>
          </a:r>
          <a:endParaRPr lang="ru-RU" sz="1200" dirty="0"/>
        </a:p>
      </dgm:t>
    </dgm:pt>
    <dgm:pt modelId="{6B0C2718-8F10-4EF1-811C-9998505983BC}" type="parTrans" cxnId="{57ADB3F3-2413-4A1F-AB32-01EB55F52508}">
      <dgm:prSet/>
      <dgm:spPr/>
      <dgm:t>
        <a:bodyPr/>
        <a:lstStyle/>
        <a:p>
          <a:endParaRPr lang="ru-RU"/>
        </a:p>
      </dgm:t>
    </dgm:pt>
    <dgm:pt modelId="{107E53FD-5785-4F91-A703-6621D3A03460}" type="sibTrans" cxnId="{57ADB3F3-2413-4A1F-AB32-01EB55F52508}">
      <dgm:prSet/>
      <dgm:spPr/>
      <dgm:t>
        <a:bodyPr/>
        <a:lstStyle/>
        <a:p>
          <a:endParaRPr lang="ru-RU"/>
        </a:p>
      </dgm:t>
    </dgm:pt>
    <dgm:pt modelId="{4E7DF47A-0A5D-4899-930C-2DC7FEE067F8}">
      <dgm:prSet phldrT="[Текст]" custT="1"/>
      <dgm:spPr/>
      <dgm:t>
        <a:bodyPr/>
        <a:lstStyle/>
        <a:p>
          <a:pPr algn="just"/>
          <a:r>
            <a:rPr lang="ru-RU" sz="1200" dirty="0" smtClean="0"/>
            <a:t>План мероприятий по сокращению государственного долга Ярославской области на 2018 - 2020 годы</a:t>
          </a:r>
          <a:endParaRPr lang="ru-RU" sz="1200" dirty="0"/>
        </a:p>
      </dgm:t>
    </dgm:pt>
    <dgm:pt modelId="{EF717D09-63D6-4277-BAF0-B67B5E1E3671}" type="parTrans" cxnId="{83BFB6FF-774E-4A2D-A9B9-981CB8A99ED5}">
      <dgm:prSet/>
      <dgm:spPr/>
      <dgm:t>
        <a:bodyPr/>
        <a:lstStyle/>
        <a:p>
          <a:endParaRPr lang="ru-RU"/>
        </a:p>
      </dgm:t>
    </dgm:pt>
    <dgm:pt modelId="{2065B0BB-82CF-41C6-9E5E-B2BBFCE63FAE}" type="sibTrans" cxnId="{83BFB6FF-774E-4A2D-A9B9-981CB8A99ED5}">
      <dgm:prSet/>
      <dgm:spPr/>
      <dgm:t>
        <a:bodyPr/>
        <a:lstStyle/>
        <a:p>
          <a:endParaRPr lang="ru-RU"/>
        </a:p>
      </dgm:t>
    </dgm:pt>
    <dgm:pt modelId="{0959E528-1752-4575-A83F-A21006015656}">
      <dgm:prSet phldrT="[Текст]" custT="1"/>
      <dgm:spPr/>
      <dgm:t>
        <a:bodyPr/>
        <a:lstStyle/>
        <a:p>
          <a:pPr algn="just"/>
          <a:endParaRPr lang="ru-RU" sz="1200" dirty="0"/>
        </a:p>
      </dgm:t>
    </dgm:pt>
    <dgm:pt modelId="{1585194A-6C2D-4E01-8F91-639FA6F4A8D1}" type="parTrans" cxnId="{4B20DC66-5098-4C57-8A70-B448592A1DDB}">
      <dgm:prSet/>
      <dgm:spPr/>
      <dgm:t>
        <a:bodyPr/>
        <a:lstStyle/>
        <a:p>
          <a:endParaRPr lang="ru-RU"/>
        </a:p>
      </dgm:t>
    </dgm:pt>
    <dgm:pt modelId="{4807A8AC-2E43-4F15-98E7-E502D191477F}" type="sibTrans" cxnId="{4B20DC66-5098-4C57-8A70-B448592A1DDB}">
      <dgm:prSet/>
      <dgm:spPr/>
      <dgm:t>
        <a:bodyPr/>
        <a:lstStyle/>
        <a:p>
          <a:endParaRPr lang="ru-RU"/>
        </a:p>
      </dgm:t>
    </dgm:pt>
    <dgm:pt modelId="{079DFCF2-4AF7-4B65-8683-D394AD8B34B9}">
      <dgm:prSet phldrT="[Текст]" custT="1"/>
      <dgm:spPr/>
      <dgm:t>
        <a:bodyPr/>
        <a:lstStyle/>
        <a:p>
          <a:pPr algn="just"/>
          <a:endParaRPr lang="ru-RU" sz="1200" dirty="0"/>
        </a:p>
      </dgm:t>
    </dgm:pt>
    <dgm:pt modelId="{498FB7D8-3C59-4A35-B7EB-3DA0864446BA}" type="parTrans" cxnId="{A4E4EAA2-15CF-48FC-82C7-E2C8C3177481}">
      <dgm:prSet/>
      <dgm:spPr/>
      <dgm:t>
        <a:bodyPr/>
        <a:lstStyle/>
        <a:p>
          <a:endParaRPr lang="ru-RU"/>
        </a:p>
      </dgm:t>
    </dgm:pt>
    <dgm:pt modelId="{E218A075-DA38-4159-B055-AE8FBF79F2D5}" type="sibTrans" cxnId="{A4E4EAA2-15CF-48FC-82C7-E2C8C3177481}">
      <dgm:prSet/>
      <dgm:spPr/>
      <dgm:t>
        <a:bodyPr/>
        <a:lstStyle/>
        <a:p>
          <a:endParaRPr lang="ru-RU"/>
        </a:p>
      </dgm:t>
    </dgm:pt>
    <dgm:pt modelId="{70AD85C4-5D00-43CB-AA1C-322A934609BB}" type="pres">
      <dgm:prSet presAssocID="{CC73BC84-9B88-4694-92C7-CEF342664938}" presName="linear" presStyleCnt="0">
        <dgm:presLayoutVars>
          <dgm:dir/>
          <dgm:animLvl val="lvl"/>
          <dgm:resizeHandles val="exact"/>
        </dgm:presLayoutVars>
      </dgm:prSet>
      <dgm:spPr/>
      <dgm:t>
        <a:bodyPr/>
        <a:lstStyle/>
        <a:p>
          <a:endParaRPr lang="ru-RU"/>
        </a:p>
      </dgm:t>
    </dgm:pt>
    <dgm:pt modelId="{A851944F-58EA-4188-917B-97E0C9F68AFD}" type="pres">
      <dgm:prSet presAssocID="{E47D094A-391A-4AF1-91A9-A5905381C31D}" presName="parentLin" presStyleCnt="0"/>
      <dgm:spPr/>
    </dgm:pt>
    <dgm:pt modelId="{34291979-F799-467A-9A51-6D069C13CA3C}" type="pres">
      <dgm:prSet presAssocID="{E47D094A-391A-4AF1-91A9-A5905381C31D}" presName="parentLeftMargin" presStyleLbl="node1" presStyleIdx="0" presStyleCnt="2"/>
      <dgm:spPr/>
      <dgm:t>
        <a:bodyPr/>
        <a:lstStyle/>
        <a:p>
          <a:endParaRPr lang="ru-RU"/>
        </a:p>
      </dgm:t>
    </dgm:pt>
    <dgm:pt modelId="{107F0E13-245A-40BD-92D2-94DBA0F09157}" type="pres">
      <dgm:prSet presAssocID="{E47D094A-391A-4AF1-91A9-A5905381C31D}" presName="parentText" presStyleLbl="node1" presStyleIdx="0" presStyleCnt="2">
        <dgm:presLayoutVars>
          <dgm:chMax val="0"/>
          <dgm:bulletEnabled val="1"/>
        </dgm:presLayoutVars>
      </dgm:prSet>
      <dgm:spPr/>
      <dgm:t>
        <a:bodyPr/>
        <a:lstStyle/>
        <a:p>
          <a:endParaRPr lang="ru-RU"/>
        </a:p>
      </dgm:t>
    </dgm:pt>
    <dgm:pt modelId="{1B3C31A4-76DE-46CD-9A81-FCF675F8D2FC}" type="pres">
      <dgm:prSet presAssocID="{E47D094A-391A-4AF1-91A9-A5905381C31D}" presName="negativeSpace" presStyleCnt="0"/>
      <dgm:spPr/>
    </dgm:pt>
    <dgm:pt modelId="{A16379CE-45F1-41B1-B542-8A5BCD14C679}" type="pres">
      <dgm:prSet presAssocID="{E47D094A-391A-4AF1-91A9-A5905381C31D}" presName="childText" presStyleLbl="conFgAcc1" presStyleIdx="0" presStyleCnt="2">
        <dgm:presLayoutVars>
          <dgm:bulletEnabled val="1"/>
        </dgm:presLayoutVars>
      </dgm:prSet>
      <dgm:spPr/>
      <dgm:t>
        <a:bodyPr/>
        <a:lstStyle/>
        <a:p>
          <a:endParaRPr lang="ru-RU"/>
        </a:p>
      </dgm:t>
    </dgm:pt>
    <dgm:pt modelId="{78A020F4-D0BD-4897-BD80-867E7A0C762B}" type="pres">
      <dgm:prSet presAssocID="{963BE797-1B1D-4BD6-A1AB-3874D9831FB1}" presName="spaceBetweenRectangles" presStyleCnt="0"/>
      <dgm:spPr/>
    </dgm:pt>
    <dgm:pt modelId="{249CD14A-16F2-4A44-BA8B-D2402062AE1D}" type="pres">
      <dgm:prSet presAssocID="{D66AEC3F-C875-45BC-B90A-A03D2530FB60}" presName="parentLin" presStyleCnt="0"/>
      <dgm:spPr/>
    </dgm:pt>
    <dgm:pt modelId="{F9DB3B43-E34A-4FFA-89E0-A37A66D2B05B}" type="pres">
      <dgm:prSet presAssocID="{D66AEC3F-C875-45BC-B90A-A03D2530FB60}" presName="parentLeftMargin" presStyleLbl="node1" presStyleIdx="0" presStyleCnt="2"/>
      <dgm:spPr/>
      <dgm:t>
        <a:bodyPr/>
        <a:lstStyle/>
        <a:p>
          <a:endParaRPr lang="ru-RU"/>
        </a:p>
      </dgm:t>
    </dgm:pt>
    <dgm:pt modelId="{EC0EA4F0-9643-4146-BA0E-49EE86076A06}" type="pres">
      <dgm:prSet presAssocID="{D66AEC3F-C875-45BC-B90A-A03D2530FB60}" presName="parentText" presStyleLbl="node1" presStyleIdx="1" presStyleCnt="2">
        <dgm:presLayoutVars>
          <dgm:chMax val="0"/>
          <dgm:bulletEnabled val="1"/>
        </dgm:presLayoutVars>
      </dgm:prSet>
      <dgm:spPr/>
      <dgm:t>
        <a:bodyPr/>
        <a:lstStyle/>
        <a:p>
          <a:endParaRPr lang="ru-RU"/>
        </a:p>
      </dgm:t>
    </dgm:pt>
    <dgm:pt modelId="{094839EC-7ADB-4385-9996-5CA7DB3D0A5D}" type="pres">
      <dgm:prSet presAssocID="{D66AEC3F-C875-45BC-B90A-A03D2530FB60}" presName="negativeSpace" presStyleCnt="0"/>
      <dgm:spPr/>
    </dgm:pt>
    <dgm:pt modelId="{09B4FD1B-2D0B-4FA3-B9DD-D51F2F5346B7}" type="pres">
      <dgm:prSet presAssocID="{D66AEC3F-C875-45BC-B90A-A03D2530FB60}" presName="childText" presStyleLbl="conFgAcc1" presStyleIdx="1" presStyleCnt="2">
        <dgm:presLayoutVars>
          <dgm:bulletEnabled val="1"/>
        </dgm:presLayoutVars>
      </dgm:prSet>
      <dgm:spPr/>
      <dgm:t>
        <a:bodyPr/>
        <a:lstStyle/>
        <a:p>
          <a:endParaRPr lang="ru-RU"/>
        </a:p>
      </dgm:t>
    </dgm:pt>
  </dgm:ptLst>
  <dgm:cxnLst>
    <dgm:cxn modelId="{35940A6E-5720-4820-B4FE-9A1669A55FA1}" type="presOf" srcId="{E47D094A-391A-4AF1-91A9-A5905381C31D}" destId="{107F0E13-245A-40BD-92D2-94DBA0F09157}" srcOrd="1" destOrd="0" presId="urn:microsoft.com/office/officeart/2005/8/layout/list1"/>
    <dgm:cxn modelId="{2271124A-7600-458B-8456-C000692B7362}" srcId="{CC73BC84-9B88-4694-92C7-CEF342664938}" destId="{E47D094A-391A-4AF1-91A9-A5905381C31D}" srcOrd="0" destOrd="0" parTransId="{6ED7C060-43F1-471D-873E-68CD746ECF51}" sibTransId="{963BE797-1B1D-4BD6-A1AB-3874D9831FB1}"/>
    <dgm:cxn modelId="{0911F84B-9CAB-4974-B2FC-E4D41DBC1501}" srcId="{CC73BC84-9B88-4694-92C7-CEF342664938}" destId="{D66AEC3F-C875-45BC-B90A-A03D2530FB60}" srcOrd="1" destOrd="0" parTransId="{B981C5E7-8525-413F-8F0C-3716996A17DC}" sibTransId="{E1935908-92F7-4A8E-8A6D-2BE8835D150E}"/>
    <dgm:cxn modelId="{1F74B4C1-AA7C-4A02-A8EC-E85950F1669F}" type="presOf" srcId="{CC73BC84-9B88-4694-92C7-CEF342664938}" destId="{70AD85C4-5D00-43CB-AA1C-322A934609BB}" srcOrd="0" destOrd="0" presId="urn:microsoft.com/office/officeart/2005/8/layout/list1"/>
    <dgm:cxn modelId="{3CA4985B-C571-408F-B97D-4AC62047DA35}" srcId="{E47D094A-391A-4AF1-91A9-A5905381C31D}" destId="{F20E418B-D40D-4D3C-92B4-BA1810B0C96F}" srcOrd="0" destOrd="0" parTransId="{7361A068-DD8A-464E-BBEC-000AF269B9D4}" sibTransId="{43DE8050-98A4-4DDE-AFBC-728D0C4C12BE}"/>
    <dgm:cxn modelId="{4B20DC66-5098-4C57-8A70-B448592A1DDB}" srcId="{E47D094A-391A-4AF1-91A9-A5905381C31D}" destId="{0959E528-1752-4575-A83F-A21006015656}" srcOrd="1" destOrd="0" parTransId="{1585194A-6C2D-4E01-8F91-639FA6F4A8D1}" sibTransId="{4807A8AC-2E43-4F15-98E7-E502D191477F}"/>
    <dgm:cxn modelId="{57ADB3F3-2413-4A1F-AB32-01EB55F52508}" srcId="{D66AEC3F-C875-45BC-B90A-A03D2530FB60}" destId="{83314A21-8355-4B15-9479-4FD8444000ED}" srcOrd="0" destOrd="0" parTransId="{6B0C2718-8F10-4EF1-811C-9998505983BC}" sibTransId="{107E53FD-5785-4F91-A703-6621D3A03460}"/>
    <dgm:cxn modelId="{5D63652E-4945-4A0C-A52E-725E6F3407A5}" type="presOf" srcId="{4E7DF47A-0A5D-4899-930C-2DC7FEE067F8}" destId="{09B4FD1B-2D0B-4FA3-B9DD-D51F2F5346B7}" srcOrd="0" destOrd="2" presId="urn:microsoft.com/office/officeart/2005/8/layout/list1"/>
    <dgm:cxn modelId="{87CF2021-6BEC-4533-AA3E-CFAA08E977C7}" type="presOf" srcId="{F20E418B-D40D-4D3C-92B4-BA1810B0C96F}" destId="{A16379CE-45F1-41B1-B542-8A5BCD14C679}" srcOrd="0" destOrd="0" presId="urn:microsoft.com/office/officeart/2005/8/layout/list1"/>
    <dgm:cxn modelId="{2AAEE0C0-B3F8-407C-91E0-F1772C12643B}" type="presOf" srcId="{83314A21-8355-4B15-9479-4FD8444000ED}" destId="{09B4FD1B-2D0B-4FA3-B9DD-D51F2F5346B7}" srcOrd="0" destOrd="0" presId="urn:microsoft.com/office/officeart/2005/8/layout/list1"/>
    <dgm:cxn modelId="{74336786-BA00-4FCC-AEBE-295687B3B8AE}" type="presOf" srcId="{E47D094A-391A-4AF1-91A9-A5905381C31D}" destId="{34291979-F799-467A-9A51-6D069C13CA3C}" srcOrd="0" destOrd="0" presId="urn:microsoft.com/office/officeart/2005/8/layout/list1"/>
    <dgm:cxn modelId="{DAFDECC3-2D7F-4D8C-975F-CED6108FB041}" type="presOf" srcId="{079DFCF2-4AF7-4B65-8683-D394AD8B34B9}" destId="{09B4FD1B-2D0B-4FA3-B9DD-D51F2F5346B7}" srcOrd="0" destOrd="1" presId="urn:microsoft.com/office/officeart/2005/8/layout/list1"/>
    <dgm:cxn modelId="{A4E4EAA2-15CF-48FC-82C7-E2C8C3177481}" srcId="{D66AEC3F-C875-45BC-B90A-A03D2530FB60}" destId="{079DFCF2-4AF7-4B65-8683-D394AD8B34B9}" srcOrd="1" destOrd="0" parTransId="{498FB7D8-3C59-4A35-B7EB-3DA0864446BA}" sibTransId="{E218A075-DA38-4159-B055-AE8FBF79F2D5}"/>
    <dgm:cxn modelId="{F0740EDC-9890-4CE1-ABBE-3EC8DAAD9210}" type="presOf" srcId="{0959E528-1752-4575-A83F-A21006015656}" destId="{A16379CE-45F1-41B1-B542-8A5BCD14C679}" srcOrd="0" destOrd="1" presId="urn:microsoft.com/office/officeart/2005/8/layout/list1"/>
    <dgm:cxn modelId="{F1F893BA-FB06-46D7-96E7-81C0FED85A98}" type="presOf" srcId="{D66AEC3F-C875-45BC-B90A-A03D2530FB60}" destId="{F9DB3B43-E34A-4FFA-89E0-A37A66D2B05B}" srcOrd="0" destOrd="0" presId="urn:microsoft.com/office/officeart/2005/8/layout/list1"/>
    <dgm:cxn modelId="{83BFB6FF-774E-4A2D-A9B9-981CB8A99ED5}" srcId="{D66AEC3F-C875-45BC-B90A-A03D2530FB60}" destId="{4E7DF47A-0A5D-4899-930C-2DC7FEE067F8}" srcOrd="2" destOrd="0" parTransId="{EF717D09-63D6-4277-BAF0-B67B5E1E3671}" sibTransId="{2065B0BB-82CF-41C6-9E5E-B2BBFCE63FAE}"/>
    <dgm:cxn modelId="{9A4E2D93-1736-492C-B971-F7DA31040983}" type="presOf" srcId="{D66AEC3F-C875-45BC-B90A-A03D2530FB60}" destId="{EC0EA4F0-9643-4146-BA0E-49EE86076A06}" srcOrd="1" destOrd="0" presId="urn:microsoft.com/office/officeart/2005/8/layout/list1"/>
    <dgm:cxn modelId="{DCC2E755-D480-44E7-A76A-D401BB9AE3AB}" type="presParOf" srcId="{70AD85C4-5D00-43CB-AA1C-322A934609BB}" destId="{A851944F-58EA-4188-917B-97E0C9F68AFD}" srcOrd="0" destOrd="0" presId="urn:microsoft.com/office/officeart/2005/8/layout/list1"/>
    <dgm:cxn modelId="{A008A641-A094-4985-A79A-A248DE7A7984}" type="presParOf" srcId="{A851944F-58EA-4188-917B-97E0C9F68AFD}" destId="{34291979-F799-467A-9A51-6D069C13CA3C}" srcOrd="0" destOrd="0" presId="urn:microsoft.com/office/officeart/2005/8/layout/list1"/>
    <dgm:cxn modelId="{595ECD4F-BB60-4051-BFE6-FE04CCBB8C63}" type="presParOf" srcId="{A851944F-58EA-4188-917B-97E0C9F68AFD}" destId="{107F0E13-245A-40BD-92D2-94DBA0F09157}" srcOrd="1" destOrd="0" presId="urn:microsoft.com/office/officeart/2005/8/layout/list1"/>
    <dgm:cxn modelId="{2C9C154C-D838-4F3B-B790-21B27BB42C81}" type="presParOf" srcId="{70AD85C4-5D00-43CB-AA1C-322A934609BB}" destId="{1B3C31A4-76DE-46CD-9A81-FCF675F8D2FC}" srcOrd="1" destOrd="0" presId="urn:microsoft.com/office/officeart/2005/8/layout/list1"/>
    <dgm:cxn modelId="{831F6360-845B-4E6C-A829-64810728D1F3}" type="presParOf" srcId="{70AD85C4-5D00-43CB-AA1C-322A934609BB}" destId="{A16379CE-45F1-41B1-B542-8A5BCD14C679}" srcOrd="2" destOrd="0" presId="urn:microsoft.com/office/officeart/2005/8/layout/list1"/>
    <dgm:cxn modelId="{956B81C6-7E60-4159-83D3-4AFA053E8301}" type="presParOf" srcId="{70AD85C4-5D00-43CB-AA1C-322A934609BB}" destId="{78A020F4-D0BD-4897-BD80-867E7A0C762B}" srcOrd="3" destOrd="0" presId="urn:microsoft.com/office/officeart/2005/8/layout/list1"/>
    <dgm:cxn modelId="{C388E6C1-27E8-48F1-846B-E64C8DB053DB}" type="presParOf" srcId="{70AD85C4-5D00-43CB-AA1C-322A934609BB}" destId="{249CD14A-16F2-4A44-BA8B-D2402062AE1D}" srcOrd="4" destOrd="0" presId="urn:microsoft.com/office/officeart/2005/8/layout/list1"/>
    <dgm:cxn modelId="{68D11D20-5B0C-49E7-9EFA-50A45DBF6E05}" type="presParOf" srcId="{249CD14A-16F2-4A44-BA8B-D2402062AE1D}" destId="{F9DB3B43-E34A-4FFA-89E0-A37A66D2B05B}" srcOrd="0" destOrd="0" presId="urn:microsoft.com/office/officeart/2005/8/layout/list1"/>
    <dgm:cxn modelId="{F7F43D47-57E6-47A4-86E5-8B610196E7D0}" type="presParOf" srcId="{249CD14A-16F2-4A44-BA8B-D2402062AE1D}" destId="{EC0EA4F0-9643-4146-BA0E-49EE86076A06}" srcOrd="1" destOrd="0" presId="urn:microsoft.com/office/officeart/2005/8/layout/list1"/>
    <dgm:cxn modelId="{1B35F304-55B6-4675-A6CC-BF94EC50308C}" type="presParOf" srcId="{70AD85C4-5D00-43CB-AA1C-322A934609BB}" destId="{094839EC-7ADB-4385-9996-5CA7DB3D0A5D}" srcOrd="5" destOrd="0" presId="urn:microsoft.com/office/officeart/2005/8/layout/list1"/>
    <dgm:cxn modelId="{C35BC19E-BC5A-4ABF-BCFA-BAE188C47585}" type="presParOf" srcId="{70AD85C4-5D00-43CB-AA1C-322A934609BB}" destId="{09B4FD1B-2D0B-4FA3-B9DD-D51F2F5346B7}"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02B0977-AABD-45C1-A963-107B5185C2F4}" type="doc">
      <dgm:prSet loTypeId="urn:microsoft.com/office/officeart/2005/8/layout/pyramid2" loCatId="list" qsTypeId="urn:microsoft.com/office/officeart/2005/8/quickstyle/simple1" qsCatId="simple" csTypeId="urn:microsoft.com/office/officeart/2005/8/colors/accent5_3" csCatId="accent5" phldr="1"/>
      <dgm:spPr/>
      <dgm:t>
        <a:bodyPr/>
        <a:lstStyle/>
        <a:p>
          <a:endParaRPr lang="ru-RU"/>
        </a:p>
      </dgm:t>
    </dgm:pt>
    <dgm:pt modelId="{8EE36413-3FB0-403C-AB1E-52CB343320C3}">
      <dgm:prSet custT="1"/>
      <dgm:spPr/>
      <dgm:t>
        <a:bodyPr/>
        <a:lstStyle/>
        <a:p>
          <a:pPr rtl="0"/>
          <a:r>
            <a:rPr lang="ru-RU" sz="1200" b="1" i="0" u="none" dirty="0" smtClean="0">
              <a:latin typeface="Times New Roman" panose="02020603050405020304" pitchFamily="18" charset="0"/>
              <a:cs typeface="Times New Roman" panose="02020603050405020304" pitchFamily="18" charset="0"/>
            </a:rPr>
            <a:t>ПАО «Сбербанк России»</a:t>
          </a:r>
          <a:endParaRPr lang="ru-RU" sz="1200" b="1" i="0" u="none" dirty="0">
            <a:latin typeface="Times New Roman" panose="02020603050405020304" pitchFamily="18" charset="0"/>
            <a:cs typeface="Times New Roman" panose="02020603050405020304" pitchFamily="18" charset="0"/>
          </a:endParaRPr>
        </a:p>
      </dgm:t>
    </dgm:pt>
    <dgm:pt modelId="{E9003D1C-88E6-4223-9B95-142DEF100955}" type="parTrans" cxnId="{9E76DF5D-554F-4AAF-9742-24DFEF18D2AE}">
      <dgm:prSet/>
      <dgm:spPr/>
      <dgm:t>
        <a:bodyPr/>
        <a:lstStyle/>
        <a:p>
          <a:endParaRPr lang="ru-RU" sz="1600" b="1">
            <a:latin typeface="Times New Roman" panose="02020603050405020304" pitchFamily="18" charset="0"/>
            <a:cs typeface="Times New Roman" panose="02020603050405020304" pitchFamily="18" charset="0"/>
          </a:endParaRPr>
        </a:p>
      </dgm:t>
    </dgm:pt>
    <dgm:pt modelId="{2DEC91C9-E3CC-4FEC-AF01-0F75B3B9EA9E}" type="sibTrans" cxnId="{9E76DF5D-554F-4AAF-9742-24DFEF18D2AE}">
      <dgm:prSet/>
      <dgm:spPr/>
      <dgm:t>
        <a:bodyPr/>
        <a:lstStyle/>
        <a:p>
          <a:endParaRPr lang="ru-RU" sz="1600" b="1">
            <a:latin typeface="Times New Roman" panose="02020603050405020304" pitchFamily="18" charset="0"/>
            <a:cs typeface="Times New Roman" panose="02020603050405020304" pitchFamily="18" charset="0"/>
          </a:endParaRPr>
        </a:p>
      </dgm:t>
    </dgm:pt>
    <dgm:pt modelId="{8F223D1F-EEF1-419D-9571-B72E33897C4D}">
      <dgm:prSet custT="1"/>
      <dgm:spPr/>
      <dgm:t>
        <a:bodyPr/>
        <a:lstStyle/>
        <a:p>
          <a:pPr rtl="0"/>
          <a:r>
            <a:rPr lang="ru-RU" sz="1200" b="1" i="0" u="none" dirty="0" smtClean="0">
              <a:latin typeface="Times New Roman" panose="02020603050405020304" pitchFamily="18" charset="0"/>
              <a:cs typeface="Times New Roman" panose="02020603050405020304" pitchFamily="18" charset="0"/>
            </a:rPr>
            <a:t>Филиал ООО «ПК «Балтика» - «Пивзавод </a:t>
          </a:r>
          <a:r>
            <a:rPr lang="ru-RU" sz="1200" b="1" i="0" u="none" dirty="0" err="1" smtClean="0">
              <a:latin typeface="Times New Roman" panose="02020603050405020304" pitchFamily="18" charset="0"/>
              <a:cs typeface="Times New Roman" panose="02020603050405020304" pitchFamily="18" charset="0"/>
            </a:rPr>
            <a:t>Ярпиво</a:t>
          </a:r>
          <a:r>
            <a:rPr lang="ru-RU" sz="1200" b="1" i="0" u="none" dirty="0" smtClean="0">
              <a:latin typeface="Times New Roman" panose="02020603050405020304" pitchFamily="18" charset="0"/>
              <a:cs typeface="Times New Roman" panose="02020603050405020304" pitchFamily="18" charset="0"/>
            </a:rPr>
            <a:t>»</a:t>
          </a:r>
          <a:endParaRPr lang="ru-RU" sz="1200" b="1" i="0" u="none" dirty="0">
            <a:latin typeface="Times New Roman" panose="02020603050405020304" pitchFamily="18" charset="0"/>
            <a:cs typeface="Times New Roman" panose="02020603050405020304" pitchFamily="18" charset="0"/>
          </a:endParaRPr>
        </a:p>
      </dgm:t>
    </dgm:pt>
    <dgm:pt modelId="{F5F78A9C-4F7A-43FE-8F33-216A32DACEE6}" type="parTrans" cxnId="{B63F6977-FE56-41DD-8C61-0B68A89D180B}">
      <dgm:prSet/>
      <dgm:spPr/>
      <dgm:t>
        <a:bodyPr/>
        <a:lstStyle/>
        <a:p>
          <a:endParaRPr lang="ru-RU" sz="1600" b="1">
            <a:latin typeface="Times New Roman" panose="02020603050405020304" pitchFamily="18" charset="0"/>
            <a:cs typeface="Times New Roman" panose="02020603050405020304" pitchFamily="18" charset="0"/>
          </a:endParaRPr>
        </a:p>
      </dgm:t>
    </dgm:pt>
    <dgm:pt modelId="{490D2621-077F-4F46-A255-43F6103D4AC6}" type="sibTrans" cxnId="{B63F6977-FE56-41DD-8C61-0B68A89D180B}">
      <dgm:prSet/>
      <dgm:spPr/>
      <dgm:t>
        <a:bodyPr/>
        <a:lstStyle/>
        <a:p>
          <a:endParaRPr lang="ru-RU" sz="1600" b="1">
            <a:latin typeface="Times New Roman" panose="02020603050405020304" pitchFamily="18" charset="0"/>
            <a:cs typeface="Times New Roman" panose="02020603050405020304" pitchFamily="18" charset="0"/>
          </a:endParaRPr>
        </a:p>
      </dgm:t>
    </dgm:pt>
    <dgm:pt modelId="{9BB879E4-CDB5-4AAC-A3DE-FA730CBE8448}">
      <dgm:prSet custT="1"/>
      <dgm:spPr/>
      <dgm:t>
        <a:bodyPr/>
        <a:lstStyle/>
        <a:p>
          <a:pPr rtl="0"/>
          <a:r>
            <a:rPr lang="ru-RU" sz="1200" b="1" i="0" u="none" dirty="0" smtClean="0">
              <a:latin typeface="Times New Roman" panose="02020603050405020304" pitchFamily="18" charset="0"/>
              <a:cs typeface="Times New Roman" panose="02020603050405020304" pitchFamily="18" charset="0"/>
            </a:rPr>
            <a:t>ПАО «</a:t>
          </a:r>
          <a:r>
            <a:rPr lang="ru-RU" sz="1200" b="1" i="0" u="none" dirty="0" err="1" smtClean="0">
              <a:latin typeface="Times New Roman" panose="02020603050405020304" pitchFamily="18" charset="0"/>
              <a:cs typeface="Times New Roman" panose="02020603050405020304" pitchFamily="18" charset="0"/>
            </a:rPr>
            <a:t>Славнефть</a:t>
          </a:r>
          <a:r>
            <a:rPr lang="ru-RU" sz="1200" b="1" i="0" u="none" dirty="0" smtClean="0">
              <a:latin typeface="Times New Roman" panose="02020603050405020304" pitchFamily="18" charset="0"/>
              <a:cs typeface="Times New Roman" panose="02020603050405020304" pitchFamily="18" charset="0"/>
            </a:rPr>
            <a:t> – ЯНОС»</a:t>
          </a:r>
          <a:endParaRPr lang="ru-RU" sz="1200" b="1" i="0" u="none" dirty="0">
            <a:latin typeface="Times New Roman" panose="02020603050405020304" pitchFamily="18" charset="0"/>
            <a:cs typeface="Times New Roman" panose="02020603050405020304" pitchFamily="18" charset="0"/>
          </a:endParaRPr>
        </a:p>
      </dgm:t>
    </dgm:pt>
    <dgm:pt modelId="{C2BF6AB1-6BFD-4D65-B131-6C4285F59D2B}" type="parTrans" cxnId="{F8DB2B5A-D8D3-4E17-A4B8-73F89F0AFA8D}">
      <dgm:prSet/>
      <dgm:spPr/>
      <dgm:t>
        <a:bodyPr/>
        <a:lstStyle/>
        <a:p>
          <a:endParaRPr lang="ru-RU"/>
        </a:p>
      </dgm:t>
    </dgm:pt>
    <dgm:pt modelId="{2C28C084-7F5D-4C14-8C60-468F459D0E4D}" type="sibTrans" cxnId="{F8DB2B5A-D8D3-4E17-A4B8-73F89F0AFA8D}">
      <dgm:prSet/>
      <dgm:spPr/>
      <dgm:t>
        <a:bodyPr/>
        <a:lstStyle/>
        <a:p>
          <a:endParaRPr lang="ru-RU"/>
        </a:p>
      </dgm:t>
    </dgm:pt>
    <dgm:pt modelId="{AD8978F0-6983-4D2E-93B3-7B0CD53EF27F}">
      <dgm:prSet custT="1"/>
      <dgm:spPr/>
      <dgm:t>
        <a:bodyPr/>
        <a:lstStyle/>
        <a:p>
          <a:pPr rtl="0"/>
          <a:r>
            <a:rPr lang="ru-RU" sz="1200" b="1" i="0" u="none" dirty="0" smtClean="0">
              <a:latin typeface="Times New Roman" panose="02020603050405020304" pitchFamily="18" charset="0"/>
              <a:cs typeface="Times New Roman" panose="02020603050405020304" pitchFamily="18" charset="0"/>
            </a:rPr>
            <a:t>Северная железная дорога – филиал ОАО РЖД</a:t>
          </a:r>
          <a:endParaRPr lang="ru-RU" sz="1200" b="1" i="0" u="none" dirty="0">
            <a:latin typeface="Times New Roman" panose="02020603050405020304" pitchFamily="18" charset="0"/>
            <a:cs typeface="Times New Roman" panose="02020603050405020304" pitchFamily="18" charset="0"/>
          </a:endParaRPr>
        </a:p>
      </dgm:t>
    </dgm:pt>
    <dgm:pt modelId="{D3881F83-FEB4-4E66-A817-6CE21F372724}" type="parTrans" cxnId="{3C303CD4-19F8-4F7E-8DB7-32196B0D6BB0}">
      <dgm:prSet/>
      <dgm:spPr/>
      <dgm:t>
        <a:bodyPr/>
        <a:lstStyle/>
        <a:p>
          <a:endParaRPr lang="ru-RU"/>
        </a:p>
      </dgm:t>
    </dgm:pt>
    <dgm:pt modelId="{57190B1E-B47B-4059-A811-0C2F050494E1}" type="sibTrans" cxnId="{3C303CD4-19F8-4F7E-8DB7-32196B0D6BB0}">
      <dgm:prSet/>
      <dgm:spPr/>
      <dgm:t>
        <a:bodyPr/>
        <a:lstStyle/>
        <a:p>
          <a:endParaRPr lang="ru-RU"/>
        </a:p>
      </dgm:t>
    </dgm:pt>
    <dgm:pt modelId="{2A7A179D-45D0-4061-BDF7-ED7FD1DAD0F6}">
      <dgm:prSet custT="1"/>
      <dgm:spPr/>
      <dgm:t>
        <a:bodyPr/>
        <a:lstStyle/>
        <a:p>
          <a:r>
            <a:rPr lang="ru-RU" sz="1200" b="1" i="0" u="none" dirty="0" smtClean="0">
              <a:latin typeface="Times New Roman" panose="02020603050405020304" pitchFamily="18" charset="0"/>
              <a:cs typeface="Times New Roman" panose="02020603050405020304" pitchFamily="18" charset="0"/>
            </a:rPr>
            <a:t>ПАО «Газпром»</a:t>
          </a:r>
          <a:endParaRPr lang="ru-RU" sz="1200" b="1" i="0" u="none" dirty="0">
            <a:latin typeface="Times New Roman" panose="02020603050405020304" pitchFamily="18" charset="0"/>
            <a:cs typeface="Times New Roman" panose="02020603050405020304" pitchFamily="18" charset="0"/>
          </a:endParaRPr>
        </a:p>
      </dgm:t>
    </dgm:pt>
    <dgm:pt modelId="{86B33EDC-2600-422A-B667-EE8A08B2ED16}" type="parTrans" cxnId="{FF874868-8056-44C9-93FF-4CFEB7BF188C}">
      <dgm:prSet/>
      <dgm:spPr/>
      <dgm:t>
        <a:bodyPr/>
        <a:lstStyle/>
        <a:p>
          <a:endParaRPr lang="ru-RU"/>
        </a:p>
      </dgm:t>
    </dgm:pt>
    <dgm:pt modelId="{3426A915-A62C-4150-9CB1-9FB726138596}" type="sibTrans" cxnId="{FF874868-8056-44C9-93FF-4CFEB7BF188C}">
      <dgm:prSet/>
      <dgm:spPr/>
      <dgm:t>
        <a:bodyPr/>
        <a:lstStyle/>
        <a:p>
          <a:endParaRPr lang="ru-RU"/>
        </a:p>
      </dgm:t>
    </dgm:pt>
    <dgm:pt modelId="{A15B2E7F-1E33-41A2-976E-5B91E93B7EC8}">
      <dgm:prSet custT="1"/>
      <dgm:spPr/>
      <dgm:t>
        <a:bodyPr/>
        <a:lstStyle/>
        <a:p>
          <a:r>
            <a:rPr lang="ru-RU" sz="1200" b="1" i="0" u="none" dirty="0" smtClean="0">
              <a:latin typeface="Times New Roman" panose="02020603050405020304" pitchFamily="18" charset="0"/>
              <a:cs typeface="Times New Roman" panose="02020603050405020304" pitchFamily="18" charset="0"/>
            </a:rPr>
            <a:t>ПАО «ОДК-Сатурн»</a:t>
          </a:r>
          <a:endParaRPr lang="ru-RU" sz="1200" b="1" i="0" u="none" dirty="0">
            <a:latin typeface="Times New Roman" panose="02020603050405020304" pitchFamily="18" charset="0"/>
            <a:cs typeface="Times New Roman" panose="02020603050405020304" pitchFamily="18" charset="0"/>
          </a:endParaRPr>
        </a:p>
      </dgm:t>
    </dgm:pt>
    <dgm:pt modelId="{D571D74F-FB71-41CF-B7FE-7D0D42087295}" type="parTrans" cxnId="{106EF11B-1394-4A2F-B979-911373370990}">
      <dgm:prSet/>
      <dgm:spPr/>
      <dgm:t>
        <a:bodyPr/>
        <a:lstStyle/>
        <a:p>
          <a:endParaRPr lang="ru-RU"/>
        </a:p>
      </dgm:t>
    </dgm:pt>
    <dgm:pt modelId="{ADB81FE0-E71B-498B-B009-5AC75FB67491}" type="sibTrans" cxnId="{106EF11B-1394-4A2F-B979-911373370990}">
      <dgm:prSet/>
      <dgm:spPr/>
      <dgm:t>
        <a:bodyPr/>
        <a:lstStyle/>
        <a:p>
          <a:endParaRPr lang="ru-RU"/>
        </a:p>
      </dgm:t>
    </dgm:pt>
    <dgm:pt modelId="{05664EC6-000F-4E5B-9ABC-4F4DA635D59D}">
      <dgm:prSet custT="1"/>
      <dgm:spPr/>
      <dgm:t>
        <a:bodyPr/>
        <a:lstStyle/>
        <a:p>
          <a:r>
            <a:rPr lang="ru-RU" sz="1200" b="1" i="0" u="none" dirty="0" smtClean="0">
              <a:latin typeface="Times New Roman" panose="02020603050405020304" pitchFamily="18" charset="0"/>
              <a:cs typeface="Times New Roman" panose="02020603050405020304" pitchFamily="18" charset="0"/>
            </a:rPr>
            <a:t>АО «Ярославский технический углерод»</a:t>
          </a:r>
          <a:endParaRPr lang="ru-RU" sz="1200" b="1" i="0" u="none" dirty="0">
            <a:latin typeface="Times New Roman" panose="02020603050405020304" pitchFamily="18" charset="0"/>
            <a:cs typeface="Times New Roman" panose="02020603050405020304" pitchFamily="18" charset="0"/>
          </a:endParaRPr>
        </a:p>
      </dgm:t>
    </dgm:pt>
    <dgm:pt modelId="{A24611D9-63F1-48F8-AB4A-3BB7C20BB6EA}" type="parTrans" cxnId="{29AD158C-12BE-4B4D-8EB9-492FEC096062}">
      <dgm:prSet/>
      <dgm:spPr/>
      <dgm:t>
        <a:bodyPr/>
        <a:lstStyle/>
        <a:p>
          <a:endParaRPr lang="ru-RU"/>
        </a:p>
      </dgm:t>
    </dgm:pt>
    <dgm:pt modelId="{DAB979F0-CB38-4344-8D2C-0B01C1C0E195}" type="sibTrans" cxnId="{29AD158C-12BE-4B4D-8EB9-492FEC096062}">
      <dgm:prSet/>
      <dgm:spPr/>
      <dgm:t>
        <a:bodyPr/>
        <a:lstStyle/>
        <a:p>
          <a:endParaRPr lang="ru-RU"/>
        </a:p>
      </dgm:t>
    </dgm:pt>
    <dgm:pt modelId="{8AE3FF31-8BB1-4F8A-8589-FC66C15E229F}">
      <dgm:prSet custT="1"/>
      <dgm:spPr/>
      <dgm:t>
        <a:bodyPr/>
        <a:lstStyle/>
        <a:p>
          <a:r>
            <a:rPr lang="ru-RU" sz="1200" b="1" i="0" u="none" dirty="0" smtClean="0">
              <a:latin typeface="Times New Roman" panose="02020603050405020304" pitchFamily="18" charset="0"/>
              <a:cs typeface="Times New Roman" panose="02020603050405020304" pitchFamily="18" charset="0"/>
            </a:rPr>
            <a:t>ЗАО «Райффайзенбанк»</a:t>
          </a:r>
          <a:endParaRPr lang="ru-RU" sz="1200" b="1" i="0" u="none" dirty="0">
            <a:latin typeface="Times New Roman" panose="02020603050405020304" pitchFamily="18" charset="0"/>
            <a:cs typeface="Times New Roman" panose="02020603050405020304" pitchFamily="18" charset="0"/>
          </a:endParaRPr>
        </a:p>
      </dgm:t>
    </dgm:pt>
    <dgm:pt modelId="{C7822A43-B26A-400A-85F3-201C3D8CF723}" type="parTrans" cxnId="{2A01C436-EECF-42FA-97E6-9CC4DB677C7D}">
      <dgm:prSet/>
      <dgm:spPr/>
      <dgm:t>
        <a:bodyPr/>
        <a:lstStyle/>
        <a:p>
          <a:endParaRPr lang="ru-RU"/>
        </a:p>
      </dgm:t>
    </dgm:pt>
    <dgm:pt modelId="{BB74AFAD-6611-409D-8A5D-C108BBCBA78E}" type="sibTrans" cxnId="{2A01C436-EECF-42FA-97E6-9CC4DB677C7D}">
      <dgm:prSet/>
      <dgm:spPr/>
      <dgm:t>
        <a:bodyPr/>
        <a:lstStyle/>
        <a:p>
          <a:endParaRPr lang="ru-RU"/>
        </a:p>
      </dgm:t>
    </dgm:pt>
    <dgm:pt modelId="{BCDC2960-8F07-4319-BE60-0D4F22D8787D}">
      <dgm:prSet custT="1"/>
      <dgm:spPr/>
      <dgm:t>
        <a:bodyPr/>
        <a:lstStyle/>
        <a:p>
          <a:r>
            <a:rPr lang="ru-RU" sz="1200" b="1" i="0" u="none" dirty="0" smtClean="0">
              <a:latin typeface="Times New Roman" panose="02020603050405020304" pitchFamily="18" charset="0"/>
              <a:cs typeface="Times New Roman" panose="02020603050405020304" pitchFamily="18" charset="0"/>
            </a:rPr>
            <a:t>ООО «</a:t>
          </a:r>
          <a:r>
            <a:rPr lang="ru-RU" sz="1200" b="1" i="0" u="none" dirty="0" err="1" smtClean="0">
              <a:latin typeface="Times New Roman" panose="02020603050405020304" pitchFamily="18" charset="0"/>
              <a:cs typeface="Times New Roman" panose="02020603050405020304" pitchFamily="18" charset="0"/>
            </a:rPr>
            <a:t>Транснефть</a:t>
          </a:r>
          <a:r>
            <a:rPr lang="ru-RU" sz="1200" b="1" i="0" u="none" dirty="0" smtClean="0">
              <a:latin typeface="Times New Roman" panose="02020603050405020304" pitchFamily="18" charset="0"/>
              <a:cs typeface="Times New Roman" panose="02020603050405020304" pitchFamily="18" charset="0"/>
            </a:rPr>
            <a:t> – Балтика»</a:t>
          </a:r>
          <a:endParaRPr lang="ru-RU" sz="1200" b="1" i="0" u="none" dirty="0">
            <a:latin typeface="Times New Roman" panose="02020603050405020304" pitchFamily="18" charset="0"/>
            <a:cs typeface="Times New Roman" panose="02020603050405020304" pitchFamily="18" charset="0"/>
          </a:endParaRPr>
        </a:p>
      </dgm:t>
    </dgm:pt>
    <dgm:pt modelId="{A53F5330-2BDB-4087-8699-3526001CFFE3}" type="parTrans" cxnId="{B01BA67A-0814-4DA2-ABC0-30C8FEF7561C}">
      <dgm:prSet/>
      <dgm:spPr/>
      <dgm:t>
        <a:bodyPr/>
        <a:lstStyle/>
        <a:p>
          <a:endParaRPr lang="ru-RU"/>
        </a:p>
      </dgm:t>
    </dgm:pt>
    <dgm:pt modelId="{91A6489C-0317-4278-A44D-1F4B2CA73F3C}" type="sibTrans" cxnId="{B01BA67A-0814-4DA2-ABC0-30C8FEF7561C}">
      <dgm:prSet/>
      <dgm:spPr/>
      <dgm:t>
        <a:bodyPr/>
        <a:lstStyle/>
        <a:p>
          <a:endParaRPr lang="ru-RU"/>
        </a:p>
      </dgm:t>
    </dgm:pt>
    <dgm:pt modelId="{813B2B4A-7F54-454C-9CDB-5DE280B4FF51}">
      <dgm:prSet custT="1"/>
      <dgm:spPr/>
      <dgm:t>
        <a:bodyPr/>
        <a:lstStyle/>
        <a:p>
          <a:r>
            <a:rPr lang="ru-RU" sz="1200" b="1" i="0" u="none" dirty="0" smtClean="0">
              <a:latin typeface="Times New Roman" panose="02020603050405020304" pitchFamily="18" charset="0"/>
              <a:cs typeface="Times New Roman" panose="02020603050405020304" pitchFamily="18" charset="0"/>
            </a:rPr>
            <a:t>Филиал ПАО «МРСК Центра» – «Ярэнерго»</a:t>
          </a:r>
          <a:endParaRPr lang="ru-RU" sz="1200" b="1" i="0" u="none" dirty="0">
            <a:latin typeface="Times New Roman" panose="02020603050405020304" pitchFamily="18" charset="0"/>
            <a:cs typeface="Times New Roman" panose="02020603050405020304" pitchFamily="18" charset="0"/>
          </a:endParaRPr>
        </a:p>
      </dgm:t>
    </dgm:pt>
    <dgm:pt modelId="{C26478EF-C9F8-4C15-99E7-2C2F4A81F46A}" type="parTrans" cxnId="{0224BF94-F34F-40A1-BAFF-F939E6D457CA}">
      <dgm:prSet/>
      <dgm:spPr/>
      <dgm:t>
        <a:bodyPr/>
        <a:lstStyle/>
        <a:p>
          <a:endParaRPr lang="ru-RU"/>
        </a:p>
      </dgm:t>
    </dgm:pt>
    <dgm:pt modelId="{0F56C01E-6B6F-4745-AF44-BCC2620767D6}" type="sibTrans" cxnId="{0224BF94-F34F-40A1-BAFF-F939E6D457CA}">
      <dgm:prSet/>
      <dgm:spPr/>
      <dgm:t>
        <a:bodyPr/>
        <a:lstStyle/>
        <a:p>
          <a:endParaRPr lang="ru-RU"/>
        </a:p>
      </dgm:t>
    </dgm:pt>
    <dgm:pt modelId="{1F04A189-678B-4ECF-AC7F-BFDD2E06FDC8}">
      <dgm:prSet custT="1"/>
      <dgm:spPr/>
      <dgm:t>
        <a:bodyPr/>
        <a:lstStyle/>
        <a:p>
          <a:r>
            <a:rPr lang="ru-RU" sz="1200" b="1" i="0" u="none" dirty="0" smtClean="0">
              <a:latin typeface="Times New Roman" panose="02020603050405020304" pitchFamily="18" charset="0"/>
              <a:cs typeface="Times New Roman" panose="02020603050405020304" pitchFamily="18" charset="0"/>
            </a:rPr>
            <a:t>ПАО «</a:t>
          </a:r>
          <a:r>
            <a:rPr lang="ru-RU" sz="1200" b="1" i="0" u="none" dirty="0" err="1" smtClean="0">
              <a:latin typeface="Times New Roman" panose="02020603050405020304" pitchFamily="18" charset="0"/>
              <a:cs typeface="Times New Roman" panose="02020603050405020304" pitchFamily="18" charset="0"/>
            </a:rPr>
            <a:t>Русгидро</a:t>
          </a:r>
          <a:r>
            <a:rPr lang="ru-RU" sz="1200" b="1" i="0" u="none" dirty="0" smtClean="0">
              <a:latin typeface="Times New Roman" panose="02020603050405020304" pitchFamily="18" charset="0"/>
              <a:cs typeface="Times New Roman" panose="02020603050405020304" pitchFamily="18" charset="0"/>
            </a:rPr>
            <a:t>»</a:t>
          </a:r>
          <a:endParaRPr lang="ru-RU" sz="1200" b="1" i="0" u="none" dirty="0">
            <a:latin typeface="Times New Roman" panose="02020603050405020304" pitchFamily="18" charset="0"/>
            <a:cs typeface="Times New Roman" panose="02020603050405020304" pitchFamily="18" charset="0"/>
          </a:endParaRPr>
        </a:p>
      </dgm:t>
    </dgm:pt>
    <dgm:pt modelId="{C9E5CB2B-0852-474F-9056-8EC56FCCD46E}" type="parTrans" cxnId="{1B9740BB-1A17-45F9-A999-365D46D7CA48}">
      <dgm:prSet/>
      <dgm:spPr/>
      <dgm:t>
        <a:bodyPr/>
        <a:lstStyle/>
        <a:p>
          <a:endParaRPr lang="ru-RU"/>
        </a:p>
      </dgm:t>
    </dgm:pt>
    <dgm:pt modelId="{882F3946-8754-4CD0-8AB2-807805F80505}" type="sibTrans" cxnId="{1B9740BB-1A17-45F9-A999-365D46D7CA48}">
      <dgm:prSet/>
      <dgm:spPr/>
      <dgm:t>
        <a:bodyPr/>
        <a:lstStyle/>
        <a:p>
          <a:endParaRPr lang="ru-RU"/>
        </a:p>
      </dgm:t>
    </dgm:pt>
    <dgm:pt modelId="{6F5FE4E1-7E19-4AB1-BC01-D147E0CE4062}">
      <dgm:prSet custT="1"/>
      <dgm:spPr/>
      <dgm:t>
        <a:bodyPr/>
        <a:lstStyle/>
        <a:p>
          <a:r>
            <a:rPr lang="ru-RU" sz="1200" b="1" i="0" u="none" dirty="0" smtClean="0">
              <a:latin typeface="Times New Roman" panose="02020603050405020304" pitchFamily="18" charset="0"/>
              <a:cs typeface="Times New Roman" panose="02020603050405020304" pitchFamily="18" charset="0"/>
            </a:rPr>
            <a:t>ПАО «Промсвязьбанк»</a:t>
          </a:r>
          <a:endParaRPr lang="ru-RU" sz="1200" b="1" i="0" u="none" dirty="0">
            <a:latin typeface="Times New Roman" panose="02020603050405020304" pitchFamily="18" charset="0"/>
            <a:cs typeface="Times New Roman" panose="02020603050405020304" pitchFamily="18" charset="0"/>
          </a:endParaRPr>
        </a:p>
      </dgm:t>
    </dgm:pt>
    <dgm:pt modelId="{0B662981-3115-4713-9339-38906A3EA2B9}" type="parTrans" cxnId="{A195CE3C-7288-4C08-BC63-5B6DB2FB0035}">
      <dgm:prSet/>
      <dgm:spPr/>
      <dgm:t>
        <a:bodyPr/>
        <a:lstStyle/>
        <a:p>
          <a:endParaRPr lang="ru-RU"/>
        </a:p>
      </dgm:t>
    </dgm:pt>
    <dgm:pt modelId="{3D188C37-7481-4207-AFA9-98E3CC407146}" type="sibTrans" cxnId="{A195CE3C-7288-4C08-BC63-5B6DB2FB0035}">
      <dgm:prSet/>
      <dgm:spPr/>
      <dgm:t>
        <a:bodyPr/>
        <a:lstStyle/>
        <a:p>
          <a:endParaRPr lang="ru-RU"/>
        </a:p>
      </dgm:t>
    </dgm:pt>
    <dgm:pt modelId="{AF5176F1-D417-4D4E-B779-4CCB54FE17D9}">
      <dgm:prSet custT="1"/>
      <dgm:spPr/>
      <dgm:t>
        <a:bodyPr/>
        <a:lstStyle/>
        <a:p>
          <a:r>
            <a:rPr lang="ru-RU" sz="1200" b="1" i="0" u="none" dirty="0" smtClean="0">
              <a:latin typeface="Times New Roman" panose="02020603050405020304" pitchFamily="18" charset="0"/>
              <a:cs typeface="Times New Roman" panose="02020603050405020304" pitchFamily="18" charset="0"/>
            </a:rPr>
            <a:t>АО «ОДК-Газовые турбины»</a:t>
          </a:r>
          <a:endParaRPr lang="ru-RU" sz="1200" b="1" i="0" u="none" dirty="0">
            <a:latin typeface="Times New Roman" panose="02020603050405020304" pitchFamily="18" charset="0"/>
            <a:cs typeface="Times New Roman" panose="02020603050405020304" pitchFamily="18" charset="0"/>
          </a:endParaRPr>
        </a:p>
      </dgm:t>
    </dgm:pt>
    <dgm:pt modelId="{35736D5F-5364-4D4C-9FFA-B406DE1FF1AB}" type="parTrans" cxnId="{422D52FD-8D29-4E9E-BB4F-363688960A33}">
      <dgm:prSet/>
      <dgm:spPr/>
      <dgm:t>
        <a:bodyPr/>
        <a:lstStyle/>
        <a:p>
          <a:endParaRPr lang="ru-RU"/>
        </a:p>
      </dgm:t>
    </dgm:pt>
    <dgm:pt modelId="{C222248A-1171-4E7D-A744-FCAD4FCE70E8}" type="sibTrans" cxnId="{422D52FD-8D29-4E9E-BB4F-363688960A33}">
      <dgm:prSet/>
      <dgm:spPr/>
      <dgm:t>
        <a:bodyPr/>
        <a:lstStyle/>
        <a:p>
          <a:endParaRPr lang="ru-RU"/>
        </a:p>
      </dgm:t>
    </dgm:pt>
    <dgm:pt modelId="{7B5B4C8D-21FB-4C77-8C37-7B2F5DC5AFD6}">
      <dgm:prSet custT="1"/>
      <dgm:spPr/>
      <dgm:t>
        <a:bodyPr/>
        <a:lstStyle/>
        <a:p>
          <a:r>
            <a:rPr lang="ru-RU" sz="1200" b="1" i="0" u="none" dirty="0" smtClean="0">
              <a:latin typeface="Times New Roman" panose="02020603050405020304" pitchFamily="18" charset="0"/>
              <a:cs typeface="Times New Roman" panose="02020603050405020304" pitchFamily="18" charset="0"/>
            </a:rPr>
            <a:t>АО «</a:t>
          </a:r>
          <a:r>
            <a:rPr lang="ru-RU" sz="1200" b="1" i="0" u="none" dirty="0" err="1" smtClean="0">
              <a:latin typeface="Times New Roman" panose="02020603050405020304" pitchFamily="18" charset="0"/>
              <a:cs typeface="Times New Roman" panose="02020603050405020304" pitchFamily="18" charset="0"/>
            </a:rPr>
            <a:t>Кордиант</a:t>
          </a:r>
          <a:r>
            <a:rPr lang="ru-RU" sz="1200" b="1" i="0" u="none" dirty="0" smtClean="0">
              <a:latin typeface="Times New Roman" panose="02020603050405020304" pitchFamily="18" charset="0"/>
              <a:cs typeface="Times New Roman" panose="02020603050405020304" pitchFamily="18" charset="0"/>
            </a:rPr>
            <a:t>»</a:t>
          </a:r>
          <a:endParaRPr lang="ru-RU" sz="1200" b="1" i="0" u="none" dirty="0">
            <a:latin typeface="Times New Roman" panose="02020603050405020304" pitchFamily="18" charset="0"/>
            <a:cs typeface="Times New Roman" panose="02020603050405020304" pitchFamily="18" charset="0"/>
          </a:endParaRPr>
        </a:p>
      </dgm:t>
    </dgm:pt>
    <dgm:pt modelId="{8CDE0CEE-4276-4615-9F2A-645FAF822466}" type="parTrans" cxnId="{BF216830-2774-4C48-9618-844B902D67DB}">
      <dgm:prSet/>
      <dgm:spPr/>
      <dgm:t>
        <a:bodyPr/>
        <a:lstStyle/>
        <a:p>
          <a:endParaRPr lang="ru-RU"/>
        </a:p>
      </dgm:t>
    </dgm:pt>
    <dgm:pt modelId="{450FE78C-119D-4756-B52C-374FC65FF88F}" type="sibTrans" cxnId="{BF216830-2774-4C48-9618-844B902D67DB}">
      <dgm:prSet/>
      <dgm:spPr/>
      <dgm:t>
        <a:bodyPr/>
        <a:lstStyle/>
        <a:p>
          <a:endParaRPr lang="ru-RU"/>
        </a:p>
      </dgm:t>
    </dgm:pt>
    <dgm:pt modelId="{4B2E99AB-948D-4C35-B4A5-471BC3B9215A}">
      <dgm:prSet custT="1"/>
      <dgm:spPr/>
      <dgm:t>
        <a:bodyPr/>
        <a:lstStyle/>
        <a:p>
          <a:r>
            <a:rPr lang="ru-RU" sz="1200" b="1" i="0" u="none" dirty="0" smtClean="0">
              <a:latin typeface="Times New Roman" panose="02020603050405020304" pitchFamily="18" charset="0"/>
              <a:cs typeface="Times New Roman" panose="02020603050405020304" pitchFamily="18" charset="0"/>
            </a:rPr>
            <a:t>ПАО «</a:t>
          </a:r>
          <a:r>
            <a:rPr lang="ru-RU" sz="1200" b="1" i="0" u="none" dirty="0" err="1" smtClean="0">
              <a:latin typeface="Times New Roman" panose="02020603050405020304" pitchFamily="18" charset="0"/>
              <a:cs typeface="Times New Roman" panose="02020603050405020304" pitchFamily="18" charset="0"/>
            </a:rPr>
            <a:t>Вымпелком</a:t>
          </a:r>
          <a:r>
            <a:rPr lang="ru-RU" sz="1200" b="1" i="0" u="none" dirty="0" smtClean="0">
              <a:latin typeface="Times New Roman" panose="02020603050405020304" pitchFamily="18" charset="0"/>
              <a:cs typeface="Times New Roman" panose="02020603050405020304" pitchFamily="18" charset="0"/>
            </a:rPr>
            <a:t>»</a:t>
          </a:r>
          <a:endParaRPr lang="ru-RU" sz="1200" b="1" i="0" u="none" dirty="0">
            <a:latin typeface="Times New Roman" panose="02020603050405020304" pitchFamily="18" charset="0"/>
            <a:cs typeface="Times New Roman" panose="02020603050405020304" pitchFamily="18" charset="0"/>
          </a:endParaRPr>
        </a:p>
      </dgm:t>
    </dgm:pt>
    <dgm:pt modelId="{C5AD6BD1-223A-457A-A8B4-B8DD0C34A192}" type="parTrans" cxnId="{7C8CFD74-1A4B-4534-8CF8-FBB5E726164A}">
      <dgm:prSet/>
      <dgm:spPr/>
      <dgm:t>
        <a:bodyPr/>
        <a:lstStyle/>
        <a:p>
          <a:endParaRPr lang="ru-RU"/>
        </a:p>
      </dgm:t>
    </dgm:pt>
    <dgm:pt modelId="{DE38CA3B-CB4D-46DB-88CE-3225B5E358E5}" type="sibTrans" cxnId="{7C8CFD74-1A4B-4534-8CF8-FBB5E726164A}">
      <dgm:prSet/>
      <dgm:spPr/>
      <dgm:t>
        <a:bodyPr/>
        <a:lstStyle/>
        <a:p>
          <a:endParaRPr lang="ru-RU"/>
        </a:p>
      </dgm:t>
    </dgm:pt>
    <dgm:pt modelId="{0101796D-C3CF-4F20-8B4A-4C14DD922338}">
      <dgm:prSet custT="1"/>
      <dgm:spPr/>
      <dgm:t>
        <a:bodyPr/>
        <a:lstStyle/>
        <a:p>
          <a:r>
            <a:rPr lang="ru-RU" sz="1200" b="1" i="0" u="none" dirty="0" smtClean="0">
              <a:latin typeface="Times New Roman" panose="02020603050405020304" pitchFamily="18" charset="0"/>
              <a:cs typeface="Times New Roman" panose="02020603050405020304" pitchFamily="18" charset="0"/>
            </a:rPr>
            <a:t>ЗАО «Р-ФАРМ»</a:t>
          </a:r>
          <a:endParaRPr lang="ru-RU" sz="1200" b="1" i="0" u="none" dirty="0">
            <a:latin typeface="Times New Roman" panose="02020603050405020304" pitchFamily="18" charset="0"/>
            <a:cs typeface="Times New Roman" panose="02020603050405020304" pitchFamily="18" charset="0"/>
          </a:endParaRPr>
        </a:p>
      </dgm:t>
    </dgm:pt>
    <dgm:pt modelId="{5D9AD3BF-09EB-4C70-8133-B2F0B6B322EB}" type="parTrans" cxnId="{1D3303FF-E10A-4FD8-8E47-ACAB68161B23}">
      <dgm:prSet/>
      <dgm:spPr/>
      <dgm:t>
        <a:bodyPr/>
        <a:lstStyle/>
        <a:p>
          <a:endParaRPr lang="ru-RU"/>
        </a:p>
      </dgm:t>
    </dgm:pt>
    <dgm:pt modelId="{F46DA11B-4C14-483E-A35C-88F99765513D}" type="sibTrans" cxnId="{1D3303FF-E10A-4FD8-8E47-ACAB68161B23}">
      <dgm:prSet/>
      <dgm:spPr/>
      <dgm:t>
        <a:bodyPr/>
        <a:lstStyle/>
        <a:p>
          <a:endParaRPr lang="ru-RU"/>
        </a:p>
      </dgm:t>
    </dgm:pt>
    <dgm:pt modelId="{703D4253-3BEE-4593-BEAF-F8F9B0D8E0F0}">
      <dgm:prSet custT="1"/>
      <dgm:spPr/>
      <dgm:t>
        <a:bodyPr/>
        <a:lstStyle/>
        <a:p>
          <a:r>
            <a:rPr lang="ru-RU" sz="1200" b="1" i="0" u="none" dirty="0" smtClean="0">
              <a:latin typeface="Times New Roman" panose="02020603050405020304" pitchFamily="18" charset="0"/>
              <a:cs typeface="Times New Roman" panose="02020603050405020304" pitchFamily="18" charset="0"/>
            </a:rPr>
            <a:t>ПАО «Автодизель»</a:t>
          </a:r>
          <a:endParaRPr lang="ru-RU" sz="1200" b="1" i="0" u="none" dirty="0">
            <a:latin typeface="Times New Roman" panose="02020603050405020304" pitchFamily="18" charset="0"/>
            <a:cs typeface="Times New Roman" panose="02020603050405020304" pitchFamily="18" charset="0"/>
          </a:endParaRPr>
        </a:p>
      </dgm:t>
    </dgm:pt>
    <dgm:pt modelId="{B22EB8A9-B5EE-44D9-AFE0-6EF4E1674E31}" type="parTrans" cxnId="{EA327C28-F520-41C3-97BD-0556DF48B49E}">
      <dgm:prSet/>
      <dgm:spPr/>
      <dgm:t>
        <a:bodyPr/>
        <a:lstStyle/>
        <a:p>
          <a:endParaRPr lang="ru-RU"/>
        </a:p>
      </dgm:t>
    </dgm:pt>
    <dgm:pt modelId="{765A38CB-E830-4C09-A1C5-B4FDB968B0AE}" type="sibTrans" cxnId="{EA327C28-F520-41C3-97BD-0556DF48B49E}">
      <dgm:prSet/>
      <dgm:spPr/>
      <dgm:t>
        <a:bodyPr/>
        <a:lstStyle/>
        <a:p>
          <a:endParaRPr lang="ru-RU"/>
        </a:p>
      </dgm:t>
    </dgm:pt>
    <dgm:pt modelId="{CC56C8BF-3682-41F3-8B40-82F4622DA597}" type="pres">
      <dgm:prSet presAssocID="{D02B0977-AABD-45C1-A963-107B5185C2F4}" presName="compositeShape" presStyleCnt="0">
        <dgm:presLayoutVars>
          <dgm:dir/>
          <dgm:resizeHandles/>
        </dgm:presLayoutVars>
      </dgm:prSet>
      <dgm:spPr/>
      <dgm:t>
        <a:bodyPr/>
        <a:lstStyle/>
        <a:p>
          <a:endParaRPr lang="ru-RU"/>
        </a:p>
      </dgm:t>
    </dgm:pt>
    <dgm:pt modelId="{B0D55AF2-7952-4E69-AABC-3BFE9D941A5E}" type="pres">
      <dgm:prSet presAssocID="{D02B0977-AABD-45C1-A963-107B5185C2F4}" presName="pyramid" presStyleLbl="node1" presStyleIdx="0" presStyleCnt="1" custScaleX="83831" custScaleY="100000"/>
      <dgm:spPr/>
    </dgm:pt>
    <dgm:pt modelId="{AEC42BF1-9B4E-4886-9739-65D54A29CC2F}" type="pres">
      <dgm:prSet presAssocID="{D02B0977-AABD-45C1-A963-107B5185C2F4}" presName="theList" presStyleCnt="0"/>
      <dgm:spPr/>
    </dgm:pt>
    <dgm:pt modelId="{9CD4739C-7864-47D3-94BE-7653FFE7A8A8}" type="pres">
      <dgm:prSet presAssocID="{8F223D1F-EEF1-419D-9571-B72E33897C4D}" presName="aNode" presStyleLbl="fgAcc1" presStyleIdx="0" presStyleCnt="17">
        <dgm:presLayoutVars>
          <dgm:bulletEnabled val="1"/>
        </dgm:presLayoutVars>
      </dgm:prSet>
      <dgm:spPr/>
      <dgm:t>
        <a:bodyPr/>
        <a:lstStyle/>
        <a:p>
          <a:endParaRPr lang="ru-RU"/>
        </a:p>
      </dgm:t>
    </dgm:pt>
    <dgm:pt modelId="{C0FA45E4-E6FF-414C-819C-73419532FD6E}" type="pres">
      <dgm:prSet presAssocID="{8F223D1F-EEF1-419D-9571-B72E33897C4D}" presName="aSpace" presStyleCnt="0"/>
      <dgm:spPr/>
    </dgm:pt>
    <dgm:pt modelId="{4B692BAE-5F47-4C00-8F7A-45E4EE653C3B}" type="pres">
      <dgm:prSet presAssocID="{9BB879E4-CDB5-4AAC-A3DE-FA730CBE8448}" presName="aNode" presStyleLbl="fgAcc1" presStyleIdx="1" presStyleCnt="17">
        <dgm:presLayoutVars>
          <dgm:bulletEnabled val="1"/>
        </dgm:presLayoutVars>
      </dgm:prSet>
      <dgm:spPr/>
      <dgm:t>
        <a:bodyPr/>
        <a:lstStyle/>
        <a:p>
          <a:endParaRPr lang="ru-RU"/>
        </a:p>
      </dgm:t>
    </dgm:pt>
    <dgm:pt modelId="{F7F2C7C6-0937-4522-9A50-1D830832D433}" type="pres">
      <dgm:prSet presAssocID="{9BB879E4-CDB5-4AAC-A3DE-FA730CBE8448}" presName="aSpace" presStyleCnt="0"/>
      <dgm:spPr/>
    </dgm:pt>
    <dgm:pt modelId="{A732CCFA-0B38-4287-9D32-F3FDC00C8787}" type="pres">
      <dgm:prSet presAssocID="{8EE36413-3FB0-403C-AB1E-52CB343320C3}" presName="aNode" presStyleLbl="fgAcc1" presStyleIdx="2" presStyleCnt="17">
        <dgm:presLayoutVars>
          <dgm:bulletEnabled val="1"/>
        </dgm:presLayoutVars>
      </dgm:prSet>
      <dgm:spPr/>
      <dgm:t>
        <a:bodyPr/>
        <a:lstStyle/>
        <a:p>
          <a:endParaRPr lang="ru-RU"/>
        </a:p>
      </dgm:t>
    </dgm:pt>
    <dgm:pt modelId="{D32AB6F1-ADF7-47CD-83EE-2BA99F0926DC}" type="pres">
      <dgm:prSet presAssocID="{8EE36413-3FB0-403C-AB1E-52CB343320C3}" presName="aSpace" presStyleCnt="0"/>
      <dgm:spPr/>
    </dgm:pt>
    <dgm:pt modelId="{351C27AA-B0D1-47ED-BF8A-5D70FD2AD9D5}" type="pres">
      <dgm:prSet presAssocID="{AD8978F0-6983-4D2E-93B3-7B0CD53EF27F}" presName="aNode" presStyleLbl="fgAcc1" presStyleIdx="3" presStyleCnt="17">
        <dgm:presLayoutVars>
          <dgm:bulletEnabled val="1"/>
        </dgm:presLayoutVars>
      </dgm:prSet>
      <dgm:spPr/>
      <dgm:t>
        <a:bodyPr/>
        <a:lstStyle/>
        <a:p>
          <a:endParaRPr lang="ru-RU"/>
        </a:p>
      </dgm:t>
    </dgm:pt>
    <dgm:pt modelId="{0C1E8A5B-1A50-4879-8176-C4C716206F17}" type="pres">
      <dgm:prSet presAssocID="{AD8978F0-6983-4D2E-93B3-7B0CD53EF27F}" presName="aSpace" presStyleCnt="0"/>
      <dgm:spPr/>
    </dgm:pt>
    <dgm:pt modelId="{7655C2EE-0778-47B2-9DAC-3C21B79A8D5E}" type="pres">
      <dgm:prSet presAssocID="{2A7A179D-45D0-4061-BDF7-ED7FD1DAD0F6}" presName="aNode" presStyleLbl="fgAcc1" presStyleIdx="4" presStyleCnt="17">
        <dgm:presLayoutVars>
          <dgm:bulletEnabled val="1"/>
        </dgm:presLayoutVars>
      </dgm:prSet>
      <dgm:spPr/>
      <dgm:t>
        <a:bodyPr/>
        <a:lstStyle/>
        <a:p>
          <a:endParaRPr lang="ru-RU"/>
        </a:p>
      </dgm:t>
    </dgm:pt>
    <dgm:pt modelId="{2EDF18BE-6CBF-4F01-A798-DF408B110AB7}" type="pres">
      <dgm:prSet presAssocID="{2A7A179D-45D0-4061-BDF7-ED7FD1DAD0F6}" presName="aSpace" presStyleCnt="0"/>
      <dgm:spPr/>
    </dgm:pt>
    <dgm:pt modelId="{33C9B6D6-1E4E-43CE-8045-D981E6BB7C94}" type="pres">
      <dgm:prSet presAssocID="{A15B2E7F-1E33-41A2-976E-5B91E93B7EC8}" presName="aNode" presStyleLbl="fgAcc1" presStyleIdx="5" presStyleCnt="17">
        <dgm:presLayoutVars>
          <dgm:bulletEnabled val="1"/>
        </dgm:presLayoutVars>
      </dgm:prSet>
      <dgm:spPr/>
      <dgm:t>
        <a:bodyPr/>
        <a:lstStyle/>
        <a:p>
          <a:endParaRPr lang="ru-RU"/>
        </a:p>
      </dgm:t>
    </dgm:pt>
    <dgm:pt modelId="{5AC8739F-D6F9-494D-9901-78851F508C72}" type="pres">
      <dgm:prSet presAssocID="{A15B2E7F-1E33-41A2-976E-5B91E93B7EC8}" presName="aSpace" presStyleCnt="0"/>
      <dgm:spPr/>
    </dgm:pt>
    <dgm:pt modelId="{9B608294-4923-4205-9862-116D00586FD9}" type="pres">
      <dgm:prSet presAssocID="{05664EC6-000F-4E5B-9ABC-4F4DA635D59D}" presName="aNode" presStyleLbl="fgAcc1" presStyleIdx="6" presStyleCnt="17">
        <dgm:presLayoutVars>
          <dgm:bulletEnabled val="1"/>
        </dgm:presLayoutVars>
      </dgm:prSet>
      <dgm:spPr/>
      <dgm:t>
        <a:bodyPr/>
        <a:lstStyle/>
        <a:p>
          <a:endParaRPr lang="ru-RU"/>
        </a:p>
      </dgm:t>
    </dgm:pt>
    <dgm:pt modelId="{AFC360C1-25A7-47C1-AE00-42B3BCA39E92}" type="pres">
      <dgm:prSet presAssocID="{05664EC6-000F-4E5B-9ABC-4F4DA635D59D}" presName="aSpace" presStyleCnt="0"/>
      <dgm:spPr/>
    </dgm:pt>
    <dgm:pt modelId="{E52749DF-385E-4500-B8BA-9321BFEC8CF5}" type="pres">
      <dgm:prSet presAssocID="{8AE3FF31-8BB1-4F8A-8589-FC66C15E229F}" presName="aNode" presStyleLbl="fgAcc1" presStyleIdx="7" presStyleCnt="17">
        <dgm:presLayoutVars>
          <dgm:bulletEnabled val="1"/>
        </dgm:presLayoutVars>
      </dgm:prSet>
      <dgm:spPr/>
      <dgm:t>
        <a:bodyPr/>
        <a:lstStyle/>
        <a:p>
          <a:endParaRPr lang="ru-RU"/>
        </a:p>
      </dgm:t>
    </dgm:pt>
    <dgm:pt modelId="{F2E76A3B-B036-4D5F-A097-A0E104F92CEA}" type="pres">
      <dgm:prSet presAssocID="{8AE3FF31-8BB1-4F8A-8589-FC66C15E229F}" presName="aSpace" presStyleCnt="0"/>
      <dgm:spPr/>
    </dgm:pt>
    <dgm:pt modelId="{8D5A2E19-012C-4222-8429-C032CD4551D6}" type="pres">
      <dgm:prSet presAssocID="{BCDC2960-8F07-4319-BE60-0D4F22D8787D}" presName="aNode" presStyleLbl="fgAcc1" presStyleIdx="8" presStyleCnt="17">
        <dgm:presLayoutVars>
          <dgm:bulletEnabled val="1"/>
        </dgm:presLayoutVars>
      </dgm:prSet>
      <dgm:spPr/>
      <dgm:t>
        <a:bodyPr/>
        <a:lstStyle/>
        <a:p>
          <a:endParaRPr lang="ru-RU"/>
        </a:p>
      </dgm:t>
    </dgm:pt>
    <dgm:pt modelId="{36595F5B-ECF0-4C9B-AD80-68A26093B8A9}" type="pres">
      <dgm:prSet presAssocID="{BCDC2960-8F07-4319-BE60-0D4F22D8787D}" presName="aSpace" presStyleCnt="0"/>
      <dgm:spPr/>
    </dgm:pt>
    <dgm:pt modelId="{B5E13785-1E00-4637-97CB-4D8D7F3926E4}" type="pres">
      <dgm:prSet presAssocID="{813B2B4A-7F54-454C-9CDB-5DE280B4FF51}" presName="aNode" presStyleLbl="fgAcc1" presStyleIdx="9" presStyleCnt="17">
        <dgm:presLayoutVars>
          <dgm:bulletEnabled val="1"/>
        </dgm:presLayoutVars>
      </dgm:prSet>
      <dgm:spPr/>
      <dgm:t>
        <a:bodyPr/>
        <a:lstStyle/>
        <a:p>
          <a:endParaRPr lang="ru-RU"/>
        </a:p>
      </dgm:t>
    </dgm:pt>
    <dgm:pt modelId="{965B5F69-64B9-45EF-8AAC-4B5DA573C4E4}" type="pres">
      <dgm:prSet presAssocID="{813B2B4A-7F54-454C-9CDB-5DE280B4FF51}" presName="aSpace" presStyleCnt="0"/>
      <dgm:spPr/>
    </dgm:pt>
    <dgm:pt modelId="{9857E099-94B0-4D2D-901C-30EA8F2EA5A2}" type="pres">
      <dgm:prSet presAssocID="{1F04A189-678B-4ECF-AC7F-BFDD2E06FDC8}" presName="aNode" presStyleLbl="fgAcc1" presStyleIdx="10" presStyleCnt="17">
        <dgm:presLayoutVars>
          <dgm:bulletEnabled val="1"/>
        </dgm:presLayoutVars>
      </dgm:prSet>
      <dgm:spPr/>
      <dgm:t>
        <a:bodyPr/>
        <a:lstStyle/>
        <a:p>
          <a:endParaRPr lang="ru-RU"/>
        </a:p>
      </dgm:t>
    </dgm:pt>
    <dgm:pt modelId="{8518E3BC-FE5E-42E0-868C-7799BB997D27}" type="pres">
      <dgm:prSet presAssocID="{1F04A189-678B-4ECF-AC7F-BFDD2E06FDC8}" presName="aSpace" presStyleCnt="0"/>
      <dgm:spPr/>
    </dgm:pt>
    <dgm:pt modelId="{B9025317-629E-482E-BC41-76CE6B9539D3}" type="pres">
      <dgm:prSet presAssocID="{6F5FE4E1-7E19-4AB1-BC01-D147E0CE4062}" presName="aNode" presStyleLbl="fgAcc1" presStyleIdx="11" presStyleCnt="17">
        <dgm:presLayoutVars>
          <dgm:bulletEnabled val="1"/>
        </dgm:presLayoutVars>
      </dgm:prSet>
      <dgm:spPr/>
      <dgm:t>
        <a:bodyPr/>
        <a:lstStyle/>
        <a:p>
          <a:endParaRPr lang="ru-RU"/>
        </a:p>
      </dgm:t>
    </dgm:pt>
    <dgm:pt modelId="{A56343F3-E3CC-4327-AB6C-3EB6483A9D33}" type="pres">
      <dgm:prSet presAssocID="{6F5FE4E1-7E19-4AB1-BC01-D147E0CE4062}" presName="aSpace" presStyleCnt="0"/>
      <dgm:spPr/>
    </dgm:pt>
    <dgm:pt modelId="{E14AE04C-0C87-427B-81EF-146613C9B3FD}" type="pres">
      <dgm:prSet presAssocID="{AF5176F1-D417-4D4E-B779-4CCB54FE17D9}" presName="aNode" presStyleLbl="fgAcc1" presStyleIdx="12" presStyleCnt="17">
        <dgm:presLayoutVars>
          <dgm:bulletEnabled val="1"/>
        </dgm:presLayoutVars>
      </dgm:prSet>
      <dgm:spPr/>
      <dgm:t>
        <a:bodyPr/>
        <a:lstStyle/>
        <a:p>
          <a:endParaRPr lang="ru-RU"/>
        </a:p>
      </dgm:t>
    </dgm:pt>
    <dgm:pt modelId="{470634B4-207D-4AB5-AA16-F8AF8C346ECF}" type="pres">
      <dgm:prSet presAssocID="{AF5176F1-D417-4D4E-B779-4CCB54FE17D9}" presName="aSpace" presStyleCnt="0"/>
      <dgm:spPr/>
    </dgm:pt>
    <dgm:pt modelId="{304DFC92-CCB9-4014-A4AB-8FA184437B4C}" type="pres">
      <dgm:prSet presAssocID="{7B5B4C8D-21FB-4C77-8C37-7B2F5DC5AFD6}" presName="aNode" presStyleLbl="fgAcc1" presStyleIdx="13" presStyleCnt="17">
        <dgm:presLayoutVars>
          <dgm:bulletEnabled val="1"/>
        </dgm:presLayoutVars>
      </dgm:prSet>
      <dgm:spPr/>
      <dgm:t>
        <a:bodyPr/>
        <a:lstStyle/>
        <a:p>
          <a:endParaRPr lang="ru-RU"/>
        </a:p>
      </dgm:t>
    </dgm:pt>
    <dgm:pt modelId="{93F9DF9A-0AF1-40B7-818F-B19F2D33266F}" type="pres">
      <dgm:prSet presAssocID="{7B5B4C8D-21FB-4C77-8C37-7B2F5DC5AFD6}" presName="aSpace" presStyleCnt="0"/>
      <dgm:spPr/>
    </dgm:pt>
    <dgm:pt modelId="{EAE9A8C7-521C-4CB6-8A5E-969973647790}" type="pres">
      <dgm:prSet presAssocID="{4B2E99AB-948D-4C35-B4A5-471BC3B9215A}" presName="aNode" presStyleLbl="fgAcc1" presStyleIdx="14" presStyleCnt="17">
        <dgm:presLayoutVars>
          <dgm:bulletEnabled val="1"/>
        </dgm:presLayoutVars>
      </dgm:prSet>
      <dgm:spPr/>
      <dgm:t>
        <a:bodyPr/>
        <a:lstStyle/>
        <a:p>
          <a:endParaRPr lang="ru-RU"/>
        </a:p>
      </dgm:t>
    </dgm:pt>
    <dgm:pt modelId="{58DDFFDB-8AEC-4916-B9DB-D6B46C0CCFE3}" type="pres">
      <dgm:prSet presAssocID="{4B2E99AB-948D-4C35-B4A5-471BC3B9215A}" presName="aSpace" presStyleCnt="0"/>
      <dgm:spPr/>
    </dgm:pt>
    <dgm:pt modelId="{4A1F103A-7FCA-464A-B37E-1225EB18150C}" type="pres">
      <dgm:prSet presAssocID="{0101796D-C3CF-4F20-8B4A-4C14DD922338}" presName="aNode" presStyleLbl="fgAcc1" presStyleIdx="15" presStyleCnt="17">
        <dgm:presLayoutVars>
          <dgm:bulletEnabled val="1"/>
        </dgm:presLayoutVars>
      </dgm:prSet>
      <dgm:spPr/>
      <dgm:t>
        <a:bodyPr/>
        <a:lstStyle/>
        <a:p>
          <a:endParaRPr lang="ru-RU"/>
        </a:p>
      </dgm:t>
    </dgm:pt>
    <dgm:pt modelId="{0DA20B67-4DA7-4FD8-9EE7-2A643DDC5BA1}" type="pres">
      <dgm:prSet presAssocID="{0101796D-C3CF-4F20-8B4A-4C14DD922338}" presName="aSpace" presStyleCnt="0"/>
      <dgm:spPr/>
    </dgm:pt>
    <dgm:pt modelId="{F6A53E64-008A-4BAC-9590-C0A0917B5CF0}" type="pres">
      <dgm:prSet presAssocID="{703D4253-3BEE-4593-BEAF-F8F9B0D8E0F0}" presName="aNode" presStyleLbl="fgAcc1" presStyleIdx="16" presStyleCnt="17">
        <dgm:presLayoutVars>
          <dgm:bulletEnabled val="1"/>
        </dgm:presLayoutVars>
      </dgm:prSet>
      <dgm:spPr/>
      <dgm:t>
        <a:bodyPr/>
        <a:lstStyle/>
        <a:p>
          <a:endParaRPr lang="ru-RU"/>
        </a:p>
      </dgm:t>
    </dgm:pt>
    <dgm:pt modelId="{C71488E0-19CA-4239-9F92-58787057B5A9}" type="pres">
      <dgm:prSet presAssocID="{703D4253-3BEE-4593-BEAF-F8F9B0D8E0F0}" presName="aSpace" presStyleCnt="0"/>
      <dgm:spPr/>
    </dgm:pt>
  </dgm:ptLst>
  <dgm:cxnLst>
    <dgm:cxn modelId="{F0D24940-3059-4849-AA25-69BB07041DEF}" type="presOf" srcId="{2A7A179D-45D0-4061-BDF7-ED7FD1DAD0F6}" destId="{7655C2EE-0778-47B2-9DAC-3C21B79A8D5E}" srcOrd="0" destOrd="0" presId="urn:microsoft.com/office/officeart/2005/8/layout/pyramid2"/>
    <dgm:cxn modelId="{58152864-0C19-4BBF-BDBB-E2701346E168}" type="presOf" srcId="{4B2E99AB-948D-4C35-B4A5-471BC3B9215A}" destId="{EAE9A8C7-521C-4CB6-8A5E-969973647790}" srcOrd="0" destOrd="0" presId="urn:microsoft.com/office/officeart/2005/8/layout/pyramid2"/>
    <dgm:cxn modelId="{A195CE3C-7288-4C08-BC63-5B6DB2FB0035}" srcId="{D02B0977-AABD-45C1-A963-107B5185C2F4}" destId="{6F5FE4E1-7E19-4AB1-BC01-D147E0CE4062}" srcOrd="11" destOrd="0" parTransId="{0B662981-3115-4713-9339-38906A3EA2B9}" sibTransId="{3D188C37-7481-4207-AFA9-98E3CC407146}"/>
    <dgm:cxn modelId="{B7603959-A17E-43C1-A248-5DBDDDC38B43}" type="presOf" srcId="{0101796D-C3CF-4F20-8B4A-4C14DD922338}" destId="{4A1F103A-7FCA-464A-B37E-1225EB18150C}" srcOrd="0" destOrd="0" presId="urn:microsoft.com/office/officeart/2005/8/layout/pyramid2"/>
    <dgm:cxn modelId="{F8DB2B5A-D8D3-4E17-A4B8-73F89F0AFA8D}" srcId="{D02B0977-AABD-45C1-A963-107B5185C2F4}" destId="{9BB879E4-CDB5-4AAC-A3DE-FA730CBE8448}" srcOrd="1" destOrd="0" parTransId="{C2BF6AB1-6BFD-4D65-B131-6C4285F59D2B}" sibTransId="{2C28C084-7F5D-4C14-8C60-468F459D0E4D}"/>
    <dgm:cxn modelId="{2A01C436-EECF-42FA-97E6-9CC4DB677C7D}" srcId="{D02B0977-AABD-45C1-A963-107B5185C2F4}" destId="{8AE3FF31-8BB1-4F8A-8589-FC66C15E229F}" srcOrd="7" destOrd="0" parTransId="{C7822A43-B26A-400A-85F3-201C3D8CF723}" sibTransId="{BB74AFAD-6611-409D-8A5D-C108BBCBA78E}"/>
    <dgm:cxn modelId="{A57F754D-8A33-49C2-AF75-957E4ACD3B2C}" type="presOf" srcId="{6F5FE4E1-7E19-4AB1-BC01-D147E0CE4062}" destId="{B9025317-629E-482E-BC41-76CE6B9539D3}" srcOrd="0" destOrd="0" presId="urn:microsoft.com/office/officeart/2005/8/layout/pyramid2"/>
    <dgm:cxn modelId="{34FF2314-BC5B-4750-8DA0-786ABB940192}" type="presOf" srcId="{703D4253-3BEE-4593-BEAF-F8F9B0D8E0F0}" destId="{F6A53E64-008A-4BAC-9590-C0A0917B5CF0}" srcOrd="0" destOrd="0" presId="urn:microsoft.com/office/officeart/2005/8/layout/pyramid2"/>
    <dgm:cxn modelId="{83A06E9B-159B-481A-B8FE-1E18A41B9AB4}" type="presOf" srcId="{9BB879E4-CDB5-4AAC-A3DE-FA730CBE8448}" destId="{4B692BAE-5F47-4C00-8F7A-45E4EE653C3B}" srcOrd="0" destOrd="0" presId="urn:microsoft.com/office/officeart/2005/8/layout/pyramid2"/>
    <dgm:cxn modelId="{1D3303FF-E10A-4FD8-8E47-ACAB68161B23}" srcId="{D02B0977-AABD-45C1-A963-107B5185C2F4}" destId="{0101796D-C3CF-4F20-8B4A-4C14DD922338}" srcOrd="15" destOrd="0" parTransId="{5D9AD3BF-09EB-4C70-8133-B2F0B6B322EB}" sibTransId="{F46DA11B-4C14-483E-A35C-88F99765513D}"/>
    <dgm:cxn modelId="{0130416E-356E-4538-A8DC-AC826AE29E18}" type="presOf" srcId="{8F223D1F-EEF1-419D-9571-B72E33897C4D}" destId="{9CD4739C-7864-47D3-94BE-7653FFE7A8A8}" srcOrd="0" destOrd="0" presId="urn:microsoft.com/office/officeart/2005/8/layout/pyramid2"/>
    <dgm:cxn modelId="{29F2A3C6-251D-489E-9752-E4B7B97EAEF0}" type="presOf" srcId="{7B5B4C8D-21FB-4C77-8C37-7B2F5DC5AFD6}" destId="{304DFC92-CCB9-4014-A4AB-8FA184437B4C}" srcOrd="0" destOrd="0" presId="urn:microsoft.com/office/officeart/2005/8/layout/pyramid2"/>
    <dgm:cxn modelId="{6F3B5AB5-EA38-4517-A72D-3A97974CBA8D}" type="presOf" srcId="{BCDC2960-8F07-4319-BE60-0D4F22D8787D}" destId="{8D5A2E19-012C-4222-8429-C032CD4551D6}" srcOrd="0" destOrd="0" presId="urn:microsoft.com/office/officeart/2005/8/layout/pyramid2"/>
    <dgm:cxn modelId="{1B9740BB-1A17-45F9-A999-365D46D7CA48}" srcId="{D02B0977-AABD-45C1-A963-107B5185C2F4}" destId="{1F04A189-678B-4ECF-AC7F-BFDD2E06FDC8}" srcOrd="10" destOrd="0" parTransId="{C9E5CB2B-0852-474F-9056-8EC56FCCD46E}" sibTransId="{882F3946-8754-4CD0-8AB2-807805F80505}"/>
    <dgm:cxn modelId="{7C8CFD74-1A4B-4534-8CF8-FBB5E726164A}" srcId="{D02B0977-AABD-45C1-A963-107B5185C2F4}" destId="{4B2E99AB-948D-4C35-B4A5-471BC3B9215A}" srcOrd="14" destOrd="0" parTransId="{C5AD6BD1-223A-457A-A8B4-B8DD0C34A192}" sibTransId="{DE38CA3B-CB4D-46DB-88CE-3225B5E358E5}"/>
    <dgm:cxn modelId="{5A1BA539-8E8B-4970-B64A-76075F05B245}" type="presOf" srcId="{05664EC6-000F-4E5B-9ABC-4F4DA635D59D}" destId="{9B608294-4923-4205-9862-116D00586FD9}" srcOrd="0" destOrd="0" presId="urn:microsoft.com/office/officeart/2005/8/layout/pyramid2"/>
    <dgm:cxn modelId="{91ED410F-D9E9-4134-97B5-2E31ACA4101C}" type="presOf" srcId="{AD8978F0-6983-4D2E-93B3-7B0CD53EF27F}" destId="{351C27AA-B0D1-47ED-BF8A-5D70FD2AD9D5}" srcOrd="0" destOrd="0" presId="urn:microsoft.com/office/officeart/2005/8/layout/pyramid2"/>
    <dgm:cxn modelId="{591E6545-42C7-43AB-BDFD-C571FC825149}" type="presOf" srcId="{AF5176F1-D417-4D4E-B779-4CCB54FE17D9}" destId="{E14AE04C-0C87-427B-81EF-146613C9B3FD}" srcOrd="0" destOrd="0" presId="urn:microsoft.com/office/officeart/2005/8/layout/pyramid2"/>
    <dgm:cxn modelId="{29AD158C-12BE-4B4D-8EB9-492FEC096062}" srcId="{D02B0977-AABD-45C1-A963-107B5185C2F4}" destId="{05664EC6-000F-4E5B-9ABC-4F4DA635D59D}" srcOrd="6" destOrd="0" parTransId="{A24611D9-63F1-48F8-AB4A-3BB7C20BB6EA}" sibTransId="{DAB979F0-CB38-4344-8D2C-0B01C1C0E195}"/>
    <dgm:cxn modelId="{3C303CD4-19F8-4F7E-8DB7-32196B0D6BB0}" srcId="{D02B0977-AABD-45C1-A963-107B5185C2F4}" destId="{AD8978F0-6983-4D2E-93B3-7B0CD53EF27F}" srcOrd="3" destOrd="0" parTransId="{D3881F83-FEB4-4E66-A817-6CE21F372724}" sibTransId="{57190B1E-B47B-4059-A811-0C2F050494E1}"/>
    <dgm:cxn modelId="{422D52FD-8D29-4E9E-BB4F-363688960A33}" srcId="{D02B0977-AABD-45C1-A963-107B5185C2F4}" destId="{AF5176F1-D417-4D4E-B779-4CCB54FE17D9}" srcOrd="12" destOrd="0" parTransId="{35736D5F-5364-4D4C-9FFA-B406DE1FF1AB}" sibTransId="{C222248A-1171-4E7D-A744-FCAD4FCE70E8}"/>
    <dgm:cxn modelId="{EA327C28-F520-41C3-97BD-0556DF48B49E}" srcId="{D02B0977-AABD-45C1-A963-107B5185C2F4}" destId="{703D4253-3BEE-4593-BEAF-F8F9B0D8E0F0}" srcOrd="16" destOrd="0" parTransId="{B22EB8A9-B5EE-44D9-AFE0-6EF4E1674E31}" sibTransId="{765A38CB-E830-4C09-A1C5-B4FDB968B0AE}"/>
    <dgm:cxn modelId="{0224BF94-F34F-40A1-BAFF-F939E6D457CA}" srcId="{D02B0977-AABD-45C1-A963-107B5185C2F4}" destId="{813B2B4A-7F54-454C-9CDB-5DE280B4FF51}" srcOrd="9" destOrd="0" parTransId="{C26478EF-C9F8-4C15-99E7-2C2F4A81F46A}" sibTransId="{0F56C01E-6B6F-4745-AF44-BCC2620767D6}"/>
    <dgm:cxn modelId="{DA9AA3EE-C8CB-4E26-80FF-A8A56C9A1B9C}" type="presOf" srcId="{A15B2E7F-1E33-41A2-976E-5B91E93B7EC8}" destId="{33C9B6D6-1E4E-43CE-8045-D981E6BB7C94}" srcOrd="0" destOrd="0" presId="urn:microsoft.com/office/officeart/2005/8/layout/pyramid2"/>
    <dgm:cxn modelId="{FF874868-8056-44C9-93FF-4CFEB7BF188C}" srcId="{D02B0977-AABD-45C1-A963-107B5185C2F4}" destId="{2A7A179D-45D0-4061-BDF7-ED7FD1DAD0F6}" srcOrd="4" destOrd="0" parTransId="{86B33EDC-2600-422A-B667-EE8A08B2ED16}" sibTransId="{3426A915-A62C-4150-9CB1-9FB726138596}"/>
    <dgm:cxn modelId="{9E76DF5D-554F-4AAF-9742-24DFEF18D2AE}" srcId="{D02B0977-AABD-45C1-A963-107B5185C2F4}" destId="{8EE36413-3FB0-403C-AB1E-52CB343320C3}" srcOrd="2" destOrd="0" parTransId="{E9003D1C-88E6-4223-9B95-142DEF100955}" sibTransId="{2DEC91C9-E3CC-4FEC-AF01-0F75B3B9EA9E}"/>
    <dgm:cxn modelId="{4657F109-595F-40CE-A337-6A62DD8CC7C9}" type="presOf" srcId="{1F04A189-678B-4ECF-AC7F-BFDD2E06FDC8}" destId="{9857E099-94B0-4D2D-901C-30EA8F2EA5A2}" srcOrd="0" destOrd="0" presId="urn:microsoft.com/office/officeart/2005/8/layout/pyramid2"/>
    <dgm:cxn modelId="{B63F6977-FE56-41DD-8C61-0B68A89D180B}" srcId="{D02B0977-AABD-45C1-A963-107B5185C2F4}" destId="{8F223D1F-EEF1-419D-9571-B72E33897C4D}" srcOrd="0" destOrd="0" parTransId="{F5F78A9C-4F7A-43FE-8F33-216A32DACEE6}" sibTransId="{490D2621-077F-4F46-A255-43F6103D4AC6}"/>
    <dgm:cxn modelId="{D5487DE5-4C3D-480C-B0D1-53D576798944}" type="presOf" srcId="{8AE3FF31-8BB1-4F8A-8589-FC66C15E229F}" destId="{E52749DF-385E-4500-B8BA-9321BFEC8CF5}" srcOrd="0" destOrd="0" presId="urn:microsoft.com/office/officeart/2005/8/layout/pyramid2"/>
    <dgm:cxn modelId="{B01BA67A-0814-4DA2-ABC0-30C8FEF7561C}" srcId="{D02B0977-AABD-45C1-A963-107B5185C2F4}" destId="{BCDC2960-8F07-4319-BE60-0D4F22D8787D}" srcOrd="8" destOrd="0" parTransId="{A53F5330-2BDB-4087-8699-3526001CFFE3}" sibTransId="{91A6489C-0317-4278-A44D-1F4B2CA73F3C}"/>
    <dgm:cxn modelId="{20A31B59-49E2-4932-A704-EBC51775F7C2}" type="presOf" srcId="{D02B0977-AABD-45C1-A963-107B5185C2F4}" destId="{CC56C8BF-3682-41F3-8B40-82F4622DA597}" srcOrd="0" destOrd="0" presId="urn:microsoft.com/office/officeart/2005/8/layout/pyramid2"/>
    <dgm:cxn modelId="{381E2761-E47A-4B1D-82DA-5F80E6893698}" type="presOf" srcId="{813B2B4A-7F54-454C-9CDB-5DE280B4FF51}" destId="{B5E13785-1E00-4637-97CB-4D8D7F3926E4}" srcOrd="0" destOrd="0" presId="urn:microsoft.com/office/officeart/2005/8/layout/pyramid2"/>
    <dgm:cxn modelId="{D4250336-631D-4BFA-975D-876EB275A24A}" type="presOf" srcId="{8EE36413-3FB0-403C-AB1E-52CB343320C3}" destId="{A732CCFA-0B38-4287-9D32-F3FDC00C8787}" srcOrd="0" destOrd="0" presId="urn:microsoft.com/office/officeart/2005/8/layout/pyramid2"/>
    <dgm:cxn modelId="{BF216830-2774-4C48-9618-844B902D67DB}" srcId="{D02B0977-AABD-45C1-A963-107B5185C2F4}" destId="{7B5B4C8D-21FB-4C77-8C37-7B2F5DC5AFD6}" srcOrd="13" destOrd="0" parTransId="{8CDE0CEE-4276-4615-9F2A-645FAF822466}" sibTransId="{450FE78C-119D-4756-B52C-374FC65FF88F}"/>
    <dgm:cxn modelId="{106EF11B-1394-4A2F-B979-911373370990}" srcId="{D02B0977-AABD-45C1-A963-107B5185C2F4}" destId="{A15B2E7F-1E33-41A2-976E-5B91E93B7EC8}" srcOrd="5" destOrd="0" parTransId="{D571D74F-FB71-41CF-B7FE-7D0D42087295}" sibTransId="{ADB81FE0-E71B-498B-B009-5AC75FB67491}"/>
    <dgm:cxn modelId="{180AE79D-8EB9-4EE1-95E2-5DD59E1CD4C3}" type="presParOf" srcId="{CC56C8BF-3682-41F3-8B40-82F4622DA597}" destId="{B0D55AF2-7952-4E69-AABC-3BFE9D941A5E}" srcOrd="0" destOrd="0" presId="urn:microsoft.com/office/officeart/2005/8/layout/pyramid2"/>
    <dgm:cxn modelId="{A6D3354E-B9DA-4F94-94E8-162A7E02E10D}" type="presParOf" srcId="{CC56C8BF-3682-41F3-8B40-82F4622DA597}" destId="{AEC42BF1-9B4E-4886-9739-65D54A29CC2F}" srcOrd="1" destOrd="0" presId="urn:microsoft.com/office/officeart/2005/8/layout/pyramid2"/>
    <dgm:cxn modelId="{7FED0F48-DB75-46CA-8A12-17B8C266578B}" type="presParOf" srcId="{AEC42BF1-9B4E-4886-9739-65D54A29CC2F}" destId="{9CD4739C-7864-47D3-94BE-7653FFE7A8A8}" srcOrd="0" destOrd="0" presId="urn:microsoft.com/office/officeart/2005/8/layout/pyramid2"/>
    <dgm:cxn modelId="{EB98BCEE-107C-45AB-83F4-805927E0DE82}" type="presParOf" srcId="{AEC42BF1-9B4E-4886-9739-65D54A29CC2F}" destId="{C0FA45E4-E6FF-414C-819C-73419532FD6E}" srcOrd="1" destOrd="0" presId="urn:microsoft.com/office/officeart/2005/8/layout/pyramid2"/>
    <dgm:cxn modelId="{328BC2BC-15B2-4CBA-8C7C-ABBDDB3977DC}" type="presParOf" srcId="{AEC42BF1-9B4E-4886-9739-65D54A29CC2F}" destId="{4B692BAE-5F47-4C00-8F7A-45E4EE653C3B}" srcOrd="2" destOrd="0" presId="urn:microsoft.com/office/officeart/2005/8/layout/pyramid2"/>
    <dgm:cxn modelId="{80637AD0-03DC-4D62-894E-EA6E1BDC3C4B}" type="presParOf" srcId="{AEC42BF1-9B4E-4886-9739-65D54A29CC2F}" destId="{F7F2C7C6-0937-4522-9A50-1D830832D433}" srcOrd="3" destOrd="0" presId="urn:microsoft.com/office/officeart/2005/8/layout/pyramid2"/>
    <dgm:cxn modelId="{4CAAB873-2B68-4721-B5FA-D2A3B1F75ADB}" type="presParOf" srcId="{AEC42BF1-9B4E-4886-9739-65D54A29CC2F}" destId="{A732CCFA-0B38-4287-9D32-F3FDC00C8787}" srcOrd="4" destOrd="0" presId="urn:microsoft.com/office/officeart/2005/8/layout/pyramid2"/>
    <dgm:cxn modelId="{79EF36DC-D2F9-4331-B7CB-95E629111069}" type="presParOf" srcId="{AEC42BF1-9B4E-4886-9739-65D54A29CC2F}" destId="{D32AB6F1-ADF7-47CD-83EE-2BA99F0926DC}" srcOrd="5" destOrd="0" presId="urn:microsoft.com/office/officeart/2005/8/layout/pyramid2"/>
    <dgm:cxn modelId="{5FCA534A-4C59-4B76-919A-B1B00AB31C22}" type="presParOf" srcId="{AEC42BF1-9B4E-4886-9739-65D54A29CC2F}" destId="{351C27AA-B0D1-47ED-BF8A-5D70FD2AD9D5}" srcOrd="6" destOrd="0" presId="urn:microsoft.com/office/officeart/2005/8/layout/pyramid2"/>
    <dgm:cxn modelId="{CCE2F718-D1B6-4395-8714-5640DFAB2542}" type="presParOf" srcId="{AEC42BF1-9B4E-4886-9739-65D54A29CC2F}" destId="{0C1E8A5B-1A50-4879-8176-C4C716206F17}" srcOrd="7" destOrd="0" presId="urn:microsoft.com/office/officeart/2005/8/layout/pyramid2"/>
    <dgm:cxn modelId="{FE638F44-283A-40D3-A108-6E712C7F30D3}" type="presParOf" srcId="{AEC42BF1-9B4E-4886-9739-65D54A29CC2F}" destId="{7655C2EE-0778-47B2-9DAC-3C21B79A8D5E}" srcOrd="8" destOrd="0" presId="urn:microsoft.com/office/officeart/2005/8/layout/pyramid2"/>
    <dgm:cxn modelId="{F63B1E36-A90D-4D7A-BC21-831B229A6A45}" type="presParOf" srcId="{AEC42BF1-9B4E-4886-9739-65D54A29CC2F}" destId="{2EDF18BE-6CBF-4F01-A798-DF408B110AB7}" srcOrd="9" destOrd="0" presId="urn:microsoft.com/office/officeart/2005/8/layout/pyramid2"/>
    <dgm:cxn modelId="{88DA61D9-CF92-4BAF-B30D-EFDAE3ACEF89}" type="presParOf" srcId="{AEC42BF1-9B4E-4886-9739-65D54A29CC2F}" destId="{33C9B6D6-1E4E-43CE-8045-D981E6BB7C94}" srcOrd="10" destOrd="0" presId="urn:microsoft.com/office/officeart/2005/8/layout/pyramid2"/>
    <dgm:cxn modelId="{3073CC4F-1469-499F-8496-36A9080A67CE}" type="presParOf" srcId="{AEC42BF1-9B4E-4886-9739-65D54A29CC2F}" destId="{5AC8739F-D6F9-494D-9901-78851F508C72}" srcOrd="11" destOrd="0" presId="urn:microsoft.com/office/officeart/2005/8/layout/pyramid2"/>
    <dgm:cxn modelId="{F9D610F6-C00F-470C-B899-358407C05C1C}" type="presParOf" srcId="{AEC42BF1-9B4E-4886-9739-65D54A29CC2F}" destId="{9B608294-4923-4205-9862-116D00586FD9}" srcOrd="12" destOrd="0" presId="urn:microsoft.com/office/officeart/2005/8/layout/pyramid2"/>
    <dgm:cxn modelId="{F12F27F1-EDE9-4C66-9EBE-B39624F24C2A}" type="presParOf" srcId="{AEC42BF1-9B4E-4886-9739-65D54A29CC2F}" destId="{AFC360C1-25A7-47C1-AE00-42B3BCA39E92}" srcOrd="13" destOrd="0" presId="urn:microsoft.com/office/officeart/2005/8/layout/pyramid2"/>
    <dgm:cxn modelId="{3CA10F0C-B76B-4EF0-BC2A-8FFCAA976F16}" type="presParOf" srcId="{AEC42BF1-9B4E-4886-9739-65D54A29CC2F}" destId="{E52749DF-385E-4500-B8BA-9321BFEC8CF5}" srcOrd="14" destOrd="0" presId="urn:microsoft.com/office/officeart/2005/8/layout/pyramid2"/>
    <dgm:cxn modelId="{85DE60F2-C6A9-4DE1-8030-14E514A97860}" type="presParOf" srcId="{AEC42BF1-9B4E-4886-9739-65D54A29CC2F}" destId="{F2E76A3B-B036-4D5F-A097-A0E104F92CEA}" srcOrd="15" destOrd="0" presId="urn:microsoft.com/office/officeart/2005/8/layout/pyramid2"/>
    <dgm:cxn modelId="{2E5976DE-50ED-4753-9BB4-F895406550AB}" type="presParOf" srcId="{AEC42BF1-9B4E-4886-9739-65D54A29CC2F}" destId="{8D5A2E19-012C-4222-8429-C032CD4551D6}" srcOrd="16" destOrd="0" presId="urn:microsoft.com/office/officeart/2005/8/layout/pyramid2"/>
    <dgm:cxn modelId="{F4190FA3-5490-4651-ADE2-CEFD4F1A42BD}" type="presParOf" srcId="{AEC42BF1-9B4E-4886-9739-65D54A29CC2F}" destId="{36595F5B-ECF0-4C9B-AD80-68A26093B8A9}" srcOrd="17" destOrd="0" presId="urn:microsoft.com/office/officeart/2005/8/layout/pyramid2"/>
    <dgm:cxn modelId="{BCCFBED5-704D-4BDB-8245-6CFD59C0A0B8}" type="presParOf" srcId="{AEC42BF1-9B4E-4886-9739-65D54A29CC2F}" destId="{B5E13785-1E00-4637-97CB-4D8D7F3926E4}" srcOrd="18" destOrd="0" presId="urn:microsoft.com/office/officeart/2005/8/layout/pyramid2"/>
    <dgm:cxn modelId="{004CCC94-32E5-46CE-9138-A99D7514E4EB}" type="presParOf" srcId="{AEC42BF1-9B4E-4886-9739-65D54A29CC2F}" destId="{965B5F69-64B9-45EF-8AAC-4B5DA573C4E4}" srcOrd="19" destOrd="0" presId="urn:microsoft.com/office/officeart/2005/8/layout/pyramid2"/>
    <dgm:cxn modelId="{43030F25-EBC7-4F05-96F8-EFAB1BD57A72}" type="presParOf" srcId="{AEC42BF1-9B4E-4886-9739-65D54A29CC2F}" destId="{9857E099-94B0-4D2D-901C-30EA8F2EA5A2}" srcOrd="20" destOrd="0" presId="urn:microsoft.com/office/officeart/2005/8/layout/pyramid2"/>
    <dgm:cxn modelId="{F35B5A9B-9DA0-4265-B378-423FCB8B04E3}" type="presParOf" srcId="{AEC42BF1-9B4E-4886-9739-65D54A29CC2F}" destId="{8518E3BC-FE5E-42E0-868C-7799BB997D27}" srcOrd="21" destOrd="0" presId="urn:microsoft.com/office/officeart/2005/8/layout/pyramid2"/>
    <dgm:cxn modelId="{4D224DFF-177E-471F-9ABB-58877C6E7219}" type="presParOf" srcId="{AEC42BF1-9B4E-4886-9739-65D54A29CC2F}" destId="{B9025317-629E-482E-BC41-76CE6B9539D3}" srcOrd="22" destOrd="0" presId="urn:microsoft.com/office/officeart/2005/8/layout/pyramid2"/>
    <dgm:cxn modelId="{2F8FD4F1-AF00-4507-8CE2-83F22697129B}" type="presParOf" srcId="{AEC42BF1-9B4E-4886-9739-65D54A29CC2F}" destId="{A56343F3-E3CC-4327-AB6C-3EB6483A9D33}" srcOrd="23" destOrd="0" presId="urn:microsoft.com/office/officeart/2005/8/layout/pyramid2"/>
    <dgm:cxn modelId="{8C8D00A2-7AEC-4EE5-998B-59D9F453D6AD}" type="presParOf" srcId="{AEC42BF1-9B4E-4886-9739-65D54A29CC2F}" destId="{E14AE04C-0C87-427B-81EF-146613C9B3FD}" srcOrd="24" destOrd="0" presId="urn:microsoft.com/office/officeart/2005/8/layout/pyramid2"/>
    <dgm:cxn modelId="{2BC69EC8-5F85-43A5-A07B-5DF3F88F1353}" type="presParOf" srcId="{AEC42BF1-9B4E-4886-9739-65D54A29CC2F}" destId="{470634B4-207D-4AB5-AA16-F8AF8C346ECF}" srcOrd="25" destOrd="0" presId="urn:microsoft.com/office/officeart/2005/8/layout/pyramid2"/>
    <dgm:cxn modelId="{DB3307CF-B2E9-4E94-843A-A93C990536A0}" type="presParOf" srcId="{AEC42BF1-9B4E-4886-9739-65D54A29CC2F}" destId="{304DFC92-CCB9-4014-A4AB-8FA184437B4C}" srcOrd="26" destOrd="0" presId="urn:microsoft.com/office/officeart/2005/8/layout/pyramid2"/>
    <dgm:cxn modelId="{16B48A58-E967-498C-98C8-2F8A85DB2E97}" type="presParOf" srcId="{AEC42BF1-9B4E-4886-9739-65D54A29CC2F}" destId="{93F9DF9A-0AF1-40B7-818F-B19F2D33266F}" srcOrd="27" destOrd="0" presId="urn:microsoft.com/office/officeart/2005/8/layout/pyramid2"/>
    <dgm:cxn modelId="{06572B51-C232-499E-A938-B67FBC5AC5BA}" type="presParOf" srcId="{AEC42BF1-9B4E-4886-9739-65D54A29CC2F}" destId="{EAE9A8C7-521C-4CB6-8A5E-969973647790}" srcOrd="28" destOrd="0" presId="urn:microsoft.com/office/officeart/2005/8/layout/pyramid2"/>
    <dgm:cxn modelId="{72850D5F-4DE1-4EEE-B976-69E1899F4622}" type="presParOf" srcId="{AEC42BF1-9B4E-4886-9739-65D54A29CC2F}" destId="{58DDFFDB-8AEC-4916-B9DB-D6B46C0CCFE3}" srcOrd="29" destOrd="0" presId="urn:microsoft.com/office/officeart/2005/8/layout/pyramid2"/>
    <dgm:cxn modelId="{AF9EEFA0-1170-4BE4-A8BD-85DF968C3FD9}" type="presParOf" srcId="{AEC42BF1-9B4E-4886-9739-65D54A29CC2F}" destId="{4A1F103A-7FCA-464A-B37E-1225EB18150C}" srcOrd="30" destOrd="0" presId="urn:microsoft.com/office/officeart/2005/8/layout/pyramid2"/>
    <dgm:cxn modelId="{8E2B01D5-BD96-4E83-92D1-819FD7128B46}" type="presParOf" srcId="{AEC42BF1-9B4E-4886-9739-65D54A29CC2F}" destId="{0DA20B67-4DA7-4FD8-9EE7-2A643DDC5BA1}" srcOrd="31" destOrd="0" presId="urn:microsoft.com/office/officeart/2005/8/layout/pyramid2"/>
    <dgm:cxn modelId="{91C9C73F-CA53-4889-9F60-30D69FC17D58}" type="presParOf" srcId="{AEC42BF1-9B4E-4886-9739-65D54A29CC2F}" destId="{F6A53E64-008A-4BAC-9590-C0A0917B5CF0}" srcOrd="32" destOrd="0" presId="urn:microsoft.com/office/officeart/2005/8/layout/pyramid2"/>
    <dgm:cxn modelId="{9F07EAA9-977D-42EE-8729-B4084E76D17C}" type="presParOf" srcId="{AEC42BF1-9B4E-4886-9739-65D54A29CC2F}" destId="{C71488E0-19CA-4239-9F92-58787057B5A9}" srcOrd="33"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C265169-060A-4223-BA3C-EE832B89613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C6E5F9AB-EFF9-481D-BB80-B0535EE6F558}">
      <dgm:prSet phldrT="[Текст]" custT="1"/>
      <dgm:spPr>
        <a:xfrm>
          <a:off x="1371" y="-98901"/>
          <a:ext cx="2805569" cy="419435"/>
        </a:xfrm>
        <a:prstGeom prst="rect">
          <a:avLst/>
        </a:prstGeom>
        <a:solidFill>
          <a:srgbClr val="7030A0">
            <a:alpha val="62000"/>
          </a:srgbClr>
        </a:solidFill>
        <a:ln w="12700" cap="flat" cmpd="sng" algn="ctr">
          <a:solidFill>
            <a:srgbClr val="1EB8C1">
              <a:hueOff val="0"/>
              <a:satOff val="0"/>
              <a:lumOff val="0"/>
              <a:alphaOff val="0"/>
            </a:srgbClr>
          </a:solidFill>
          <a:prstDash val="solid"/>
          <a:miter lim="800000"/>
        </a:ln>
        <a:effectLst/>
      </dgm:spPr>
      <dgm:t>
        <a:bodyPr/>
        <a:lstStyle/>
        <a:p>
          <a:r>
            <a:rPr lang="ru-RU" sz="1000" b="1" dirty="0" smtClean="0">
              <a:solidFill>
                <a:schemeClr val="tx1"/>
              </a:solidFill>
              <a:latin typeface="Times New Roman" panose="02020603050405020304" pitchFamily="18" charset="0"/>
              <a:ea typeface="+mn-ea"/>
              <a:cs typeface="Times New Roman" panose="02020603050405020304" pitchFamily="18" charset="0"/>
            </a:rPr>
            <a:t>ГП по направлению «Инфраструктура» - </a:t>
          </a:r>
        </a:p>
        <a:p>
          <a:r>
            <a:rPr lang="ru-RU" sz="1000" b="1" i="0" u="none" dirty="0" smtClean="0">
              <a:solidFill>
                <a:schemeClr val="tx1"/>
              </a:solidFill>
            </a:rPr>
            <a:t>10 782,0</a:t>
          </a:r>
          <a:r>
            <a:rPr lang="ru-RU" sz="1000" b="1" i="1" dirty="0" smtClean="0">
              <a:solidFill>
                <a:schemeClr val="tx1"/>
              </a:solidFill>
              <a:latin typeface="Times New Roman" panose="02020603050405020304" pitchFamily="18" charset="0"/>
              <a:ea typeface="+mn-ea"/>
              <a:cs typeface="Times New Roman" panose="02020603050405020304" pitchFamily="18" charset="0"/>
            </a:rPr>
            <a:t>млн. руб.</a:t>
          </a:r>
        </a:p>
      </dgm:t>
    </dgm:pt>
    <dgm:pt modelId="{9F90AE75-AFB1-4E92-80DE-B657E41A2AB1}" type="par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37DDD8DB-A2EA-4075-9E91-FA251B68A2F4}" type="sib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A8C511AC-CC53-4BC8-9D28-42A9EB25B218}">
      <dgm:prSet phldrT="[Текст]"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Охрана окружающей среды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A2EC4F0-D7DB-4FE3-A1B7-E0BF0315FE04}" type="par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F37CF6BE-94F1-4986-A6E2-5C6964A73308}" type="sib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87CF1CAB-06C2-41F8-8700-828D0B564A20}">
      <dgm:prSet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Обеспечение качественными коммунальными услугами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935598E-A1BD-4DF6-BBB2-EEC015C16F54}" type="parTrans" cxnId="{1A74CE4B-3F27-468B-BBF7-EFE8F1FBF0C8}">
      <dgm:prSet/>
      <dgm:spPr/>
      <dgm:t>
        <a:bodyPr/>
        <a:lstStyle/>
        <a:p>
          <a:endParaRPr lang="ru-RU" sz="1000">
            <a:latin typeface="Times New Roman" panose="02020603050405020304" pitchFamily="18" charset="0"/>
            <a:cs typeface="Times New Roman" panose="02020603050405020304" pitchFamily="18" charset="0"/>
          </a:endParaRPr>
        </a:p>
      </dgm:t>
    </dgm:pt>
    <dgm:pt modelId="{0FB019FB-A2E4-4197-A28F-C57C34260EA0}" type="sibTrans" cxnId="{1A74CE4B-3F27-468B-BBF7-EFE8F1FBF0C8}">
      <dgm:prSet/>
      <dgm:spPr/>
      <dgm:t>
        <a:bodyPr/>
        <a:lstStyle/>
        <a:p>
          <a:endParaRPr lang="ru-RU" sz="1000">
            <a:latin typeface="Times New Roman" panose="02020603050405020304" pitchFamily="18" charset="0"/>
            <a:cs typeface="Times New Roman" panose="02020603050405020304" pitchFamily="18" charset="0"/>
          </a:endParaRPr>
        </a:p>
      </dgm:t>
    </dgm:pt>
    <dgm:pt modelId="{2E85D9A5-7866-43D7-97ED-AA63ED2926C3}">
      <dgm:prSet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институтов гражданского общества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A69B5532-0B45-44AF-B1D8-9B6296A7098B}" type="parTrans" cxnId="{9175D869-7807-4953-97FE-249368729BFF}">
      <dgm:prSet/>
      <dgm:spPr/>
      <dgm:t>
        <a:bodyPr/>
        <a:lstStyle/>
        <a:p>
          <a:endParaRPr lang="ru-RU" sz="1000"/>
        </a:p>
      </dgm:t>
    </dgm:pt>
    <dgm:pt modelId="{5CECD392-9255-4036-8D31-5CD4B76AFE19}" type="sibTrans" cxnId="{9175D869-7807-4953-97FE-249368729BFF}">
      <dgm:prSet/>
      <dgm:spPr/>
      <dgm:t>
        <a:bodyPr/>
        <a:lstStyle/>
        <a:p>
          <a:endParaRPr lang="ru-RU" sz="1000"/>
        </a:p>
      </dgm:t>
    </dgm:pt>
    <dgm:pt modelId="{3DDC6492-86BC-476B-98AB-FB7A111748B2}">
      <dgm:prSet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Информационное общество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53C0FC68-AE9E-4661-B948-BE91DB4F8DB1}" type="parTrans" cxnId="{F3277E36-FD13-4135-B5D7-8BD646ED9BF1}">
      <dgm:prSet/>
      <dgm:spPr/>
      <dgm:t>
        <a:bodyPr/>
        <a:lstStyle/>
        <a:p>
          <a:endParaRPr lang="ru-RU" sz="1000"/>
        </a:p>
      </dgm:t>
    </dgm:pt>
    <dgm:pt modelId="{C369D536-1904-48FA-AE37-664AA8576399}" type="sibTrans" cxnId="{F3277E36-FD13-4135-B5D7-8BD646ED9BF1}">
      <dgm:prSet/>
      <dgm:spPr/>
      <dgm:t>
        <a:bodyPr/>
        <a:lstStyle/>
        <a:p>
          <a:endParaRPr lang="ru-RU" sz="1000"/>
        </a:p>
      </dgm:t>
    </dgm:pt>
    <dgm:pt modelId="{0D67064C-53E2-432C-B855-3247165D617F}">
      <dgm:prSet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Государственные и муниципальные услуги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33C4CDAF-9481-4B4B-93F1-5E3F592C91EB}" type="parTrans" cxnId="{1391CFE4-BE34-4C37-B32D-6F69AB85020C}">
      <dgm:prSet/>
      <dgm:spPr/>
      <dgm:t>
        <a:bodyPr/>
        <a:lstStyle/>
        <a:p>
          <a:endParaRPr lang="ru-RU" sz="1000"/>
        </a:p>
      </dgm:t>
    </dgm:pt>
    <dgm:pt modelId="{D81C35A0-F08B-4652-884F-E95A3AD64642}" type="sibTrans" cxnId="{1391CFE4-BE34-4C37-B32D-6F69AB85020C}">
      <dgm:prSet/>
      <dgm:spPr/>
      <dgm:t>
        <a:bodyPr/>
        <a:lstStyle/>
        <a:p>
          <a:endParaRPr lang="ru-RU" sz="1000"/>
        </a:p>
      </dgm:t>
    </dgm:pt>
    <dgm:pt modelId="{71C0240F-43A8-481E-B71C-A0E781A2BF0E}">
      <dgm:prSet custT="1"/>
      <dgm:spPr>
        <a:xfrm>
          <a:off x="1371" y="320533"/>
          <a:ext cx="2805569" cy="1866599"/>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дорожного хозяйства и транспорта в ЯО</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75DD2B86-71D2-40CC-B0F7-116206666B1F}" type="parTrans" cxnId="{D18E5087-5BDC-41D9-850D-3C448A8AD435}">
      <dgm:prSet/>
      <dgm:spPr/>
      <dgm:t>
        <a:bodyPr/>
        <a:lstStyle/>
        <a:p>
          <a:endParaRPr lang="ru-RU" sz="1000"/>
        </a:p>
      </dgm:t>
    </dgm:pt>
    <dgm:pt modelId="{DD4FD8C9-F357-4855-99B2-21E44D6EC4F3}" type="sibTrans" cxnId="{D18E5087-5BDC-41D9-850D-3C448A8AD435}">
      <dgm:prSet/>
      <dgm:spPr/>
      <dgm:t>
        <a:bodyPr/>
        <a:lstStyle/>
        <a:p>
          <a:endParaRPr lang="ru-RU" sz="1000"/>
        </a:p>
      </dgm:t>
    </dgm:pt>
    <dgm:pt modelId="{BB690E7E-A30E-473D-B437-B79B3A490B32}">
      <dgm:prSet custT="1"/>
      <dgm:spPr>
        <a:xfrm>
          <a:off x="1371" y="320533"/>
          <a:ext cx="2805569" cy="1866599"/>
        </a:xfr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Формирование современной городской среды муниципальных образований на территории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36DC6553-AD32-4C03-A847-830AD5F7D6EB}" type="parTrans" cxnId="{258A6F6E-4720-4B9D-AF95-D0410405BC26}">
      <dgm:prSet/>
      <dgm:spPr/>
      <dgm:t>
        <a:bodyPr/>
        <a:lstStyle/>
        <a:p>
          <a:endParaRPr lang="ru-RU" sz="1000"/>
        </a:p>
      </dgm:t>
    </dgm:pt>
    <dgm:pt modelId="{26796BAB-C6A7-4660-867C-9EEF61252B50}" type="sibTrans" cxnId="{258A6F6E-4720-4B9D-AF95-D0410405BC26}">
      <dgm:prSet/>
      <dgm:spPr/>
      <dgm:t>
        <a:bodyPr/>
        <a:lstStyle/>
        <a:p>
          <a:endParaRPr lang="ru-RU" sz="1000"/>
        </a:p>
      </dgm:t>
    </dgm:pt>
    <dgm:pt modelId="{384FE733-DFAD-4896-9483-B3314796DA10}" type="pres">
      <dgm:prSet presAssocID="{CC265169-060A-4223-BA3C-EE832B896137}" presName="Name0" presStyleCnt="0">
        <dgm:presLayoutVars>
          <dgm:dir/>
          <dgm:animLvl val="lvl"/>
          <dgm:resizeHandles val="exact"/>
        </dgm:presLayoutVars>
      </dgm:prSet>
      <dgm:spPr/>
      <dgm:t>
        <a:bodyPr/>
        <a:lstStyle/>
        <a:p>
          <a:endParaRPr lang="ru-RU"/>
        </a:p>
      </dgm:t>
    </dgm:pt>
    <dgm:pt modelId="{C455290F-CEB4-4A35-8E3E-5C044BF5DBE4}" type="pres">
      <dgm:prSet presAssocID="{C6E5F9AB-EFF9-481D-BB80-B0535EE6F558}" presName="composite" presStyleCnt="0"/>
      <dgm:spPr/>
    </dgm:pt>
    <dgm:pt modelId="{EAE37F5B-F4F9-4616-ADE0-26B9EC5A643A}" type="pres">
      <dgm:prSet presAssocID="{C6E5F9AB-EFF9-481D-BB80-B0535EE6F558}" presName="parTx" presStyleLbl="alignNode1" presStyleIdx="0" presStyleCnt="1" custScaleX="98029" custScaleY="101477" custLinFactNeighborX="-372" custLinFactNeighborY="-57860">
        <dgm:presLayoutVars>
          <dgm:chMax val="0"/>
          <dgm:chPref val="0"/>
          <dgm:bulletEnabled val="1"/>
        </dgm:presLayoutVars>
      </dgm:prSet>
      <dgm:spPr/>
      <dgm:t>
        <a:bodyPr/>
        <a:lstStyle/>
        <a:p>
          <a:endParaRPr lang="ru-RU"/>
        </a:p>
      </dgm:t>
    </dgm:pt>
    <dgm:pt modelId="{EEBFF074-F9D7-43F6-9514-9435A3CCE347}" type="pres">
      <dgm:prSet presAssocID="{C6E5F9AB-EFF9-481D-BB80-B0535EE6F558}" presName="desTx" presStyleLbl="alignAccFollowNode1" presStyleIdx="0" presStyleCnt="1" custScaleY="100000" custLinFactNeighborX="1072" custLinFactNeighborY="-1083">
        <dgm:presLayoutVars>
          <dgm:bulletEnabled val="1"/>
        </dgm:presLayoutVars>
      </dgm:prSet>
      <dgm:spPr>
        <a:prstGeom prst="rect">
          <a:avLst/>
        </a:prstGeom>
      </dgm:spPr>
      <dgm:t>
        <a:bodyPr/>
        <a:lstStyle/>
        <a:p>
          <a:endParaRPr lang="ru-RU"/>
        </a:p>
      </dgm:t>
    </dgm:pt>
  </dgm:ptLst>
  <dgm:cxnLst>
    <dgm:cxn modelId="{1A74CE4B-3F27-468B-BBF7-EFE8F1FBF0C8}" srcId="{C6E5F9AB-EFF9-481D-BB80-B0535EE6F558}" destId="{87CF1CAB-06C2-41F8-8700-828D0B564A20}" srcOrd="1" destOrd="0" parTransId="{D935598E-A1BD-4DF6-BBB2-EEC015C16F54}" sibTransId="{0FB019FB-A2E4-4197-A28F-C57C34260EA0}"/>
    <dgm:cxn modelId="{71A5808F-6354-4F60-B455-EAF1CB8EC009}" type="presOf" srcId="{3DDC6492-86BC-476B-98AB-FB7A111748B2}" destId="{EEBFF074-F9D7-43F6-9514-9435A3CCE347}" srcOrd="0" destOrd="3" presId="urn:microsoft.com/office/officeart/2005/8/layout/hList1"/>
    <dgm:cxn modelId="{258A6F6E-4720-4B9D-AF95-D0410405BC26}" srcId="{C6E5F9AB-EFF9-481D-BB80-B0535EE6F558}" destId="{BB690E7E-A30E-473D-B437-B79B3A490B32}" srcOrd="6" destOrd="0" parTransId="{36DC6553-AD32-4C03-A847-830AD5F7D6EB}" sibTransId="{26796BAB-C6A7-4660-867C-9EEF61252B50}"/>
    <dgm:cxn modelId="{8E081A37-E7C0-4B77-BAF4-86759662A96A}" type="presOf" srcId="{2E85D9A5-7866-43D7-97ED-AA63ED2926C3}" destId="{EEBFF074-F9D7-43F6-9514-9435A3CCE347}" srcOrd="0" destOrd="2" presId="urn:microsoft.com/office/officeart/2005/8/layout/hList1"/>
    <dgm:cxn modelId="{9175D869-7807-4953-97FE-249368729BFF}" srcId="{C6E5F9AB-EFF9-481D-BB80-B0535EE6F558}" destId="{2E85D9A5-7866-43D7-97ED-AA63ED2926C3}" srcOrd="2" destOrd="0" parTransId="{A69B5532-0B45-44AF-B1D8-9B6296A7098B}" sibTransId="{5CECD392-9255-4036-8D31-5CD4B76AFE19}"/>
    <dgm:cxn modelId="{1391CFE4-BE34-4C37-B32D-6F69AB85020C}" srcId="{C6E5F9AB-EFF9-481D-BB80-B0535EE6F558}" destId="{0D67064C-53E2-432C-B855-3247165D617F}" srcOrd="4" destOrd="0" parTransId="{33C4CDAF-9481-4B4B-93F1-5E3F592C91EB}" sibTransId="{D81C35A0-F08B-4652-884F-E95A3AD64642}"/>
    <dgm:cxn modelId="{26B0FEEC-8E60-4715-BC58-D9D03BB49FF4}" type="presOf" srcId="{0D67064C-53E2-432C-B855-3247165D617F}" destId="{EEBFF074-F9D7-43F6-9514-9435A3CCE347}" srcOrd="0" destOrd="4" presId="urn:microsoft.com/office/officeart/2005/8/layout/hList1"/>
    <dgm:cxn modelId="{9E26CCC4-7600-4266-9583-4BCA75D64727}" type="presOf" srcId="{BB690E7E-A30E-473D-B437-B79B3A490B32}" destId="{EEBFF074-F9D7-43F6-9514-9435A3CCE347}" srcOrd="0" destOrd="6" presId="urn:microsoft.com/office/officeart/2005/8/layout/hList1"/>
    <dgm:cxn modelId="{00651D98-36BA-448F-95AD-622642B9E279}" type="presOf" srcId="{A8C511AC-CC53-4BC8-9D28-42A9EB25B218}" destId="{EEBFF074-F9D7-43F6-9514-9435A3CCE347}" srcOrd="0" destOrd="0" presId="urn:microsoft.com/office/officeart/2005/8/layout/hList1"/>
    <dgm:cxn modelId="{F3277E36-FD13-4135-B5D7-8BD646ED9BF1}" srcId="{C6E5F9AB-EFF9-481D-BB80-B0535EE6F558}" destId="{3DDC6492-86BC-476B-98AB-FB7A111748B2}" srcOrd="3" destOrd="0" parTransId="{53C0FC68-AE9E-4661-B948-BE91DB4F8DB1}" sibTransId="{C369D536-1904-48FA-AE37-664AA8576399}"/>
    <dgm:cxn modelId="{EA8DD597-97BD-4846-A697-A2249CD93524}" type="presOf" srcId="{71C0240F-43A8-481E-B71C-A0E781A2BF0E}" destId="{EEBFF074-F9D7-43F6-9514-9435A3CCE347}" srcOrd="0" destOrd="5" presId="urn:microsoft.com/office/officeart/2005/8/layout/hList1"/>
    <dgm:cxn modelId="{D18E5087-5BDC-41D9-850D-3C448A8AD435}" srcId="{C6E5F9AB-EFF9-481D-BB80-B0535EE6F558}" destId="{71C0240F-43A8-481E-B71C-A0E781A2BF0E}" srcOrd="5" destOrd="0" parTransId="{75DD2B86-71D2-40CC-B0F7-116206666B1F}" sibTransId="{DD4FD8C9-F357-4855-99B2-21E44D6EC4F3}"/>
    <dgm:cxn modelId="{773262D1-91D1-4C8A-A915-93C69954F6CA}" type="presOf" srcId="{C6E5F9AB-EFF9-481D-BB80-B0535EE6F558}" destId="{EAE37F5B-F4F9-4616-ADE0-26B9EC5A643A}" srcOrd="0" destOrd="0" presId="urn:microsoft.com/office/officeart/2005/8/layout/hList1"/>
    <dgm:cxn modelId="{49F704CB-7C2F-4464-AF76-F9DCBDBA99E4}" srcId="{CC265169-060A-4223-BA3C-EE832B896137}" destId="{C6E5F9AB-EFF9-481D-BB80-B0535EE6F558}" srcOrd="0" destOrd="0" parTransId="{9F90AE75-AFB1-4E92-80DE-B657E41A2AB1}" sibTransId="{37DDD8DB-A2EA-4075-9E91-FA251B68A2F4}"/>
    <dgm:cxn modelId="{DF4EAE50-2543-4064-A428-5BCCBBC91476}" type="presOf" srcId="{CC265169-060A-4223-BA3C-EE832B896137}" destId="{384FE733-DFAD-4896-9483-B3314796DA10}" srcOrd="0" destOrd="0" presId="urn:microsoft.com/office/officeart/2005/8/layout/hList1"/>
    <dgm:cxn modelId="{60DB28C3-ADAE-48B9-A42A-9DD88F6078DC}" type="presOf" srcId="{87CF1CAB-06C2-41F8-8700-828D0B564A20}" destId="{EEBFF074-F9D7-43F6-9514-9435A3CCE347}" srcOrd="0" destOrd="1" presId="urn:microsoft.com/office/officeart/2005/8/layout/hList1"/>
    <dgm:cxn modelId="{BA123EE0-BFF8-4F14-96A5-502E68714C8D}" srcId="{C6E5F9AB-EFF9-481D-BB80-B0535EE6F558}" destId="{A8C511AC-CC53-4BC8-9D28-42A9EB25B218}" srcOrd="0" destOrd="0" parTransId="{DA2EC4F0-D7DB-4FE3-A1B7-E0BF0315FE04}" sibTransId="{F37CF6BE-94F1-4986-A6E2-5C6964A73308}"/>
    <dgm:cxn modelId="{74599300-6F31-4C4A-AEAB-B59E83EE98A0}" type="presParOf" srcId="{384FE733-DFAD-4896-9483-B3314796DA10}" destId="{C455290F-CEB4-4A35-8E3E-5C044BF5DBE4}" srcOrd="0" destOrd="0" presId="urn:microsoft.com/office/officeart/2005/8/layout/hList1"/>
    <dgm:cxn modelId="{72CC5D8C-00F5-4921-A96A-43E2D771BC35}" type="presParOf" srcId="{C455290F-CEB4-4A35-8E3E-5C044BF5DBE4}" destId="{EAE37F5B-F4F9-4616-ADE0-26B9EC5A643A}" srcOrd="0" destOrd="0" presId="urn:microsoft.com/office/officeart/2005/8/layout/hList1"/>
    <dgm:cxn modelId="{F1DE58D1-F0CD-4700-B1D8-F59476440B87}" type="presParOf" srcId="{C455290F-CEB4-4A35-8E3E-5C044BF5DBE4}" destId="{EEBFF074-F9D7-43F6-9514-9435A3CCE347}" srcOrd="1" destOrd="0" presId="urn:microsoft.com/office/officeart/2005/8/layout/hList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C265169-060A-4223-BA3C-EE832B89613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C6E5F9AB-EFF9-481D-BB80-B0535EE6F558}">
      <dgm:prSet phldrT="[Текст]" custT="1"/>
      <dgm:spPr>
        <a:xfrm>
          <a:off x="0" y="0"/>
          <a:ext cx="2808312" cy="518400"/>
        </a:xfrm>
        <a:prstGeom prst="rect">
          <a:avLst/>
        </a:prstGeom>
        <a:solidFill>
          <a:srgbClr val="33CCCC">
            <a:alpha val="83000"/>
          </a:srgbClr>
        </a:solidFill>
        <a:ln w="12700" cap="flat" cmpd="sng" algn="ctr">
          <a:solidFill>
            <a:srgbClr val="1EB8C1">
              <a:hueOff val="0"/>
              <a:satOff val="0"/>
              <a:lumOff val="0"/>
              <a:alphaOff val="0"/>
            </a:srgbClr>
          </a:solidFill>
          <a:prstDash val="solid"/>
          <a:miter lim="800000"/>
        </a:ln>
        <a:effectLst/>
      </dgm:spPr>
      <dgm:t>
        <a:bodyPr/>
        <a:lstStyle/>
        <a:p>
          <a:r>
            <a:rPr lang="ru-RU" sz="1000" b="1" dirty="0" smtClean="0">
              <a:solidFill>
                <a:schemeClr val="tx1"/>
              </a:solidFill>
              <a:latin typeface="Times New Roman" panose="02020603050405020304" pitchFamily="18" charset="0"/>
              <a:ea typeface="+mn-ea"/>
              <a:cs typeface="Times New Roman" panose="02020603050405020304" pitchFamily="18" charset="0"/>
            </a:rPr>
            <a:t>ГП по направлению </a:t>
          </a:r>
        </a:p>
        <a:p>
          <a:r>
            <a:rPr lang="ru-RU" sz="1000" b="1" dirty="0" smtClean="0">
              <a:solidFill>
                <a:schemeClr val="tx1"/>
              </a:solidFill>
              <a:latin typeface="Times New Roman" panose="02020603050405020304" pitchFamily="18" charset="0"/>
              <a:ea typeface="+mn-ea"/>
              <a:cs typeface="Times New Roman" panose="02020603050405020304" pitchFamily="18" charset="0"/>
            </a:rPr>
            <a:t>«Социальная сфера» - </a:t>
          </a:r>
        </a:p>
        <a:p>
          <a:r>
            <a:rPr lang="ru-RU" sz="1000" b="1" i="0" u="none" dirty="0" smtClean="0">
              <a:solidFill>
                <a:schemeClr val="tx1"/>
              </a:solidFill>
            </a:rPr>
            <a:t>44003,4</a:t>
          </a:r>
          <a:r>
            <a:rPr lang="ru-RU" sz="1000" b="1" i="1" dirty="0" smtClean="0">
              <a:solidFill>
                <a:schemeClr val="tx1"/>
              </a:solidFill>
              <a:latin typeface="Times New Roman" panose="02020603050405020304" pitchFamily="18" charset="0"/>
              <a:ea typeface="+mn-ea"/>
              <a:cs typeface="Times New Roman" panose="02020603050405020304" pitchFamily="18" charset="0"/>
            </a:rPr>
            <a:t> руб.</a:t>
          </a:r>
          <a:endParaRPr lang="ru-RU" sz="1000" b="1" i="1" dirty="0">
            <a:solidFill>
              <a:schemeClr val="tx1"/>
            </a:solidFill>
            <a:latin typeface="Times New Roman" panose="02020603050405020304" pitchFamily="18" charset="0"/>
            <a:ea typeface="+mn-ea"/>
            <a:cs typeface="Times New Roman" panose="02020603050405020304" pitchFamily="18" charset="0"/>
          </a:endParaRPr>
        </a:p>
      </dgm:t>
    </dgm:pt>
    <dgm:pt modelId="{9F90AE75-AFB1-4E92-80DE-B657E41A2AB1}" type="par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37DDD8DB-A2EA-4075-9E91-FA251B68A2F4}" type="sibTrans" cxnId="{49F704CB-7C2F-4464-AF76-F9DCBDBA99E4}">
      <dgm:prSet/>
      <dgm:spPr/>
      <dgm:t>
        <a:bodyPr/>
        <a:lstStyle/>
        <a:p>
          <a:endParaRPr lang="ru-RU" sz="1000">
            <a:latin typeface="Times New Roman" panose="02020603050405020304" pitchFamily="18" charset="0"/>
            <a:cs typeface="Times New Roman" panose="02020603050405020304" pitchFamily="18" charset="0"/>
          </a:endParaRPr>
        </a:p>
      </dgm:t>
    </dgm:pt>
    <dgm:pt modelId="{A8C511AC-CC53-4BC8-9D28-42A9EB25B218}">
      <dgm:prSet phldrT="[Текст]"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Развитие здравоохранения</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DA2EC4F0-D7DB-4FE3-A1B7-E0BF0315FE04}" type="par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F37CF6BE-94F1-4986-A6E2-5C6964A73308}" type="sibTrans" cxnId="{BA123EE0-BFF8-4F14-96A5-502E68714C8D}">
      <dgm:prSet/>
      <dgm:spPr/>
      <dgm:t>
        <a:bodyPr/>
        <a:lstStyle/>
        <a:p>
          <a:endParaRPr lang="ru-RU" sz="1000">
            <a:latin typeface="Times New Roman" panose="02020603050405020304" pitchFamily="18" charset="0"/>
            <a:cs typeface="Times New Roman" panose="02020603050405020304" pitchFamily="18" charset="0"/>
          </a:endParaRPr>
        </a:p>
      </dgm:t>
    </dgm:pt>
    <dgm:pt modelId="{E33D10A7-A4E8-48E9-B003-1FC0AF5BF9AE}">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Развитие образования и молодежная политика</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B1981911-5C31-4DE0-92D6-C4D3C0EB486C}" type="parTrans" cxnId="{3705CBCC-EF6D-402F-9996-2FA7F8755768}">
      <dgm:prSet/>
      <dgm:spPr/>
      <dgm:t>
        <a:bodyPr/>
        <a:lstStyle/>
        <a:p>
          <a:endParaRPr lang="ru-RU" sz="1000">
            <a:latin typeface="Times New Roman" panose="02020603050405020304" pitchFamily="18" charset="0"/>
            <a:cs typeface="Times New Roman" panose="02020603050405020304" pitchFamily="18" charset="0"/>
          </a:endParaRPr>
        </a:p>
      </dgm:t>
    </dgm:pt>
    <dgm:pt modelId="{B26C8BF3-95AB-4C95-88D0-ED79D9935A56}" type="sibTrans" cxnId="{3705CBCC-EF6D-402F-9996-2FA7F8755768}">
      <dgm:prSet/>
      <dgm:spPr/>
      <dgm:t>
        <a:bodyPr/>
        <a:lstStyle/>
        <a:p>
          <a:endParaRPr lang="ru-RU" sz="1000">
            <a:latin typeface="Times New Roman" panose="02020603050405020304" pitchFamily="18" charset="0"/>
            <a:cs typeface="Times New Roman" panose="02020603050405020304" pitchFamily="18" charset="0"/>
          </a:endParaRPr>
        </a:p>
      </dgm:t>
    </dgm:pt>
    <dgm:pt modelId="{390E7695-2415-4931-8810-8646E8BDB5A3}">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Социальная поддержка населения</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71644AA0-29A7-4C5A-967B-841AF43C15CA}" type="parTrans" cxnId="{D639D619-CAF9-4840-8724-36F15AA1CDBC}">
      <dgm:prSet/>
      <dgm:spPr/>
      <dgm:t>
        <a:bodyPr/>
        <a:lstStyle/>
        <a:p>
          <a:endParaRPr lang="ru-RU" sz="1000">
            <a:latin typeface="Times New Roman" panose="02020603050405020304" pitchFamily="18" charset="0"/>
            <a:cs typeface="Times New Roman" panose="02020603050405020304" pitchFamily="18" charset="0"/>
          </a:endParaRPr>
        </a:p>
      </dgm:t>
    </dgm:pt>
    <dgm:pt modelId="{445EC7B6-E235-487D-AE3C-076FE3E0A71C}" type="sibTrans" cxnId="{D639D619-CAF9-4840-8724-36F15AA1CDBC}">
      <dgm:prSet/>
      <dgm:spPr/>
      <dgm:t>
        <a:bodyPr/>
        <a:lstStyle/>
        <a:p>
          <a:endParaRPr lang="ru-RU" sz="1000">
            <a:latin typeface="Times New Roman" panose="02020603050405020304" pitchFamily="18" charset="0"/>
            <a:cs typeface="Times New Roman" panose="02020603050405020304" pitchFamily="18" charset="0"/>
          </a:endParaRPr>
        </a:p>
      </dgm:t>
    </dgm:pt>
    <dgm:pt modelId="{ACDC26C6-CF58-49FD-A29A-B5F8DEB6B7B8}">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Доступная среда в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F2A257A0-A888-4386-BB8A-F26CE6506136}" type="parTrans" cxnId="{09256236-8DF8-4EC0-AAC6-B4803FD40AB3}">
      <dgm:prSet/>
      <dgm:spPr/>
      <dgm:t>
        <a:bodyPr/>
        <a:lstStyle/>
        <a:p>
          <a:endParaRPr lang="ru-RU" sz="1000">
            <a:latin typeface="Times New Roman" panose="02020603050405020304" pitchFamily="18" charset="0"/>
            <a:cs typeface="Times New Roman" panose="02020603050405020304" pitchFamily="18" charset="0"/>
          </a:endParaRPr>
        </a:p>
      </dgm:t>
    </dgm:pt>
    <dgm:pt modelId="{62779DE1-1A9F-463B-B4EE-83360814AA83}" type="sibTrans" cxnId="{09256236-8DF8-4EC0-AAC6-B4803FD40AB3}">
      <dgm:prSet/>
      <dgm:spPr/>
      <dgm:t>
        <a:bodyPr/>
        <a:lstStyle/>
        <a:p>
          <a:endParaRPr lang="ru-RU" sz="1000">
            <a:latin typeface="Times New Roman" panose="02020603050405020304" pitchFamily="18" charset="0"/>
            <a:cs typeface="Times New Roman" panose="02020603050405020304" pitchFamily="18" charset="0"/>
          </a:endParaRPr>
        </a:p>
      </dgm:t>
    </dgm:pt>
    <dgm:pt modelId="{8E5D8D2A-6AC3-4B61-A349-D492646A83A9}">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Обеспечение доступным и комфортным жильем </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1B1A1EDA-0494-44A0-A9CD-83A5CBF34BB2}" type="parTrans" cxnId="{52032AF3-73CB-403C-94E0-78F95BE93C0B}">
      <dgm:prSet/>
      <dgm:spPr/>
      <dgm:t>
        <a:bodyPr/>
        <a:lstStyle/>
        <a:p>
          <a:endParaRPr lang="ru-RU" sz="1000">
            <a:latin typeface="Times New Roman" panose="02020603050405020304" pitchFamily="18" charset="0"/>
            <a:cs typeface="Times New Roman" panose="02020603050405020304" pitchFamily="18" charset="0"/>
          </a:endParaRPr>
        </a:p>
      </dgm:t>
    </dgm:pt>
    <dgm:pt modelId="{BC106127-329E-41FD-BBA1-6AA8ED65C3A1}" type="sibTrans" cxnId="{52032AF3-73CB-403C-94E0-78F95BE93C0B}">
      <dgm:prSet/>
      <dgm:spPr/>
      <dgm:t>
        <a:bodyPr/>
        <a:lstStyle/>
        <a:p>
          <a:endParaRPr lang="ru-RU" sz="1000">
            <a:latin typeface="Times New Roman" panose="02020603050405020304" pitchFamily="18" charset="0"/>
            <a:cs typeface="Times New Roman" panose="02020603050405020304" pitchFamily="18" charset="0"/>
          </a:endParaRPr>
        </a:p>
      </dgm:t>
    </dgm:pt>
    <dgm:pt modelId="{0D8FEC3A-5166-4624-9FF5-0C69B98C3FEF}">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Содействие занятости населения</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19FEDFB0-30D0-467C-A8CF-BC9C0B055B97}" type="parTrans" cxnId="{75B8C2EC-9831-4EAE-A44C-433D7E47258A}">
      <dgm:prSet/>
      <dgm:spPr/>
      <dgm:t>
        <a:bodyPr/>
        <a:lstStyle/>
        <a:p>
          <a:endParaRPr lang="ru-RU" sz="1000">
            <a:latin typeface="Times New Roman" panose="02020603050405020304" pitchFamily="18" charset="0"/>
            <a:cs typeface="Times New Roman" panose="02020603050405020304" pitchFamily="18" charset="0"/>
          </a:endParaRPr>
        </a:p>
      </dgm:t>
    </dgm:pt>
    <dgm:pt modelId="{7232307D-BD78-4380-AC80-DC7BC3CE0FDC}" type="sibTrans" cxnId="{75B8C2EC-9831-4EAE-A44C-433D7E47258A}">
      <dgm:prSet/>
      <dgm:spPr/>
      <dgm:t>
        <a:bodyPr/>
        <a:lstStyle/>
        <a:p>
          <a:endParaRPr lang="ru-RU" sz="1000">
            <a:latin typeface="Times New Roman" panose="02020603050405020304" pitchFamily="18" charset="0"/>
            <a:cs typeface="Times New Roman" panose="02020603050405020304" pitchFamily="18" charset="0"/>
          </a:endParaRPr>
        </a:p>
      </dgm:t>
    </dgm:pt>
    <dgm:pt modelId="{3554E4C1-055C-4E6A-B21E-5834F709A40A}">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Обеспечение общественного порядка и противодействие преступности на территории Ярославской области</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9C8CDE90-42CE-4834-BDD6-B0061C6B3038}" type="parTrans" cxnId="{13BD3259-291E-4C03-B4B8-BCA64FF497AA}">
      <dgm:prSet/>
      <dgm:spPr/>
      <dgm:t>
        <a:bodyPr/>
        <a:lstStyle/>
        <a:p>
          <a:endParaRPr lang="ru-RU" sz="1000">
            <a:latin typeface="Times New Roman" panose="02020603050405020304" pitchFamily="18" charset="0"/>
            <a:cs typeface="Times New Roman" panose="02020603050405020304" pitchFamily="18" charset="0"/>
          </a:endParaRPr>
        </a:p>
      </dgm:t>
    </dgm:pt>
    <dgm:pt modelId="{FB9E59B5-956C-4888-8E16-B6299AB4CC2A}" type="sibTrans" cxnId="{13BD3259-291E-4C03-B4B8-BCA64FF497AA}">
      <dgm:prSet/>
      <dgm:spPr/>
      <dgm:t>
        <a:bodyPr/>
        <a:lstStyle/>
        <a:p>
          <a:endParaRPr lang="ru-RU" sz="1000">
            <a:latin typeface="Times New Roman" panose="02020603050405020304" pitchFamily="18" charset="0"/>
            <a:cs typeface="Times New Roman" panose="02020603050405020304" pitchFamily="18" charset="0"/>
          </a:endParaRPr>
        </a:p>
      </dgm:t>
    </dgm:pt>
    <dgm:pt modelId="{6539F6A8-6E48-44E4-904A-B94EA28C1FFD}">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Защита населения и территории Ярославской области от чрезвычайных ситуаций, обеспечение пожарной безопасности и безопасности людей на водных объектах</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10E7A8A4-8039-4EE8-8788-190A5390E837}" type="parTrans" cxnId="{CDA8C33B-3A05-4C2E-BE05-5F45722293EC}">
      <dgm:prSet/>
      <dgm:spPr/>
      <dgm:t>
        <a:bodyPr/>
        <a:lstStyle/>
        <a:p>
          <a:endParaRPr lang="ru-RU" sz="1000">
            <a:latin typeface="Times New Roman" panose="02020603050405020304" pitchFamily="18" charset="0"/>
            <a:cs typeface="Times New Roman" panose="02020603050405020304" pitchFamily="18" charset="0"/>
          </a:endParaRPr>
        </a:p>
      </dgm:t>
    </dgm:pt>
    <dgm:pt modelId="{B2EF2854-AD1B-4413-B86F-77819974EF78}" type="sibTrans" cxnId="{CDA8C33B-3A05-4C2E-BE05-5F45722293EC}">
      <dgm:prSet/>
      <dgm:spPr/>
      <dgm:t>
        <a:bodyPr/>
        <a:lstStyle/>
        <a:p>
          <a:endParaRPr lang="ru-RU" sz="1000">
            <a:latin typeface="Times New Roman" panose="02020603050405020304" pitchFamily="18" charset="0"/>
            <a:cs typeface="Times New Roman" panose="02020603050405020304" pitchFamily="18" charset="0"/>
          </a:endParaRPr>
        </a:p>
      </dgm:t>
    </dgm:pt>
    <dgm:pt modelId="{6923DA69-EDC6-4A42-9A93-2825FA2419FC}">
      <dgm:prSet custT="1"/>
      <dgm:spPr>
        <a:xfrm>
          <a:off x="0" y="520604"/>
          <a:ext cx="2808312" cy="2717550"/>
        </a:xfrm>
        <a:prstGeom prst="rect">
          <a:avLst/>
        </a:prstGeo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i="0" u="none" dirty="0" smtClean="0">
              <a:solidFill>
                <a:srgbClr val="000000"/>
              </a:solidFill>
              <a:latin typeface="Times New Roman" panose="02020603050405020304" pitchFamily="18" charset="0"/>
              <a:ea typeface="+mn-ea"/>
              <a:cs typeface="Times New Roman" panose="02020603050405020304" pitchFamily="18" charset="0"/>
            </a:rPr>
            <a:t>Развитие культуры и туризма</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25014297-50B0-4C93-A6D5-F775BE62271D}" type="parTrans" cxnId="{0B4B042C-1B6D-4E84-8590-A5EB8E13E5D1}">
      <dgm:prSet/>
      <dgm:spPr/>
      <dgm:t>
        <a:bodyPr/>
        <a:lstStyle/>
        <a:p>
          <a:endParaRPr lang="ru-RU" sz="1000">
            <a:latin typeface="Times New Roman" panose="02020603050405020304" pitchFamily="18" charset="0"/>
            <a:cs typeface="Times New Roman" panose="02020603050405020304" pitchFamily="18" charset="0"/>
          </a:endParaRPr>
        </a:p>
      </dgm:t>
    </dgm:pt>
    <dgm:pt modelId="{479B04C3-E735-4975-A84F-1791835EA898}" type="sibTrans" cxnId="{0B4B042C-1B6D-4E84-8590-A5EB8E13E5D1}">
      <dgm:prSet/>
      <dgm:spPr/>
      <dgm:t>
        <a:bodyPr/>
        <a:lstStyle/>
        <a:p>
          <a:endParaRPr lang="ru-RU" sz="1000">
            <a:latin typeface="Times New Roman" panose="02020603050405020304" pitchFamily="18" charset="0"/>
            <a:cs typeface="Times New Roman" panose="02020603050405020304" pitchFamily="18" charset="0"/>
          </a:endParaRPr>
        </a:p>
      </dgm:t>
    </dgm:pt>
    <dgm:pt modelId="{679A7429-245E-409D-B63A-9D5E3F7F4EDC}">
      <dgm:prSet custT="1"/>
      <dgm:spPr>
        <a:xfrm>
          <a:off x="0" y="520604"/>
          <a:ext cx="2808312" cy="2717550"/>
        </a:xfrm>
        <a:noFill/>
        <a:ln w="12700" cap="flat" cmpd="sng" algn="ctr">
          <a:solidFill>
            <a:srgbClr val="1EB8C1">
              <a:alpha val="90000"/>
              <a:tint val="40000"/>
              <a:hueOff val="0"/>
              <a:satOff val="0"/>
              <a:lumOff val="0"/>
              <a:alphaOff val="0"/>
            </a:srgbClr>
          </a:solidFill>
          <a:prstDash val="solid"/>
          <a:miter lim="800000"/>
        </a:ln>
        <a:effectLst/>
      </dgm:spPr>
      <dgm:t>
        <a:bodyPr/>
        <a:lstStyle/>
        <a:p>
          <a:r>
            <a:rPr lang="ru-RU" sz="1000" b="0" dirty="0" smtClean="0">
              <a:solidFill>
                <a:srgbClr val="000000"/>
              </a:solidFill>
              <a:latin typeface="Times New Roman" panose="02020603050405020304" pitchFamily="18" charset="0"/>
              <a:ea typeface="+mn-ea"/>
              <a:cs typeface="Times New Roman" panose="02020603050405020304" pitchFamily="18" charset="0"/>
            </a:rPr>
            <a:t>Развитие физической культуры и спорта</a:t>
          </a:r>
          <a:endParaRPr lang="ru-RU" sz="1000" b="0" dirty="0">
            <a:solidFill>
              <a:srgbClr val="000000"/>
            </a:solidFill>
            <a:latin typeface="Times New Roman" panose="02020603050405020304" pitchFamily="18" charset="0"/>
            <a:ea typeface="+mn-ea"/>
            <a:cs typeface="Times New Roman" panose="02020603050405020304" pitchFamily="18" charset="0"/>
          </a:endParaRPr>
        </a:p>
      </dgm:t>
    </dgm:pt>
    <dgm:pt modelId="{EEF53C1B-9EC8-489D-9EFE-FAFD92E4C0B5}" type="parTrans" cxnId="{65D63808-9E02-47B3-873B-FCB61FA83E94}">
      <dgm:prSet/>
      <dgm:spPr/>
      <dgm:t>
        <a:bodyPr/>
        <a:lstStyle/>
        <a:p>
          <a:endParaRPr lang="ru-RU"/>
        </a:p>
      </dgm:t>
    </dgm:pt>
    <dgm:pt modelId="{6C00F5E8-181B-4CE0-8BCC-4B9655DBEB04}" type="sibTrans" cxnId="{65D63808-9E02-47B3-873B-FCB61FA83E94}">
      <dgm:prSet/>
      <dgm:spPr/>
      <dgm:t>
        <a:bodyPr/>
        <a:lstStyle/>
        <a:p>
          <a:endParaRPr lang="ru-RU"/>
        </a:p>
      </dgm:t>
    </dgm:pt>
    <dgm:pt modelId="{384FE733-DFAD-4896-9483-B3314796DA10}" type="pres">
      <dgm:prSet presAssocID="{CC265169-060A-4223-BA3C-EE832B896137}" presName="Name0" presStyleCnt="0">
        <dgm:presLayoutVars>
          <dgm:dir/>
          <dgm:animLvl val="lvl"/>
          <dgm:resizeHandles val="exact"/>
        </dgm:presLayoutVars>
      </dgm:prSet>
      <dgm:spPr/>
      <dgm:t>
        <a:bodyPr/>
        <a:lstStyle/>
        <a:p>
          <a:endParaRPr lang="ru-RU"/>
        </a:p>
      </dgm:t>
    </dgm:pt>
    <dgm:pt modelId="{C455290F-CEB4-4A35-8E3E-5C044BF5DBE4}" type="pres">
      <dgm:prSet presAssocID="{C6E5F9AB-EFF9-481D-BB80-B0535EE6F558}" presName="composite" presStyleCnt="0"/>
      <dgm:spPr/>
    </dgm:pt>
    <dgm:pt modelId="{EAE37F5B-F4F9-4616-ADE0-26B9EC5A643A}" type="pres">
      <dgm:prSet presAssocID="{C6E5F9AB-EFF9-481D-BB80-B0535EE6F558}" presName="parTx" presStyleLbl="alignNode1" presStyleIdx="0" presStyleCnt="1" custScaleY="100000" custLinFactNeighborY="-158">
        <dgm:presLayoutVars>
          <dgm:chMax val="0"/>
          <dgm:chPref val="0"/>
          <dgm:bulletEnabled val="1"/>
        </dgm:presLayoutVars>
      </dgm:prSet>
      <dgm:spPr/>
      <dgm:t>
        <a:bodyPr/>
        <a:lstStyle/>
        <a:p>
          <a:endParaRPr lang="ru-RU"/>
        </a:p>
      </dgm:t>
    </dgm:pt>
    <dgm:pt modelId="{EEBFF074-F9D7-43F6-9514-9435A3CCE347}" type="pres">
      <dgm:prSet presAssocID="{C6E5F9AB-EFF9-481D-BB80-B0535EE6F558}" presName="desTx" presStyleLbl="alignAccFollowNode1" presStyleIdx="0" presStyleCnt="1">
        <dgm:presLayoutVars>
          <dgm:bulletEnabled val="1"/>
        </dgm:presLayoutVars>
      </dgm:prSet>
      <dgm:spPr>
        <a:prstGeom prst="rect">
          <a:avLst/>
        </a:prstGeom>
      </dgm:spPr>
      <dgm:t>
        <a:bodyPr/>
        <a:lstStyle/>
        <a:p>
          <a:endParaRPr lang="ru-RU"/>
        </a:p>
      </dgm:t>
    </dgm:pt>
  </dgm:ptLst>
  <dgm:cxnLst>
    <dgm:cxn modelId="{5CA6037C-279A-427B-B1FA-38B4A6293427}" type="presOf" srcId="{ACDC26C6-CF58-49FD-A29A-B5F8DEB6B7B8}" destId="{EEBFF074-F9D7-43F6-9514-9435A3CCE347}" srcOrd="0" destOrd="3" presId="urn:microsoft.com/office/officeart/2005/8/layout/hList1"/>
    <dgm:cxn modelId="{69DBFFB1-FD07-4E7A-A742-C08CFCF380F7}" type="presOf" srcId="{CC265169-060A-4223-BA3C-EE832B896137}" destId="{384FE733-DFAD-4896-9483-B3314796DA10}" srcOrd="0" destOrd="0" presId="urn:microsoft.com/office/officeart/2005/8/layout/hList1"/>
    <dgm:cxn modelId="{3E58543B-E8A4-4857-ABFF-7665029261A8}" type="presOf" srcId="{C6E5F9AB-EFF9-481D-BB80-B0535EE6F558}" destId="{EAE37F5B-F4F9-4616-ADE0-26B9EC5A643A}" srcOrd="0" destOrd="0" presId="urn:microsoft.com/office/officeart/2005/8/layout/hList1"/>
    <dgm:cxn modelId="{D639D619-CAF9-4840-8724-36F15AA1CDBC}" srcId="{C6E5F9AB-EFF9-481D-BB80-B0535EE6F558}" destId="{390E7695-2415-4931-8810-8646E8BDB5A3}" srcOrd="2" destOrd="0" parTransId="{71644AA0-29A7-4C5A-967B-841AF43C15CA}" sibTransId="{445EC7B6-E235-487D-AE3C-076FE3E0A71C}"/>
    <dgm:cxn modelId="{F8A74078-1B0F-4009-ACB3-62363504D0E3}" type="presOf" srcId="{A8C511AC-CC53-4BC8-9D28-42A9EB25B218}" destId="{EEBFF074-F9D7-43F6-9514-9435A3CCE347}" srcOrd="0" destOrd="0" presId="urn:microsoft.com/office/officeart/2005/8/layout/hList1"/>
    <dgm:cxn modelId="{A68650BE-EA2F-4A90-9F26-7578F5411E03}" type="presOf" srcId="{679A7429-245E-409D-B63A-9D5E3F7F4EDC}" destId="{EEBFF074-F9D7-43F6-9514-9435A3CCE347}" srcOrd="0" destOrd="9" presId="urn:microsoft.com/office/officeart/2005/8/layout/hList1"/>
    <dgm:cxn modelId="{4B87D7CA-ACBE-41F3-A212-E9428D7A6295}" type="presOf" srcId="{0D8FEC3A-5166-4624-9FF5-0C69B98C3FEF}" destId="{EEBFF074-F9D7-43F6-9514-9435A3CCE347}" srcOrd="0" destOrd="5" presId="urn:microsoft.com/office/officeart/2005/8/layout/hList1"/>
    <dgm:cxn modelId="{DF676221-3615-4BDE-80BD-6A5DDBC50E58}" type="presOf" srcId="{8E5D8D2A-6AC3-4B61-A349-D492646A83A9}" destId="{EEBFF074-F9D7-43F6-9514-9435A3CCE347}" srcOrd="0" destOrd="4" presId="urn:microsoft.com/office/officeart/2005/8/layout/hList1"/>
    <dgm:cxn modelId="{BA123EE0-BFF8-4F14-96A5-502E68714C8D}" srcId="{C6E5F9AB-EFF9-481D-BB80-B0535EE6F558}" destId="{A8C511AC-CC53-4BC8-9D28-42A9EB25B218}" srcOrd="0" destOrd="0" parTransId="{DA2EC4F0-D7DB-4FE3-A1B7-E0BF0315FE04}" sibTransId="{F37CF6BE-94F1-4986-A6E2-5C6964A73308}"/>
    <dgm:cxn modelId="{7A9D2D71-4D66-49F2-9281-3035B38DA661}" type="presOf" srcId="{390E7695-2415-4931-8810-8646E8BDB5A3}" destId="{EEBFF074-F9D7-43F6-9514-9435A3CCE347}" srcOrd="0" destOrd="2" presId="urn:microsoft.com/office/officeart/2005/8/layout/hList1"/>
    <dgm:cxn modelId="{339609E8-A655-4B4B-83A7-2943B2E8C277}" type="presOf" srcId="{E33D10A7-A4E8-48E9-B003-1FC0AF5BF9AE}" destId="{EEBFF074-F9D7-43F6-9514-9435A3CCE347}" srcOrd="0" destOrd="1" presId="urn:microsoft.com/office/officeart/2005/8/layout/hList1"/>
    <dgm:cxn modelId="{09256236-8DF8-4EC0-AAC6-B4803FD40AB3}" srcId="{C6E5F9AB-EFF9-481D-BB80-B0535EE6F558}" destId="{ACDC26C6-CF58-49FD-A29A-B5F8DEB6B7B8}" srcOrd="3" destOrd="0" parTransId="{F2A257A0-A888-4386-BB8A-F26CE6506136}" sibTransId="{62779DE1-1A9F-463B-B4EE-83360814AA83}"/>
    <dgm:cxn modelId="{C207D3A0-030A-4713-AEC7-8E275840F814}" type="presOf" srcId="{3554E4C1-055C-4E6A-B21E-5834F709A40A}" destId="{EEBFF074-F9D7-43F6-9514-9435A3CCE347}" srcOrd="0" destOrd="6" presId="urn:microsoft.com/office/officeart/2005/8/layout/hList1"/>
    <dgm:cxn modelId="{3705CBCC-EF6D-402F-9996-2FA7F8755768}" srcId="{C6E5F9AB-EFF9-481D-BB80-B0535EE6F558}" destId="{E33D10A7-A4E8-48E9-B003-1FC0AF5BF9AE}" srcOrd="1" destOrd="0" parTransId="{B1981911-5C31-4DE0-92D6-C4D3C0EB486C}" sibTransId="{B26C8BF3-95AB-4C95-88D0-ED79D9935A56}"/>
    <dgm:cxn modelId="{E3FDA75A-5F5F-4159-B717-8783E4D4A17A}" type="presOf" srcId="{6923DA69-EDC6-4A42-9A93-2825FA2419FC}" destId="{EEBFF074-F9D7-43F6-9514-9435A3CCE347}" srcOrd="0" destOrd="8" presId="urn:microsoft.com/office/officeart/2005/8/layout/hList1"/>
    <dgm:cxn modelId="{65D63808-9E02-47B3-873B-FCB61FA83E94}" srcId="{C6E5F9AB-EFF9-481D-BB80-B0535EE6F558}" destId="{679A7429-245E-409D-B63A-9D5E3F7F4EDC}" srcOrd="9" destOrd="0" parTransId="{EEF53C1B-9EC8-489D-9EFE-FAFD92E4C0B5}" sibTransId="{6C00F5E8-181B-4CE0-8BCC-4B9655DBEB04}"/>
    <dgm:cxn modelId="{52032AF3-73CB-403C-94E0-78F95BE93C0B}" srcId="{C6E5F9AB-EFF9-481D-BB80-B0535EE6F558}" destId="{8E5D8D2A-6AC3-4B61-A349-D492646A83A9}" srcOrd="4" destOrd="0" parTransId="{1B1A1EDA-0494-44A0-A9CD-83A5CBF34BB2}" sibTransId="{BC106127-329E-41FD-BBA1-6AA8ED65C3A1}"/>
    <dgm:cxn modelId="{0B4B042C-1B6D-4E84-8590-A5EB8E13E5D1}" srcId="{C6E5F9AB-EFF9-481D-BB80-B0535EE6F558}" destId="{6923DA69-EDC6-4A42-9A93-2825FA2419FC}" srcOrd="8" destOrd="0" parTransId="{25014297-50B0-4C93-A6D5-F775BE62271D}" sibTransId="{479B04C3-E735-4975-A84F-1791835EA898}"/>
    <dgm:cxn modelId="{CDA8C33B-3A05-4C2E-BE05-5F45722293EC}" srcId="{C6E5F9AB-EFF9-481D-BB80-B0535EE6F558}" destId="{6539F6A8-6E48-44E4-904A-B94EA28C1FFD}" srcOrd="7" destOrd="0" parTransId="{10E7A8A4-8039-4EE8-8788-190A5390E837}" sibTransId="{B2EF2854-AD1B-4413-B86F-77819974EF78}"/>
    <dgm:cxn modelId="{13BD3259-291E-4C03-B4B8-BCA64FF497AA}" srcId="{C6E5F9AB-EFF9-481D-BB80-B0535EE6F558}" destId="{3554E4C1-055C-4E6A-B21E-5834F709A40A}" srcOrd="6" destOrd="0" parTransId="{9C8CDE90-42CE-4834-BDD6-B0061C6B3038}" sibTransId="{FB9E59B5-956C-4888-8E16-B6299AB4CC2A}"/>
    <dgm:cxn modelId="{75B8C2EC-9831-4EAE-A44C-433D7E47258A}" srcId="{C6E5F9AB-EFF9-481D-BB80-B0535EE6F558}" destId="{0D8FEC3A-5166-4624-9FF5-0C69B98C3FEF}" srcOrd="5" destOrd="0" parTransId="{19FEDFB0-30D0-467C-A8CF-BC9C0B055B97}" sibTransId="{7232307D-BD78-4380-AC80-DC7BC3CE0FDC}"/>
    <dgm:cxn modelId="{49F704CB-7C2F-4464-AF76-F9DCBDBA99E4}" srcId="{CC265169-060A-4223-BA3C-EE832B896137}" destId="{C6E5F9AB-EFF9-481D-BB80-B0535EE6F558}" srcOrd="0" destOrd="0" parTransId="{9F90AE75-AFB1-4E92-80DE-B657E41A2AB1}" sibTransId="{37DDD8DB-A2EA-4075-9E91-FA251B68A2F4}"/>
    <dgm:cxn modelId="{DBB6FDEE-B37B-41F4-868D-26CDC1D9EDCE}" type="presOf" srcId="{6539F6A8-6E48-44E4-904A-B94EA28C1FFD}" destId="{EEBFF074-F9D7-43F6-9514-9435A3CCE347}" srcOrd="0" destOrd="7" presId="urn:microsoft.com/office/officeart/2005/8/layout/hList1"/>
    <dgm:cxn modelId="{FD9E46D8-CB3A-48ED-8415-FC1E73201FF4}" type="presParOf" srcId="{384FE733-DFAD-4896-9483-B3314796DA10}" destId="{C455290F-CEB4-4A35-8E3E-5C044BF5DBE4}" srcOrd="0" destOrd="0" presId="urn:microsoft.com/office/officeart/2005/8/layout/hList1"/>
    <dgm:cxn modelId="{9D6D0E7A-B613-41EF-9AB3-2DF453767E63}" type="presParOf" srcId="{C455290F-CEB4-4A35-8E3E-5C044BF5DBE4}" destId="{EAE37F5B-F4F9-4616-ADE0-26B9EC5A643A}" srcOrd="0" destOrd="0" presId="urn:microsoft.com/office/officeart/2005/8/layout/hList1"/>
    <dgm:cxn modelId="{9DDCE30E-BEA4-4CDB-B620-BA50B10E7D57}" type="presParOf" srcId="{C455290F-CEB4-4A35-8E3E-5C044BF5DBE4}" destId="{EEBFF074-F9D7-43F6-9514-9435A3CCE347}" srcOrd="1" destOrd="0" presId="urn:microsoft.com/office/officeart/2005/8/layout/hList1"/>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1B49D5-C6C4-4036-B572-401A3D29BF62}">
      <dsp:nvSpPr>
        <dsp:cNvPr id="0" name=""/>
        <dsp:cNvSpPr/>
      </dsp:nvSpPr>
      <dsp:spPr>
        <a:xfrm>
          <a:off x="0" y="21606"/>
          <a:ext cx="2936209" cy="411840"/>
        </a:xfrm>
        <a:prstGeom prst="roundRect">
          <a:avLst/>
        </a:prstGeom>
        <a:solidFill>
          <a:schemeClr val="accent2">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Times New Roman" panose="02020603050405020304" pitchFamily="18" charset="0"/>
              <a:cs typeface="Times New Roman" panose="02020603050405020304" pitchFamily="18" charset="0"/>
            </a:rPr>
            <a:t>НАЛОГОВЫЕ ДОХОДЫ</a:t>
          </a:r>
          <a:endParaRPr lang="ru-RU" sz="1000" b="1" kern="1200" dirty="0">
            <a:solidFill>
              <a:schemeClr val="bg1"/>
            </a:solidFill>
            <a:effectLst/>
            <a:latin typeface="Times New Roman" panose="02020603050405020304" pitchFamily="18" charset="0"/>
            <a:cs typeface="Times New Roman" panose="02020603050405020304" pitchFamily="18" charset="0"/>
          </a:endParaRPr>
        </a:p>
      </dsp:txBody>
      <dsp:txXfrm>
        <a:off x="20104" y="41710"/>
        <a:ext cx="2896001" cy="371632"/>
      </dsp:txXfrm>
    </dsp:sp>
    <dsp:sp modelId="{BD8A7F4A-2F59-4BFC-937C-FD248216A3A3}">
      <dsp:nvSpPr>
        <dsp:cNvPr id="0" name=""/>
        <dsp:cNvSpPr/>
      </dsp:nvSpPr>
      <dsp:spPr>
        <a:xfrm>
          <a:off x="0" y="433446"/>
          <a:ext cx="2936209" cy="5578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225"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altLang="ru-RU" sz="1000" kern="1200" dirty="0" smtClean="0">
              <a:solidFill>
                <a:schemeClr val="tx1"/>
              </a:solidFill>
              <a:latin typeface="Times New Roman" panose="02020603050405020304" pitchFamily="18" charset="0"/>
              <a:cs typeface="Times New Roman" panose="02020603050405020304" pitchFamily="18" charset="0"/>
            </a:rPr>
            <a:t>Поступления от уплаты налогов, предусмотренных Налоговым кодексом РФ, например: налоги на прибыль, налоги на имущество, государственная пошлина</a:t>
          </a:r>
          <a:endParaRPr lang="ru-RU" sz="1000" kern="1200" dirty="0">
            <a:solidFill>
              <a:schemeClr val="tx1"/>
            </a:solidFill>
            <a:latin typeface="Times New Roman" panose="02020603050405020304" pitchFamily="18" charset="0"/>
            <a:cs typeface="Times New Roman" panose="02020603050405020304" pitchFamily="18" charset="0"/>
          </a:endParaRPr>
        </a:p>
      </dsp:txBody>
      <dsp:txXfrm>
        <a:off x="0" y="433446"/>
        <a:ext cx="2936209" cy="557864"/>
      </dsp:txXfrm>
    </dsp:sp>
    <dsp:sp modelId="{D8B6A47B-858C-4502-A84B-3CD5EE2822B5}">
      <dsp:nvSpPr>
        <dsp:cNvPr id="0" name=""/>
        <dsp:cNvSpPr/>
      </dsp:nvSpPr>
      <dsp:spPr>
        <a:xfrm>
          <a:off x="0" y="991311"/>
          <a:ext cx="2936209" cy="411840"/>
        </a:xfrm>
        <a:prstGeom prst="roundRect">
          <a:avLst/>
        </a:prstGeom>
        <a:solidFill>
          <a:schemeClr val="accent3">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Times New Roman" panose="02020603050405020304" pitchFamily="18" charset="0"/>
              <a:cs typeface="Times New Roman" panose="02020603050405020304" pitchFamily="18" charset="0"/>
            </a:rPr>
            <a:t>НЕНАЛОГОВЫЕ ДОХОДЫ</a:t>
          </a:r>
          <a:endParaRPr lang="ru-RU" sz="1000" b="1" kern="1200" dirty="0">
            <a:solidFill>
              <a:schemeClr val="bg1"/>
            </a:solidFill>
            <a:effectLst/>
            <a:latin typeface="Times New Roman" panose="02020603050405020304" pitchFamily="18" charset="0"/>
            <a:cs typeface="Times New Roman" panose="02020603050405020304" pitchFamily="18" charset="0"/>
          </a:endParaRPr>
        </a:p>
      </dsp:txBody>
      <dsp:txXfrm>
        <a:off x="20104" y="1011415"/>
        <a:ext cx="2896001" cy="371632"/>
      </dsp:txXfrm>
    </dsp:sp>
    <dsp:sp modelId="{8356E5DA-B981-4AC9-BAD1-AF609A98162F}">
      <dsp:nvSpPr>
        <dsp:cNvPr id="0" name=""/>
        <dsp:cNvSpPr/>
      </dsp:nvSpPr>
      <dsp:spPr>
        <a:xfrm>
          <a:off x="0" y="1403151"/>
          <a:ext cx="2936209" cy="5578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225"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sz="1000" kern="1200" dirty="0" smtClean="0">
              <a:solidFill>
                <a:schemeClr val="tx1"/>
              </a:solidFill>
              <a:latin typeface="Times New Roman" panose="02020603050405020304" pitchFamily="18" charset="0"/>
              <a:cs typeface="Times New Roman" panose="02020603050405020304" pitchFamily="18" charset="0"/>
            </a:rPr>
            <a:t>Платежи в виде штрафов, санкций за нарушение законодательства, платежи за пользование имуществом государства, средства самообложения граждан</a:t>
          </a:r>
          <a:endParaRPr lang="ru-RU" sz="1000" kern="1200" dirty="0">
            <a:solidFill>
              <a:schemeClr val="tx1"/>
            </a:solidFill>
            <a:latin typeface="Times New Roman" panose="02020603050405020304" pitchFamily="18" charset="0"/>
            <a:cs typeface="Times New Roman" panose="02020603050405020304" pitchFamily="18" charset="0"/>
          </a:endParaRPr>
        </a:p>
      </dsp:txBody>
      <dsp:txXfrm>
        <a:off x="0" y="1403151"/>
        <a:ext cx="2936209" cy="557864"/>
      </dsp:txXfrm>
    </dsp:sp>
    <dsp:sp modelId="{F01823D8-B81C-4E64-9419-21720722CD31}">
      <dsp:nvSpPr>
        <dsp:cNvPr id="0" name=""/>
        <dsp:cNvSpPr/>
      </dsp:nvSpPr>
      <dsp:spPr>
        <a:xfrm>
          <a:off x="0" y="1961016"/>
          <a:ext cx="2936209" cy="411840"/>
        </a:xfrm>
        <a:prstGeom prst="roundRect">
          <a:avLst/>
        </a:prstGeom>
        <a:solidFill>
          <a:schemeClr val="accent4">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ru-RU" altLang="ru-RU" sz="1000" b="1" kern="1200" dirty="0" smtClean="0">
              <a:solidFill>
                <a:schemeClr val="bg1"/>
              </a:solidFill>
              <a:effectLst/>
              <a:latin typeface="Times New Roman" panose="02020603050405020304" pitchFamily="18" charset="0"/>
              <a:cs typeface="Times New Roman" panose="02020603050405020304" pitchFamily="18" charset="0"/>
            </a:rPr>
            <a:t>БЕЗВОЗМЕЗДНЫЕ ПОСТУПЛЕНИЯ</a:t>
          </a:r>
          <a:endParaRPr lang="ru-RU" sz="1000" b="1" kern="1200" dirty="0">
            <a:solidFill>
              <a:schemeClr val="bg1"/>
            </a:solidFill>
            <a:effectLst/>
            <a:latin typeface="Times New Roman" panose="02020603050405020304" pitchFamily="18" charset="0"/>
            <a:cs typeface="Times New Roman" panose="02020603050405020304" pitchFamily="18" charset="0"/>
          </a:endParaRPr>
        </a:p>
      </dsp:txBody>
      <dsp:txXfrm>
        <a:off x="20104" y="1981120"/>
        <a:ext cx="2896001" cy="371632"/>
      </dsp:txXfrm>
    </dsp:sp>
    <dsp:sp modelId="{38A15107-A1B9-4A62-B62B-15DFA70186A4}">
      <dsp:nvSpPr>
        <dsp:cNvPr id="0" name=""/>
        <dsp:cNvSpPr/>
      </dsp:nvSpPr>
      <dsp:spPr>
        <a:xfrm>
          <a:off x="0" y="2372856"/>
          <a:ext cx="2936209" cy="5578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3225" tIns="12700" rIns="71120" bIns="12700" numCol="1" spcCol="1270" anchor="t" anchorCtr="0">
          <a:noAutofit/>
        </a:bodyPr>
        <a:lstStyle/>
        <a:p>
          <a:pPr marL="57150" lvl="1" indent="-57150" algn="l" defTabSz="444500">
            <a:lnSpc>
              <a:spcPct val="90000"/>
            </a:lnSpc>
            <a:spcBef>
              <a:spcPct val="0"/>
            </a:spcBef>
            <a:spcAft>
              <a:spcPct val="20000"/>
            </a:spcAft>
            <a:buChar char="••"/>
          </a:pPr>
          <a:r>
            <a:rPr lang="ru-RU" sz="1000" kern="1200" dirty="0" smtClean="0">
              <a:solidFill>
                <a:schemeClr val="tx1"/>
              </a:solidFill>
              <a:latin typeface="Times New Roman" panose="02020603050405020304" pitchFamily="18" charset="0"/>
              <a:cs typeface="Times New Roman" panose="02020603050405020304" pitchFamily="18" charset="0"/>
            </a:rPr>
            <a:t>Средства, которые поступают в бюджет из других бюджетов бюджетной системы РФ, а также безвозмездные перечисления от физических и юридических лиц</a:t>
          </a:r>
          <a:endParaRPr lang="ru-RU" sz="1000" kern="1200" dirty="0">
            <a:solidFill>
              <a:schemeClr val="tx1"/>
            </a:solidFill>
            <a:latin typeface="Times New Roman" panose="02020603050405020304" pitchFamily="18" charset="0"/>
            <a:cs typeface="Times New Roman" panose="02020603050405020304" pitchFamily="18" charset="0"/>
          </a:endParaRPr>
        </a:p>
      </dsp:txBody>
      <dsp:txXfrm>
        <a:off x="0" y="2372856"/>
        <a:ext cx="2936209" cy="55786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E37F5B-F4F9-4616-ADE0-26B9EC5A643A}">
      <dsp:nvSpPr>
        <dsp:cNvPr id="0" name=""/>
        <dsp:cNvSpPr/>
      </dsp:nvSpPr>
      <dsp:spPr>
        <a:xfrm>
          <a:off x="0" y="-136564"/>
          <a:ext cx="2009106" cy="536129"/>
        </a:xfrm>
        <a:prstGeom prst="rect">
          <a:avLst/>
        </a:prstGeom>
        <a:solidFill>
          <a:srgbClr val="92D050"/>
        </a:solidFill>
        <a:ln w="12700" cap="flat" cmpd="sng" algn="ctr">
          <a:solidFill>
            <a:srgbClr val="1EB8C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ru-RU" sz="1000" b="1" kern="1200" dirty="0" smtClean="0">
              <a:solidFill>
                <a:srgbClr val="000000"/>
              </a:solidFill>
              <a:latin typeface="Times New Roman" panose="02020603050405020304" pitchFamily="18" charset="0"/>
              <a:ea typeface="+mn-ea"/>
              <a:cs typeface="Times New Roman" panose="02020603050405020304" pitchFamily="18" charset="0"/>
            </a:rPr>
            <a:t>ГП по направлению «Экономика» -</a:t>
          </a:r>
        </a:p>
        <a:p>
          <a:pPr lvl="0" algn="ctr" defTabSz="444500">
            <a:lnSpc>
              <a:spcPct val="90000"/>
            </a:lnSpc>
            <a:spcBef>
              <a:spcPct val="0"/>
            </a:spcBef>
            <a:spcAft>
              <a:spcPct val="35000"/>
            </a:spcAft>
          </a:pPr>
          <a:r>
            <a:rPr lang="ru-RU" sz="1000" b="1" i="0" u="none" kern="1200" dirty="0" smtClean="0">
              <a:solidFill>
                <a:schemeClr val="tx1"/>
              </a:solidFill>
            </a:rPr>
            <a:t>2336,6</a:t>
          </a:r>
          <a:r>
            <a:rPr lang="ru-RU" sz="1000" b="1" i="1" kern="1200" dirty="0" smtClean="0">
              <a:solidFill>
                <a:schemeClr val="tx1"/>
              </a:solidFill>
              <a:latin typeface="Times New Roman" panose="02020603050405020304" pitchFamily="18" charset="0"/>
              <a:ea typeface="+mn-ea"/>
              <a:cs typeface="Times New Roman" panose="02020603050405020304" pitchFamily="18" charset="0"/>
            </a:rPr>
            <a:t>млн. руб.</a:t>
          </a:r>
          <a:endParaRPr lang="ru-RU" sz="1000" b="1" i="1" kern="1200" dirty="0">
            <a:solidFill>
              <a:schemeClr val="tx1"/>
            </a:solidFill>
            <a:latin typeface="Times New Roman" panose="02020603050405020304" pitchFamily="18" charset="0"/>
            <a:ea typeface="+mn-ea"/>
            <a:cs typeface="Times New Roman" panose="02020603050405020304" pitchFamily="18" charset="0"/>
          </a:endParaRPr>
        </a:p>
      </dsp:txBody>
      <dsp:txXfrm>
        <a:off x="0" y="-136564"/>
        <a:ext cx="2009106" cy="536129"/>
      </dsp:txXfrm>
    </dsp:sp>
    <dsp:sp modelId="{EEBFF074-F9D7-43F6-9514-9435A3CCE347}">
      <dsp:nvSpPr>
        <dsp:cNvPr id="0" name=""/>
        <dsp:cNvSpPr/>
      </dsp:nvSpPr>
      <dsp:spPr>
        <a:xfrm>
          <a:off x="981" y="399564"/>
          <a:ext cx="2009106" cy="1537199"/>
        </a:xfrm>
        <a:prstGeom prst="rect">
          <a:avLst/>
        </a:prstGeom>
        <a:noFill/>
        <a:ln w="12700" cap="flat" cmpd="sng" algn="ctr">
          <a:solidFill>
            <a:srgbClr val="1EB8C1">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Экономическое развитие и инновационная экономика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промышленности в Ярославской области и повышение ее конкурентоспособности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сельского хозяйства</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лесного хозяйства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dsp:txBody>
      <dsp:txXfrm>
        <a:off x="981" y="399564"/>
        <a:ext cx="2009106" cy="153719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E37F5B-F4F9-4616-ADE0-26B9EC5A643A}">
      <dsp:nvSpPr>
        <dsp:cNvPr id="0" name=""/>
        <dsp:cNvSpPr/>
      </dsp:nvSpPr>
      <dsp:spPr>
        <a:xfrm>
          <a:off x="0" y="36112"/>
          <a:ext cx="1960828" cy="784331"/>
        </a:xfrm>
        <a:prstGeom prst="rect">
          <a:avLst/>
        </a:prstGeom>
        <a:solidFill>
          <a:schemeClr val="accent6">
            <a:lumMod val="60000"/>
            <a:lumOff val="40000"/>
            <a:alpha val="68000"/>
          </a:schemeClr>
        </a:solidFill>
        <a:ln w="12700" cap="flat" cmpd="sng" algn="ctr">
          <a:solidFill>
            <a:srgbClr val="1EB8C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ru-RU" sz="1000" b="1" kern="1200" dirty="0" smtClean="0">
              <a:solidFill>
                <a:srgbClr val="000000"/>
              </a:solidFill>
              <a:latin typeface="Times New Roman" panose="02020603050405020304" pitchFamily="18" charset="0"/>
              <a:ea typeface="+mn-ea"/>
              <a:cs typeface="Times New Roman" panose="02020603050405020304" pitchFamily="18" charset="0"/>
            </a:rPr>
            <a:t>ГП по направлению «Эффективное государственное управление и развитие территорий»</a:t>
          </a:r>
          <a:r>
            <a:rPr lang="en-US" sz="1000" b="1" kern="1200" dirty="0" smtClean="0">
              <a:solidFill>
                <a:srgbClr val="000000"/>
              </a:solidFill>
              <a:latin typeface="Times New Roman" panose="02020603050405020304" pitchFamily="18" charset="0"/>
              <a:ea typeface="+mn-ea"/>
              <a:cs typeface="Times New Roman" panose="02020603050405020304" pitchFamily="18" charset="0"/>
            </a:rPr>
            <a:t> - </a:t>
          </a:r>
          <a:endParaRPr lang="ru-RU" sz="1000" b="1" kern="1200" dirty="0" smtClean="0">
            <a:solidFill>
              <a:srgbClr val="000000"/>
            </a:solidFill>
            <a:latin typeface="Times New Roman" panose="02020603050405020304" pitchFamily="18" charset="0"/>
            <a:ea typeface="+mn-ea"/>
            <a:cs typeface="Times New Roman" panose="02020603050405020304" pitchFamily="18" charset="0"/>
          </a:endParaRPr>
        </a:p>
        <a:p>
          <a:pPr lvl="0" algn="ctr" defTabSz="444500">
            <a:lnSpc>
              <a:spcPct val="90000"/>
            </a:lnSpc>
            <a:spcBef>
              <a:spcPct val="0"/>
            </a:spcBef>
            <a:spcAft>
              <a:spcPct val="35000"/>
            </a:spcAft>
          </a:pPr>
          <a:r>
            <a:rPr lang="ru-RU" sz="1000" b="1" i="0" u="none" kern="1200" dirty="0" smtClean="0">
              <a:solidFill>
                <a:schemeClr val="tx1"/>
              </a:solidFill>
            </a:rPr>
            <a:t>6870,8</a:t>
          </a:r>
          <a:r>
            <a:rPr lang="en-US" sz="1000" b="1" i="1" kern="1200" dirty="0" smtClean="0">
              <a:solidFill>
                <a:schemeClr val="tx1"/>
              </a:solidFill>
              <a:latin typeface="Times New Roman" panose="02020603050405020304" pitchFamily="18" charset="0"/>
              <a:ea typeface="+mn-ea"/>
              <a:cs typeface="Times New Roman" panose="02020603050405020304" pitchFamily="18" charset="0"/>
            </a:rPr>
            <a:t> </a:t>
          </a:r>
          <a:r>
            <a:rPr lang="ru-RU" sz="1000" b="1" i="1" kern="1200" dirty="0" smtClean="0">
              <a:solidFill>
                <a:schemeClr val="tx1"/>
              </a:solidFill>
              <a:latin typeface="Times New Roman" panose="02020603050405020304" pitchFamily="18" charset="0"/>
              <a:ea typeface="+mn-ea"/>
              <a:cs typeface="Times New Roman" panose="02020603050405020304" pitchFamily="18" charset="0"/>
            </a:rPr>
            <a:t>млн. руб</a:t>
          </a:r>
          <a:r>
            <a:rPr lang="ru-RU" sz="1000" b="0" i="1" kern="1200" dirty="0" smtClean="0">
              <a:solidFill>
                <a:srgbClr val="000000"/>
              </a:solidFill>
              <a:latin typeface="Times New Roman" panose="02020603050405020304" pitchFamily="18" charset="0"/>
              <a:ea typeface="+mn-ea"/>
              <a:cs typeface="Times New Roman" panose="02020603050405020304" pitchFamily="18" charset="0"/>
            </a:rPr>
            <a:t>.</a:t>
          </a:r>
          <a:endParaRPr lang="ru-RU" sz="1000" b="0" i="1" kern="1200" dirty="0">
            <a:solidFill>
              <a:srgbClr val="000000"/>
            </a:solidFill>
            <a:latin typeface="Times New Roman" panose="02020603050405020304" pitchFamily="18" charset="0"/>
            <a:ea typeface="+mn-ea"/>
            <a:cs typeface="Times New Roman" panose="02020603050405020304" pitchFamily="18" charset="0"/>
          </a:endParaRPr>
        </a:p>
      </dsp:txBody>
      <dsp:txXfrm>
        <a:off x="0" y="36112"/>
        <a:ext cx="1960828" cy="784331"/>
      </dsp:txXfrm>
    </dsp:sp>
    <dsp:sp modelId="{EEBFF074-F9D7-43F6-9514-9435A3CCE347}">
      <dsp:nvSpPr>
        <dsp:cNvPr id="0" name=""/>
        <dsp:cNvSpPr/>
      </dsp:nvSpPr>
      <dsp:spPr>
        <a:xfrm>
          <a:off x="0" y="789737"/>
          <a:ext cx="1960828" cy="1581120"/>
        </a:xfrm>
        <a:prstGeom prst="rect">
          <a:avLst/>
        </a:prstGeom>
        <a:noFill/>
        <a:ln w="12700" cap="flat" cmpd="sng" algn="ctr">
          <a:solidFill>
            <a:srgbClr val="1EB8C1">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Создание условий для эффективного управления региональными и муниципальными финансами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системы государственного управления на территории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Местное самоуправление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dsp:txBody>
      <dsp:txXfrm>
        <a:off x="0" y="789737"/>
        <a:ext cx="1960828" cy="15811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3AB3B-F883-442A-8E6B-40D1B9A579C8}">
      <dsp:nvSpPr>
        <dsp:cNvPr id="0" name=""/>
        <dsp:cNvSpPr/>
      </dsp:nvSpPr>
      <dsp:spPr>
        <a:xfrm>
          <a:off x="0" y="3632"/>
          <a:ext cx="2652605" cy="48600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b="1" kern="1200" dirty="0" smtClean="0">
              <a:solidFill>
                <a:sysClr val="window" lastClr="FFFFFF"/>
              </a:solidFill>
              <a:latin typeface="Times New Roman" panose="02020603050405020304" pitchFamily="18" charset="0"/>
              <a:ea typeface="+mn-ea"/>
              <a:cs typeface="Times New Roman" panose="02020603050405020304" pitchFamily="18" charset="0"/>
            </a:rPr>
            <a:t>Направления оценки </a:t>
          </a:r>
          <a:endParaRPr lang="ru-RU" sz="1100" b="1"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14235" y="17867"/>
        <a:ext cx="2624135" cy="457532"/>
      </dsp:txXfrm>
    </dsp:sp>
    <dsp:sp modelId="{D961254D-C2A0-4806-8565-896671E7D43A}">
      <dsp:nvSpPr>
        <dsp:cNvPr id="0" name=""/>
        <dsp:cNvSpPr/>
      </dsp:nvSpPr>
      <dsp:spPr>
        <a:xfrm>
          <a:off x="265260" y="489634"/>
          <a:ext cx="364277" cy="327928"/>
        </a:xfrm>
        <a:custGeom>
          <a:avLst/>
          <a:gdLst/>
          <a:ahLst/>
          <a:cxnLst/>
          <a:rect l="0" t="0" r="0" b="0"/>
          <a:pathLst>
            <a:path>
              <a:moveTo>
                <a:pt x="0" y="0"/>
              </a:moveTo>
              <a:lnTo>
                <a:pt x="0" y="327928"/>
              </a:lnTo>
              <a:lnTo>
                <a:pt x="364277" y="32792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E7CA441-AEF5-4863-8DED-0A399D265096}">
      <dsp:nvSpPr>
        <dsp:cNvPr id="0" name=""/>
        <dsp:cNvSpPr/>
      </dsp:nvSpPr>
      <dsp:spPr>
        <a:xfrm>
          <a:off x="629537" y="626306"/>
          <a:ext cx="1949493" cy="3825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первоначально утвержденный бюджет</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40740" y="637509"/>
        <a:ext cx="1927087" cy="360107"/>
      </dsp:txXfrm>
    </dsp:sp>
    <dsp:sp modelId="{F4F98089-77CE-4D9A-BED7-365294ED290A}">
      <dsp:nvSpPr>
        <dsp:cNvPr id="0" name=""/>
        <dsp:cNvSpPr/>
      </dsp:nvSpPr>
      <dsp:spPr>
        <a:xfrm>
          <a:off x="265260" y="489634"/>
          <a:ext cx="364277" cy="808258"/>
        </a:xfrm>
        <a:custGeom>
          <a:avLst/>
          <a:gdLst/>
          <a:ahLst/>
          <a:cxnLst/>
          <a:rect l="0" t="0" r="0" b="0"/>
          <a:pathLst>
            <a:path>
              <a:moveTo>
                <a:pt x="0" y="0"/>
              </a:moveTo>
              <a:lnTo>
                <a:pt x="0" y="808258"/>
              </a:lnTo>
              <a:lnTo>
                <a:pt x="364277" y="80825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142C035-4011-4DC4-9458-E8C72ABCC6A3}">
      <dsp:nvSpPr>
        <dsp:cNvPr id="0" name=""/>
        <dsp:cNvSpPr/>
      </dsp:nvSpPr>
      <dsp:spPr>
        <a:xfrm>
          <a:off x="629537" y="1125067"/>
          <a:ext cx="1949493" cy="34565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внесение изменений в закон о бюджете</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39661" y="1135191"/>
        <a:ext cx="1929245" cy="325404"/>
      </dsp:txXfrm>
    </dsp:sp>
    <dsp:sp modelId="{C9185CEC-9B9D-455E-93A8-7FBDBBC2FCB7}">
      <dsp:nvSpPr>
        <dsp:cNvPr id="0" name=""/>
        <dsp:cNvSpPr/>
      </dsp:nvSpPr>
      <dsp:spPr>
        <a:xfrm>
          <a:off x="265260" y="489634"/>
          <a:ext cx="364277" cy="1425124"/>
        </a:xfrm>
        <a:custGeom>
          <a:avLst/>
          <a:gdLst/>
          <a:ahLst/>
          <a:cxnLst/>
          <a:rect l="0" t="0" r="0" b="0"/>
          <a:pathLst>
            <a:path>
              <a:moveTo>
                <a:pt x="0" y="0"/>
              </a:moveTo>
              <a:lnTo>
                <a:pt x="0" y="1425124"/>
              </a:lnTo>
              <a:lnTo>
                <a:pt x="364277" y="142512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CBC6603-CF25-438C-934F-01C67E97A324}">
      <dsp:nvSpPr>
        <dsp:cNvPr id="0" name=""/>
        <dsp:cNvSpPr/>
      </dsp:nvSpPr>
      <dsp:spPr>
        <a:xfrm>
          <a:off x="629537" y="1599601"/>
          <a:ext cx="1949493" cy="630317"/>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промежуточная отчетность об исполнении бюджета</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47998" y="1618062"/>
        <a:ext cx="1912571" cy="593395"/>
      </dsp:txXfrm>
    </dsp:sp>
    <dsp:sp modelId="{D2C22B35-7265-4A66-B6D3-80C6048D6CB8}">
      <dsp:nvSpPr>
        <dsp:cNvPr id="0" name=""/>
        <dsp:cNvSpPr/>
      </dsp:nvSpPr>
      <dsp:spPr>
        <a:xfrm>
          <a:off x="265260" y="489634"/>
          <a:ext cx="364277" cy="2061808"/>
        </a:xfrm>
        <a:custGeom>
          <a:avLst/>
          <a:gdLst/>
          <a:ahLst/>
          <a:cxnLst/>
          <a:rect l="0" t="0" r="0" b="0"/>
          <a:pathLst>
            <a:path>
              <a:moveTo>
                <a:pt x="0" y="0"/>
              </a:moveTo>
              <a:lnTo>
                <a:pt x="0" y="2061808"/>
              </a:lnTo>
              <a:lnTo>
                <a:pt x="364277" y="206180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5D52A79-0AF4-441B-8358-6AE35CCF2C88}">
      <dsp:nvSpPr>
        <dsp:cNvPr id="0" name=""/>
        <dsp:cNvSpPr/>
      </dsp:nvSpPr>
      <dsp:spPr>
        <a:xfrm>
          <a:off x="629537" y="2347545"/>
          <a:ext cx="1949493" cy="40779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годовой отчет об исполнении бюджета</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41481" y="2359489"/>
        <a:ext cx="1925605" cy="383907"/>
      </dsp:txXfrm>
    </dsp:sp>
    <dsp:sp modelId="{EF125202-1A7E-4CAB-9435-1EBAFC7F2CA9}">
      <dsp:nvSpPr>
        <dsp:cNvPr id="0" name=""/>
        <dsp:cNvSpPr/>
      </dsp:nvSpPr>
      <dsp:spPr>
        <a:xfrm>
          <a:off x="265260" y="489634"/>
          <a:ext cx="378077" cy="2653164"/>
        </a:xfrm>
        <a:custGeom>
          <a:avLst/>
          <a:gdLst/>
          <a:ahLst/>
          <a:cxnLst/>
          <a:rect l="0" t="0" r="0" b="0"/>
          <a:pathLst>
            <a:path>
              <a:moveTo>
                <a:pt x="0" y="0"/>
              </a:moveTo>
              <a:lnTo>
                <a:pt x="0" y="2653164"/>
              </a:lnTo>
              <a:lnTo>
                <a:pt x="378077" y="265316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13B6F4E-9AD0-4189-A2C3-0BAB24E4ADAD}">
      <dsp:nvSpPr>
        <dsp:cNvPr id="0" name=""/>
        <dsp:cNvSpPr/>
      </dsp:nvSpPr>
      <dsp:spPr>
        <a:xfrm>
          <a:off x="643337" y="2911959"/>
          <a:ext cx="1949493" cy="461680"/>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проект бюджета и материалы к нему</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56859" y="2925481"/>
        <a:ext cx="1922449" cy="434636"/>
      </dsp:txXfrm>
    </dsp:sp>
    <dsp:sp modelId="{D0360933-845A-4B7D-9E76-AAA85BAD7739}">
      <dsp:nvSpPr>
        <dsp:cNvPr id="0" name=""/>
        <dsp:cNvSpPr/>
      </dsp:nvSpPr>
      <dsp:spPr>
        <a:xfrm>
          <a:off x="265260" y="489634"/>
          <a:ext cx="378077" cy="3125764"/>
        </a:xfrm>
        <a:custGeom>
          <a:avLst/>
          <a:gdLst/>
          <a:ahLst/>
          <a:cxnLst/>
          <a:rect l="0" t="0" r="0" b="0"/>
          <a:pathLst>
            <a:path>
              <a:moveTo>
                <a:pt x="0" y="0"/>
              </a:moveTo>
              <a:lnTo>
                <a:pt x="0" y="3125764"/>
              </a:lnTo>
              <a:lnTo>
                <a:pt x="378077" y="312576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F3F9287-BDCA-4C56-8895-C67F19580CD7}">
      <dsp:nvSpPr>
        <dsp:cNvPr id="0" name=""/>
        <dsp:cNvSpPr/>
      </dsp:nvSpPr>
      <dsp:spPr>
        <a:xfrm>
          <a:off x="643337" y="3494655"/>
          <a:ext cx="1949493" cy="241487"/>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бюджет для граждан</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50410" y="3501728"/>
        <a:ext cx="1935347" cy="227341"/>
      </dsp:txXfrm>
    </dsp:sp>
    <dsp:sp modelId="{3DFEB98E-1E8D-490A-B255-FDBA1CBEDB16}">
      <dsp:nvSpPr>
        <dsp:cNvPr id="0" name=""/>
        <dsp:cNvSpPr/>
      </dsp:nvSpPr>
      <dsp:spPr>
        <a:xfrm>
          <a:off x="265260" y="489634"/>
          <a:ext cx="378077" cy="3583378"/>
        </a:xfrm>
        <a:custGeom>
          <a:avLst/>
          <a:gdLst/>
          <a:ahLst/>
          <a:cxnLst/>
          <a:rect l="0" t="0" r="0" b="0"/>
          <a:pathLst>
            <a:path>
              <a:moveTo>
                <a:pt x="0" y="0"/>
              </a:moveTo>
              <a:lnTo>
                <a:pt x="0" y="3583378"/>
              </a:lnTo>
              <a:lnTo>
                <a:pt x="378077" y="3583378"/>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F23B3DB9-8A57-4B45-998B-551CA8A1332E}">
      <dsp:nvSpPr>
        <dsp:cNvPr id="0" name=""/>
        <dsp:cNvSpPr/>
      </dsp:nvSpPr>
      <dsp:spPr>
        <a:xfrm>
          <a:off x="643337" y="3889366"/>
          <a:ext cx="1949493" cy="36729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финансовый контроль</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54095" y="3900124"/>
        <a:ext cx="1927977" cy="345777"/>
      </dsp:txXfrm>
    </dsp:sp>
    <dsp:sp modelId="{0DFEE257-90C7-49A0-AA40-9ED93035C5BC}">
      <dsp:nvSpPr>
        <dsp:cNvPr id="0" name=""/>
        <dsp:cNvSpPr/>
      </dsp:nvSpPr>
      <dsp:spPr>
        <a:xfrm>
          <a:off x="265260" y="489634"/>
          <a:ext cx="377145" cy="4263153"/>
        </a:xfrm>
        <a:custGeom>
          <a:avLst/>
          <a:gdLst/>
          <a:ahLst/>
          <a:cxnLst/>
          <a:rect l="0" t="0" r="0" b="0"/>
          <a:pathLst>
            <a:path>
              <a:moveTo>
                <a:pt x="0" y="0"/>
              </a:moveTo>
              <a:lnTo>
                <a:pt x="0" y="4263153"/>
              </a:lnTo>
              <a:lnTo>
                <a:pt x="377145" y="4263153"/>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D01219EE-93B6-4A4E-A1AF-80D70E26344C}">
      <dsp:nvSpPr>
        <dsp:cNvPr id="0" name=""/>
        <dsp:cNvSpPr/>
      </dsp:nvSpPr>
      <dsp:spPr>
        <a:xfrm>
          <a:off x="642405" y="4354735"/>
          <a:ext cx="1949493" cy="796105"/>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публичные сведения о деятельности государственных учреждений</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65722" y="4378052"/>
        <a:ext cx="1902859" cy="749471"/>
      </dsp:txXfrm>
    </dsp:sp>
    <dsp:sp modelId="{7EAA1F4B-37D9-4E68-8045-6F13492F8C4D}">
      <dsp:nvSpPr>
        <dsp:cNvPr id="0" name=""/>
        <dsp:cNvSpPr/>
      </dsp:nvSpPr>
      <dsp:spPr>
        <a:xfrm>
          <a:off x="265260" y="489634"/>
          <a:ext cx="369968" cy="5039047"/>
        </a:xfrm>
        <a:custGeom>
          <a:avLst/>
          <a:gdLst/>
          <a:ahLst/>
          <a:cxnLst/>
          <a:rect l="0" t="0" r="0" b="0"/>
          <a:pathLst>
            <a:path>
              <a:moveTo>
                <a:pt x="0" y="0"/>
              </a:moveTo>
              <a:lnTo>
                <a:pt x="0" y="5039047"/>
              </a:lnTo>
              <a:lnTo>
                <a:pt x="369968" y="5039047"/>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C578B7B-07EB-4872-BFB8-65FDDA73D7D5}">
      <dsp:nvSpPr>
        <dsp:cNvPr id="0" name=""/>
        <dsp:cNvSpPr/>
      </dsp:nvSpPr>
      <dsp:spPr>
        <a:xfrm>
          <a:off x="635229" y="5306921"/>
          <a:ext cx="1949493" cy="44352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организация работы общественного совета</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648219" y="5319911"/>
        <a:ext cx="1923513" cy="417542"/>
      </dsp:txXfrm>
    </dsp:sp>
    <dsp:sp modelId="{6FE1F457-2963-443D-802B-8686A6E42C36}">
      <dsp:nvSpPr>
        <dsp:cNvPr id="0" name=""/>
        <dsp:cNvSpPr/>
      </dsp:nvSpPr>
      <dsp:spPr>
        <a:xfrm>
          <a:off x="3150885" y="3664"/>
          <a:ext cx="2857830" cy="486002"/>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b="1" kern="1200" dirty="0" smtClean="0">
              <a:solidFill>
                <a:sysClr val="window" lastClr="FFFFFF"/>
              </a:solidFill>
              <a:latin typeface="Times New Roman" panose="02020603050405020304" pitchFamily="18" charset="0"/>
              <a:ea typeface="+mn-ea"/>
              <a:cs typeface="Times New Roman" panose="02020603050405020304" pitchFamily="18" charset="0"/>
            </a:rPr>
            <a:t>Критерии оценки бюджетных данных</a:t>
          </a:r>
          <a:endParaRPr lang="ru-RU" sz="1100" b="1"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3165120" y="17899"/>
        <a:ext cx="2829360" cy="457532"/>
      </dsp:txXfrm>
    </dsp:sp>
    <dsp:sp modelId="{BAF0D8A1-CDD4-4302-A86C-6C803FBBD992}">
      <dsp:nvSpPr>
        <dsp:cNvPr id="0" name=""/>
        <dsp:cNvSpPr/>
      </dsp:nvSpPr>
      <dsp:spPr>
        <a:xfrm>
          <a:off x="3436668" y="489666"/>
          <a:ext cx="211673" cy="283413"/>
        </a:xfrm>
        <a:custGeom>
          <a:avLst/>
          <a:gdLst/>
          <a:ahLst/>
          <a:cxnLst/>
          <a:rect l="0" t="0" r="0" b="0"/>
          <a:pathLst>
            <a:path>
              <a:moveTo>
                <a:pt x="0" y="0"/>
              </a:moveTo>
              <a:lnTo>
                <a:pt x="0" y="283413"/>
              </a:lnTo>
              <a:lnTo>
                <a:pt x="211673" y="283413"/>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308DA83-B778-49A3-83E6-2C5D93CD6924}">
      <dsp:nvSpPr>
        <dsp:cNvPr id="0" name=""/>
        <dsp:cNvSpPr/>
      </dsp:nvSpPr>
      <dsp:spPr>
        <a:xfrm>
          <a:off x="3648341" y="620986"/>
          <a:ext cx="2281370" cy="304186"/>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легкий поиск информации</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3657250" y="629895"/>
        <a:ext cx="2263552" cy="286368"/>
      </dsp:txXfrm>
    </dsp:sp>
    <dsp:sp modelId="{F1C52B4E-7F5A-40D3-97C3-A2DC0CAF1D01}">
      <dsp:nvSpPr>
        <dsp:cNvPr id="0" name=""/>
        <dsp:cNvSpPr/>
      </dsp:nvSpPr>
      <dsp:spPr>
        <a:xfrm>
          <a:off x="3436668" y="489666"/>
          <a:ext cx="254147" cy="928446"/>
        </a:xfrm>
        <a:custGeom>
          <a:avLst/>
          <a:gdLst/>
          <a:ahLst/>
          <a:cxnLst/>
          <a:rect l="0" t="0" r="0" b="0"/>
          <a:pathLst>
            <a:path>
              <a:moveTo>
                <a:pt x="0" y="0"/>
              </a:moveTo>
              <a:lnTo>
                <a:pt x="0" y="928446"/>
              </a:lnTo>
              <a:lnTo>
                <a:pt x="254147" y="928446"/>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0DFAC7B8-9D92-4110-A5DA-389AC2A86D03}">
      <dsp:nvSpPr>
        <dsp:cNvPr id="0" name=""/>
        <dsp:cNvSpPr/>
      </dsp:nvSpPr>
      <dsp:spPr>
        <a:xfrm>
          <a:off x="3690815" y="1067767"/>
          <a:ext cx="2271641" cy="700691"/>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своевременность размещения информации</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3711338" y="1088290"/>
        <a:ext cx="2230595" cy="659645"/>
      </dsp:txXfrm>
    </dsp:sp>
    <dsp:sp modelId="{A6753438-06D3-4D0A-A557-4E1ED1CEC55E}">
      <dsp:nvSpPr>
        <dsp:cNvPr id="0" name=""/>
        <dsp:cNvSpPr/>
      </dsp:nvSpPr>
      <dsp:spPr>
        <a:xfrm>
          <a:off x="3436668" y="489666"/>
          <a:ext cx="211673" cy="1574264"/>
        </a:xfrm>
        <a:custGeom>
          <a:avLst/>
          <a:gdLst/>
          <a:ahLst/>
          <a:cxnLst/>
          <a:rect l="0" t="0" r="0" b="0"/>
          <a:pathLst>
            <a:path>
              <a:moveTo>
                <a:pt x="0" y="0"/>
              </a:moveTo>
              <a:lnTo>
                <a:pt x="0" y="1574264"/>
              </a:lnTo>
              <a:lnTo>
                <a:pt x="211673" y="1574264"/>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4B7806C-36B7-4A97-A04A-DAC6053E9C24}">
      <dsp:nvSpPr>
        <dsp:cNvPr id="0" name=""/>
        <dsp:cNvSpPr/>
      </dsp:nvSpPr>
      <dsp:spPr>
        <a:xfrm>
          <a:off x="3648341" y="1888179"/>
          <a:ext cx="2303279" cy="35150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содержание информации</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3658636" y="1898474"/>
        <a:ext cx="2282689" cy="330912"/>
      </dsp:txXfrm>
    </dsp:sp>
    <dsp:sp modelId="{951DB917-C4E3-498B-8E22-AEEF40B1FB20}">
      <dsp:nvSpPr>
        <dsp:cNvPr id="0" name=""/>
        <dsp:cNvSpPr/>
      </dsp:nvSpPr>
      <dsp:spPr>
        <a:xfrm>
          <a:off x="3436668" y="489666"/>
          <a:ext cx="211673" cy="2196229"/>
        </a:xfrm>
        <a:custGeom>
          <a:avLst/>
          <a:gdLst/>
          <a:ahLst/>
          <a:cxnLst/>
          <a:rect l="0" t="0" r="0" b="0"/>
          <a:pathLst>
            <a:path>
              <a:moveTo>
                <a:pt x="0" y="0"/>
              </a:moveTo>
              <a:lnTo>
                <a:pt x="0" y="2196229"/>
              </a:lnTo>
              <a:lnTo>
                <a:pt x="211673" y="2196229"/>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44172B5-5A7C-4FB7-8D34-95D9AE1ADCFE}">
      <dsp:nvSpPr>
        <dsp:cNvPr id="0" name=""/>
        <dsp:cNvSpPr/>
      </dsp:nvSpPr>
      <dsp:spPr>
        <a:xfrm>
          <a:off x="3648341" y="2370839"/>
          <a:ext cx="2285777" cy="630112"/>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удобство форматов данных для повторного использования</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3666796" y="2389294"/>
        <a:ext cx="2248867" cy="593202"/>
      </dsp:txXfrm>
    </dsp:sp>
    <dsp:sp modelId="{B627B786-8121-44E7-A22D-00D172ED5AE1}">
      <dsp:nvSpPr>
        <dsp:cNvPr id="0" name=""/>
        <dsp:cNvSpPr/>
      </dsp:nvSpPr>
      <dsp:spPr>
        <a:xfrm>
          <a:off x="3436668" y="489666"/>
          <a:ext cx="211673" cy="2969495"/>
        </a:xfrm>
        <a:custGeom>
          <a:avLst/>
          <a:gdLst/>
          <a:ahLst/>
          <a:cxnLst/>
          <a:rect l="0" t="0" r="0" b="0"/>
          <a:pathLst>
            <a:path>
              <a:moveTo>
                <a:pt x="0" y="0"/>
              </a:moveTo>
              <a:lnTo>
                <a:pt x="0" y="2969495"/>
              </a:lnTo>
              <a:lnTo>
                <a:pt x="211673" y="296949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C94EEA0-1F11-4B5B-837B-8A4C27D96F5E}">
      <dsp:nvSpPr>
        <dsp:cNvPr id="0" name=""/>
        <dsp:cNvSpPr/>
      </dsp:nvSpPr>
      <dsp:spPr>
        <a:xfrm>
          <a:off x="3648341" y="3132109"/>
          <a:ext cx="2290486" cy="654104"/>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ru-RU" sz="11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применение современных графических способов подачи информации</a:t>
          </a:r>
          <a:endParaRPr lang="ru-RU" sz="11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3667499" y="3151267"/>
        <a:ext cx="2252170" cy="6157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399782-FCDF-4549-BCD1-6B66C81116ED}">
      <dsp:nvSpPr>
        <dsp:cNvPr id="0" name=""/>
        <dsp:cNvSpPr/>
      </dsp:nvSpPr>
      <dsp:spPr>
        <a:xfrm>
          <a:off x="0" y="240091"/>
          <a:ext cx="2421870" cy="2520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9579BD9-B29A-4B9A-AB8F-F898491FD0A3}">
      <dsp:nvSpPr>
        <dsp:cNvPr id="0" name=""/>
        <dsp:cNvSpPr/>
      </dsp:nvSpPr>
      <dsp:spPr>
        <a:xfrm>
          <a:off x="373675" y="39226"/>
          <a:ext cx="1695309" cy="295200"/>
        </a:xfrm>
        <a:prstGeom prst="roundRect">
          <a:avLst/>
        </a:prstGeom>
        <a:gradFill rotWithShape="0">
          <a:gsLst>
            <a:gs pos="0">
              <a:schemeClr val="accent2">
                <a:hueOff val="0"/>
                <a:satOff val="0"/>
                <a:lumOff val="0"/>
                <a:alphaOff val="0"/>
                <a:tint val="83000"/>
                <a:shade val="100000"/>
                <a:alpha val="100000"/>
                <a:hueMod val="100000"/>
                <a:satMod val="220000"/>
                <a:lumMod val="90000"/>
              </a:schemeClr>
            </a:gs>
            <a:gs pos="76000">
              <a:schemeClr val="accent2">
                <a:hueOff val="0"/>
                <a:satOff val="0"/>
                <a:lumOff val="0"/>
                <a:alphaOff val="0"/>
                <a:shade val="100000"/>
              </a:schemeClr>
            </a:gs>
            <a:gs pos="100000">
              <a:schemeClr val="accent2">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социальную политику</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53636"/>
        <a:ext cx="1666489" cy="266380"/>
      </dsp:txXfrm>
    </dsp:sp>
    <dsp:sp modelId="{80458165-1D9E-496A-88F0-9E2358828220}">
      <dsp:nvSpPr>
        <dsp:cNvPr id="0" name=""/>
        <dsp:cNvSpPr/>
      </dsp:nvSpPr>
      <dsp:spPr>
        <a:xfrm>
          <a:off x="0" y="693691"/>
          <a:ext cx="2421870" cy="252000"/>
        </a:xfrm>
        <a:prstGeom prst="rect">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F08A825-BA2C-4530-937B-4C5174EB6A43}">
      <dsp:nvSpPr>
        <dsp:cNvPr id="0" name=""/>
        <dsp:cNvSpPr/>
      </dsp:nvSpPr>
      <dsp:spPr>
        <a:xfrm>
          <a:off x="373675" y="492826"/>
          <a:ext cx="1695309" cy="295200"/>
        </a:xfrm>
        <a:prstGeom prst="roundRect">
          <a:avLst/>
        </a:prstGeom>
        <a:gradFill rotWithShape="0">
          <a:gsLst>
            <a:gs pos="0">
              <a:schemeClr val="accent3">
                <a:hueOff val="0"/>
                <a:satOff val="0"/>
                <a:lumOff val="0"/>
                <a:alphaOff val="0"/>
                <a:tint val="83000"/>
                <a:shade val="100000"/>
                <a:alpha val="100000"/>
                <a:hueMod val="100000"/>
                <a:satMod val="220000"/>
                <a:lumMod val="90000"/>
              </a:schemeClr>
            </a:gs>
            <a:gs pos="76000">
              <a:schemeClr val="accent3">
                <a:hueOff val="0"/>
                <a:satOff val="0"/>
                <a:lumOff val="0"/>
                <a:alphaOff val="0"/>
                <a:shade val="100000"/>
              </a:schemeClr>
            </a:gs>
            <a:gs pos="100000">
              <a:schemeClr val="accent3">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здравоохранение</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507236"/>
        <a:ext cx="1666489" cy="266380"/>
      </dsp:txXfrm>
    </dsp:sp>
    <dsp:sp modelId="{FAE9A4CD-CFAE-4620-AFA8-E24433C600BE}">
      <dsp:nvSpPr>
        <dsp:cNvPr id="0" name=""/>
        <dsp:cNvSpPr/>
      </dsp:nvSpPr>
      <dsp:spPr>
        <a:xfrm>
          <a:off x="0" y="1147291"/>
          <a:ext cx="2421870" cy="252000"/>
        </a:xfrm>
        <a:prstGeom prst="rect">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29C7C71-0D96-4E94-8089-7561F3F75907}">
      <dsp:nvSpPr>
        <dsp:cNvPr id="0" name=""/>
        <dsp:cNvSpPr/>
      </dsp:nvSpPr>
      <dsp:spPr>
        <a:xfrm>
          <a:off x="373675" y="946426"/>
          <a:ext cx="1695309" cy="295200"/>
        </a:xfrm>
        <a:prstGeom prst="roundRect">
          <a:avLst/>
        </a:prstGeom>
        <a:gradFill rotWithShape="0">
          <a:gsLst>
            <a:gs pos="0">
              <a:schemeClr val="accent4">
                <a:hueOff val="0"/>
                <a:satOff val="0"/>
                <a:lumOff val="0"/>
                <a:alphaOff val="0"/>
                <a:tint val="83000"/>
                <a:shade val="100000"/>
                <a:alpha val="100000"/>
                <a:hueMod val="100000"/>
                <a:satMod val="220000"/>
                <a:lumMod val="90000"/>
              </a:schemeClr>
            </a:gs>
            <a:gs pos="76000">
              <a:schemeClr val="accent4">
                <a:hueOff val="0"/>
                <a:satOff val="0"/>
                <a:lumOff val="0"/>
                <a:alphaOff val="0"/>
                <a:shade val="100000"/>
              </a:schemeClr>
            </a:gs>
            <a:gs pos="100000">
              <a:schemeClr val="accent4">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физкультуру и спорт, молодежную политику</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960836"/>
        <a:ext cx="1666489" cy="266380"/>
      </dsp:txXfrm>
    </dsp:sp>
    <dsp:sp modelId="{C45F82E9-3F9E-4BFD-A1F0-89EE41EEE7F8}">
      <dsp:nvSpPr>
        <dsp:cNvPr id="0" name=""/>
        <dsp:cNvSpPr/>
      </dsp:nvSpPr>
      <dsp:spPr>
        <a:xfrm>
          <a:off x="0" y="1600891"/>
          <a:ext cx="2421870" cy="252000"/>
        </a:xfrm>
        <a:prstGeom prst="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A89FF56-63FB-4143-90F3-BC435833832D}">
      <dsp:nvSpPr>
        <dsp:cNvPr id="0" name=""/>
        <dsp:cNvSpPr/>
      </dsp:nvSpPr>
      <dsp:spPr>
        <a:xfrm>
          <a:off x="373675" y="1400026"/>
          <a:ext cx="1695309" cy="295200"/>
        </a:xfrm>
        <a:prstGeom prst="roundRect">
          <a:avLst/>
        </a:prstGeom>
        <a:gradFill rotWithShape="0">
          <a:gsLst>
            <a:gs pos="0">
              <a:schemeClr val="accent5">
                <a:hueOff val="0"/>
                <a:satOff val="0"/>
                <a:lumOff val="0"/>
                <a:alphaOff val="0"/>
                <a:tint val="83000"/>
                <a:shade val="100000"/>
                <a:alpha val="100000"/>
                <a:hueMod val="100000"/>
                <a:satMod val="220000"/>
                <a:lumMod val="90000"/>
              </a:schemeClr>
            </a:gs>
            <a:gs pos="76000">
              <a:schemeClr val="accent5">
                <a:hueOff val="0"/>
                <a:satOff val="0"/>
                <a:lumOff val="0"/>
                <a:alphaOff val="0"/>
                <a:shade val="100000"/>
              </a:schemeClr>
            </a:gs>
            <a:gs pos="100000">
              <a:schemeClr val="accent5">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образование</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1414436"/>
        <a:ext cx="1666489" cy="266380"/>
      </dsp:txXfrm>
    </dsp:sp>
    <dsp:sp modelId="{08A1C99E-9C46-4452-B6DE-94A88DDE1A78}">
      <dsp:nvSpPr>
        <dsp:cNvPr id="0" name=""/>
        <dsp:cNvSpPr/>
      </dsp:nvSpPr>
      <dsp:spPr>
        <a:xfrm>
          <a:off x="0" y="2054492"/>
          <a:ext cx="2421870" cy="252000"/>
        </a:xfrm>
        <a:prstGeom prst="rect">
          <a:avLst/>
        </a:prstGeom>
        <a:solidFill>
          <a:schemeClr val="lt1">
            <a:alpha val="90000"/>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1ACE62D-7143-4D24-800C-60340D9B4710}">
      <dsp:nvSpPr>
        <dsp:cNvPr id="0" name=""/>
        <dsp:cNvSpPr/>
      </dsp:nvSpPr>
      <dsp:spPr>
        <a:xfrm>
          <a:off x="373675" y="1853626"/>
          <a:ext cx="1695309" cy="295200"/>
        </a:xfrm>
        <a:prstGeom prst="roundRect">
          <a:avLst/>
        </a:prstGeom>
        <a:gradFill rotWithShape="0">
          <a:gsLst>
            <a:gs pos="0">
              <a:schemeClr val="accent6">
                <a:hueOff val="0"/>
                <a:satOff val="0"/>
                <a:lumOff val="0"/>
                <a:alphaOff val="0"/>
                <a:tint val="83000"/>
                <a:shade val="100000"/>
                <a:alpha val="100000"/>
                <a:hueMod val="100000"/>
                <a:satMod val="220000"/>
                <a:lumMod val="90000"/>
              </a:schemeClr>
            </a:gs>
            <a:gs pos="76000">
              <a:schemeClr val="accent6">
                <a:hueOff val="0"/>
                <a:satOff val="0"/>
                <a:lumOff val="0"/>
                <a:alphaOff val="0"/>
                <a:shade val="100000"/>
              </a:schemeClr>
            </a:gs>
            <a:gs pos="100000">
              <a:schemeClr val="accent6">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культуру</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1868036"/>
        <a:ext cx="1666489" cy="266380"/>
      </dsp:txXfrm>
    </dsp:sp>
    <dsp:sp modelId="{4DB8C4FD-A1BE-46B8-ADE3-8C940EB6CE89}">
      <dsp:nvSpPr>
        <dsp:cNvPr id="0" name=""/>
        <dsp:cNvSpPr/>
      </dsp:nvSpPr>
      <dsp:spPr>
        <a:xfrm>
          <a:off x="0" y="2508092"/>
          <a:ext cx="2421870" cy="2520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50E8FE4-82F6-49DE-8153-4A70C6A46741}">
      <dsp:nvSpPr>
        <dsp:cNvPr id="0" name=""/>
        <dsp:cNvSpPr/>
      </dsp:nvSpPr>
      <dsp:spPr>
        <a:xfrm>
          <a:off x="373675" y="2307226"/>
          <a:ext cx="1695309" cy="295200"/>
        </a:xfrm>
        <a:prstGeom prst="roundRect">
          <a:avLst/>
        </a:prstGeom>
        <a:gradFill rotWithShape="0">
          <a:gsLst>
            <a:gs pos="0">
              <a:schemeClr val="accent2">
                <a:hueOff val="0"/>
                <a:satOff val="0"/>
                <a:lumOff val="0"/>
                <a:alphaOff val="0"/>
                <a:tint val="83000"/>
                <a:shade val="100000"/>
                <a:alpha val="100000"/>
                <a:hueMod val="100000"/>
                <a:satMod val="220000"/>
                <a:lumMod val="90000"/>
              </a:schemeClr>
            </a:gs>
            <a:gs pos="76000">
              <a:schemeClr val="accent2">
                <a:hueOff val="0"/>
                <a:satOff val="0"/>
                <a:lumOff val="0"/>
                <a:alphaOff val="0"/>
                <a:shade val="100000"/>
              </a:schemeClr>
            </a:gs>
            <a:gs pos="100000">
              <a:schemeClr val="accent2">
                <a:hueOff val="0"/>
                <a:satOff val="0"/>
                <a:lumOff val="0"/>
                <a:alphaOff val="0"/>
                <a:shade val="93000"/>
                <a:alpha val="100000"/>
                <a:satMod val="100000"/>
                <a:lumMod val="93000"/>
              </a:schemeClr>
            </a:gs>
          </a:gsLst>
          <a:path path="circle">
            <a:fillToRect l="15000" t="15000" r="100000" b="100000"/>
          </a:path>
        </a:gradFill>
        <a:ln>
          <a:noFill/>
        </a:ln>
        <a:effectLst>
          <a:outerShdw blurRad="381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079" tIns="0" rIns="64079" bIns="0" numCol="1" spcCol="1270" anchor="ctr" anchorCtr="0">
          <a:noAutofit/>
        </a:bodyPr>
        <a:lstStyle/>
        <a:p>
          <a:pPr lvl="0" algn="ctr" defTabSz="444500">
            <a:lnSpc>
              <a:spcPct val="90000"/>
            </a:lnSpc>
            <a:spcBef>
              <a:spcPct val="0"/>
            </a:spcBef>
            <a:spcAft>
              <a:spcPct val="35000"/>
            </a:spcAft>
          </a:pPr>
          <a:r>
            <a:rPr lang="ru-RU" altLang="ru-RU" sz="1000" b="1" i="0" kern="1200" dirty="0" smtClean="0">
              <a:solidFill>
                <a:schemeClr val="bg1"/>
              </a:solidFill>
              <a:latin typeface="Times New Roman" panose="02020603050405020304" pitchFamily="18" charset="0"/>
              <a:cs typeface="Times New Roman" panose="02020603050405020304" pitchFamily="18" charset="0"/>
            </a:rPr>
            <a:t>на дороги и ЖКХ</a:t>
          </a:r>
          <a:endParaRPr lang="ru-RU" sz="1000" b="1" i="0" kern="1200" dirty="0">
            <a:solidFill>
              <a:schemeClr val="bg1"/>
            </a:solidFill>
            <a:latin typeface="Times New Roman" panose="02020603050405020304" pitchFamily="18" charset="0"/>
            <a:cs typeface="Times New Roman" panose="02020603050405020304" pitchFamily="18" charset="0"/>
          </a:endParaRPr>
        </a:p>
      </dsp:txBody>
      <dsp:txXfrm>
        <a:off x="388085" y="2321636"/>
        <a:ext cx="1666489" cy="2663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51FDF-2414-436A-9219-BB9CFC632D6C}">
      <dsp:nvSpPr>
        <dsp:cNvPr id="0" name=""/>
        <dsp:cNvSpPr/>
      </dsp:nvSpPr>
      <dsp:spPr>
        <a:xfrm>
          <a:off x="72017" y="0"/>
          <a:ext cx="2229962" cy="1337977"/>
        </a:xfrm>
        <a:prstGeom prst="roundRect">
          <a:avLst>
            <a:gd name="adj" fmla="val 10000"/>
          </a:avLst>
        </a:prstGeom>
        <a:solidFill>
          <a:schemeClr val="accent3">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kumimoji="0" lang="ru-RU" sz="14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Составление проекта бюджета (планирование)</a:t>
          </a:r>
          <a:endParaRPr lang="ru-RU" sz="1400" b="1" kern="1200" dirty="0">
            <a:solidFill>
              <a:schemeClr val="tx1"/>
            </a:solidFill>
          </a:endParaRPr>
        </a:p>
      </dsp:txBody>
      <dsp:txXfrm>
        <a:off x="111205" y="39188"/>
        <a:ext cx="2151586" cy="1259601"/>
      </dsp:txXfrm>
    </dsp:sp>
    <dsp:sp modelId="{D2CF8E39-E4EB-43C4-B9B6-A1213F6B933B}">
      <dsp:nvSpPr>
        <dsp:cNvPr id="0" name=""/>
        <dsp:cNvSpPr/>
      </dsp:nvSpPr>
      <dsp:spPr>
        <a:xfrm rot="2014">
          <a:off x="2580028" y="393485"/>
          <a:ext cx="669842" cy="553030"/>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ru-RU" sz="2500" b="1" kern="1200">
            <a:solidFill>
              <a:schemeClr val="tx1"/>
            </a:solidFill>
          </a:endParaRPr>
        </a:p>
      </dsp:txBody>
      <dsp:txXfrm>
        <a:off x="2580028" y="504042"/>
        <a:ext cx="503933" cy="331818"/>
      </dsp:txXfrm>
    </dsp:sp>
    <dsp:sp modelId="{CE298AC9-1C30-48E4-976B-277617D13F42}">
      <dsp:nvSpPr>
        <dsp:cNvPr id="0" name=""/>
        <dsp:cNvSpPr/>
      </dsp:nvSpPr>
      <dsp:spPr>
        <a:xfrm>
          <a:off x="3565834" y="2046"/>
          <a:ext cx="2229962" cy="1337977"/>
        </a:xfrm>
        <a:prstGeom prst="roundRect">
          <a:avLst>
            <a:gd name="adj" fmla="val 10000"/>
          </a:avLst>
        </a:prstGeom>
        <a:solidFill>
          <a:schemeClr val="accent3">
            <a:hueOff val="2748500"/>
            <a:satOff val="-1986"/>
            <a:lumOff val="735"/>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kumimoji="0" lang="ru-RU" sz="14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Рассмотрение и утверждение бюджета </a:t>
          </a:r>
          <a:endParaRPr lang="ru-RU" sz="1400" b="1" kern="1200" dirty="0">
            <a:solidFill>
              <a:schemeClr val="tx1"/>
            </a:solidFill>
          </a:endParaRPr>
        </a:p>
      </dsp:txBody>
      <dsp:txXfrm>
        <a:off x="3605022" y="41234"/>
        <a:ext cx="2151586" cy="1259601"/>
      </dsp:txXfrm>
    </dsp:sp>
    <dsp:sp modelId="{9FB96561-DCF0-43DD-A0C1-ABFED8D5807F}">
      <dsp:nvSpPr>
        <dsp:cNvPr id="0" name=""/>
        <dsp:cNvSpPr/>
      </dsp:nvSpPr>
      <dsp:spPr>
        <a:xfrm rot="5400000">
          <a:off x="4361148" y="1496121"/>
          <a:ext cx="474080" cy="553030"/>
        </a:xfrm>
        <a:prstGeom prst="rightArrow">
          <a:avLst>
            <a:gd name="adj1" fmla="val 60000"/>
            <a:gd name="adj2" fmla="val 50000"/>
          </a:avLst>
        </a:prstGeom>
        <a:solidFill>
          <a:schemeClr val="accent3">
            <a:hueOff val="3664666"/>
            <a:satOff val="-2648"/>
            <a:lumOff val="9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ru-RU" sz="2500" b="1" kern="1200">
            <a:solidFill>
              <a:schemeClr val="tx1"/>
            </a:solidFill>
          </a:endParaRPr>
        </a:p>
      </dsp:txBody>
      <dsp:txXfrm rot="-5400000">
        <a:off x="4432279" y="1535596"/>
        <a:ext cx="331818" cy="331856"/>
      </dsp:txXfrm>
    </dsp:sp>
    <dsp:sp modelId="{6C64BDAC-3A8C-4935-9DF2-B0FF8826B0DD}">
      <dsp:nvSpPr>
        <dsp:cNvPr id="0" name=""/>
        <dsp:cNvSpPr/>
      </dsp:nvSpPr>
      <dsp:spPr>
        <a:xfrm>
          <a:off x="3158798" y="2232009"/>
          <a:ext cx="2636997" cy="2304733"/>
        </a:xfrm>
        <a:prstGeom prst="roundRect">
          <a:avLst>
            <a:gd name="adj" fmla="val 10000"/>
          </a:avLst>
        </a:prstGeom>
        <a:solidFill>
          <a:schemeClr val="accent3">
            <a:hueOff val="5497000"/>
            <a:satOff val="-3971"/>
            <a:lumOff val="1471"/>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lvl="0" algn="ctr" defTabSz="622300">
            <a:lnSpc>
              <a:spcPct val="90000"/>
            </a:lnSpc>
            <a:spcBef>
              <a:spcPct val="0"/>
            </a:spcBef>
            <a:spcAft>
              <a:spcPct val="35000"/>
            </a:spcAft>
          </a:pPr>
          <a:r>
            <a:rPr kumimoji="0" lang="ru-RU" sz="14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Исполнение бюджета</a:t>
          </a:r>
          <a:endParaRPr lang="ru-RU" sz="1400" b="1" kern="1200" dirty="0">
            <a:solidFill>
              <a:schemeClr val="tx1"/>
            </a:solidFill>
          </a:endParaRPr>
        </a:p>
        <a:p>
          <a:pPr marL="114300" lvl="1" indent="-114300" algn="l" defTabSz="622300">
            <a:lnSpc>
              <a:spcPct val="90000"/>
            </a:lnSpc>
            <a:spcBef>
              <a:spcPct val="0"/>
            </a:spcBef>
            <a:spcAft>
              <a:spcPct val="15000"/>
            </a:spcAft>
            <a:buChar char="••"/>
          </a:pPr>
          <a:r>
            <a:rPr lang="ru-RU" sz="1400" b="0" i="1" kern="1200" dirty="0" smtClean="0">
              <a:solidFill>
                <a:schemeClr val="tx1"/>
              </a:solidFill>
              <a:latin typeface="Times New Roman" panose="02020603050405020304" pitchFamily="18" charset="0"/>
              <a:cs typeface="Times New Roman" panose="02020603050405020304" pitchFamily="18" charset="0"/>
            </a:rPr>
            <a:t>Исполнение бюджета по доходам</a:t>
          </a:r>
          <a:endParaRPr lang="ru-RU" sz="1400" b="0" i="1" kern="1200" dirty="0">
            <a:solidFill>
              <a:schemeClr val="tx1"/>
            </a:solidFill>
          </a:endParaRPr>
        </a:p>
        <a:p>
          <a:pPr marL="114300" lvl="1" indent="-114300" algn="l" defTabSz="622300">
            <a:lnSpc>
              <a:spcPct val="90000"/>
            </a:lnSpc>
            <a:spcBef>
              <a:spcPct val="0"/>
            </a:spcBef>
            <a:spcAft>
              <a:spcPct val="15000"/>
            </a:spcAft>
            <a:buChar char="••"/>
          </a:pPr>
          <a:r>
            <a:rPr lang="ru-RU" sz="1400" b="0" i="1" kern="1200" dirty="0" smtClean="0">
              <a:solidFill>
                <a:schemeClr val="tx1"/>
              </a:solidFill>
              <a:latin typeface="Times New Roman" panose="02020603050405020304" pitchFamily="18" charset="0"/>
              <a:cs typeface="Times New Roman" panose="02020603050405020304" pitchFamily="18" charset="0"/>
            </a:rPr>
            <a:t>Исполнение бюджета по расходам (</a:t>
          </a:r>
          <a:r>
            <a:rPr lang="ru-RU" sz="1400" b="0" i="1" kern="1200" smtClean="0">
              <a:solidFill>
                <a:schemeClr val="tx1"/>
              </a:solidFill>
              <a:latin typeface="Times New Roman" panose="02020603050405020304" pitchFamily="18" charset="0"/>
              <a:cs typeface="Times New Roman" panose="02020603050405020304" pitchFamily="18" charset="0"/>
            </a:rPr>
            <a:t>в том числе </a:t>
          </a:r>
          <a:r>
            <a:rPr lang="ru-RU" sz="1400" b="0" i="1" kern="1200" dirty="0" smtClean="0">
              <a:solidFill>
                <a:schemeClr val="tx1"/>
              </a:solidFill>
              <a:latin typeface="Times New Roman" panose="02020603050405020304" pitchFamily="18" charset="0"/>
              <a:cs typeface="Times New Roman" panose="02020603050405020304" pitchFamily="18" charset="0"/>
            </a:rPr>
            <a:t>по госпрограммам)</a:t>
          </a:r>
          <a:endParaRPr lang="ru-RU" sz="1400" b="0" i="1" kern="1200" dirty="0">
            <a:solidFill>
              <a:schemeClr val="tx1"/>
            </a:solidFill>
          </a:endParaRPr>
        </a:p>
        <a:p>
          <a:pPr marL="114300" lvl="1" indent="-114300" algn="l" defTabSz="622300">
            <a:lnSpc>
              <a:spcPct val="90000"/>
            </a:lnSpc>
            <a:spcBef>
              <a:spcPct val="0"/>
            </a:spcBef>
            <a:spcAft>
              <a:spcPct val="15000"/>
            </a:spcAft>
            <a:buChar char="••"/>
          </a:pPr>
          <a:r>
            <a:rPr lang="ru-RU" sz="1400" b="0" i="1" kern="1200" dirty="0" smtClean="0">
              <a:solidFill>
                <a:schemeClr val="tx1"/>
              </a:solidFill>
              <a:latin typeface="Times New Roman" panose="02020603050405020304" pitchFamily="18" charset="0"/>
              <a:cs typeface="Times New Roman" panose="02020603050405020304" pitchFamily="18" charset="0"/>
            </a:rPr>
            <a:t>Исполнение бюджета по источникам финансирования дефицита бюджета</a:t>
          </a:r>
          <a:endParaRPr lang="ru-RU" sz="1400" b="0" i="1" kern="1200" dirty="0">
            <a:solidFill>
              <a:schemeClr val="tx1"/>
            </a:solidFill>
          </a:endParaRPr>
        </a:p>
      </dsp:txBody>
      <dsp:txXfrm>
        <a:off x="3226301" y="2299512"/>
        <a:ext cx="2501991" cy="2169727"/>
      </dsp:txXfrm>
    </dsp:sp>
    <dsp:sp modelId="{D0478F00-D770-4BD1-A1A4-D27088C6C83A}">
      <dsp:nvSpPr>
        <dsp:cNvPr id="0" name=""/>
        <dsp:cNvSpPr/>
      </dsp:nvSpPr>
      <dsp:spPr>
        <a:xfrm rot="10800000">
          <a:off x="2489810" y="3107860"/>
          <a:ext cx="472752" cy="553030"/>
        </a:xfrm>
        <a:prstGeom prst="rightArrow">
          <a:avLst>
            <a:gd name="adj1" fmla="val 60000"/>
            <a:gd name="adj2" fmla="val 50000"/>
          </a:avLst>
        </a:prstGeom>
        <a:solidFill>
          <a:schemeClr val="accent3">
            <a:hueOff val="7329333"/>
            <a:satOff val="-5295"/>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ru-RU" sz="2500" b="1" kern="1200">
            <a:solidFill>
              <a:schemeClr val="tx1"/>
            </a:solidFill>
          </a:endParaRPr>
        </a:p>
      </dsp:txBody>
      <dsp:txXfrm rot="10800000">
        <a:off x="2631636" y="3218466"/>
        <a:ext cx="330926" cy="331818"/>
      </dsp:txXfrm>
    </dsp:sp>
    <dsp:sp modelId="{002C1DEA-826C-48C8-A4B8-B9B899EA74EE}">
      <dsp:nvSpPr>
        <dsp:cNvPr id="0" name=""/>
        <dsp:cNvSpPr/>
      </dsp:nvSpPr>
      <dsp:spPr>
        <a:xfrm>
          <a:off x="36851" y="2715387"/>
          <a:ext cx="2229962" cy="1337977"/>
        </a:xfrm>
        <a:prstGeom prst="roundRect">
          <a:avLst>
            <a:gd name="adj" fmla="val 10000"/>
          </a:avLst>
        </a:prstGeom>
        <a:solidFill>
          <a:schemeClr val="accent3">
            <a:hueOff val="8245499"/>
            <a:satOff val="-5957"/>
            <a:lumOff val="2206"/>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kumimoji="0" lang="ru-RU" sz="14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Составление бюджетной отчётности</a:t>
          </a:r>
          <a:endParaRPr lang="ru-RU" sz="1400" b="1" kern="1200" dirty="0">
            <a:solidFill>
              <a:schemeClr val="tx1"/>
            </a:solidFill>
          </a:endParaRPr>
        </a:p>
      </dsp:txBody>
      <dsp:txXfrm>
        <a:off x="76039" y="2754575"/>
        <a:ext cx="2151586" cy="1259601"/>
      </dsp:txXfrm>
    </dsp:sp>
    <dsp:sp modelId="{FF14DD72-F276-4833-A58F-89A4EDF9732F}">
      <dsp:nvSpPr>
        <dsp:cNvPr id="0" name=""/>
        <dsp:cNvSpPr/>
      </dsp:nvSpPr>
      <dsp:spPr>
        <a:xfrm rot="5350443">
          <a:off x="888073" y="4290736"/>
          <a:ext cx="561625" cy="553030"/>
        </a:xfrm>
        <a:prstGeom prst="rightArrow">
          <a:avLst>
            <a:gd name="adj1" fmla="val 60000"/>
            <a:gd name="adj2" fmla="val 50000"/>
          </a:avLst>
        </a:prstGeom>
        <a:solidFill>
          <a:schemeClr val="accent3">
            <a:hueOff val="10993999"/>
            <a:satOff val="-7943"/>
            <a:lumOff val="29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ru-RU" sz="3000" b="1" kern="1200">
            <a:solidFill>
              <a:schemeClr val="tx1"/>
            </a:solidFill>
          </a:endParaRPr>
        </a:p>
      </dsp:txBody>
      <dsp:txXfrm rot="-5400000">
        <a:off x="1001781" y="4286447"/>
        <a:ext cx="331818" cy="395716"/>
      </dsp:txXfrm>
    </dsp:sp>
    <dsp:sp modelId="{443E5E2D-EF25-4732-A31B-9B5E9BA3FE7B}">
      <dsp:nvSpPr>
        <dsp:cNvPr id="0" name=""/>
        <dsp:cNvSpPr/>
      </dsp:nvSpPr>
      <dsp:spPr>
        <a:xfrm>
          <a:off x="71415" y="5112924"/>
          <a:ext cx="2229962" cy="1337977"/>
        </a:xfrm>
        <a:prstGeom prst="roundRect">
          <a:avLst>
            <a:gd name="adj" fmla="val 10000"/>
          </a:avLst>
        </a:prstGeom>
        <a:solidFill>
          <a:schemeClr val="accent3">
            <a:hueOff val="10993999"/>
            <a:satOff val="-7943"/>
            <a:lumOff val="2941"/>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kumimoji="0" lang="ru-RU" sz="1400" b="1"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rPr>
            <a:t>Финансовый контроль</a:t>
          </a:r>
          <a:endParaRPr lang="ru-RU" sz="1400" b="1" kern="1200" dirty="0">
            <a:solidFill>
              <a:schemeClr val="tx1"/>
            </a:solidFill>
          </a:endParaRPr>
        </a:p>
      </dsp:txBody>
      <dsp:txXfrm>
        <a:off x="110603" y="5152112"/>
        <a:ext cx="2151586" cy="12596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2D2A6-D6E7-4DC9-9034-D19977A378B3}">
      <dsp:nvSpPr>
        <dsp:cNvPr id="0" name=""/>
        <dsp:cNvSpPr/>
      </dsp:nvSpPr>
      <dsp:spPr>
        <a:xfrm>
          <a:off x="-8378533" y="-1281093"/>
          <a:ext cx="9979011" cy="9979011"/>
        </a:xfrm>
        <a:prstGeom prst="blockArc">
          <a:avLst>
            <a:gd name="adj1" fmla="val 18900000"/>
            <a:gd name="adj2" fmla="val 2700000"/>
            <a:gd name="adj3" fmla="val 216"/>
          </a:avLst>
        </a:prstGeom>
        <a:noFill/>
        <a:ln w="2222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5184864-3548-4DF1-90B5-6754F923306C}">
      <dsp:nvSpPr>
        <dsp:cNvPr id="0" name=""/>
        <dsp:cNvSpPr/>
      </dsp:nvSpPr>
      <dsp:spPr>
        <a:xfrm>
          <a:off x="520290" y="412273"/>
          <a:ext cx="6066965" cy="523830"/>
        </a:xfrm>
        <a:prstGeom prst="rect">
          <a:avLst/>
        </a:prstGeom>
        <a:gradFill rotWithShape="0">
          <a:gsLst>
            <a:gs pos="0">
              <a:schemeClr val="accent5">
                <a:hueOff val="0"/>
                <a:satOff val="0"/>
                <a:lumOff val="0"/>
                <a:alphaOff val="0"/>
                <a:tint val="37000"/>
                <a:hueMod val="100000"/>
                <a:satMod val="200000"/>
                <a:lumMod val="88000"/>
              </a:schemeClr>
            </a:gs>
            <a:gs pos="100000">
              <a:schemeClr val="accent5">
                <a:hueOff val="0"/>
                <a:satOff val="0"/>
                <a:lumOff val="0"/>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b="0" kern="1200" dirty="0" smtClean="0"/>
            <a:t>осуществление бюджетных расходов с учетом возможностей доходной базы бюджета</a:t>
          </a:r>
          <a:endParaRPr lang="ru-RU" sz="1200" b="0" kern="1200" dirty="0"/>
        </a:p>
      </dsp:txBody>
      <dsp:txXfrm>
        <a:off x="520290" y="412273"/>
        <a:ext cx="6066965" cy="523830"/>
      </dsp:txXfrm>
    </dsp:sp>
    <dsp:sp modelId="{503AC83D-F117-4976-9DAB-1AD1456D038A}">
      <dsp:nvSpPr>
        <dsp:cNvPr id="0" name=""/>
        <dsp:cNvSpPr/>
      </dsp:nvSpPr>
      <dsp:spPr>
        <a:xfrm>
          <a:off x="99014" y="252913"/>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01091D1A-4984-4A88-9377-64E571821D48}">
      <dsp:nvSpPr>
        <dsp:cNvPr id="0" name=""/>
        <dsp:cNvSpPr/>
      </dsp:nvSpPr>
      <dsp:spPr>
        <a:xfrm>
          <a:off x="1083168" y="1224139"/>
          <a:ext cx="5456560" cy="673852"/>
        </a:xfrm>
        <a:prstGeom prst="rect">
          <a:avLst/>
        </a:prstGeom>
        <a:gradFill rotWithShape="0">
          <a:gsLst>
            <a:gs pos="0">
              <a:schemeClr val="accent5">
                <a:hueOff val="-2038935"/>
                <a:satOff val="14013"/>
                <a:lumOff val="-1373"/>
                <a:alphaOff val="0"/>
                <a:tint val="37000"/>
                <a:hueMod val="100000"/>
                <a:satMod val="200000"/>
                <a:lumMod val="88000"/>
              </a:schemeClr>
            </a:gs>
            <a:gs pos="100000">
              <a:schemeClr val="accent5">
                <a:hueOff val="-2038935"/>
                <a:satOff val="14013"/>
                <a:lumOff val="-1373"/>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kern="1200" dirty="0" smtClean="0"/>
            <a:t>формирование бюджетов государственных программ Ярославской области исходя из четко определенных долгосрочных целей социально-экономического развития области и показателей их достижения</a:t>
          </a:r>
          <a:endParaRPr lang="ru-RU" sz="1200" kern="1200" dirty="0"/>
        </a:p>
      </dsp:txBody>
      <dsp:txXfrm>
        <a:off x="1083168" y="1224139"/>
        <a:ext cx="5456560" cy="673852"/>
      </dsp:txXfrm>
    </dsp:sp>
    <dsp:sp modelId="{94E29A75-1BC3-4A32-8897-E71F9A6F1CCE}">
      <dsp:nvSpPr>
        <dsp:cNvPr id="0" name=""/>
        <dsp:cNvSpPr/>
      </dsp:nvSpPr>
      <dsp:spPr>
        <a:xfrm>
          <a:off x="709419" y="1264568"/>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2038935"/>
              <a:satOff val="14013"/>
              <a:lumOff val="-1373"/>
              <a:alphaOff val="0"/>
            </a:schemeClr>
          </a:solidFill>
          <a:prstDash val="solid"/>
        </a:ln>
        <a:effectLst/>
      </dsp:spPr>
      <dsp:style>
        <a:lnRef idx="1">
          <a:scrgbClr r="0" g="0" b="0"/>
        </a:lnRef>
        <a:fillRef idx="2">
          <a:scrgbClr r="0" g="0" b="0"/>
        </a:fillRef>
        <a:effectRef idx="0">
          <a:scrgbClr r="0" g="0" b="0"/>
        </a:effectRef>
        <a:fontRef idx="minor"/>
      </dsp:style>
    </dsp:sp>
    <dsp:sp modelId="{5FA432F5-8AB6-48FD-9852-DFD4DEFAD03F}">
      <dsp:nvSpPr>
        <dsp:cNvPr id="0" name=""/>
        <dsp:cNvSpPr/>
      </dsp:nvSpPr>
      <dsp:spPr>
        <a:xfrm>
          <a:off x="1411770" y="2232248"/>
          <a:ext cx="5122061" cy="674040"/>
        </a:xfrm>
        <a:prstGeom prst="rect">
          <a:avLst/>
        </a:prstGeom>
        <a:gradFill rotWithShape="0">
          <a:gsLst>
            <a:gs pos="0">
              <a:schemeClr val="accent5">
                <a:hueOff val="-4077871"/>
                <a:satOff val="28025"/>
                <a:lumOff val="-2745"/>
                <a:alphaOff val="0"/>
                <a:tint val="37000"/>
                <a:hueMod val="100000"/>
                <a:satMod val="200000"/>
                <a:lumMod val="88000"/>
              </a:schemeClr>
            </a:gs>
            <a:gs pos="100000">
              <a:schemeClr val="accent5">
                <a:hueOff val="-4077871"/>
                <a:satOff val="28025"/>
                <a:lumOff val="-2745"/>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kern="1200" dirty="0" smtClean="0"/>
            <a:t>использование всех возможностей для привлечения средств внебюджетных источников, а также средств федерального бюджета, в первую очередь с наиболее высокой долей </a:t>
          </a:r>
          <a:r>
            <a:rPr lang="ru-RU" sz="1200" kern="1200" dirty="0" err="1" smtClean="0"/>
            <a:t>софинансирования</a:t>
          </a:r>
          <a:endParaRPr lang="ru-RU" sz="1200" kern="1200" dirty="0"/>
        </a:p>
      </dsp:txBody>
      <dsp:txXfrm>
        <a:off x="1411770" y="2232248"/>
        <a:ext cx="5122061" cy="674040"/>
      </dsp:txXfrm>
    </dsp:sp>
    <dsp:sp modelId="{4BE54DB0-68E6-45CD-918C-A2BF9672D9D0}">
      <dsp:nvSpPr>
        <dsp:cNvPr id="0" name=""/>
        <dsp:cNvSpPr/>
      </dsp:nvSpPr>
      <dsp:spPr>
        <a:xfrm>
          <a:off x="1043917" y="2275481"/>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4077871"/>
              <a:satOff val="28025"/>
              <a:lumOff val="-2745"/>
              <a:alphaOff val="0"/>
            </a:schemeClr>
          </a:solidFill>
          <a:prstDash val="solid"/>
        </a:ln>
        <a:effectLst/>
      </dsp:spPr>
      <dsp:style>
        <a:lnRef idx="1">
          <a:scrgbClr r="0" g="0" b="0"/>
        </a:lnRef>
        <a:fillRef idx="2">
          <a:scrgbClr r="0" g="0" b="0"/>
        </a:fillRef>
        <a:effectRef idx="0">
          <a:scrgbClr r="0" g="0" b="0"/>
        </a:effectRef>
        <a:fontRef idx="minor"/>
      </dsp:style>
    </dsp:sp>
    <dsp:sp modelId="{F3EF3C8C-1B8C-4978-A203-2F5B3C1864F0}">
      <dsp:nvSpPr>
        <dsp:cNvPr id="0" name=""/>
        <dsp:cNvSpPr/>
      </dsp:nvSpPr>
      <dsp:spPr>
        <a:xfrm>
          <a:off x="1571995" y="3312365"/>
          <a:ext cx="5015259" cy="792092"/>
        </a:xfrm>
        <a:prstGeom prst="rect">
          <a:avLst/>
        </a:prstGeom>
        <a:gradFill rotWithShape="0">
          <a:gsLst>
            <a:gs pos="0">
              <a:schemeClr val="accent5">
                <a:hueOff val="-6116806"/>
                <a:satOff val="42038"/>
                <a:lumOff val="-4118"/>
                <a:alphaOff val="0"/>
                <a:tint val="37000"/>
                <a:hueMod val="100000"/>
                <a:satMod val="200000"/>
                <a:lumMod val="88000"/>
              </a:schemeClr>
            </a:gs>
            <a:gs pos="100000">
              <a:schemeClr val="accent5">
                <a:hueOff val="-6116806"/>
                <a:satOff val="42038"/>
                <a:lumOff val="-4118"/>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kern="1200" dirty="0" smtClean="0"/>
            <a:t>разработка и внедрение критериев адресности и нуждаемости при предоставлении мер социальной поддержки и социальной помощи отдельным категориям граждан с целью оптимального перераспределения бюджетных средств для оказания поддержки наиболее социально незащищенным категориям граждан</a:t>
          </a:r>
          <a:endParaRPr lang="ru-RU" sz="1200" kern="1200" dirty="0"/>
        </a:p>
      </dsp:txBody>
      <dsp:txXfrm>
        <a:off x="1571995" y="3312365"/>
        <a:ext cx="5015259" cy="792092"/>
      </dsp:txXfrm>
    </dsp:sp>
    <dsp:sp modelId="{BB44C896-34E1-430A-901B-585EBBF49C9D}">
      <dsp:nvSpPr>
        <dsp:cNvPr id="0" name=""/>
        <dsp:cNvSpPr/>
      </dsp:nvSpPr>
      <dsp:spPr>
        <a:xfrm>
          <a:off x="1150720" y="3287136"/>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6116806"/>
              <a:satOff val="42038"/>
              <a:lumOff val="-4118"/>
              <a:alphaOff val="0"/>
            </a:schemeClr>
          </a:solidFill>
          <a:prstDash val="solid"/>
        </a:ln>
        <a:effectLst/>
      </dsp:spPr>
      <dsp:style>
        <a:lnRef idx="1">
          <a:scrgbClr r="0" g="0" b="0"/>
        </a:lnRef>
        <a:fillRef idx="2">
          <a:scrgbClr r="0" g="0" b="0"/>
        </a:fillRef>
        <a:effectRef idx="0">
          <a:scrgbClr r="0" g="0" b="0"/>
        </a:effectRef>
        <a:fontRef idx="minor"/>
      </dsp:style>
    </dsp:sp>
    <dsp:sp modelId="{D3638929-2F43-477E-A957-FD8A57002BF6}">
      <dsp:nvSpPr>
        <dsp:cNvPr id="0" name=""/>
        <dsp:cNvSpPr/>
      </dsp:nvSpPr>
      <dsp:spPr>
        <a:xfrm>
          <a:off x="1411770" y="4464497"/>
          <a:ext cx="5122061" cy="640985"/>
        </a:xfrm>
        <a:prstGeom prst="rect">
          <a:avLst/>
        </a:prstGeom>
        <a:gradFill rotWithShape="0">
          <a:gsLst>
            <a:gs pos="0">
              <a:schemeClr val="accent5">
                <a:hueOff val="-8155742"/>
                <a:satOff val="56051"/>
                <a:lumOff val="-5491"/>
                <a:alphaOff val="0"/>
                <a:tint val="37000"/>
                <a:hueMod val="100000"/>
                <a:satMod val="200000"/>
                <a:lumMod val="88000"/>
              </a:schemeClr>
            </a:gs>
            <a:gs pos="100000">
              <a:schemeClr val="accent5">
                <a:hueOff val="-8155742"/>
                <a:satOff val="56051"/>
                <a:lumOff val="-5491"/>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kern="1200" dirty="0" smtClean="0"/>
            <a:t>расширение перечня государственных услуг, оказываемых в электронном виде</a:t>
          </a:r>
          <a:endParaRPr lang="ru-RU" sz="1200" kern="1200" dirty="0"/>
        </a:p>
      </dsp:txBody>
      <dsp:txXfrm>
        <a:off x="1411770" y="4464497"/>
        <a:ext cx="5122061" cy="640985"/>
      </dsp:txXfrm>
    </dsp:sp>
    <dsp:sp modelId="{068DB63D-104E-462F-962F-F39466B452DA}">
      <dsp:nvSpPr>
        <dsp:cNvPr id="0" name=""/>
        <dsp:cNvSpPr/>
      </dsp:nvSpPr>
      <dsp:spPr>
        <a:xfrm>
          <a:off x="1043917" y="4298791"/>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8155742"/>
              <a:satOff val="56051"/>
              <a:lumOff val="-5491"/>
              <a:alphaOff val="0"/>
            </a:schemeClr>
          </a:solidFill>
          <a:prstDash val="solid"/>
        </a:ln>
        <a:effectLst/>
      </dsp:spPr>
      <dsp:style>
        <a:lnRef idx="1">
          <a:scrgbClr r="0" g="0" b="0"/>
        </a:lnRef>
        <a:fillRef idx="2">
          <a:scrgbClr r="0" g="0" b="0"/>
        </a:fillRef>
        <a:effectRef idx="0">
          <a:scrgbClr r="0" g="0" b="0"/>
        </a:effectRef>
        <a:fontRef idx="minor"/>
      </dsp:style>
    </dsp:sp>
    <dsp:sp modelId="{8333359F-020A-4366-B23E-5EACAEC46A37}">
      <dsp:nvSpPr>
        <dsp:cNvPr id="0" name=""/>
        <dsp:cNvSpPr/>
      </dsp:nvSpPr>
      <dsp:spPr>
        <a:xfrm>
          <a:off x="1130694" y="5393959"/>
          <a:ext cx="5456560" cy="674040"/>
        </a:xfrm>
        <a:prstGeom prst="rect">
          <a:avLst/>
        </a:prstGeom>
        <a:gradFill rotWithShape="0">
          <a:gsLst>
            <a:gs pos="0">
              <a:schemeClr val="accent5">
                <a:hueOff val="-10194677"/>
                <a:satOff val="70063"/>
                <a:lumOff val="-6863"/>
                <a:alphaOff val="0"/>
                <a:tint val="37000"/>
                <a:hueMod val="100000"/>
                <a:satMod val="200000"/>
                <a:lumMod val="88000"/>
              </a:schemeClr>
            </a:gs>
            <a:gs pos="100000">
              <a:schemeClr val="accent5">
                <a:hueOff val="-10194677"/>
                <a:satOff val="70063"/>
                <a:lumOff val="-6863"/>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b="0" kern="1200" dirty="0" smtClean="0"/>
            <a:t>повышение эффективности процедур проведения государственных закупок</a:t>
          </a:r>
        </a:p>
      </dsp:txBody>
      <dsp:txXfrm>
        <a:off x="1130694" y="5393959"/>
        <a:ext cx="5456560" cy="674040"/>
      </dsp:txXfrm>
    </dsp:sp>
    <dsp:sp modelId="{54B8004B-2C5A-4656-90D0-98C36E3577D1}">
      <dsp:nvSpPr>
        <dsp:cNvPr id="0" name=""/>
        <dsp:cNvSpPr/>
      </dsp:nvSpPr>
      <dsp:spPr>
        <a:xfrm>
          <a:off x="709419" y="5309704"/>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10194677"/>
              <a:satOff val="70063"/>
              <a:lumOff val="-6863"/>
              <a:alphaOff val="0"/>
            </a:schemeClr>
          </a:solidFill>
          <a:prstDash val="solid"/>
        </a:ln>
        <a:effectLst/>
      </dsp:spPr>
      <dsp:style>
        <a:lnRef idx="1">
          <a:scrgbClr r="0" g="0" b="0"/>
        </a:lnRef>
        <a:fillRef idx="2">
          <a:scrgbClr r="0" g="0" b="0"/>
        </a:fillRef>
        <a:effectRef idx="0">
          <a:scrgbClr r="0" g="0" b="0"/>
        </a:effectRef>
        <a:fontRef idx="minor"/>
      </dsp:style>
    </dsp:sp>
    <dsp:sp modelId="{94E2E819-8DDC-4869-A8BA-4F5D9C640C93}">
      <dsp:nvSpPr>
        <dsp:cNvPr id="0" name=""/>
        <dsp:cNvSpPr/>
      </dsp:nvSpPr>
      <dsp:spPr>
        <a:xfrm>
          <a:off x="520290" y="6405614"/>
          <a:ext cx="6066965" cy="674040"/>
        </a:xfrm>
        <a:prstGeom prst="rect">
          <a:avLst/>
        </a:prstGeom>
        <a:gradFill rotWithShape="0">
          <a:gsLst>
            <a:gs pos="0">
              <a:schemeClr val="accent5">
                <a:hueOff val="-12233612"/>
                <a:satOff val="84076"/>
                <a:lumOff val="-8236"/>
                <a:alphaOff val="0"/>
                <a:tint val="37000"/>
                <a:hueMod val="100000"/>
                <a:satMod val="200000"/>
                <a:lumMod val="88000"/>
              </a:schemeClr>
            </a:gs>
            <a:gs pos="100000">
              <a:schemeClr val="accent5">
                <a:hueOff val="-12233612"/>
                <a:satOff val="84076"/>
                <a:lumOff val="-8236"/>
                <a:alphaOff val="0"/>
                <a:tint val="53000"/>
                <a:shade val="100000"/>
                <a:hueMod val="100000"/>
                <a:satMod val="350000"/>
                <a:lumMod val="79000"/>
              </a:schemeClr>
            </a:gs>
          </a:gsLst>
          <a:lin ang="5400000" scaled="1"/>
        </a:gradFill>
        <a:ln>
          <a:noFill/>
        </a:ln>
        <a:effectLst>
          <a:outerShdw blurRad="50800" dist="12700" dir="528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5020" tIns="30480" rIns="30480" bIns="30480" numCol="1" spcCol="1270" anchor="ctr" anchorCtr="0">
          <a:noAutofit/>
        </a:bodyPr>
        <a:lstStyle/>
        <a:p>
          <a:pPr lvl="0" algn="l" defTabSz="533400">
            <a:lnSpc>
              <a:spcPct val="90000"/>
            </a:lnSpc>
            <a:spcBef>
              <a:spcPct val="0"/>
            </a:spcBef>
            <a:spcAft>
              <a:spcPct val="35000"/>
            </a:spcAft>
          </a:pPr>
          <a:r>
            <a:rPr lang="ru-RU" sz="1200" b="0" kern="1200" dirty="0" smtClean="0"/>
            <a:t>совершенствование процедур предварительного и последующего финансового контроля</a:t>
          </a:r>
        </a:p>
      </dsp:txBody>
      <dsp:txXfrm>
        <a:off x="520290" y="6405614"/>
        <a:ext cx="6066965" cy="674040"/>
      </dsp:txXfrm>
    </dsp:sp>
    <dsp:sp modelId="{9DD605F1-C0A9-4FC9-834A-0805D10C30A6}">
      <dsp:nvSpPr>
        <dsp:cNvPr id="0" name=""/>
        <dsp:cNvSpPr/>
      </dsp:nvSpPr>
      <dsp:spPr>
        <a:xfrm>
          <a:off x="99014" y="6321359"/>
          <a:ext cx="842551" cy="842551"/>
        </a:xfrm>
        <a:prstGeom prst="ellipse">
          <a:avLst/>
        </a:prstGeom>
        <a:gradFill rotWithShape="0">
          <a:gsLst>
            <a:gs pos="0">
              <a:schemeClr val="lt1">
                <a:hueOff val="0"/>
                <a:satOff val="0"/>
                <a:lumOff val="0"/>
                <a:alphaOff val="0"/>
                <a:tint val="37000"/>
                <a:hueMod val="100000"/>
                <a:satMod val="200000"/>
                <a:lumMod val="88000"/>
              </a:schemeClr>
            </a:gs>
            <a:gs pos="100000">
              <a:schemeClr val="lt1">
                <a:hueOff val="0"/>
                <a:satOff val="0"/>
                <a:lumOff val="0"/>
                <a:alphaOff val="0"/>
                <a:tint val="53000"/>
                <a:shade val="100000"/>
                <a:hueMod val="100000"/>
                <a:satMod val="350000"/>
                <a:lumMod val="79000"/>
              </a:schemeClr>
            </a:gs>
          </a:gsLst>
          <a:lin ang="5400000" scaled="1"/>
        </a:gradFill>
        <a:ln w="15875" cap="flat" cmpd="sng" algn="ctr">
          <a:solidFill>
            <a:schemeClr val="accent5">
              <a:hueOff val="-12233612"/>
              <a:satOff val="84076"/>
              <a:lumOff val="-8236"/>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AE67C-F923-40DF-A448-C0798935E02A}">
      <dsp:nvSpPr>
        <dsp:cNvPr id="0" name=""/>
        <dsp:cNvSpPr/>
      </dsp:nvSpPr>
      <dsp:spPr>
        <a:xfrm>
          <a:off x="0" y="157994"/>
          <a:ext cx="6408712" cy="1203464"/>
        </a:xfrm>
        <a:prstGeom prst="rect">
          <a:avLst/>
        </a:prstGeom>
        <a:solidFill>
          <a:schemeClr val="lt1">
            <a:alpha val="90000"/>
            <a:hueOff val="0"/>
            <a:satOff val="0"/>
            <a:lumOff val="0"/>
            <a:alphaOff val="0"/>
          </a:schemeClr>
        </a:solidFill>
        <a:ln w="2222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7387" tIns="479044" rIns="497387" bIns="78232" numCol="1" spcCol="1270" anchor="t" anchorCtr="0">
          <a:noAutofit/>
        </a:bodyPr>
        <a:lstStyle/>
        <a:p>
          <a:pPr marL="57150" lvl="1" indent="-57150" algn="l" defTabSz="488950">
            <a:lnSpc>
              <a:spcPct val="90000"/>
            </a:lnSpc>
            <a:spcBef>
              <a:spcPct val="0"/>
            </a:spcBef>
            <a:spcAft>
              <a:spcPct val="15000"/>
            </a:spcAft>
            <a:buChar char="••"/>
          </a:pPr>
          <a:r>
            <a:rPr lang="ru-RU" sz="1100" b="0" kern="1200" dirty="0" smtClean="0"/>
            <a:t>создание ТОСЭР в городских поселениях Гаврилов-Ям, Ростов, Тутаев и разработка специальных налоговых условий для ТОСЭР</a:t>
          </a:r>
          <a:endParaRPr lang="ru-RU" sz="1100" b="0" kern="1200" dirty="0"/>
        </a:p>
        <a:p>
          <a:pPr marL="57150" lvl="1" indent="-57150" algn="l" defTabSz="488950">
            <a:lnSpc>
              <a:spcPct val="90000"/>
            </a:lnSpc>
            <a:spcBef>
              <a:spcPct val="0"/>
            </a:spcBef>
            <a:spcAft>
              <a:spcPct val="15000"/>
            </a:spcAft>
            <a:buChar char="••"/>
          </a:pPr>
          <a:r>
            <a:rPr lang="ru-RU" sz="1100" b="0" kern="1200" dirty="0" smtClean="0"/>
            <a:t>предоставление налоговых льгот участникам специальных инвестиционных контрактов в отношении налога на прибыль и налога на имущество организаций</a:t>
          </a:r>
        </a:p>
      </dsp:txBody>
      <dsp:txXfrm>
        <a:off x="0" y="157994"/>
        <a:ext cx="6408712" cy="1203464"/>
      </dsp:txXfrm>
    </dsp:sp>
    <dsp:sp modelId="{88F74558-535F-4C31-BAA2-7394A489A015}">
      <dsp:nvSpPr>
        <dsp:cNvPr id="0" name=""/>
        <dsp:cNvSpPr/>
      </dsp:nvSpPr>
      <dsp:spPr>
        <a:xfrm>
          <a:off x="320435" y="6971"/>
          <a:ext cx="4486098" cy="608582"/>
        </a:xfrm>
        <a:prstGeom prst="roundRect">
          <a:avLst/>
        </a:prstGeom>
        <a:solidFill>
          <a:schemeClr val="accent5">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564" tIns="0" rIns="169564" bIns="0" numCol="1" spcCol="1270" anchor="ctr" anchorCtr="0">
          <a:noAutofit/>
        </a:bodyPr>
        <a:lstStyle/>
        <a:p>
          <a:pPr lvl="0" algn="l" defTabSz="533400">
            <a:lnSpc>
              <a:spcPct val="90000"/>
            </a:lnSpc>
            <a:spcBef>
              <a:spcPct val="0"/>
            </a:spcBef>
            <a:spcAft>
              <a:spcPct val="35000"/>
            </a:spcAft>
          </a:pPr>
          <a:r>
            <a:rPr lang="ru-RU" sz="1200" b="1" kern="1200" dirty="0" smtClean="0"/>
            <a:t>СТИМУЛИРОВАНИЕ ИНВЕСТИЦИЙ</a:t>
          </a:r>
          <a:endParaRPr lang="ru-RU" sz="1200" b="1" kern="1200" dirty="0"/>
        </a:p>
      </dsp:txBody>
      <dsp:txXfrm>
        <a:off x="350144" y="36680"/>
        <a:ext cx="4426680" cy="549164"/>
      </dsp:txXfrm>
    </dsp:sp>
    <dsp:sp modelId="{38C16CA9-791B-4FB0-A603-C7DF630048B3}">
      <dsp:nvSpPr>
        <dsp:cNvPr id="0" name=""/>
        <dsp:cNvSpPr/>
      </dsp:nvSpPr>
      <dsp:spPr>
        <a:xfrm>
          <a:off x="0" y="1760868"/>
          <a:ext cx="6408712" cy="1980392"/>
        </a:xfrm>
        <a:prstGeom prst="rect">
          <a:avLst/>
        </a:prstGeom>
        <a:solidFill>
          <a:schemeClr val="lt1">
            <a:alpha val="90000"/>
            <a:hueOff val="0"/>
            <a:satOff val="0"/>
            <a:lumOff val="0"/>
            <a:alphaOff val="0"/>
          </a:schemeClr>
        </a:solidFill>
        <a:ln w="22225" cap="flat" cmpd="sng" algn="ctr">
          <a:solidFill>
            <a:schemeClr val="accent5">
              <a:hueOff val="-4077871"/>
              <a:satOff val="28025"/>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7387" tIns="479044" rIns="497387" bIns="78232" numCol="1" spcCol="1270" anchor="t" anchorCtr="0">
          <a:noAutofit/>
        </a:bodyPr>
        <a:lstStyle/>
        <a:p>
          <a:pPr marL="57150" lvl="1" indent="-57150" algn="l" defTabSz="488950">
            <a:lnSpc>
              <a:spcPct val="90000"/>
            </a:lnSpc>
            <a:spcBef>
              <a:spcPct val="0"/>
            </a:spcBef>
            <a:spcAft>
              <a:spcPct val="15000"/>
            </a:spcAft>
            <a:buChar char="••"/>
          </a:pPr>
          <a:r>
            <a:rPr lang="ru-RU" sz="1100" b="0" kern="1200" dirty="0" smtClean="0"/>
            <a:t>стимулирование, координация и методологическая поддержка работы органов местного самоуправления муниципальных образований области по мотивации собственников земельных участков к регистрации прав собственности</a:t>
          </a:r>
          <a:endParaRPr lang="ru-RU" sz="1100" kern="1200" dirty="0"/>
        </a:p>
        <a:p>
          <a:pPr marL="57150" lvl="1" indent="-57150" algn="l" defTabSz="488950">
            <a:lnSpc>
              <a:spcPct val="90000"/>
            </a:lnSpc>
            <a:spcBef>
              <a:spcPct val="0"/>
            </a:spcBef>
            <a:spcAft>
              <a:spcPct val="15000"/>
            </a:spcAft>
            <a:buChar char="••"/>
          </a:pPr>
          <a:r>
            <a:rPr lang="ru-RU" sz="1100" b="0" kern="1200" dirty="0" smtClean="0"/>
            <a:t>отработка технологий вовлечения в оборот земельных участков, владельцы которых неизвестны или отсутствуют</a:t>
          </a:r>
        </a:p>
        <a:p>
          <a:pPr marL="57150" lvl="1" indent="-57150" algn="l" defTabSz="488950">
            <a:lnSpc>
              <a:spcPct val="90000"/>
            </a:lnSpc>
            <a:spcBef>
              <a:spcPct val="0"/>
            </a:spcBef>
            <a:spcAft>
              <a:spcPct val="15000"/>
            </a:spcAft>
            <a:buChar char="••"/>
          </a:pPr>
          <a:r>
            <a:rPr lang="ru-RU" sz="1100" b="0" kern="1200" dirty="0" smtClean="0"/>
            <a:t>координация действий органов власти в рамках муниципального земельного контроля и государственного земельного надзора</a:t>
          </a:r>
        </a:p>
        <a:p>
          <a:pPr marL="57150" lvl="1" indent="-57150" algn="l" defTabSz="488950">
            <a:lnSpc>
              <a:spcPct val="90000"/>
            </a:lnSpc>
            <a:spcBef>
              <a:spcPct val="0"/>
            </a:spcBef>
            <a:spcAft>
              <a:spcPct val="15000"/>
            </a:spcAft>
            <a:buChar char="••"/>
          </a:pPr>
          <a:r>
            <a:rPr lang="ru-RU" sz="1100" b="0" kern="1200" dirty="0" smtClean="0"/>
            <a:t>освоение технологии выявления и устранения кадастровых ошибок, допускаемых оценщиком при проведении кадастровых работ</a:t>
          </a:r>
        </a:p>
      </dsp:txBody>
      <dsp:txXfrm>
        <a:off x="0" y="1760868"/>
        <a:ext cx="6408712" cy="1980392"/>
      </dsp:txXfrm>
    </dsp:sp>
    <dsp:sp modelId="{428C868E-E9CE-469C-AB74-4E2D644C704C}">
      <dsp:nvSpPr>
        <dsp:cNvPr id="0" name=""/>
        <dsp:cNvSpPr/>
      </dsp:nvSpPr>
      <dsp:spPr>
        <a:xfrm>
          <a:off x="320435" y="1528858"/>
          <a:ext cx="4486098" cy="689570"/>
        </a:xfrm>
        <a:prstGeom prst="roundRect">
          <a:avLst/>
        </a:prstGeom>
        <a:solidFill>
          <a:schemeClr val="accent5">
            <a:hueOff val="-4077871"/>
            <a:satOff val="28025"/>
            <a:lumOff val="-2745"/>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564" tIns="0" rIns="169564" bIns="0" numCol="1" spcCol="1270" anchor="ctr" anchorCtr="0">
          <a:noAutofit/>
        </a:bodyPr>
        <a:lstStyle/>
        <a:p>
          <a:pPr lvl="0" algn="l" defTabSz="533400">
            <a:lnSpc>
              <a:spcPct val="90000"/>
            </a:lnSpc>
            <a:spcBef>
              <a:spcPct val="0"/>
            </a:spcBef>
            <a:spcAft>
              <a:spcPct val="35000"/>
            </a:spcAft>
          </a:pPr>
          <a:r>
            <a:rPr lang="ru-RU" sz="1200" b="1" kern="1200" dirty="0" smtClean="0"/>
            <a:t>ИНВЕНТАРИЗАЦИЯ ОБЪЕКТОВ НЕДВИЖИМОСТИ</a:t>
          </a:r>
          <a:endParaRPr lang="ru-RU" sz="1200" b="1" kern="1200" dirty="0"/>
        </a:p>
      </dsp:txBody>
      <dsp:txXfrm>
        <a:off x="354097" y="1562520"/>
        <a:ext cx="4418774" cy="622246"/>
      </dsp:txXfrm>
    </dsp:sp>
    <dsp:sp modelId="{552C35A9-63BB-45D4-A1BD-1EF74D8DA365}">
      <dsp:nvSpPr>
        <dsp:cNvPr id="0" name=""/>
        <dsp:cNvSpPr/>
      </dsp:nvSpPr>
      <dsp:spPr>
        <a:xfrm>
          <a:off x="0" y="4136901"/>
          <a:ext cx="6408712" cy="1366991"/>
        </a:xfrm>
        <a:prstGeom prst="rect">
          <a:avLst/>
        </a:prstGeom>
        <a:solidFill>
          <a:schemeClr val="lt1">
            <a:alpha val="90000"/>
            <a:hueOff val="0"/>
            <a:satOff val="0"/>
            <a:lumOff val="0"/>
            <a:alphaOff val="0"/>
          </a:schemeClr>
        </a:solidFill>
        <a:ln w="22225" cap="flat" cmpd="sng" algn="ctr">
          <a:solidFill>
            <a:schemeClr val="accent5">
              <a:hueOff val="-8155742"/>
              <a:satOff val="56051"/>
              <a:lumOff val="-549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7387" tIns="479044" rIns="497387" bIns="78232" numCol="1" spcCol="1270" anchor="t" anchorCtr="0">
          <a:noAutofit/>
        </a:bodyPr>
        <a:lstStyle/>
        <a:p>
          <a:pPr marL="57150" lvl="1" indent="-57150" algn="l" defTabSz="488950">
            <a:lnSpc>
              <a:spcPct val="90000"/>
            </a:lnSpc>
            <a:spcBef>
              <a:spcPct val="0"/>
            </a:spcBef>
            <a:spcAft>
              <a:spcPct val="15000"/>
            </a:spcAft>
            <a:buChar char="••"/>
          </a:pPr>
          <a:r>
            <a:rPr lang="ru-RU" sz="1100" b="0" kern="1200" dirty="0" smtClean="0"/>
            <a:t> сохранение пониженных ставок налога, взимаемого в связи с применением упрощенной системы налогообложения</a:t>
          </a:r>
          <a:endParaRPr lang="ru-RU" sz="1100" b="0" kern="1200" dirty="0"/>
        </a:p>
        <a:p>
          <a:pPr marL="57150" lvl="1" indent="-57150" algn="l" defTabSz="488950">
            <a:lnSpc>
              <a:spcPct val="90000"/>
            </a:lnSpc>
            <a:spcBef>
              <a:spcPct val="0"/>
            </a:spcBef>
            <a:spcAft>
              <a:spcPct val="15000"/>
            </a:spcAft>
            <a:buChar char="••"/>
          </a:pPr>
          <a:r>
            <a:rPr lang="ru-RU" sz="1100" b="0" kern="1200" dirty="0" smtClean="0"/>
            <a:t>продолжение действия двухлетних "налоговых каникул" для впервые зарегистрированных индивидуальных предпринимателей, применяющих упрощенную систему налогообложения или патентную систему </a:t>
          </a:r>
          <a:r>
            <a:rPr lang="ru-RU" sz="1100" b="0" kern="1200" smtClean="0"/>
            <a:t>налогообложения </a:t>
          </a:r>
          <a:endParaRPr lang="ru-RU" sz="1100" b="0" kern="1200" dirty="0"/>
        </a:p>
      </dsp:txBody>
      <dsp:txXfrm>
        <a:off x="0" y="4136901"/>
        <a:ext cx="6408712" cy="1366991"/>
      </dsp:txXfrm>
    </dsp:sp>
    <dsp:sp modelId="{0EE3D5FB-031F-4F0F-9AEE-368860E848A8}">
      <dsp:nvSpPr>
        <dsp:cNvPr id="0" name=""/>
        <dsp:cNvSpPr/>
      </dsp:nvSpPr>
      <dsp:spPr>
        <a:xfrm>
          <a:off x="320435" y="3908661"/>
          <a:ext cx="4486098" cy="685800"/>
        </a:xfrm>
        <a:prstGeom prst="roundRect">
          <a:avLst/>
        </a:prstGeom>
        <a:solidFill>
          <a:schemeClr val="accent5">
            <a:hueOff val="-8155742"/>
            <a:satOff val="56051"/>
            <a:lumOff val="-5491"/>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564" tIns="0" rIns="169564" bIns="0" numCol="1" spcCol="1270" anchor="ctr" anchorCtr="0">
          <a:noAutofit/>
        </a:bodyPr>
        <a:lstStyle/>
        <a:p>
          <a:pPr lvl="0" algn="l" defTabSz="533400">
            <a:lnSpc>
              <a:spcPct val="90000"/>
            </a:lnSpc>
            <a:spcBef>
              <a:spcPct val="0"/>
            </a:spcBef>
            <a:spcAft>
              <a:spcPct val="35000"/>
            </a:spcAft>
          </a:pPr>
          <a:r>
            <a:rPr lang="ru-RU" sz="1200" b="1" kern="1200" dirty="0" smtClean="0"/>
            <a:t>ПОДДЕРЖКА МАЛОГО ПРЕДПРИНИМАТЕЛЬСТВА</a:t>
          </a:r>
          <a:endParaRPr lang="ru-RU" sz="1200" b="1" kern="1200" dirty="0"/>
        </a:p>
      </dsp:txBody>
      <dsp:txXfrm>
        <a:off x="353913" y="3942139"/>
        <a:ext cx="4419142" cy="618844"/>
      </dsp:txXfrm>
    </dsp:sp>
    <dsp:sp modelId="{A8361048-716A-4930-B917-0B46EEB2FBC1}">
      <dsp:nvSpPr>
        <dsp:cNvPr id="0" name=""/>
        <dsp:cNvSpPr/>
      </dsp:nvSpPr>
      <dsp:spPr>
        <a:xfrm>
          <a:off x="0" y="5988977"/>
          <a:ext cx="6408712" cy="1492882"/>
        </a:xfrm>
        <a:prstGeom prst="rect">
          <a:avLst/>
        </a:prstGeom>
        <a:solidFill>
          <a:schemeClr val="lt1">
            <a:alpha val="90000"/>
            <a:hueOff val="0"/>
            <a:satOff val="0"/>
            <a:lumOff val="0"/>
            <a:alphaOff val="0"/>
          </a:schemeClr>
        </a:solidFill>
        <a:ln w="22225" cap="flat" cmpd="sng" algn="ctr">
          <a:solidFill>
            <a:schemeClr val="accent5">
              <a:hueOff val="-12233612"/>
              <a:satOff val="84076"/>
              <a:lumOff val="-823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7387" tIns="479044" rIns="497387" bIns="78232" numCol="1" spcCol="1270" anchor="t" anchorCtr="0">
          <a:noAutofit/>
        </a:bodyPr>
        <a:lstStyle/>
        <a:p>
          <a:pPr marL="57150" lvl="1" indent="-57150" algn="l" defTabSz="488950">
            <a:lnSpc>
              <a:spcPct val="90000"/>
            </a:lnSpc>
            <a:spcBef>
              <a:spcPct val="0"/>
            </a:spcBef>
            <a:spcAft>
              <a:spcPct val="15000"/>
            </a:spcAft>
            <a:buChar char="••"/>
          </a:pPr>
          <a:r>
            <a:rPr lang="ru-RU" sz="1100" b="0" kern="1200" dirty="0" smtClean="0"/>
            <a:t>продолжение работы муниципальных и региональной комиссий по укреплению налоговой дисциплины с участием представителей региональных подразделений федеральных органов власти</a:t>
          </a:r>
          <a:endParaRPr lang="ru-RU" sz="1100" b="0" kern="1200" dirty="0"/>
        </a:p>
        <a:p>
          <a:pPr marL="57150" lvl="1" indent="-57150" algn="l" defTabSz="488950">
            <a:lnSpc>
              <a:spcPct val="90000"/>
            </a:lnSpc>
            <a:spcBef>
              <a:spcPct val="0"/>
            </a:spcBef>
            <a:spcAft>
              <a:spcPct val="15000"/>
            </a:spcAft>
            <a:buChar char="••"/>
          </a:pPr>
          <a:r>
            <a:rPr lang="ru-RU" sz="1100" b="0" kern="1200" dirty="0" smtClean="0"/>
            <a:t>доработка нормативно-правовых актов, регламентирующих порядок работы с безнадежной задолженностью</a:t>
          </a:r>
          <a:endParaRPr lang="ru-RU" sz="1100" b="0" kern="1200" dirty="0"/>
        </a:p>
        <a:p>
          <a:pPr marL="57150" lvl="1" indent="-57150" algn="l" defTabSz="488950">
            <a:lnSpc>
              <a:spcPct val="90000"/>
            </a:lnSpc>
            <a:spcBef>
              <a:spcPct val="0"/>
            </a:spcBef>
            <a:spcAft>
              <a:spcPct val="15000"/>
            </a:spcAft>
            <a:buChar char="••"/>
          </a:pPr>
          <a:endParaRPr lang="ru-RU" sz="1100" b="0" kern="1200" dirty="0"/>
        </a:p>
      </dsp:txBody>
      <dsp:txXfrm>
        <a:off x="0" y="5988977"/>
        <a:ext cx="6408712" cy="1492882"/>
      </dsp:txXfrm>
    </dsp:sp>
    <dsp:sp modelId="{BD5B4DEC-167F-4DA0-B0B3-47188CE82E94}">
      <dsp:nvSpPr>
        <dsp:cNvPr id="0" name=""/>
        <dsp:cNvSpPr/>
      </dsp:nvSpPr>
      <dsp:spPr>
        <a:xfrm>
          <a:off x="320435" y="5671293"/>
          <a:ext cx="4486098" cy="775243"/>
        </a:xfrm>
        <a:prstGeom prst="roundRect">
          <a:avLst/>
        </a:prstGeom>
        <a:solidFill>
          <a:schemeClr val="accent5">
            <a:hueOff val="-12233612"/>
            <a:satOff val="84076"/>
            <a:lumOff val="-8236"/>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9564" tIns="0" rIns="169564" bIns="0" numCol="1" spcCol="1270" anchor="ctr" anchorCtr="0">
          <a:noAutofit/>
        </a:bodyPr>
        <a:lstStyle/>
        <a:p>
          <a:pPr lvl="0" algn="l" defTabSz="533400">
            <a:lnSpc>
              <a:spcPct val="90000"/>
            </a:lnSpc>
            <a:spcBef>
              <a:spcPct val="0"/>
            </a:spcBef>
            <a:spcAft>
              <a:spcPct val="35000"/>
            </a:spcAft>
          </a:pPr>
          <a:r>
            <a:rPr lang="ru-RU" sz="1200" b="1" kern="1200" dirty="0" smtClean="0"/>
            <a:t>ПОВЫШЕНИЕ СОБИРАЕМОСТИ НАЛОГОВ, СОВЕРШЕНСТВОВАНИЕ АДМИНИСТРИРОВАНИЯ</a:t>
          </a:r>
        </a:p>
      </dsp:txBody>
      <dsp:txXfrm>
        <a:off x="358279" y="5709137"/>
        <a:ext cx="4410410" cy="6995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6379CE-45F1-41B1-B542-8A5BCD14C679}">
      <dsp:nvSpPr>
        <dsp:cNvPr id="0" name=""/>
        <dsp:cNvSpPr/>
      </dsp:nvSpPr>
      <dsp:spPr>
        <a:xfrm>
          <a:off x="0" y="423766"/>
          <a:ext cx="5904655" cy="1148175"/>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8267" tIns="562356" rIns="458267" bIns="85344" numCol="1" spcCol="1270" anchor="t" anchorCtr="0">
          <a:noAutofit/>
        </a:bodyPr>
        <a:lstStyle/>
        <a:p>
          <a:pPr marL="114300" lvl="1" indent="-114300" algn="just" defTabSz="533400">
            <a:lnSpc>
              <a:spcPct val="90000"/>
            </a:lnSpc>
            <a:spcBef>
              <a:spcPct val="0"/>
            </a:spcBef>
            <a:spcAft>
              <a:spcPct val="15000"/>
            </a:spcAft>
            <a:buChar char="••"/>
          </a:pPr>
          <a:r>
            <a:rPr lang="ru-RU" sz="1200" kern="1200" dirty="0" smtClean="0"/>
            <a:t>Перечень мер по реализации соглашения с Министерством финансов Российской Федерации</a:t>
          </a:r>
          <a:endParaRPr lang="ru-RU" sz="1200" kern="1200" dirty="0"/>
        </a:p>
        <a:p>
          <a:pPr marL="114300" lvl="1" indent="-114300" algn="just" defTabSz="533400">
            <a:lnSpc>
              <a:spcPct val="90000"/>
            </a:lnSpc>
            <a:spcBef>
              <a:spcPct val="0"/>
            </a:spcBef>
            <a:spcAft>
              <a:spcPct val="15000"/>
            </a:spcAft>
            <a:buChar char="••"/>
          </a:pPr>
          <a:endParaRPr lang="ru-RU" sz="1200" kern="1200" dirty="0"/>
        </a:p>
      </dsp:txBody>
      <dsp:txXfrm>
        <a:off x="0" y="423766"/>
        <a:ext cx="5904655" cy="1148175"/>
      </dsp:txXfrm>
    </dsp:sp>
    <dsp:sp modelId="{107F0E13-245A-40BD-92D2-94DBA0F09157}">
      <dsp:nvSpPr>
        <dsp:cNvPr id="0" name=""/>
        <dsp:cNvSpPr/>
      </dsp:nvSpPr>
      <dsp:spPr>
        <a:xfrm>
          <a:off x="295232" y="25246"/>
          <a:ext cx="4133259" cy="797040"/>
        </a:xfrm>
        <a:prstGeom prst="roundRect">
          <a:avLst/>
        </a:prstGeom>
        <a:solidFill>
          <a:schemeClr val="accent1">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27" tIns="0" rIns="156227" bIns="0" numCol="1" spcCol="1270" anchor="ctr" anchorCtr="0">
          <a:noAutofit/>
        </a:bodyPr>
        <a:lstStyle/>
        <a:p>
          <a:pPr lvl="0" algn="l" defTabSz="533400">
            <a:lnSpc>
              <a:spcPct val="90000"/>
            </a:lnSpc>
            <a:spcBef>
              <a:spcPct val="0"/>
            </a:spcBef>
            <a:spcAft>
              <a:spcPct val="35000"/>
            </a:spcAft>
          </a:pPr>
          <a:r>
            <a:rPr lang="ru-RU" sz="1200" b="1" kern="1200" dirty="0" smtClean="0"/>
            <a:t>ПОСТАНОВЛЕНИЕ ПРАВИТЕЛЬСТВА ОБЛАСТИ </a:t>
          </a:r>
        </a:p>
        <a:p>
          <a:pPr lvl="0" algn="l" defTabSz="533400">
            <a:lnSpc>
              <a:spcPct val="90000"/>
            </a:lnSpc>
            <a:spcBef>
              <a:spcPct val="0"/>
            </a:spcBef>
            <a:spcAft>
              <a:spcPct val="35000"/>
            </a:spcAft>
          </a:pPr>
          <a:r>
            <a:rPr lang="ru-RU" sz="1200" b="1" kern="1200" dirty="0" smtClean="0"/>
            <a:t>ОТ 10.04.2018 № 248-П</a:t>
          </a:r>
          <a:endParaRPr lang="ru-RU" sz="1200" b="1" kern="1200" dirty="0"/>
        </a:p>
      </dsp:txBody>
      <dsp:txXfrm>
        <a:off x="334140" y="64154"/>
        <a:ext cx="4055443" cy="719224"/>
      </dsp:txXfrm>
    </dsp:sp>
    <dsp:sp modelId="{09B4FD1B-2D0B-4FA3-B9DD-D51F2F5346B7}">
      <dsp:nvSpPr>
        <dsp:cNvPr id="0" name=""/>
        <dsp:cNvSpPr/>
      </dsp:nvSpPr>
      <dsp:spPr>
        <a:xfrm>
          <a:off x="0" y="2116261"/>
          <a:ext cx="5904655" cy="1530899"/>
        </a:xfrm>
        <a:prstGeom prst="rect">
          <a:avLst/>
        </a:prstGeom>
        <a:solidFill>
          <a:schemeClr val="lt1">
            <a:alpha val="90000"/>
            <a:hueOff val="0"/>
            <a:satOff val="0"/>
            <a:lumOff val="0"/>
            <a:alphaOff val="0"/>
          </a:schemeClr>
        </a:solidFill>
        <a:ln w="2222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8267" tIns="562356" rIns="458267" bIns="85344" numCol="1" spcCol="1270" anchor="t" anchorCtr="0">
          <a:noAutofit/>
        </a:bodyPr>
        <a:lstStyle/>
        <a:p>
          <a:pPr marL="114300" lvl="1" indent="-114300" algn="just" defTabSz="533400">
            <a:lnSpc>
              <a:spcPct val="90000"/>
            </a:lnSpc>
            <a:spcBef>
              <a:spcPct val="0"/>
            </a:spcBef>
            <a:spcAft>
              <a:spcPct val="15000"/>
            </a:spcAft>
            <a:buChar char="••"/>
          </a:pPr>
          <a:r>
            <a:rPr lang="ru-RU" sz="1200" kern="1200" dirty="0" smtClean="0"/>
            <a:t>План мероприятий по оздоровлению государственных финансов Ярославской области на 2018 - 2020 годы</a:t>
          </a:r>
          <a:endParaRPr lang="ru-RU" sz="1200" kern="1200" dirty="0"/>
        </a:p>
        <a:p>
          <a:pPr marL="114300" lvl="1" indent="-114300" algn="just" defTabSz="533400">
            <a:lnSpc>
              <a:spcPct val="90000"/>
            </a:lnSpc>
            <a:spcBef>
              <a:spcPct val="0"/>
            </a:spcBef>
            <a:spcAft>
              <a:spcPct val="15000"/>
            </a:spcAft>
            <a:buChar char="••"/>
          </a:pPr>
          <a:endParaRPr lang="ru-RU" sz="1200" kern="1200" dirty="0"/>
        </a:p>
        <a:p>
          <a:pPr marL="114300" lvl="1" indent="-114300" algn="just" defTabSz="533400">
            <a:lnSpc>
              <a:spcPct val="90000"/>
            </a:lnSpc>
            <a:spcBef>
              <a:spcPct val="0"/>
            </a:spcBef>
            <a:spcAft>
              <a:spcPct val="15000"/>
            </a:spcAft>
            <a:buChar char="••"/>
          </a:pPr>
          <a:r>
            <a:rPr lang="ru-RU" sz="1200" kern="1200" dirty="0" smtClean="0"/>
            <a:t>План мероприятий по сокращению государственного долга Ярославской области на 2018 - 2020 годы</a:t>
          </a:r>
          <a:endParaRPr lang="ru-RU" sz="1200" kern="1200" dirty="0"/>
        </a:p>
      </dsp:txBody>
      <dsp:txXfrm>
        <a:off x="0" y="2116261"/>
        <a:ext cx="5904655" cy="1530899"/>
      </dsp:txXfrm>
    </dsp:sp>
    <dsp:sp modelId="{EC0EA4F0-9643-4146-BA0E-49EE86076A06}">
      <dsp:nvSpPr>
        <dsp:cNvPr id="0" name=""/>
        <dsp:cNvSpPr/>
      </dsp:nvSpPr>
      <dsp:spPr>
        <a:xfrm>
          <a:off x="295232" y="1717741"/>
          <a:ext cx="4133259" cy="797040"/>
        </a:xfrm>
        <a:prstGeom prst="roundRect">
          <a:avLst/>
        </a:prstGeom>
        <a:solidFill>
          <a:schemeClr val="accent1">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27" tIns="0" rIns="156227" bIns="0" numCol="1" spcCol="1270" anchor="ctr" anchorCtr="0">
          <a:noAutofit/>
        </a:bodyPr>
        <a:lstStyle/>
        <a:p>
          <a:pPr lvl="0" algn="l" defTabSz="533400">
            <a:lnSpc>
              <a:spcPct val="90000"/>
            </a:lnSpc>
            <a:spcBef>
              <a:spcPct val="0"/>
            </a:spcBef>
            <a:spcAft>
              <a:spcPct val="35000"/>
            </a:spcAft>
          </a:pPr>
          <a:r>
            <a:rPr lang="ru-RU" sz="1200" b="1" kern="1200" dirty="0" smtClean="0"/>
            <a:t>ПОСТАНОВЛЕНИЕ ПРАВИТЕЛЬСТВА ОБЛАСТИ </a:t>
          </a:r>
        </a:p>
        <a:p>
          <a:pPr lvl="0" algn="l" defTabSz="533400">
            <a:lnSpc>
              <a:spcPct val="90000"/>
            </a:lnSpc>
            <a:spcBef>
              <a:spcPct val="0"/>
            </a:spcBef>
            <a:spcAft>
              <a:spcPct val="35000"/>
            </a:spcAft>
          </a:pPr>
          <a:r>
            <a:rPr lang="ru-RU" sz="1200" b="1" kern="1200" dirty="0" smtClean="0"/>
            <a:t>ОТ 27.04.2018 № 320-П</a:t>
          </a:r>
          <a:endParaRPr lang="ru-RU" sz="1200" b="1" kern="1200" dirty="0"/>
        </a:p>
      </dsp:txBody>
      <dsp:txXfrm>
        <a:off x="334140" y="1756649"/>
        <a:ext cx="4055443" cy="7192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55AF2-7952-4E69-AABC-3BFE9D941A5E}">
      <dsp:nvSpPr>
        <dsp:cNvPr id="0" name=""/>
        <dsp:cNvSpPr/>
      </dsp:nvSpPr>
      <dsp:spPr>
        <a:xfrm>
          <a:off x="285194" y="0"/>
          <a:ext cx="4761047" cy="5679340"/>
        </a:xfrm>
        <a:prstGeom prst="triangle">
          <a:avLst/>
        </a:prstGeom>
        <a:solidFill>
          <a:schemeClr val="accent5">
            <a:shade val="8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D4739C-7864-47D3-94BE-7653FFE7A8A8}">
      <dsp:nvSpPr>
        <dsp:cNvPr id="0" name=""/>
        <dsp:cNvSpPr/>
      </dsp:nvSpPr>
      <dsp:spPr>
        <a:xfrm>
          <a:off x="2665718" y="569736"/>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Филиал ООО «ПК «Балтика» - «Пивзавод </a:t>
          </a:r>
          <a:r>
            <a:rPr lang="ru-RU" sz="1200" b="1" i="0" u="none" kern="1200" dirty="0" err="1" smtClean="0">
              <a:latin typeface="Times New Roman" panose="02020603050405020304" pitchFamily="18" charset="0"/>
              <a:cs typeface="Times New Roman" panose="02020603050405020304" pitchFamily="18" charset="0"/>
            </a:rPr>
            <a:t>Ярпиво</a:t>
          </a:r>
          <a:r>
            <a:rPr lang="ru-RU" sz="1200" b="1" i="0" u="none" kern="1200" dirty="0" smtClean="0">
              <a:latin typeface="Times New Roman" panose="02020603050405020304" pitchFamily="18" charset="0"/>
              <a:cs typeface="Times New Roman" panose="02020603050405020304" pitchFamily="18" charset="0"/>
            </a:rPr>
            <a:t>»</a:t>
          </a:r>
          <a:endParaRPr lang="ru-RU" sz="1200" b="1" i="0" u="none" kern="1200" dirty="0">
            <a:latin typeface="Times New Roman" panose="02020603050405020304" pitchFamily="18" charset="0"/>
            <a:cs typeface="Times New Roman" panose="02020603050405020304" pitchFamily="18" charset="0"/>
          </a:endParaRPr>
        </a:p>
      </dsp:txBody>
      <dsp:txXfrm>
        <a:off x="2677306" y="581324"/>
        <a:ext cx="3668395" cy="214202"/>
      </dsp:txXfrm>
    </dsp:sp>
    <dsp:sp modelId="{4B692BAE-5F47-4C00-8F7A-45E4EE653C3B}">
      <dsp:nvSpPr>
        <dsp:cNvPr id="0" name=""/>
        <dsp:cNvSpPr/>
      </dsp:nvSpPr>
      <dsp:spPr>
        <a:xfrm>
          <a:off x="2665718" y="836787"/>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9014"/>
              <a:satOff val="-775"/>
              <a:lumOff val="22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a:t>
          </a:r>
          <a:r>
            <a:rPr lang="ru-RU" sz="1200" b="1" i="0" u="none" kern="1200" dirty="0" err="1" smtClean="0">
              <a:latin typeface="Times New Roman" panose="02020603050405020304" pitchFamily="18" charset="0"/>
              <a:cs typeface="Times New Roman" panose="02020603050405020304" pitchFamily="18" charset="0"/>
            </a:rPr>
            <a:t>Славнефть</a:t>
          </a:r>
          <a:r>
            <a:rPr lang="ru-RU" sz="1200" b="1" i="0" u="none" kern="1200" dirty="0" smtClean="0">
              <a:latin typeface="Times New Roman" panose="02020603050405020304" pitchFamily="18" charset="0"/>
              <a:cs typeface="Times New Roman" panose="02020603050405020304" pitchFamily="18" charset="0"/>
            </a:rPr>
            <a:t> – ЯНОС»</a:t>
          </a:r>
          <a:endParaRPr lang="ru-RU" sz="1200" b="1" i="0" u="none" kern="1200" dirty="0">
            <a:latin typeface="Times New Roman" panose="02020603050405020304" pitchFamily="18" charset="0"/>
            <a:cs typeface="Times New Roman" panose="02020603050405020304" pitchFamily="18" charset="0"/>
          </a:endParaRPr>
        </a:p>
      </dsp:txBody>
      <dsp:txXfrm>
        <a:off x="2677306" y="848375"/>
        <a:ext cx="3668395" cy="214202"/>
      </dsp:txXfrm>
    </dsp:sp>
    <dsp:sp modelId="{A732CCFA-0B38-4287-9D32-F3FDC00C8787}">
      <dsp:nvSpPr>
        <dsp:cNvPr id="0" name=""/>
        <dsp:cNvSpPr/>
      </dsp:nvSpPr>
      <dsp:spPr>
        <a:xfrm>
          <a:off x="2665718" y="1103838"/>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8029"/>
              <a:satOff val="-1549"/>
              <a:lumOff val="443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«Сбербанк России»</a:t>
          </a:r>
          <a:endParaRPr lang="ru-RU" sz="1200" b="1" i="0" u="none" kern="1200" dirty="0">
            <a:latin typeface="Times New Roman" panose="02020603050405020304" pitchFamily="18" charset="0"/>
            <a:cs typeface="Times New Roman" panose="02020603050405020304" pitchFamily="18" charset="0"/>
          </a:endParaRPr>
        </a:p>
      </dsp:txBody>
      <dsp:txXfrm>
        <a:off x="2677306" y="1115426"/>
        <a:ext cx="3668395" cy="214202"/>
      </dsp:txXfrm>
    </dsp:sp>
    <dsp:sp modelId="{351C27AA-B0D1-47ED-BF8A-5D70FD2AD9D5}">
      <dsp:nvSpPr>
        <dsp:cNvPr id="0" name=""/>
        <dsp:cNvSpPr/>
      </dsp:nvSpPr>
      <dsp:spPr>
        <a:xfrm>
          <a:off x="2665718" y="1370889"/>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27043"/>
              <a:satOff val="-2324"/>
              <a:lumOff val="66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Северная железная дорога – филиал ОАО РЖД</a:t>
          </a:r>
          <a:endParaRPr lang="ru-RU" sz="1200" b="1" i="0" u="none" kern="1200" dirty="0">
            <a:latin typeface="Times New Roman" panose="02020603050405020304" pitchFamily="18" charset="0"/>
            <a:cs typeface="Times New Roman" panose="02020603050405020304" pitchFamily="18" charset="0"/>
          </a:endParaRPr>
        </a:p>
      </dsp:txBody>
      <dsp:txXfrm>
        <a:off x="2677306" y="1382477"/>
        <a:ext cx="3668395" cy="214202"/>
      </dsp:txXfrm>
    </dsp:sp>
    <dsp:sp modelId="{7655C2EE-0778-47B2-9DAC-3C21B79A8D5E}">
      <dsp:nvSpPr>
        <dsp:cNvPr id="0" name=""/>
        <dsp:cNvSpPr/>
      </dsp:nvSpPr>
      <dsp:spPr>
        <a:xfrm>
          <a:off x="2665718" y="1637940"/>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36058"/>
              <a:satOff val="-3098"/>
              <a:lumOff val="887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«Газпром»</a:t>
          </a:r>
          <a:endParaRPr lang="ru-RU" sz="1200" b="1" i="0" u="none" kern="1200" dirty="0">
            <a:latin typeface="Times New Roman" panose="02020603050405020304" pitchFamily="18" charset="0"/>
            <a:cs typeface="Times New Roman" panose="02020603050405020304" pitchFamily="18" charset="0"/>
          </a:endParaRPr>
        </a:p>
      </dsp:txBody>
      <dsp:txXfrm>
        <a:off x="2677306" y="1649528"/>
        <a:ext cx="3668395" cy="214202"/>
      </dsp:txXfrm>
    </dsp:sp>
    <dsp:sp modelId="{33C9B6D6-1E4E-43CE-8045-D981E6BB7C94}">
      <dsp:nvSpPr>
        <dsp:cNvPr id="0" name=""/>
        <dsp:cNvSpPr/>
      </dsp:nvSpPr>
      <dsp:spPr>
        <a:xfrm>
          <a:off x="2665718" y="1904991"/>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45072"/>
              <a:satOff val="-3873"/>
              <a:lumOff val="1109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«ОДК-Сатурн»</a:t>
          </a:r>
          <a:endParaRPr lang="ru-RU" sz="1200" b="1" i="0" u="none" kern="1200" dirty="0">
            <a:latin typeface="Times New Roman" panose="02020603050405020304" pitchFamily="18" charset="0"/>
            <a:cs typeface="Times New Roman" panose="02020603050405020304" pitchFamily="18" charset="0"/>
          </a:endParaRPr>
        </a:p>
      </dsp:txBody>
      <dsp:txXfrm>
        <a:off x="2677306" y="1916579"/>
        <a:ext cx="3668395" cy="214202"/>
      </dsp:txXfrm>
    </dsp:sp>
    <dsp:sp modelId="{9B608294-4923-4205-9862-116D00586FD9}">
      <dsp:nvSpPr>
        <dsp:cNvPr id="0" name=""/>
        <dsp:cNvSpPr/>
      </dsp:nvSpPr>
      <dsp:spPr>
        <a:xfrm>
          <a:off x="2665718" y="2172042"/>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54086"/>
              <a:satOff val="-4647"/>
              <a:lumOff val="133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АО «Ярославский технический углерод»</a:t>
          </a:r>
          <a:endParaRPr lang="ru-RU" sz="1200" b="1" i="0" u="none" kern="1200" dirty="0">
            <a:latin typeface="Times New Roman" panose="02020603050405020304" pitchFamily="18" charset="0"/>
            <a:cs typeface="Times New Roman" panose="02020603050405020304" pitchFamily="18" charset="0"/>
          </a:endParaRPr>
        </a:p>
      </dsp:txBody>
      <dsp:txXfrm>
        <a:off x="2677306" y="2183630"/>
        <a:ext cx="3668395" cy="214202"/>
      </dsp:txXfrm>
    </dsp:sp>
    <dsp:sp modelId="{E52749DF-385E-4500-B8BA-9321BFEC8CF5}">
      <dsp:nvSpPr>
        <dsp:cNvPr id="0" name=""/>
        <dsp:cNvSpPr/>
      </dsp:nvSpPr>
      <dsp:spPr>
        <a:xfrm>
          <a:off x="2665718" y="2439093"/>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63101"/>
              <a:satOff val="-5422"/>
              <a:lumOff val="1553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ЗАО «Райффайзенбанк»</a:t>
          </a:r>
          <a:endParaRPr lang="ru-RU" sz="1200" b="1" i="0" u="none" kern="1200" dirty="0">
            <a:latin typeface="Times New Roman" panose="02020603050405020304" pitchFamily="18" charset="0"/>
            <a:cs typeface="Times New Roman" panose="02020603050405020304" pitchFamily="18" charset="0"/>
          </a:endParaRPr>
        </a:p>
      </dsp:txBody>
      <dsp:txXfrm>
        <a:off x="2677306" y="2450681"/>
        <a:ext cx="3668395" cy="214202"/>
      </dsp:txXfrm>
    </dsp:sp>
    <dsp:sp modelId="{8D5A2E19-012C-4222-8429-C032CD4551D6}">
      <dsp:nvSpPr>
        <dsp:cNvPr id="0" name=""/>
        <dsp:cNvSpPr/>
      </dsp:nvSpPr>
      <dsp:spPr>
        <a:xfrm>
          <a:off x="2665718" y="2706144"/>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72115"/>
              <a:satOff val="-6197"/>
              <a:lumOff val="1774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ООО «</a:t>
          </a:r>
          <a:r>
            <a:rPr lang="ru-RU" sz="1200" b="1" i="0" u="none" kern="1200" dirty="0" err="1" smtClean="0">
              <a:latin typeface="Times New Roman" panose="02020603050405020304" pitchFamily="18" charset="0"/>
              <a:cs typeface="Times New Roman" panose="02020603050405020304" pitchFamily="18" charset="0"/>
            </a:rPr>
            <a:t>Транснефть</a:t>
          </a:r>
          <a:r>
            <a:rPr lang="ru-RU" sz="1200" b="1" i="0" u="none" kern="1200" dirty="0" smtClean="0">
              <a:latin typeface="Times New Roman" panose="02020603050405020304" pitchFamily="18" charset="0"/>
              <a:cs typeface="Times New Roman" panose="02020603050405020304" pitchFamily="18" charset="0"/>
            </a:rPr>
            <a:t> – Балтика»</a:t>
          </a:r>
          <a:endParaRPr lang="ru-RU" sz="1200" b="1" i="0" u="none" kern="1200" dirty="0">
            <a:latin typeface="Times New Roman" panose="02020603050405020304" pitchFamily="18" charset="0"/>
            <a:cs typeface="Times New Roman" panose="02020603050405020304" pitchFamily="18" charset="0"/>
          </a:endParaRPr>
        </a:p>
      </dsp:txBody>
      <dsp:txXfrm>
        <a:off x="2677306" y="2717732"/>
        <a:ext cx="3668395" cy="214202"/>
      </dsp:txXfrm>
    </dsp:sp>
    <dsp:sp modelId="{B5E13785-1E00-4637-97CB-4D8D7F3926E4}">
      <dsp:nvSpPr>
        <dsp:cNvPr id="0" name=""/>
        <dsp:cNvSpPr/>
      </dsp:nvSpPr>
      <dsp:spPr>
        <a:xfrm>
          <a:off x="2665718" y="2973195"/>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81130"/>
              <a:satOff val="-6971"/>
              <a:lumOff val="1996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Филиал ПАО «МРСК Центра» – «Ярэнерго»</a:t>
          </a:r>
          <a:endParaRPr lang="ru-RU" sz="1200" b="1" i="0" u="none" kern="1200" dirty="0">
            <a:latin typeface="Times New Roman" panose="02020603050405020304" pitchFamily="18" charset="0"/>
            <a:cs typeface="Times New Roman" panose="02020603050405020304" pitchFamily="18" charset="0"/>
          </a:endParaRPr>
        </a:p>
      </dsp:txBody>
      <dsp:txXfrm>
        <a:off x="2677306" y="2984783"/>
        <a:ext cx="3668395" cy="214202"/>
      </dsp:txXfrm>
    </dsp:sp>
    <dsp:sp modelId="{9857E099-94B0-4D2D-901C-30EA8F2EA5A2}">
      <dsp:nvSpPr>
        <dsp:cNvPr id="0" name=""/>
        <dsp:cNvSpPr/>
      </dsp:nvSpPr>
      <dsp:spPr>
        <a:xfrm>
          <a:off x="2665718" y="3240246"/>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90144"/>
              <a:satOff val="-7746"/>
              <a:lumOff val="221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a:t>
          </a:r>
          <a:r>
            <a:rPr lang="ru-RU" sz="1200" b="1" i="0" u="none" kern="1200" dirty="0" err="1" smtClean="0">
              <a:latin typeface="Times New Roman" panose="02020603050405020304" pitchFamily="18" charset="0"/>
              <a:cs typeface="Times New Roman" panose="02020603050405020304" pitchFamily="18" charset="0"/>
            </a:rPr>
            <a:t>Русгидро</a:t>
          </a:r>
          <a:r>
            <a:rPr lang="ru-RU" sz="1200" b="1" i="0" u="none" kern="1200" dirty="0" smtClean="0">
              <a:latin typeface="Times New Roman" panose="02020603050405020304" pitchFamily="18" charset="0"/>
              <a:cs typeface="Times New Roman" panose="02020603050405020304" pitchFamily="18" charset="0"/>
            </a:rPr>
            <a:t>»</a:t>
          </a:r>
          <a:endParaRPr lang="ru-RU" sz="1200" b="1" i="0" u="none" kern="1200" dirty="0">
            <a:latin typeface="Times New Roman" panose="02020603050405020304" pitchFamily="18" charset="0"/>
            <a:cs typeface="Times New Roman" panose="02020603050405020304" pitchFamily="18" charset="0"/>
          </a:endParaRPr>
        </a:p>
      </dsp:txBody>
      <dsp:txXfrm>
        <a:off x="2677306" y="3251834"/>
        <a:ext cx="3668395" cy="214202"/>
      </dsp:txXfrm>
    </dsp:sp>
    <dsp:sp modelId="{B9025317-629E-482E-BC41-76CE6B9539D3}">
      <dsp:nvSpPr>
        <dsp:cNvPr id="0" name=""/>
        <dsp:cNvSpPr/>
      </dsp:nvSpPr>
      <dsp:spPr>
        <a:xfrm>
          <a:off x="2665718" y="3507297"/>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99158"/>
              <a:satOff val="-8520"/>
              <a:lumOff val="2440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«Промсвязьбанк»</a:t>
          </a:r>
          <a:endParaRPr lang="ru-RU" sz="1200" b="1" i="0" u="none" kern="1200" dirty="0">
            <a:latin typeface="Times New Roman" panose="02020603050405020304" pitchFamily="18" charset="0"/>
            <a:cs typeface="Times New Roman" panose="02020603050405020304" pitchFamily="18" charset="0"/>
          </a:endParaRPr>
        </a:p>
      </dsp:txBody>
      <dsp:txXfrm>
        <a:off x="2677306" y="3518885"/>
        <a:ext cx="3668395" cy="214202"/>
      </dsp:txXfrm>
    </dsp:sp>
    <dsp:sp modelId="{E14AE04C-0C87-427B-81EF-146613C9B3FD}">
      <dsp:nvSpPr>
        <dsp:cNvPr id="0" name=""/>
        <dsp:cNvSpPr/>
      </dsp:nvSpPr>
      <dsp:spPr>
        <a:xfrm>
          <a:off x="2665718" y="3774348"/>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08173"/>
              <a:satOff val="-9295"/>
              <a:lumOff val="2662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АО «ОДК-Газовые турбины»</a:t>
          </a:r>
          <a:endParaRPr lang="ru-RU" sz="1200" b="1" i="0" u="none" kern="1200" dirty="0">
            <a:latin typeface="Times New Roman" panose="02020603050405020304" pitchFamily="18" charset="0"/>
            <a:cs typeface="Times New Roman" panose="02020603050405020304" pitchFamily="18" charset="0"/>
          </a:endParaRPr>
        </a:p>
      </dsp:txBody>
      <dsp:txXfrm>
        <a:off x="2677306" y="3785936"/>
        <a:ext cx="3668395" cy="214202"/>
      </dsp:txXfrm>
    </dsp:sp>
    <dsp:sp modelId="{304DFC92-CCB9-4014-A4AB-8FA184437B4C}">
      <dsp:nvSpPr>
        <dsp:cNvPr id="0" name=""/>
        <dsp:cNvSpPr/>
      </dsp:nvSpPr>
      <dsp:spPr>
        <a:xfrm>
          <a:off x="2665718" y="4041399"/>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17187"/>
              <a:satOff val="-10069"/>
              <a:lumOff val="2884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АО «</a:t>
          </a:r>
          <a:r>
            <a:rPr lang="ru-RU" sz="1200" b="1" i="0" u="none" kern="1200" dirty="0" err="1" smtClean="0">
              <a:latin typeface="Times New Roman" panose="02020603050405020304" pitchFamily="18" charset="0"/>
              <a:cs typeface="Times New Roman" panose="02020603050405020304" pitchFamily="18" charset="0"/>
            </a:rPr>
            <a:t>Кордиант</a:t>
          </a:r>
          <a:r>
            <a:rPr lang="ru-RU" sz="1200" b="1" i="0" u="none" kern="1200" dirty="0" smtClean="0">
              <a:latin typeface="Times New Roman" panose="02020603050405020304" pitchFamily="18" charset="0"/>
              <a:cs typeface="Times New Roman" panose="02020603050405020304" pitchFamily="18" charset="0"/>
            </a:rPr>
            <a:t>»</a:t>
          </a:r>
          <a:endParaRPr lang="ru-RU" sz="1200" b="1" i="0" u="none" kern="1200" dirty="0">
            <a:latin typeface="Times New Roman" panose="02020603050405020304" pitchFamily="18" charset="0"/>
            <a:cs typeface="Times New Roman" panose="02020603050405020304" pitchFamily="18" charset="0"/>
          </a:endParaRPr>
        </a:p>
      </dsp:txBody>
      <dsp:txXfrm>
        <a:off x="2677306" y="4052987"/>
        <a:ext cx="3668395" cy="214202"/>
      </dsp:txXfrm>
    </dsp:sp>
    <dsp:sp modelId="{EAE9A8C7-521C-4CB6-8A5E-969973647790}">
      <dsp:nvSpPr>
        <dsp:cNvPr id="0" name=""/>
        <dsp:cNvSpPr/>
      </dsp:nvSpPr>
      <dsp:spPr>
        <a:xfrm>
          <a:off x="2665718" y="4308450"/>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26202"/>
              <a:satOff val="-10844"/>
              <a:lumOff val="3106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a:t>
          </a:r>
          <a:r>
            <a:rPr lang="ru-RU" sz="1200" b="1" i="0" u="none" kern="1200" dirty="0" err="1" smtClean="0">
              <a:latin typeface="Times New Roman" panose="02020603050405020304" pitchFamily="18" charset="0"/>
              <a:cs typeface="Times New Roman" panose="02020603050405020304" pitchFamily="18" charset="0"/>
            </a:rPr>
            <a:t>Вымпелком</a:t>
          </a:r>
          <a:r>
            <a:rPr lang="ru-RU" sz="1200" b="1" i="0" u="none" kern="1200" dirty="0" smtClean="0">
              <a:latin typeface="Times New Roman" panose="02020603050405020304" pitchFamily="18" charset="0"/>
              <a:cs typeface="Times New Roman" panose="02020603050405020304" pitchFamily="18" charset="0"/>
            </a:rPr>
            <a:t>»</a:t>
          </a:r>
          <a:endParaRPr lang="ru-RU" sz="1200" b="1" i="0" u="none" kern="1200" dirty="0">
            <a:latin typeface="Times New Roman" panose="02020603050405020304" pitchFamily="18" charset="0"/>
            <a:cs typeface="Times New Roman" panose="02020603050405020304" pitchFamily="18" charset="0"/>
          </a:endParaRPr>
        </a:p>
      </dsp:txBody>
      <dsp:txXfrm>
        <a:off x="2677306" y="4320038"/>
        <a:ext cx="3668395" cy="214202"/>
      </dsp:txXfrm>
    </dsp:sp>
    <dsp:sp modelId="{4A1F103A-7FCA-464A-B37E-1225EB18150C}">
      <dsp:nvSpPr>
        <dsp:cNvPr id="0" name=""/>
        <dsp:cNvSpPr/>
      </dsp:nvSpPr>
      <dsp:spPr>
        <a:xfrm>
          <a:off x="2665718" y="4575501"/>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35216"/>
              <a:satOff val="-11618"/>
              <a:lumOff val="332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ЗАО «Р-ФАРМ»</a:t>
          </a:r>
          <a:endParaRPr lang="ru-RU" sz="1200" b="1" i="0" u="none" kern="1200" dirty="0">
            <a:latin typeface="Times New Roman" panose="02020603050405020304" pitchFamily="18" charset="0"/>
            <a:cs typeface="Times New Roman" panose="02020603050405020304" pitchFamily="18" charset="0"/>
          </a:endParaRPr>
        </a:p>
      </dsp:txBody>
      <dsp:txXfrm>
        <a:off x="2677306" y="4587089"/>
        <a:ext cx="3668395" cy="214202"/>
      </dsp:txXfrm>
    </dsp:sp>
    <dsp:sp modelId="{F6A53E64-008A-4BAC-9590-C0A0917B5CF0}">
      <dsp:nvSpPr>
        <dsp:cNvPr id="0" name=""/>
        <dsp:cNvSpPr/>
      </dsp:nvSpPr>
      <dsp:spPr>
        <a:xfrm>
          <a:off x="2665718" y="4842552"/>
          <a:ext cx="3691571" cy="237378"/>
        </a:xfrm>
        <a:prstGeom prst="roundRect">
          <a:avLst/>
        </a:prstGeom>
        <a:solidFill>
          <a:schemeClr val="lt1">
            <a:alpha val="90000"/>
            <a:hueOff val="0"/>
            <a:satOff val="0"/>
            <a:lumOff val="0"/>
            <a:alphaOff val="0"/>
          </a:schemeClr>
        </a:solidFill>
        <a:ln w="22225" cap="flat" cmpd="sng" algn="ctr">
          <a:solidFill>
            <a:schemeClr val="accent5">
              <a:shade val="80000"/>
              <a:hueOff val="144230"/>
              <a:satOff val="-12393"/>
              <a:lumOff val="354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u="none" kern="1200" dirty="0" smtClean="0">
              <a:latin typeface="Times New Roman" panose="02020603050405020304" pitchFamily="18" charset="0"/>
              <a:cs typeface="Times New Roman" panose="02020603050405020304" pitchFamily="18" charset="0"/>
            </a:rPr>
            <a:t>ПАО «Автодизель»</a:t>
          </a:r>
          <a:endParaRPr lang="ru-RU" sz="1200" b="1" i="0" u="none" kern="1200" dirty="0">
            <a:latin typeface="Times New Roman" panose="02020603050405020304" pitchFamily="18" charset="0"/>
            <a:cs typeface="Times New Roman" panose="02020603050405020304" pitchFamily="18" charset="0"/>
          </a:endParaRPr>
        </a:p>
      </dsp:txBody>
      <dsp:txXfrm>
        <a:off x="2677306" y="4854140"/>
        <a:ext cx="3668395" cy="2142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E37F5B-F4F9-4616-ADE0-26B9EC5A643A}">
      <dsp:nvSpPr>
        <dsp:cNvPr id="0" name=""/>
        <dsp:cNvSpPr/>
      </dsp:nvSpPr>
      <dsp:spPr>
        <a:xfrm>
          <a:off x="13912" y="0"/>
          <a:ext cx="2223027" cy="920487"/>
        </a:xfrm>
        <a:prstGeom prst="rect">
          <a:avLst/>
        </a:prstGeom>
        <a:solidFill>
          <a:srgbClr val="7030A0">
            <a:alpha val="62000"/>
          </a:srgbClr>
        </a:solidFill>
        <a:ln w="12700" cap="flat" cmpd="sng" algn="ctr">
          <a:solidFill>
            <a:srgbClr val="1EB8C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ru-RU" sz="1000" b="1" kern="1200" dirty="0" smtClean="0">
              <a:solidFill>
                <a:schemeClr val="tx1"/>
              </a:solidFill>
              <a:latin typeface="Times New Roman" panose="02020603050405020304" pitchFamily="18" charset="0"/>
              <a:ea typeface="+mn-ea"/>
              <a:cs typeface="Times New Roman" panose="02020603050405020304" pitchFamily="18" charset="0"/>
            </a:rPr>
            <a:t>ГП по направлению «Инфраструктура» - </a:t>
          </a:r>
        </a:p>
        <a:p>
          <a:pPr lvl="0" algn="ctr" defTabSz="444500">
            <a:lnSpc>
              <a:spcPct val="90000"/>
            </a:lnSpc>
            <a:spcBef>
              <a:spcPct val="0"/>
            </a:spcBef>
            <a:spcAft>
              <a:spcPct val="35000"/>
            </a:spcAft>
          </a:pPr>
          <a:r>
            <a:rPr lang="ru-RU" sz="1000" b="1" i="0" u="none" kern="1200" dirty="0" smtClean="0">
              <a:solidFill>
                <a:schemeClr val="tx1"/>
              </a:solidFill>
            </a:rPr>
            <a:t>10 782,0</a:t>
          </a:r>
          <a:r>
            <a:rPr lang="ru-RU" sz="1000" b="1" i="1" kern="1200" dirty="0" smtClean="0">
              <a:solidFill>
                <a:schemeClr val="tx1"/>
              </a:solidFill>
              <a:latin typeface="Times New Roman" panose="02020603050405020304" pitchFamily="18" charset="0"/>
              <a:ea typeface="+mn-ea"/>
              <a:cs typeface="Times New Roman" panose="02020603050405020304" pitchFamily="18" charset="0"/>
            </a:rPr>
            <a:t>млн. руб.</a:t>
          </a:r>
        </a:p>
      </dsp:txBody>
      <dsp:txXfrm>
        <a:off x="13912" y="0"/>
        <a:ext cx="2223027" cy="920487"/>
      </dsp:txXfrm>
    </dsp:sp>
    <dsp:sp modelId="{EEBFF074-F9D7-43F6-9514-9435A3CCE347}">
      <dsp:nvSpPr>
        <dsp:cNvPr id="0" name=""/>
        <dsp:cNvSpPr/>
      </dsp:nvSpPr>
      <dsp:spPr>
        <a:xfrm>
          <a:off x="0" y="901552"/>
          <a:ext cx="2267724" cy="2371680"/>
        </a:xfrm>
        <a:prstGeom prst="rect">
          <a:avLst/>
        </a:prstGeom>
        <a:noFill/>
        <a:ln w="12700" cap="flat" cmpd="sng" algn="ctr">
          <a:solidFill>
            <a:srgbClr val="1EB8C1">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Охрана окружающей среды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Обеспечение качественными коммунальными услугами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институтов гражданского общества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Информационное общество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Государственные и муниципальные услуги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дорожного хозяйства и транспорта в ЯО</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Формирование современной городской среды муниципальных образований на территории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dsp:txBody>
      <dsp:txXfrm>
        <a:off x="0" y="901552"/>
        <a:ext cx="2267724" cy="23716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E37F5B-F4F9-4616-ADE0-26B9EC5A643A}">
      <dsp:nvSpPr>
        <dsp:cNvPr id="0" name=""/>
        <dsp:cNvSpPr/>
      </dsp:nvSpPr>
      <dsp:spPr>
        <a:xfrm>
          <a:off x="0" y="5708"/>
          <a:ext cx="2160240" cy="633600"/>
        </a:xfrm>
        <a:prstGeom prst="rect">
          <a:avLst/>
        </a:prstGeom>
        <a:solidFill>
          <a:srgbClr val="33CCCC">
            <a:alpha val="83000"/>
          </a:srgbClr>
        </a:solidFill>
        <a:ln w="12700" cap="flat" cmpd="sng" algn="ctr">
          <a:solidFill>
            <a:srgbClr val="1EB8C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ru-RU" sz="1000" b="1" kern="1200" dirty="0" smtClean="0">
              <a:solidFill>
                <a:schemeClr val="tx1"/>
              </a:solidFill>
              <a:latin typeface="Times New Roman" panose="02020603050405020304" pitchFamily="18" charset="0"/>
              <a:ea typeface="+mn-ea"/>
              <a:cs typeface="Times New Roman" panose="02020603050405020304" pitchFamily="18" charset="0"/>
            </a:rPr>
            <a:t>ГП по направлению </a:t>
          </a:r>
        </a:p>
        <a:p>
          <a:pPr lvl="0" algn="ctr" defTabSz="444500">
            <a:lnSpc>
              <a:spcPct val="90000"/>
            </a:lnSpc>
            <a:spcBef>
              <a:spcPct val="0"/>
            </a:spcBef>
            <a:spcAft>
              <a:spcPct val="35000"/>
            </a:spcAft>
          </a:pPr>
          <a:r>
            <a:rPr lang="ru-RU" sz="1000" b="1" kern="1200" dirty="0" smtClean="0">
              <a:solidFill>
                <a:schemeClr val="tx1"/>
              </a:solidFill>
              <a:latin typeface="Times New Roman" panose="02020603050405020304" pitchFamily="18" charset="0"/>
              <a:ea typeface="+mn-ea"/>
              <a:cs typeface="Times New Roman" panose="02020603050405020304" pitchFamily="18" charset="0"/>
            </a:rPr>
            <a:t>«Социальная сфера» - </a:t>
          </a:r>
        </a:p>
        <a:p>
          <a:pPr lvl="0" algn="ctr" defTabSz="444500">
            <a:lnSpc>
              <a:spcPct val="90000"/>
            </a:lnSpc>
            <a:spcBef>
              <a:spcPct val="0"/>
            </a:spcBef>
            <a:spcAft>
              <a:spcPct val="35000"/>
            </a:spcAft>
          </a:pPr>
          <a:r>
            <a:rPr lang="ru-RU" sz="1000" b="1" i="0" u="none" kern="1200" dirty="0" smtClean="0">
              <a:solidFill>
                <a:schemeClr val="tx1"/>
              </a:solidFill>
            </a:rPr>
            <a:t>44003,4</a:t>
          </a:r>
          <a:r>
            <a:rPr lang="ru-RU" sz="1000" b="1" i="1" kern="1200" dirty="0" smtClean="0">
              <a:solidFill>
                <a:schemeClr val="tx1"/>
              </a:solidFill>
              <a:latin typeface="Times New Roman" panose="02020603050405020304" pitchFamily="18" charset="0"/>
              <a:ea typeface="+mn-ea"/>
              <a:cs typeface="Times New Roman" panose="02020603050405020304" pitchFamily="18" charset="0"/>
            </a:rPr>
            <a:t> руб.</a:t>
          </a:r>
          <a:endParaRPr lang="ru-RU" sz="1000" b="1" i="1" kern="1200" dirty="0">
            <a:solidFill>
              <a:schemeClr val="tx1"/>
            </a:solidFill>
            <a:latin typeface="Times New Roman" panose="02020603050405020304" pitchFamily="18" charset="0"/>
            <a:ea typeface="+mn-ea"/>
            <a:cs typeface="Times New Roman" panose="02020603050405020304" pitchFamily="18" charset="0"/>
          </a:endParaRPr>
        </a:p>
      </dsp:txBody>
      <dsp:txXfrm>
        <a:off x="0" y="5708"/>
        <a:ext cx="2160240" cy="633600"/>
      </dsp:txXfrm>
    </dsp:sp>
    <dsp:sp modelId="{EEBFF074-F9D7-43F6-9514-9435A3CCE347}">
      <dsp:nvSpPr>
        <dsp:cNvPr id="0" name=""/>
        <dsp:cNvSpPr/>
      </dsp:nvSpPr>
      <dsp:spPr>
        <a:xfrm>
          <a:off x="0" y="640309"/>
          <a:ext cx="2160240" cy="3261060"/>
        </a:xfrm>
        <a:prstGeom prst="rect">
          <a:avLst/>
        </a:prstGeom>
        <a:noFill/>
        <a:ln w="12700" cap="flat" cmpd="sng" algn="ctr">
          <a:solidFill>
            <a:srgbClr val="1EB8C1">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Развитие здравоохранения</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Развитие образования и молодежная политика</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Социальная поддержка населения</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Доступная среда в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Обеспечение доступным и комфортным жильем </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Содействие занятости населения</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Обеспечение общественного порядка и противодействие преступности на территории Ярославской области</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Защита населения и территории Ярославской области от чрезвычайных ситуаций, обеспечение пожарной безопасности и безопасности людей на водных объектах</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i="0" u="none" kern="1200" dirty="0" smtClean="0">
              <a:solidFill>
                <a:srgbClr val="000000"/>
              </a:solidFill>
              <a:latin typeface="Times New Roman" panose="02020603050405020304" pitchFamily="18" charset="0"/>
              <a:ea typeface="+mn-ea"/>
              <a:cs typeface="Times New Roman" panose="02020603050405020304" pitchFamily="18" charset="0"/>
            </a:rPr>
            <a:t>Развитие культуры и туризма</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a:p>
          <a:pPr marL="57150" lvl="1" indent="-57150" algn="l" defTabSz="444500">
            <a:lnSpc>
              <a:spcPct val="90000"/>
            </a:lnSpc>
            <a:spcBef>
              <a:spcPct val="0"/>
            </a:spcBef>
            <a:spcAft>
              <a:spcPct val="15000"/>
            </a:spcAft>
            <a:buChar char="••"/>
          </a:pPr>
          <a:r>
            <a:rPr lang="ru-RU" sz="1000" b="0" kern="1200" dirty="0" smtClean="0">
              <a:solidFill>
                <a:srgbClr val="000000"/>
              </a:solidFill>
              <a:latin typeface="Times New Roman" panose="02020603050405020304" pitchFamily="18" charset="0"/>
              <a:ea typeface="+mn-ea"/>
              <a:cs typeface="Times New Roman" panose="02020603050405020304" pitchFamily="18" charset="0"/>
            </a:rPr>
            <a:t>Развитие физической культуры и спорта</a:t>
          </a:r>
          <a:endParaRPr lang="ru-RU" sz="1000" b="0" kern="1200" dirty="0">
            <a:solidFill>
              <a:srgbClr val="000000"/>
            </a:solidFill>
            <a:latin typeface="Times New Roman" panose="02020603050405020304" pitchFamily="18" charset="0"/>
            <a:ea typeface="+mn-ea"/>
            <a:cs typeface="Times New Roman" panose="02020603050405020304" pitchFamily="18" charset="0"/>
          </a:endParaRPr>
        </a:p>
      </dsp:txBody>
      <dsp:txXfrm>
        <a:off x="0" y="640309"/>
        <a:ext cx="2160240" cy="32610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image" Target="../media/image76.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emf"/></Relationships>
</file>

<file path=ppt/drawings/drawing1.xml><?xml version="1.0" encoding="utf-8"?>
<c:userShapes xmlns:c="http://schemas.openxmlformats.org/drawingml/2006/chart">
  <cdr:relSizeAnchor xmlns:cdr="http://schemas.openxmlformats.org/drawingml/2006/chartDrawing">
    <cdr:from>
      <cdr:x>0</cdr:x>
      <cdr:y>0.02994</cdr:y>
    </cdr:from>
    <cdr:to>
      <cdr:x>0.66304</cdr:x>
      <cdr:y>0.19461</cdr:y>
    </cdr:to>
    <cdr:sp macro="" textlink="">
      <cdr:nvSpPr>
        <cdr:cNvPr id="2" name="Прямоугольник 1"/>
        <cdr:cNvSpPr/>
      </cdr:nvSpPr>
      <cdr:spPr>
        <a:xfrm xmlns:a="http://schemas.openxmlformats.org/drawingml/2006/main">
          <a:off x="0" y="144015"/>
          <a:ext cx="4392465" cy="79208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6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2018 году  составило </a:t>
          </a:r>
          <a:r>
            <a:rPr lang="ru-RU" sz="1600" b="1" dirty="0" smtClean="0">
              <a:solidFill>
                <a:srgbClr val="0070C0"/>
              </a:solidFill>
              <a:latin typeface="Times New Roman" panose="02020603050405020304" pitchFamily="18" charset="0"/>
              <a:cs typeface="Times New Roman" panose="02020603050405020304" pitchFamily="18" charset="0"/>
            </a:rPr>
            <a:t>10 813 920,4 тыс. руб.</a:t>
          </a:r>
          <a:endParaRPr lang="ru-RU" sz="1600" b="1" dirty="0">
            <a:solidFill>
              <a:srgbClr val="0070C0"/>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0.34066</cdr:x>
      <cdr:y>0</cdr:y>
    </cdr:from>
    <cdr:to>
      <cdr:x>0.98901</cdr:x>
      <cdr:y>0.22586</cdr:y>
    </cdr:to>
    <cdr:sp macro="" textlink="">
      <cdr:nvSpPr>
        <cdr:cNvPr id="2" name="Прямоугольник 1"/>
        <cdr:cNvSpPr/>
      </cdr:nvSpPr>
      <cdr:spPr>
        <a:xfrm xmlns:a="http://schemas.openxmlformats.org/drawingml/2006/main">
          <a:off x="2232248" y="0"/>
          <a:ext cx="4248466" cy="588258"/>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r"/>
          <a:r>
            <a:rPr lang="ru-RU" sz="14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2018 году  составило</a:t>
          </a:r>
          <a:r>
            <a:rPr lang="ru-RU" sz="1400" b="1" dirty="0" smtClean="0">
              <a:solidFill>
                <a:srgbClr val="0070C0"/>
              </a:solidFill>
              <a:latin typeface="Times New Roman" panose="02020603050405020304" pitchFamily="18" charset="0"/>
              <a:cs typeface="Times New Roman" panose="02020603050405020304" pitchFamily="18" charset="0"/>
            </a:rPr>
            <a:t>  10 479 605,0 тыс. руб.</a:t>
          </a:r>
          <a:endParaRPr lang="ru-RU" sz="1400" b="1" dirty="0">
            <a:solidFill>
              <a:srgbClr val="0070C0"/>
            </a:solidFill>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0.98864</cdr:x>
      <cdr:y>0.12289</cdr:y>
    </cdr:to>
    <cdr:sp macro="" textlink="">
      <cdr:nvSpPr>
        <cdr:cNvPr id="2" name="Прямоугольник 1"/>
        <cdr:cNvSpPr/>
      </cdr:nvSpPr>
      <cdr:spPr>
        <a:xfrm xmlns:a="http://schemas.openxmlformats.org/drawingml/2006/main">
          <a:off x="0" y="0"/>
          <a:ext cx="6264719" cy="35311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2018 году  составило</a:t>
          </a:r>
          <a:r>
            <a:rPr lang="ru-RU" sz="1400" b="1" dirty="0" smtClean="0">
              <a:solidFill>
                <a:srgbClr val="0070C0"/>
              </a:solidFill>
              <a:latin typeface="Times New Roman" panose="02020603050405020304" pitchFamily="18" charset="0"/>
              <a:cs typeface="Times New Roman" panose="02020603050405020304" pitchFamily="18" charset="0"/>
            </a:rPr>
            <a:t> 627 126,9 тыс. руб.</a:t>
          </a:r>
          <a:endParaRPr lang="ru-RU" sz="1400" b="1" dirty="0">
            <a:solidFill>
              <a:srgbClr val="0070C0"/>
            </a:solidFill>
            <a:latin typeface="Times New Roman" panose="02020603050405020304" pitchFamily="18" charset="0"/>
            <a:cs typeface="Times New Roman" panose="02020603050405020304"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cdr:x>
      <cdr:y>0</cdr:y>
    </cdr:from>
    <cdr:to>
      <cdr:x>1</cdr:x>
      <cdr:y>0.10667</cdr:y>
    </cdr:to>
    <cdr:sp macro="" textlink="">
      <cdr:nvSpPr>
        <cdr:cNvPr id="2" name="Прямоугольник 1"/>
        <cdr:cNvSpPr/>
      </cdr:nvSpPr>
      <cdr:spPr>
        <a:xfrm xmlns:a="http://schemas.openxmlformats.org/drawingml/2006/main">
          <a:off x="0" y="0"/>
          <a:ext cx="6896799" cy="288045"/>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6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2018 году составило </a:t>
          </a:r>
          <a:r>
            <a:rPr lang="ru-RU" sz="1600" b="1" dirty="0" smtClean="0">
              <a:solidFill>
                <a:srgbClr val="0070C0"/>
              </a:solidFill>
              <a:latin typeface="Times New Roman" panose="02020603050405020304" pitchFamily="18" charset="0"/>
              <a:cs typeface="Times New Roman" panose="02020603050405020304" pitchFamily="18" charset="0"/>
            </a:rPr>
            <a:t>2 154 312,9 тыс. руб.</a:t>
          </a:r>
          <a:endParaRPr lang="ru-RU" sz="1600" b="1" dirty="0">
            <a:solidFill>
              <a:srgbClr val="0070C0"/>
            </a:solidFill>
            <a:latin typeface="Times New Roman" panose="02020603050405020304" pitchFamily="18" charset="0"/>
            <a:cs typeface="Times New Roman" panose="02020603050405020304"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cdr:x>
      <cdr:y>0.04454</cdr:y>
    </cdr:from>
    <cdr:to>
      <cdr:x>0.98857</cdr:x>
      <cdr:y>0.19465</cdr:y>
    </cdr:to>
    <cdr:sp macro="" textlink="">
      <cdr:nvSpPr>
        <cdr:cNvPr id="2" name="Прямоугольник 1"/>
        <cdr:cNvSpPr/>
      </cdr:nvSpPr>
      <cdr:spPr>
        <a:xfrm xmlns:a="http://schemas.openxmlformats.org/drawingml/2006/main">
          <a:off x="0" y="131813"/>
          <a:ext cx="6228215" cy="4442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2018 году  составило</a:t>
          </a:r>
          <a:r>
            <a:rPr lang="ru-RU" sz="1400" b="1" dirty="0" smtClean="0">
              <a:solidFill>
                <a:srgbClr val="0070C0"/>
              </a:solidFill>
              <a:latin typeface="Times New Roman" panose="02020603050405020304" pitchFamily="18" charset="0"/>
              <a:cs typeface="Times New Roman" panose="02020603050405020304" pitchFamily="18" charset="0"/>
            </a:rPr>
            <a:t> 7 601 540,6 тыс. руб.</a:t>
          </a:r>
          <a:endParaRPr lang="ru-RU" sz="1400" b="1" dirty="0">
            <a:solidFill>
              <a:srgbClr val="0070C0"/>
            </a:solidFill>
            <a:latin typeface="Times New Roman" panose="02020603050405020304" pitchFamily="18" charset="0"/>
            <a:cs typeface="Times New Roman" panose="02020603050405020304"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cdr:y>
    </cdr:from>
    <cdr:to>
      <cdr:x>1</cdr:x>
      <cdr:y>0.27586</cdr:y>
    </cdr:to>
    <cdr:sp macro="" textlink="">
      <cdr:nvSpPr>
        <cdr:cNvPr id="2" name="TextBox 1"/>
        <cdr:cNvSpPr txBox="1"/>
      </cdr:nvSpPr>
      <cdr:spPr>
        <a:xfrm xmlns:a="http://schemas.openxmlformats.org/drawingml/2006/main">
          <a:off x="0" y="0"/>
          <a:ext cx="8592955" cy="57606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rtl="0"/>
          <a:r>
            <a:rPr lang="ru-RU" sz="1200" b="1" dirty="0" smtClean="0">
              <a:solidFill>
                <a:sysClr val="windowText" lastClr="000000"/>
              </a:solidFill>
              <a:latin typeface="Times New Roman" panose="02020603050405020304" pitchFamily="18" charset="0"/>
              <a:cs typeface="Times New Roman" panose="02020603050405020304" pitchFamily="18" charset="0"/>
            </a:rPr>
            <a:t>Соблюдение ограничений</a:t>
          </a:r>
          <a:r>
            <a:rPr lang="ru-RU" sz="1200" b="1" baseline="0" dirty="0" smtClean="0">
              <a:solidFill>
                <a:sysClr val="windowText" lastClr="000000"/>
              </a:solidFill>
              <a:latin typeface="Times New Roman" panose="02020603050405020304" pitchFamily="18" charset="0"/>
              <a:cs typeface="Times New Roman" panose="02020603050405020304" pitchFamily="18" charset="0"/>
            </a:rPr>
            <a:t> по объему государственного долга</a:t>
          </a:r>
        </a:p>
        <a:p xmlns:a="http://schemas.openxmlformats.org/drawingml/2006/main">
          <a:pPr algn="ctr" rtl="0"/>
          <a:r>
            <a:rPr lang="ru-RU" sz="1200" b="1" i="1" u="sng" dirty="0" smtClean="0">
              <a:solidFill>
                <a:sysClr val="windowText" lastClr="000000"/>
              </a:solidFill>
              <a:latin typeface="Times New Roman" panose="02020603050405020304" pitchFamily="18" charset="0"/>
              <a:cs typeface="Times New Roman" panose="02020603050405020304" pitchFamily="18" charset="0"/>
            </a:rPr>
            <a:t>- не более годового объема доходов без учета объема безвозмездных поступлений</a:t>
          </a:r>
          <a:endParaRPr lang="ru-RU" sz="1200" b="1" i="1" u="sng" dirty="0">
            <a:solidFill>
              <a:sysClr val="windowText" lastClr="000000"/>
            </a:solidFill>
            <a:latin typeface="Times New Roman" panose="02020603050405020304" pitchFamily="18" charset="0"/>
            <a:cs typeface="Times New Roman" panose="02020603050405020304"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cdr:x>
      <cdr:y>0</cdr:y>
    </cdr:from>
    <cdr:to>
      <cdr:x>0.99146</cdr:x>
      <cdr:y>0.26471</cdr:y>
    </cdr:to>
    <cdr:sp macro="" textlink="">
      <cdr:nvSpPr>
        <cdr:cNvPr id="2" name="TextBox 1"/>
        <cdr:cNvSpPr txBox="1"/>
      </cdr:nvSpPr>
      <cdr:spPr>
        <a:xfrm xmlns:a="http://schemas.openxmlformats.org/drawingml/2006/main">
          <a:off x="0" y="0"/>
          <a:ext cx="6969369"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rtl="0"/>
          <a:r>
            <a:rPr lang="ru-RU" sz="1200" b="1" dirty="0" smtClean="0">
              <a:solidFill>
                <a:sysClr val="windowText" lastClr="000000"/>
              </a:solidFill>
              <a:latin typeface="Times New Roman" panose="02020603050405020304" pitchFamily="18" charset="0"/>
              <a:cs typeface="Times New Roman" panose="02020603050405020304" pitchFamily="18" charset="0"/>
            </a:rPr>
            <a:t>Соблюдение ограничений</a:t>
          </a:r>
          <a:r>
            <a:rPr lang="ru-RU" sz="1200" b="1" baseline="0" dirty="0" smtClean="0">
              <a:solidFill>
                <a:sysClr val="windowText" lastClr="000000"/>
              </a:solidFill>
              <a:latin typeface="Times New Roman" panose="02020603050405020304" pitchFamily="18" charset="0"/>
              <a:cs typeface="Times New Roman" panose="02020603050405020304" pitchFamily="18" charset="0"/>
            </a:rPr>
            <a:t> по объему расходов на</a:t>
          </a:r>
          <a:r>
            <a:rPr lang="ru-RU" sz="1200" b="1" dirty="0" smtClean="0">
              <a:solidFill>
                <a:sysClr val="windowText" lastClr="000000"/>
              </a:solidFill>
              <a:latin typeface="Times New Roman" panose="02020603050405020304" pitchFamily="18" charset="0"/>
              <a:cs typeface="Times New Roman" panose="02020603050405020304" pitchFamily="18" charset="0"/>
            </a:rPr>
            <a:t> обслуживание гос.</a:t>
          </a:r>
          <a:r>
            <a:rPr lang="en-US" sz="1200" b="1" dirty="0" smtClean="0">
              <a:solidFill>
                <a:sysClr val="windowText" lastClr="000000"/>
              </a:solidFill>
              <a:latin typeface="Times New Roman" panose="02020603050405020304" pitchFamily="18" charset="0"/>
              <a:cs typeface="Times New Roman" panose="02020603050405020304" pitchFamily="18" charset="0"/>
            </a:rPr>
            <a:t> </a:t>
          </a:r>
          <a:r>
            <a:rPr lang="ru-RU" sz="1200" b="1" dirty="0" smtClean="0">
              <a:solidFill>
                <a:sysClr val="windowText" lastClr="000000"/>
              </a:solidFill>
              <a:latin typeface="Times New Roman" panose="02020603050405020304" pitchFamily="18" charset="0"/>
              <a:cs typeface="Times New Roman" panose="02020603050405020304" pitchFamily="18" charset="0"/>
            </a:rPr>
            <a:t>долга</a:t>
          </a:r>
          <a:r>
            <a:rPr lang="en-US" sz="1200" b="1" dirty="0">
              <a:solidFill>
                <a:sysClr val="windowText" lastClr="000000"/>
              </a:solidFill>
              <a:latin typeface="Times New Roman" panose="02020603050405020304" pitchFamily="18" charset="0"/>
              <a:cs typeface="Times New Roman" panose="02020603050405020304" pitchFamily="18" charset="0"/>
            </a:rPr>
            <a:t> </a:t>
          </a:r>
          <a:r>
            <a:rPr lang="en-US" sz="1200" b="1" dirty="0" smtClean="0">
              <a:solidFill>
                <a:sysClr val="windowText" lastClr="000000"/>
              </a:solidFill>
              <a:latin typeface="Times New Roman" panose="02020603050405020304" pitchFamily="18" charset="0"/>
              <a:cs typeface="Times New Roman" panose="02020603050405020304" pitchFamily="18" charset="0"/>
            </a:rPr>
            <a:t>–</a:t>
          </a:r>
        </a:p>
        <a:p xmlns:a="http://schemas.openxmlformats.org/drawingml/2006/main">
          <a:pPr algn="ctr" rtl="0"/>
          <a:r>
            <a:rPr lang="ru-RU" sz="1200" b="1" i="1" u="sng" dirty="0" smtClean="0">
              <a:solidFill>
                <a:sysClr val="windowText" lastClr="000000"/>
              </a:solidFill>
              <a:latin typeface="Times New Roman" panose="02020603050405020304" pitchFamily="18" charset="0"/>
              <a:cs typeface="Times New Roman" panose="02020603050405020304" pitchFamily="18" charset="0"/>
            </a:rPr>
            <a:t>не более 15% годового объема расходов, за исключением расходов, осуществляемых за счет субвенций из бюджетов бюджетной системы</a:t>
          </a:r>
          <a:endParaRPr lang="ru-RU" sz="1200" b="1" dirty="0">
            <a:solidFill>
              <a:sysClr val="windowText" lastClr="000000"/>
            </a:solidFill>
            <a:latin typeface="Times New Roman" panose="02020603050405020304" pitchFamily="18" charset="0"/>
            <a:cs typeface="Times New Roman" panose="02020603050405020304"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cdr:x>
      <cdr:y>4.665E-7</cdr:y>
    </cdr:from>
    <cdr:to>
      <cdr:x>0.99146</cdr:x>
      <cdr:y>0.21447</cdr:y>
    </cdr:to>
    <cdr:sp macro="" textlink="">
      <cdr:nvSpPr>
        <cdr:cNvPr id="2" name="TextBox 1"/>
        <cdr:cNvSpPr txBox="1"/>
      </cdr:nvSpPr>
      <cdr:spPr>
        <a:xfrm xmlns:a="http://schemas.openxmlformats.org/drawingml/2006/main">
          <a:off x="0" y="1"/>
          <a:ext cx="8448178" cy="45974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rtl="0"/>
          <a:r>
            <a:rPr lang="ru-RU" sz="1200" b="1" dirty="0" smtClean="0">
              <a:solidFill>
                <a:sysClr val="windowText" lastClr="000000"/>
              </a:solidFill>
              <a:latin typeface="Times New Roman" panose="02020603050405020304" pitchFamily="18" charset="0"/>
              <a:cs typeface="Times New Roman" panose="02020603050405020304" pitchFamily="18" charset="0"/>
            </a:rPr>
            <a:t>Соблюдение ограничений</a:t>
          </a:r>
          <a:r>
            <a:rPr lang="ru-RU" sz="1200" b="1" baseline="0" dirty="0" smtClean="0">
              <a:solidFill>
                <a:sysClr val="windowText" lastClr="000000"/>
              </a:solidFill>
              <a:latin typeface="Times New Roman" panose="02020603050405020304" pitchFamily="18" charset="0"/>
              <a:cs typeface="Times New Roman" panose="02020603050405020304" pitchFamily="18" charset="0"/>
            </a:rPr>
            <a:t> по объему дефицита</a:t>
          </a:r>
        </a:p>
        <a:p xmlns:a="http://schemas.openxmlformats.org/drawingml/2006/main">
          <a:pPr algn="ctr" rtl="0"/>
          <a:r>
            <a:rPr lang="ru-RU" sz="1200" b="1" i="1" u="sng" dirty="0" smtClean="0">
              <a:solidFill>
                <a:sysClr val="windowText" lastClr="000000"/>
              </a:solidFill>
              <a:latin typeface="Times New Roman" panose="02020603050405020304" pitchFamily="18" charset="0"/>
              <a:cs typeface="Times New Roman" panose="02020603050405020304" pitchFamily="18" charset="0"/>
            </a:rPr>
            <a:t>- не более 15% годового объема доходов без учета объема безвозмездных поступлений</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641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899805F4-C574-4C3E-9C45-64600BDEEB87}" type="datetimeFigureOut">
              <a:rPr lang="ru-RU" smtClean="0"/>
              <a:t>03.06.2019</a:t>
            </a:fld>
            <a:endParaRPr lang="ru-RU"/>
          </a:p>
        </p:txBody>
      </p:sp>
      <p:sp>
        <p:nvSpPr>
          <p:cNvPr id="4" name="Образ слайда 3"/>
          <p:cNvSpPr>
            <a:spLocks noGrp="1" noRot="1" noChangeAspect="1"/>
          </p:cNvSpPr>
          <p:nvPr>
            <p:ph type="sldImg" idx="2"/>
          </p:nvPr>
        </p:nvSpPr>
        <p:spPr>
          <a:xfrm>
            <a:off x="2111375" y="744538"/>
            <a:ext cx="25749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1" y="9430091"/>
            <a:ext cx="2945659" cy="496411"/>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30091"/>
            <a:ext cx="2945659" cy="496411"/>
          </a:xfrm>
          <a:prstGeom prst="rect">
            <a:avLst/>
          </a:prstGeom>
        </p:spPr>
        <p:txBody>
          <a:bodyPr vert="horz" lIns="91440" tIns="45720" rIns="91440" bIns="45720" rtlCol="0" anchor="b"/>
          <a:lstStyle>
            <a:lvl1pPr algn="r">
              <a:defRPr sz="1200"/>
            </a:lvl1pPr>
          </a:lstStyle>
          <a:p>
            <a:fld id="{84576C41-86F7-4AC9-8571-BF04388D8C11}" type="slidenum">
              <a:rPr lang="ru-RU" smtClean="0"/>
              <a:t>‹#›</a:t>
            </a:fld>
            <a:endParaRPr lang="ru-RU"/>
          </a:p>
        </p:txBody>
      </p:sp>
    </p:spTree>
    <p:extLst>
      <p:ext uri="{BB962C8B-B14F-4D97-AF65-F5344CB8AC3E}">
        <p14:creationId xmlns:p14="http://schemas.microsoft.com/office/powerpoint/2010/main" val="4252919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2</a:t>
            </a:fld>
            <a:endParaRPr lang="ru-RU"/>
          </a:p>
        </p:txBody>
      </p:sp>
    </p:spTree>
    <p:extLst>
      <p:ext uri="{BB962C8B-B14F-4D97-AF65-F5344CB8AC3E}">
        <p14:creationId xmlns:p14="http://schemas.microsoft.com/office/powerpoint/2010/main" val="1818844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11</a:t>
            </a:fld>
            <a:endParaRPr lang="ru-RU"/>
          </a:p>
        </p:txBody>
      </p:sp>
    </p:spTree>
    <p:extLst>
      <p:ext uri="{BB962C8B-B14F-4D97-AF65-F5344CB8AC3E}">
        <p14:creationId xmlns:p14="http://schemas.microsoft.com/office/powerpoint/2010/main" val="1845135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14</a:t>
            </a:fld>
            <a:endParaRPr lang="ru-RU"/>
          </a:p>
        </p:txBody>
      </p:sp>
    </p:spTree>
    <p:extLst>
      <p:ext uri="{BB962C8B-B14F-4D97-AF65-F5344CB8AC3E}">
        <p14:creationId xmlns:p14="http://schemas.microsoft.com/office/powerpoint/2010/main" val="3728318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17</a:t>
            </a:fld>
            <a:endParaRPr lang="ru-RU"/>
          </a:p>
        </p:txBody>
      </p:sp>
    </p:spTree>
    <p:extLst>
      <p:ext uri="{BB962C8B-B14F-4D97-AF65-F5344CB8AC3E}">
        <p14:creationId xmlns:p14="http://schemas.microsoft.com/office/powerpoint/2010/main" val="1363109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20</a:t>
            </a:fld>
            <a:endParaRPr lang="ru-RU"/>
          </a:p>
        </p:txBody>
      </p:sp>
    </p:spTree>
    <p:extLst>
      <p:ext uri="{BB962C8B-B14F-4D97-AF65-F5344CB8AC3E}">
        <p14:creationId xmlns:p14="http://schemas.microsoft.com/office/powerpoint/2010/main" val="1818681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21</a:t>
            </a:fld>
            <a:endParaRPr lang="ru-RU"/>
          </a:p>
        </p:txBody>
      </p:sp>
    </p:spTree>
    <p:extLst>
      <p:ext uri="{BB962C8B-B14F-4D97-AF65-F5344CB8AC3E}">
        <p14:creationId xmlns:p14="http://schemas.microsoft.com/office/powerpoint/2010/main" val="4242811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26</a:t>
            </a:fld>
            <a:endParaRPr lang="ru-RU"/>
          </a:p>
        </p:txBody>
      </p:sp>
    </p:spTree>
    <p:extLst>
      <p:ext uri="{BB962C8B-B14F-4D97-AF65-F5344CB8AC3E}">
        <p14:creationId xmlns:p14="http://schemas.microsoft.com/office/powerpoint/2010/main" val="4109222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28</a:t>
            </a:fld>
            <a:endParaRPr lang="ru-RU"/>
          </a:p>
        </p:txBody>
      </p:sp>
    </p:spTree>
    <p:extLst>
      <p:ext uri="{BB962C8B-B14F-4D97-AF65-F5344CB8AC3E}">
        <p14:creationId xmlns:p14="http://schemas.microsoft.com/office/powerpoint/2010/main" val="2396040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29</a:t>
            </a:fld>
            <a:endParaRPr lang="ru-RU"/>
          </a:p>
        </p:txBody>
      </p:sp>
    </p:spTree>
    <p:extLst>
      <p:ext uri="{BB962C8B-B14F-4D97-AF65-F5344CB8AC3E}">
        <p14:creationId xmlns:p14="http://schemas.microsoft.com/office/powerpoint/2010/main" val="3229487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32</a:t>
            </a:fld>
            <a:endParaRPr lang="ru-RU"/>
          </a:p>
        </p:txBody>
      </p:sp>
    </p:spTree>
    <p:extLst>
      <p:ext uri="{BB962C8B-B14F-4D97-AF65-F5344CB8AC3E}">
        <p14:creationId xmlns:p14="http://schemas.microsoft.com/office/powerpoint/2010/main" val="746752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33</a:t>
            </a:fld>
            <a:endParaRPr lang="ru-RU"/>
          </a:p>
        </p:txBody>
      </p:sp>
    </p:spTree>
    <p:extLst>
      <p:ext uri="{BB962C8B-B14F-4D97-AF65-F5344CB8AC3E}">
        <p14:creationId xmlns:p14="http://schemas.microsoft.com/office/powerpoint/2010/main" val="2475068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3</a:t>
            </a:fld>
            <a:endParaRPr lang="ru-RU"/>
          </a:p>
        </p:txBody>
      </p:sp>
    </p:spTree>
    <p:extLst>
      <p:ext uri="{BB962C8B-B14F-4D97-AF65-F5344CB8AC3E}">
        <p14:creationId xmlns:p14="http://schemas.microsoft.com/office/powerpoint/2010/main" val="292943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37</a:t>
            </a:fld>
            <a:endParaRPr lang="ru-RU"/>
          </a:p>
        </p:txBody>
      </p:sp>
    </p:spTree>
    <p:extLst>
      <p:ext uri="{BB962C8B-B14F-4D97-AF65-F5344CB8AC3E}">
        <p14:creationId xmlns:p14="http://schemas.microsoft.com/office/powerpoint/2010/main" val="289715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39</a:t>
            </a:fld>
            <a:endParaRPr lang="ru-RU"/>
          </a:p>
        </p:txBody>
      </p:sp>
    </p:spTree>
    <p:extLst>
      <p:ext uri="{BB962C8B-B14F-4D97-AF65-F5344CB8AC3E}">
        <p14:creationId xmlns:p14="http://schemas.microsoft.com/office/powerpoint/2010/main" val="3648710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41</a:t>
            </a:fld>
            <a:endParaRPr lang="ru-RU"/>
          </a:p>
        </p:txBody>
      </p:sp>
    </p:spTree>
    <p:extLst>
      <p:ext uri="{BB962C8B-B14F-4D97-AF65-F5344CB8AC3E}">
        <p14:creationId xmlns:p14="http://schemas.microsoft.com/office/powerpoint/2010/main" val="1987565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43</a:t>
            </a:fld>
            <a:endParaRPr lang="ru-RU"/>
          </a:p>
        </p:txBody>
      </p:sp>
    </p:spTree>
    <p:extLst>
      <p:ext uri="{BB962C8B-B14F-4D97-AF65-F5344CB8AC3E}">
        <p14:creationId xmlns:p14="http://schemas.microsoft.com/office/powerpoint/2010/main" val="3233270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45</a:t>
            </a:fld>
            <a:endParaRPr lang="ru-RU"/>
          </a:p>
        </p:txBody>
      </p:sp>
    </p:spTree>
    <p:extLst>
      <p:ext uri="{BB962C8B-B14F-4D97-AF65-F5344CB8AC3E}">
        <p14:creationId xmlns:p14="http://schemas.microsoft.com/office/powerpoint/2010/main" val="14485981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46</a:t>
            </a:fld>
            <a:endParaRPr lang="ru-RU"/>
          </a:p>
        </p:txBody>
      </p:sp>
    </p:spTree>
    <p:extLst>
      <p:ext uri="{BB962C8B-B14F-4D97-AF65-F5344CB8AC3E}">
        <p14:creationId xmlns:p14="http://schemas.microsoft.com/office/powerpoint/2010/main" val="25751168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48</a:t>
            </a:fld>
            <a:endParaRPr lang="ru-RU"/>
          </a:p>
        </p:txBody>
      </p:sp>
    </p:spTree>
    <p:extLst>
      <p:ext uri="{BB962C8B-B14F-4D97-AF65-F5344CB8AC3E}">
        <p14:creationId xmlns:p14="http://schemas.microsoft.com/office/powerpoint/2010/main" val="16254147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50</a:t>
            </a:fld>
            <a:endParaRPr lang="ru-RU"/>
          </a:p>
        </p:txBody>
      </p:sp>
    </p:spTree>
    <p:extLst>
      <p:ext uri="{BB962C8B-B14F-4D97-AF65-F5344CB8AC3E}">
        <p14:creationId xmlns:p14="http://schemas.microsoft.com/office/powerpoint/2010/main" val="30095042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53</a:t>
            </a:fld>
            <a:endParaRPr lang="ru-RU"/>
          </a:p>
        </p:txBody>
      </p:sp>
    </p:spTree>
    <p:extLst>
      <p:ext uri="{BB962C8B-B14F-4D97-AF65-F5344CB8AC3E}">
        <p14:creationId xmlns:p14="http://schemas.microsoft.com/office/powerpoint/2010/main" val="2549880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4576C41-86F7-4AC9-8571-BF04388D8C11}" type="slidenum">
              <a:rPr lang="ru-RU" smtClean="0"/>
              <a:t>55</a:t>
            </a:fld>
            <a:endParaRPr lang="ru-RU"/>
          </a:p>
        </p:txBody>
      </p:sp>
    </p:spTree>
    <p:extLst>
      <p:ext uri="{BB962C8B-B14F-4D97-AF65-F5344CB8AC3E}">
        <p14:creationId xmlns:p14="http://schemas.microsoft.com/office/powerpoint/2010/main" val="216154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solidFill>
                  <a:prstClr val="black"/>
                </a:solidFill>
              </a:rPr>
              <a:pPr/>
              <a:t>4</a:t>
            </a:fld>
            <a:endParaRPr lang="ru-RU">
              <a:solidFill>
                <a:prstClr val="black"/>
              </a:solidFill>
            </a:endParaRPr>
          </a:p>
        </p:txBody>
      </p:sp>
    </p:spTree>
    <p:extLst>
      <p:ext uri="{BB962C8B-B14F-4D97-AF65-F5344CB8AC3E}">
        <p14:creationId xmlns:p14="http://schemas.microsoft.com/office/powerpoint/2010/main" val="2489364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61</a:t>
            </a:fld>
            <a:endParaRPr lang="ru-RU"/>
          </a:p>
        </p:txBody>
      </p:sp>
    </p:spTree>
    <p:extLst>
      <p:ext uri="{BB962C8B-B14F-4D97-AF65-F5344CB8AC3E}">
        <p14:creationId xmlns:p14="http://schemas.microsoft.com/office/powerpoint/2010/main" val="224123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5</a:t>
            </a:fld>
            <a:endParaRPr lang="ru-RU"/>
          </a:p>
        </p:txBody>
      </p:sp>
    </p:spTree>
    <p:extLst>
      <p:ext uri="{BB962C8B-B14F-4D97-AF65-F5344CB8AC3E}">
        <p14:creationId xmlns:p14="http://schemas.microsoft.com/office/powerpoint/2010/main" val="4167921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6</a:t>
            </a:fld>
            <a:endParaRPr lang="ru-RU"/>
          </a:p>
        </p:txBody>
      </p:sp>
    </p:spTree>
    <p:extLst>
      <p:ext uri="{BB962C8B-B14F-4D97-AF65-F5344CB8AC3E}">
        <p14:creationId xmlns:p14="http://schemas.microsoft.com/office/powerpoint/2010/main" val="2922724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7</a:t>
            </a:fld>
            <a:endParaRPr lang="ru-RU"/>
          </a:p>
        </p:txBody>
      </p:sp>
    </p:spTree>
    <p:extLst>
      <p:ext uri="{BB962C8B-B14F-4D97-AF65-F5344CB8AC3E}">
        <p14:creationId xmlns:p14="http://schemas.microsoft.com/office/powerpoint/2010/main" val="2894672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8</a:t>
            </a:fld>
            <a:endParaRPr lang="ru-RU"/>
          </a:p>
        </p:txBody>
      </p:sp>
    </p:spTree>
    <p:extLst>
      <p:ext uri="{BB962C8B-B14F-4D97-AF65-F5344CB8AC3E}">
        <p14:creationId xmlns:p14="http://schemas.microsoft.com/office/powerpoint/2010/main" val="1907731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9</a:t>
            </a:fld>
            <a:endParaRPr lang="ru-RU"/>
          </a:p>
        </p:txBody>
      </p:sp>
    </p:spTree>
    <p:extLst>
      <p:ext uri="{BB962C8B-B14F-4D97-AF65-F5344CB8AC3E}">
        <p14:creationId xmlns:p14="http://schemas.microsoft.com/office/powerpoint/2010/main" val="17880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4576C41-86F7-4AC9-8571-BF04388D8C11}" type="slidenum">
              <a:rPr lang="ru-RU" smtClean="0"/>
              <a:t>10</a:t>
            </a:fld>
            <a:endParaRPr lang="ru-RU"/>
          </a:p>
        </p:txBody>
      </p:sp>
    </p:spTree>
    <p:extLst>
      <p:ext uri="{BB962C8B-B14F-4D97-AF65-F5344CB8AC3E}">
        <p14:creationId xmlns:p14="http://schemas.microsoft.com/office/powerpoint/2010/main" val="2379266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582930" y="0"/>
            <a:ext cx="5657850" cy="4402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71500" y="4622800"/>
            <a:ext cx="5657850" cy="2201333"/>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571500" y="6824133"/>
            <a:ext cx="5143500" cy="1430867"/>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0991066-18B3-4762-93E8-A59FF1F1F5E6}" type="datetime1">
              <a:rPr lang="ru-RU" smtClean="0"/>
              <a:t>03.06.2019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Rectangle 6"/>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990600"/>
            <a:ext cx="5429250" cy="56134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1D50F1A-99C2-4413-AAD2-91F3FB39D23F}" type="datetime1">
              <a:rPr lang="ru-RU" smtClean="0"/>
              <a:t>03.06.2019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 y="990602"/>
            <a:ext cx="1371600" cy="781473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3100" y="990601"/>
            <a:ext cx="4286250" cy="7044267"/>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806114B-4C17-4FCA-9536-78A21AB42036}" type="datetime1">
              <a:rPr lang="ru-RU" smtClean="0"/>
              <a:t>03.06.2019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582930" y="0"/>
            <a:ext cx="5657850" cy="4402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a:off x="571500" y="4622800"/>
            <a:ext cx="5657850" cy="2201333"/>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571500" y="6824133"/>
            <a:ext cx="5143500" cy="1430867"/>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0991066-18B3-4762-93E8-A59FF1F1F5E6}"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ru-RU">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
        <p:nvSpPr>
          <p:cNvPr id="7" name="Rectangle 6"/>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292042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A875601-E26A-46D4-90A2-352525763081}"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ru-RU">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31566192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582930" y="0"/>
            <a:ext cx="5657850" cy="4402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571500" y="4732867"/>
            <a:ext cx="5657850" cy="2421467"/>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71500" y="7154333"/>
            <a:ext cx="5143500" cy="13208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0FF34CC-8242-4E49-B31C-765D95B11B50}"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ru-RU">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
        <p:nvSpPr>
          <p:cNvPr id="8" name="Rectangle 7"/>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6030597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571500" y="880535"/>
            <a:ext cx="2743200" cy="54416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486150" y="880535"/>
            <a:ext cx="2743200" cy="54416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E12ECFDC-962E-49EF-8038-5F48ED56FEC2}"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ru-RU">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1620049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569214" y="880533"/>
            <a:ext cx="2743200" cy="924101"/>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69214" y="1920048"/>
            <a:ext cx="2743200" cy="4402667"/>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3864" y="880533"/>
            <a:ext cx="2743200" cy="924101"/>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483864" y="1920048"/>
            <a:ext cx="2743200" cy="4402667"/>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2024B5C8-B914-478E-8808-554D70B0E46C}"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8" name="Footer Placeholder 7"/>
          <p:cNvSpPr>
            <a:spLocks noGrp="1"/>
          </p:cNvSpPr>
          <p:nvPr>
            <p:ph type="ftr" sz="quarter" idx="11"/>
          </p:nvPr>
        </p:nvSpPr>
        <p:spPr/>
        <p:txBody>
          <a:bodyPr/>
          <a:lstStyle/>
          <a:p>
            <a:endParaRPr lang="ru-RU">
              <a:solidFill>
                <a:srgbClr val="303030">
                  <a:lumMod val="90000"/>
                  <a:lumOff val="10000"/>
                </a:srgbClr>
              </a:solidFill>
            </a:endParaRPr>
          </a:p>
        </p:txBody>
      </p:sp>
      <p:sp>
        <p:nvSpPr>
          <p:cNvPr id="9" name="Slide Number Placeholder 8"/>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cxnSp>
        <p:nvCxnSpPr>
          <p:cNvPr id="11" name="Straight Connector 10"/>
          <p:cNvCxnSpPr/>
          <p:nvPr/>
        </p:nvCxnSpPr>
        <p:spPr>
          <a:xfrm>
            <a:off x="569214" y="1804634"/>
            <a:ext cx="2743200" cy="22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83864" y="1804634"/>
            <a:ext cx="2743200" cy="22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8126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BADDDAF-C824-4DCC-A951-8FC990D91E20}"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4" name="Footer Placeholder 3"/>
          <p:cNvSpPr>
            <a:spLocks noGrp="1"/>
          </p:cNvSpPr>
          <p:nvPr>
            <p:ph type="ftr" sz="quarter" idx="11"/>
          </p:nvPr>
        </p:nvSpPr>
        <p:spPr/>
        <p:txBody>
          <a:bodyPr/>
          <a:lstStyle/>
          <a:p>
            <a:endParaRPr lang="ru-RU">
              <a:solidFill>
                <a:srgbClr val="303030">
                  <a:lumMod val="90000"/>
                  <a:lumOff val="10000"/>
                </a:srgbClr>
              </a:solidFill>
            </a:endParaRPr>
          </a:p>
        </p:txBody>
      </p:sp>
      <p:sp>
        <p:nvSpPr>
          <p:cNvPr id="5" name="Slide Number Placeholder 4"/>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3373331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4B41D7-8DAA-46C1-8009-8C74A383C6A2}"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3" name="Footer Placeholder 2"/>
          <p:cNvSpPr>
            <a:spLocks noGrp="1"/>
          </p:cNvSpPr>
          <p:nvPr>
            <p:ph type="ftr" sz="quarter" idx="11"/>
          </p:nvPr>
        </p:nvSpPr>
        <p:spPr/>
        <p:txBody>
          <a:bodyPr/>
          <a:lstStyle/>
          <a:p>
            <a:endParaRPr lang="ru-RU">
              <a:solidFill>
                <a:srgbClr val="303030">
                  <a:lumMod val="90000"/>
                  <a:lumOff val="10000"/>
                </a:srgbClr>
              </a:solidFill>
            </a:endParaRPr>
          </a:p>
        </p:txBody>
      </p:sp>
      <p:sp>
        <p:nvSpPr>
          <p:cNvPr id="4" name="Slide Number Placeholder 3"/>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4077223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71500" y="6604000"/>
            <a:ext cx="5088636" cy="23114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2783149" y="660400"/>
            <a:ext cx="3446201" cy="59435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1" y="660400"/>
            <a:ext cx="2005243" cy="59436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809AEEB-3B97-4D20-9617-DD57F499D3EB}"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ru-RU">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cxnSp>
        <p:nvCxnSpPr>
          <p:cNvPr id="10" name="Straight Connector 9"/>
          <p:cNvCxnSpPr/>
          <p:nvPr/>
        </p:nvCxnSpPr>
        <p:spPr>
          <a:xfrm rot="5400000">
            <a:off x="-65021" y="3632751"/>
            <a:ext cx="5503333" cy="1191"/>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6459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A875601-E26A-46D4-90A2-352525763081}" type="datetime1">
              <a:rPr lang="ru-RU" smtClean="0"/>
              <a:t>03.06.2019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69214" y="6604000"/>
            <a:ext cx="5088636" cy="23114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582930" y="660400"/>
            <a:ext cx="5657850" cy="4182533"/>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637794" y="5063067"/>
            <a:ext cx="5543550" cy="1162578"/>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E7C3270-BAD1-47DC-BFD9-CC04F21A43EF}"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6" name="Footer Placeholder 5"/>
          <p:cNvSpPr>
            <a:spLocks noGrp="1"/>
          </p:cNvSpPr>
          <p:nvPr>
            <p:ph type="ftr" sz="quarter" idx="11"/>
          </p:nvPr>
        </p:nvSpPr>
        <p:spPr/>
        <p:txBody>
          <a:bodyPr/>
          <a:lstStyle/>
          <a:p>
            <a:endParaRPr lang="ru-RU">
              <a:solidFill>
                <a:srgbClr val="303030">
                  <a:lumMod val="90000"/>
                  <a:lumOff val="10000"/>
                </a:srgbClr>
              </a:solidFill>
            </a:endParaRPr>
          </a:p>
        </p:txBody>
      </p:sp>
      <p:sp>
        <p:nvSpPr>
          <p:cNvPr id="7" name="Slide Number Placeholder 6"/>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1358149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990600"/>
            <a:ext cx="5429250" cy="56134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1D50F1A-99C2-4413-AAD2-91F3FB39D23F}"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ru-RU">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39884930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 y="990602"/>
            <a:ext cx="1371600" cy="781473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3100" y="990601"/>
            <a:ext cx="4286250" cy="7044267"/>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3806114B-4C17-4FCA-9536-78A21AB42036}"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11"/>
          </p:nvPr>
        </p:nvSpPr>
        <p:spPr/>
        <p:txBody>
          <a:bodyPr/>
          <a:lstStyle/>
          <a:p>
            <a:endParaRPr lang="ru-RU">
              <a:solidFill>
                <a:srgbClr val="303030">
                  <a:lumMod val="90000"/>
                  <a:lumOff val="10000"/>
                </a:srgbClr>
              </a:solidFill>
            </a:endParaRPr>
          </a:p>
        </p:txBody>
      </p:sp>
      <p:sp>
        <p:nvSpPr>
          <p:cNvPr id="6" name="Slide Number Placeholder 5"/>
          <p:cNvSpPr>
            <a:spLocks noGrp="1"/>
          </p:cNvSpPr>
          <p:nvPr>
            <p:ph type="sldNum" sz="quarter" idx="12"/>
          </p:nvPr>
        </p:nvSpPr>
        <p:spPr/>
        <p:txBody>
          <a:body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Tree>
    <p:extLst>
      <p:ext uri="{BB962C8B-B14F-4D97-AF65-F5344CB8AC3E}">
        <p14:creationId xmlns:p14="http://schemas.microsoft.com/office/powerpoint/2010/main" val="313651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582930" y="0"/>
            <a:ext cx="5657850" cy="4402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1500" y="4732867"/>
            <a:ext cx="5657850" cy="2421467"/>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71500" y="7154333"/>
            <a:ext cx="5143500" cy="13208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0FF34CC-8242-4E49-B31C-765D95B11B50}" type="datetime1">
              <a:rPr lang="ru-RU" smtClean="0"/>
              <a:t>03.06.2019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Rectangle 7"/>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571500" y="880535"/>
            <a:ext cx="2743200" cy="54416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486150" y="880535"/>
            <a:ext cx="2743200" cy="54416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E12ECFDC-962E-49EF-8038-5F48ED56FEC2}" type="datetime1">
              <a:rPr lang="ru-RU" smtClean="0"/>
              <a:t>03.06.2019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569214" y="880533"/>
            <a:ext cx="2743200" cy="924101"/>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69214" y="1920048"/>
            <a:ext cx="2743200" cy="4402667"/>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3864" y="880533"/>
            <a:ext cx="2743200" cy="924101"/>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483864" y="1920048"/>
            <a:ext cx="2743200" cy="4402667"/>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2024B5C8-B914-478E-8808-554D70B0E46C}" type="datetime1">
              <a:rPr lang="ru-RU" smtClean="0"/>
              <a:t>03.06.2019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cxnSp>
        <p:nvCxnSpPr>
          <p:cNvPr id="11" name="Straight Connector 10"/>
          <p:cNvCxnSpPr/>
          <p:nvPr/>
        </p:nvCxnSpPr>
        <p:spPr>
          <a:xfrm>
            <a:off x="569214" y="1804634"/>
            <a:ext cx="2743200" cy="22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83864" y="1804634"/>
            <a:ext cx="2743200" cy="229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BADDDAF-C824-4DCC-A951-8FC990D91E20}" type="datetime1">
              <a:rPr lang="ru-RU" smtClean="0"/>
              <a:t>03.06.2019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4B41D7-8DAA-46C1-8009-8C74A383C6A2}" type="datetime1">
              <a:rPr lang="ru-RU" smtClean="0"/>
              <a:t>03.06.2019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71500" y="6604000"/>
            <a:ext cx="5088636" cy="23114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2783149" y="660400"/>
            <a:ext cx="3446201" cy="59435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1" y="660400"/>
            <a:ext cx="2005243" cy="59436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809AEEB-3B97-4D20-9617-DD57F499D3EB}" type="datetime1">
              <a:rPr lang="ru-RU" smtClean="0"/>
              <a:t>03.06.2019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cxnSp>
        <p:nvCxnSpPr>
          <p:cNvPr id="10" name="Straight Connector 9"/>
          <p:cNvCxnSpPr/>
          <p:nvPr/>
        </p:nvCxnSpPr>
        <p:spPr>
          <a:xfrm rot="5400000">
            <a:off x="-65021" y="3632751"/>
            <a:ext cx="5503333" cy="1191"/>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69214" y="6604000"/>
            <a:ext cx="5088636" cy="23114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582930" y="660400"/>
            <a:ext cx="5657850" cy="4182533"/>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637794" y="5063067"/>
            <a:ext cx="5543550" cy="1162578"/>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E7C3270-BAD1-47DC-BFD9-CC04F21A43EF}" type="datetime1">
              <a:rPr lang="ru-RU" smtClean="0"/>
              <a:t>03.06.2019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6604000"/>
            <a:ext cx="5086350" cy="23114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71500" y="990600"/>
            <a:ext cx="5657850" cy="56134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86300" y="8968233"/>
            <a:ext cx="1600200" cy="527403"/>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0C061B2D-A52E-40BF-8693-FB9D14D8EA9A}" type="datetime1">
              <a:rPr lang="ru-RU" smtClean="0"/>
              <a:t>03.06.2019</a:t>
            </a:fld>
            <a:endParaRPr lang="ru-RU"/>
          </a:p>
        </p:txBody>
      </p:sp>
      <p:sp>
        <p:nvSpPr>
          <p:cNvPr id="5" name="Footer Placeholder 4"/>
          <p:cNvSpPr>
            <a:spLocks noGrp="1"/>
          </p:cNvSpPr>
          <p:nvPr>
            <p:ph type="ftr" sz="quarter" idx="3"/>
          </p:nvPr>
        </p:nvSpPr>
        <p:spPr>
          <a:xfrm>
            <a:off x="571500" y="8968233"/>
            <a:ext cx="3655402" cy="527403"/>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5715000" y="8215377"/>
            <a:ext cx="571500" cy="527403"/>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19B0651-EE4F-4900-A07F-96A6BFA9D0F0}" type="slidenum">
              <a:rPr lang="ru-RU" smtClean="0"/>
              <a:t>‹#›</a:t>
            </a:fld>
            <a:endParaRPr lang="ru-RU"/>
          </a:p>
        </p:txBody>
      </p:sp>
      <p:sp>
        <p:nvSpPr>
          <p:cNvPr id="8" name="Rectangle 7"/>
          <p:cNvSpPr/>
          <p:nvPr/>
        </p:nvSpPr>
        <p:spPr>
          <a:xfrm>
            <a:off x="582930" y="0"/>
            <a:ext cx="5657850" cy="550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6604000"/>
            <a:ext cx="5086350" cy="23114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71500" y="990600"/>
            <a:ext cx="5657850" cy="56134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86300" y="8968233"/>
            <a:ext cx="1600200" cy="527403"/>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0C061B2D-A52E-40BF-8693-FB9D14D8EA9A}" type="datetime1">
              <a:rPr lang="ru-RU" smtClean="0">
                <a:solidFill>
                  <a:srgbClr val="303030">
                    <a:lumMod val="90000"/>
                    <a:lumOff val="10000"/>
                  </a:srgbClr>
                </a:solidFill>
              </a:rPr>
              <a:pPr/>
              <a:t>03.06.2019</a:t>
            </a:fld>
            <a:endParaRPr lang="ru-RU">
              <a:solidFill>
                <a:srgbClr val="303030">
                  <a:lumMod val="90000"/>
                  <a:lumOff val="10000"/>
                </a:srgbClr>
              </a:solidFill>
            </a:endParaRPr>
          </a:p>
        </p:txBody>
      </p:sp>
      <p:sp>
        <p:nvSpPr>
          <p:cNvPr id="5" name="Footer Placeholder 4"/>
          <p:cNvSpPr>
            <a:spLocks noGrp="1"/>
          </p:cNvSpPr>
          <p:nvPr>
            <p:ph type="ftr" sz="quarter" idx="3"/>
          </p:nvPr>
        </p:nvSpPr>
        <p:spPr>
          <a:xfrm>
            <a:off x="571500" y="8968233"/>
            <a:ext cx="3655402" cy="527403"/>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solidFill>
                <a:srgbClr val="303030">
                  <a:lumMod val="90000"/>
                  <a:lumOff val="10000"/>
                </a:srgbClr>
              </a:solidFill>
            </a:endParaRPr>
          </a:p>
        </p:txBody>
      </p:sp>
      <p:sp>
        <p:nvSpPr>
          <p:cNvPr id="6" name="Slide Number Placeholder 5"/>
          <p:cNvSpPr>
            <a:spLocks noGrp="1"/>
          </p:cNvSpPr>
          <p:nvPr>
            <p:ph type="sldNum" sz="quarter" idx="4"/>
          </p:nvPr>
        </p:nvSpPr>
        <p:spPr>
          <a:xfrm>
            <a:off x="5715000" y="8215377"/>
            <a:ext cx="571500" cy="527403"/>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19B0651-EE4F-4900-A07F-96A6BFA9D0F0}" type="slidenum">
              <a:rPr lang="ru-RU" smtClean="0">
                <a:solidFill>
                  <a:prstClr val="black">
                    <a:lumMod val="85000"/>
                    <a:lumOff val="15000"/>
                  </a:prstClr>
                </a:solidFill>
              </a:rPr>
              <a:pPr/>
              <a:t>‹#›</a:t>
            </a:fld>
            <a:endParaRPr lang="ru-RU">
              <a:solidFill>
                <a:prstClr val="black">
                  <a:lumMod val="85000"/>
                  <a:lumOff val="15000"/>
                </a:prstClr>
              </a:solidFill>
            </a:endParaRPr>
          </a:p>
        </p:txBody>
      </p:sp>
      <p:sp>
        <p:nvSpPr>
          <p:cNvPr id="8" name="Rectangle 7"/>
          <p:cNvSpPr/>
          <p:nvPr/>
        </p:nvSpPr>
        <p:spPr>
          <a:xfrm>
            <a:off x="582930" y="0"/>
            <a:ext cx="5657850" cy="550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582930" y="8915400"/>
            <a:ext cx="5657850" cy="396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77734735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Excel_Worksheet3.xlsx"/><Relationship Id="rId3" Type="http://schemas.openxmlformats.org/officeDocument/2006/relationships/notesSlide" Target="../notesSlides/notesSlide10.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3.emf"/><Relationship Id="rId5" Type="http://schemas.openxmlformats.org/officeDocument/2006/relationships/package" Target="../embeddings/Microsoft_Excel_Worksheet2.xlsx"/><Relationship Id="rId4" Type="http://schemas.openxmlformats.org/officeDocument/2006/relationships/oleObject" Target="../embeddings/oleObject2.bin"/><Relationship Id="rId9" Type="http://schemas.openxmlformats.org/officeDocument/2006/relationships/image" Target="../media/image24.emf"/></Relationships>
</file>

<file path=ppt/slides/_rels/slide12.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oleObject" Target="../embeddings/oleObject4.bin"/><Relationship Id="rId7" Type="http://schemas.openxmlformats.org/officeDocument/2006/relationships/oleObject" Target="../embeddings/Microsoft_Excel_97-2003_Worksheet2.xls"/><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25.emf"/><Relationship Id="rId4" Type="http://schemas.openxmlformats.org/officeDocument/2006/relationships/oleObject" Target="../embeddings/Microsoft_Excel_97-2003_Worksheet1.xls"/></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7.emf"/><Relationship Id="rId5" Type="http://schemas.openxmlformats.org/officeDocument/2006/relationships/oleObject" Target="../embeddings/Microsoft_Excel_97-2003_Worksheet3.xls"/><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9.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Microsoft_Excel_97-2003_Worksheet4.xls"/><Relationship Id="rId5" Type="http://schemas.openxmlformats.org/officeDocument/2006/relationships/oleObject" Target="../embeddings/oleObject7.bin"/><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0.emf"/><Relationship Id="rId5" Type="http://schemas.openxmlformats.org/officeDocument/2006/relationships/oleObject" Target="../embeddings/Microsoft_Excel_97-2003_Worksheet5.xls"/><Relationship Id="rId4" Type="http://schemas.openxmlformats.org/officeDocument/2006/relationships/oleObject" Target="../embeddings/oleObject8.bin"/></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1.emf"/><Relationship Id="rId5" Type="http://schemas.openxmlformats.org/officeDocument/2006/relationships/package" Target="../embeddings/Microsoft_Excel_Worksheet5.xlsx"/><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2.emf"/><Relationship Id="rId5" Type="http://schemas.openxmlformats.org/officeDocument/2006/relationships/package" Target="../embeddings/Microsoft_Excel_Worksheet6.xlsx"/><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4.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Microsoft_Excel_97-2003_Worksheet6.xls"/><Relationship Id="rId3" Type="http://schemas.openxmlformats.org/officeDocument/2006/relationships/notesSlide" Target="../notesSlides/notesSlide13.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9" Type="http://schemas.openxmlformats.org/officeDocument/2006/relationships/image" Target="../media/image33.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7.e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package" Target="../embeddings/Microsoft_Excel_Worksheet8.xlsx"/><Relationship Id="rId5" Type="http://schemas.openxmlformats.org/officeDocument/2006/relationships/oleObject" Target="../embeddings/oleObject12.bin"/><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39.emf"/><Relationship Id="rId4" Type="http://schemas.openxmlformats.org/officeDocument/2006/relationships/package" Target="../embeddings/Microsoft_Excel_Worksheet9.xlsx"/></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40.emf"/><Relationship Id="rId5" Type="http://schemas.openxmlformats.org/officeDocument/2006/relationships/oleObject" Target="../embeddings/Microsoft_Excel_97-2003_Worksheet7.xls"/><Relationship Id="rId4" Type="http://schemas.openxmlformats.org/officeDocument/2006/relationships/oleObject" Target="../embeddings/oleObject14.bin"/></Relationships>
</file>

<file path=ppt/slides/_rels/slide26.xml.rels><?xml version="1.0" encoding="UTF-8" standalone="yes"?>
<Relationships xmlns="http://schemas.openxmlformats.org/package/2006/relationships"><Relationship Id="rId8" Type="http://schemas.openxmlformats.org/officeDocument/2006/relationships/image" Target="../media/image42.jpeg"/><Relationship Id="rId13" Type="http://schemas.microsoft.com/office/2007/relationships/diagramDrawing" Target="../diagrams/drawing9.xml"/><Relationship Id="rId18" Type="http://schemas.microsoft.com/office/2007/relationships/diagramDrawing" Target="../diagrams/drawing10.xml"/><Relationship Id="rId3" Type="http://schemas.openxmlformats.org/officeDocument/2006/relationships/diagramData" Target="../diagrams/data8.xml"/><Relationship Id="rId21" Type="http://schemas.openxmlformats.org/officeDocument/2006/relationships/diagramQuickStyle" Target="../diagrams/quickStyle11.xml"/><Relationship Id="rId7" Type="http://schemas.microsoft.com/office/2007/relationships/diagramDrawing" Target="../diagrams/drawing8.xml"/><Relationship Id="rId12" Type="http://schemas.openxmlformats.org/officeDocument/2006/relationships/diagramColors" Target="../diagrams/colors9.xml"/><Relationship Id="rId17" Type="http://schemas.openxmlformats.org/officeDocument/2006/relationships/diagramColors" Target="../diagrams/colors10.xml"/><Relationship Id="rId2" Type="http://schemas.openxmlformats.org/officeDocument/2006/relationships/notesSlide" Target="../notesSlides/notesSlide15.xml"/><Relationship Id="rId16" Type="http://schemas.openxmlformats.org/officeDocument/2006/relationships/diagramQuickStyle" Target="../diagrams/quickStyle10.xml"/><Relationship Id="rId20" Type="http://schemas.openxmlformats.org/officeDocument/2006/relationships/diagramLayout" Target="../diagrams/layout11.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diagramQuickStyle" Target="../diagrams/quickStyle9.xml"/><Relationship Id="rId24" Type="http://schemas.openxmlformats.org/officeDocument/2006/relationships/chart" Target="../charts/chart9.xml"/><Relationship Id="rId5" Type="http://schemas.openxmlformats.org/officeDocument/2006/relationships/diagramQuickStyle" Target="../diagrams/quickStyle8.xml"/><Relationship Id="rId15" Type="http://schemas.openxmlformats.org/officeDocument/2006/relationships/diagramLayout" Target="../diagrams/layout10.xml"/><Relationship Id="rId23" Type="http://schemas.microsoft.com/office/2007/relationships/diagramDrawing" Target="../diagrams/drawing11.xml"/><Relationship Id="rId10" Type="http://schemas.openxmlformats.org/officeDocument/2006/relationships/diagramLayout" Target="../diagrams/layout9.xml"/><Relationship Id="rId19" Type="http://schemas.openxmlformats.org/officeDocument/2006/relationships/diagramData" Target="../diagrams/data11.xml"/><Relationship Id="rId4" Type="http://schemas.openxmlformats.org/officeDocument/2006/relationships/diagramLayout" Target="../diagrams/layout8.xml"/><Relationship Id="rId9" Type="http://schemas.openxmlformats.org/officeDocument/2006/relationships/diagramData" Target="../diagrams/data9.xml"/><Relationship Id="rId14" Type="http://schemas.openxmlformats.org/officeDocument/2006/relationships/diagramData" Target="../diagrams/data10.xml"/><Relationship Id="rId22" Type="http://schemas.openxmlformats.org/officeDocument/2006/relationships/diagramColors" Target="../diagrams/colors11.xml"/></Relationships>
</file>

<file path=ppt/slides/_rels/slide2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43.emf"/><Relationship Id="rId5" Type="http://schemas.openxmlformats.org/officeDocument/2006/relationships/package" Target="../embeddings/Microsoft_Excel_Worksheet11.xlsx"/><Relationship Id="rId4" Type="http://schemas.openxmlformats.org/officeDocument/2006/relationships/oleObject" Target="../embeddings/oleObject15.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44.e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package" Target="../embeddings/Microsoft_Excel_Worksheet12.xlsx"/><Relationship Id="rId5" Type="http://schemas.openxmlformats.org/officeDocument/2006/relationships/oleObject" Target="../embeddings/oleObject16.bin"/><Relationship Id="rId4" Type="http://schemas.openxmlformats.org/officeDocument/2006/relationships/chart" Target="../charts/chart1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45.emf"/><Relationship Id="rId5" Type="http://schemas.openxmlformats.org/officeDocument/2006/relationships/package" Target="../embeddings/Microsoft_Excel_Worksheet13.xlsx"/><Relationship Id="rId4" Type="http://schemas.openxmlformats.org/officeDocument/2006/relationships/oleObject" Target="../embeddings/oleObject17.bin"/></Relationships>
</file>

<file path=ppt/slides/_rels/slide3.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image" Target="../media/image5.gif"/><Relationship Id="rId7" Type="http://schemas.openxmlformats.org/officeDocument/2006/relationships/image" Target="../media/image9.gif"/><Relationship Id="rId12"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gif"/><Relationship Id="rId11" Type="http://schemas.openxmlformats.org/officeDocument/2006/relationships/image" Target="../media/image13.png"/><Relationship Id="rId5" Type="http://schemas.openxmlformats.org/officeDocument/2006/relationships/image" Target="../media/image7.gif"/><Relationship Id="rId10" Type="http://schemas.openxmlformats.org/officeDocument/2006/relationships/image" Target="../media/image12.gif"/><Relationship Id="rId4" Type="http://schemas.openxmlformats.org/officeDocument/2006/relationships/image" Target="../media/image6.gif"/><Relationship Id="rId9" Type="http://schemas.openxmlformats.org/officeDocument/2006/relationships/image" Target="../media/image11.gif"/></Relationships>
</file>

<file path=ppt/slides/_rels/slide3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46.emf"/><Relationship Id="rId5" Type="http://schemas.openxmlformats.org/officeDocument/2006/relationships/package" Target="../embeddings/Microsoft_Excel_Worksheet14.xlsx"/><Relationship Id="rId4" Type="http://schemas.openxmlformats.org/officeDocument/2006/relationships/oleObject" Target="../embeddings/oleObject18.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47.emf"/><Relationship Id="rId4" Type="http://schemas.openxmlformats.org/officeDocument/2006/relationships/package" Target="../embeddings/Microsoft_Excel_Worksheet15.xlsx"/></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48.e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package" Target="../embeddings/Microsoft_Excel_Worksheet16.xlsx"/><Relationship Id="rId5" Type="http://schemas.openxmlformats.org/officeDocument/2006/relationships/oleObject" Target="../embeddings/oleObject20.bin"/><Relationship Id="rId4" Type="http://schemas.openxmlformats.org/officeDocument/2006/relationships/chart" Target="../charts/chart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49.emf"/><Relationship Id="rId5" Type="http://schemas.openxmlformats.org/officeDocument/2006/relationships/package" Target="../embeddings/Microsoft_Excel_Worksheet17.xlsx"/><Relationship Id="rId4" Type="http://schemas.openxmlformats.org/officeDocument/2006/relationships/oleObject" Target="../embeddings/oleObject21.bin"/></Relationships>
</file>

<file path=ppt/slides/_rels/slide3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50.emf"/><Relationship Id="rId5" Type="http://schemas.openxmlformats.org/officeDocument/2006/relationships/package" Target="../embeddings/Microsoft_Excel_Worksheet18.xlsx"/><Relationship Id="rId4" Type="http://schemas.openxmlformats.org/officeDocument/2006/relationships/oleObject" Target="../embeddings/oleObject22.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51.emf"/><Relationship Id="rId4" Type="http://schemas.openxmlformats.org/officeDocument/2006/relationships/package" Target="../embeddings/Microsoft_Excel_Worksheet19.xlsx"/></Relationships>
</file>

<file path=ppt/slides/_rels/slide3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52.emf"/><Relationship Id="rId5" Type="http://schemas.openxmlformats.org/officeDocument/2006/relationships/package" Target="../embeddings/Microsoft_Excel_Worksheet20.xlsx"/><Relationship Id="rId4" Type="http://schemas.openxmlformats.org/officeDocument/2006/relationships/oleObject" Target="../embeddings/oleObject24.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53.emf"/><Relationship Id="rId5" Type="http://schemas.openxmlformats.org/officeDocument/2006/relationships/package" Target="../embeddings/Microsoft_Excel_Worksheet21.xlsx"/><Relationship Id="rId4" Type="http://schemas.openxmlformats.org/officeDocument/2006/relationships/oleObject" Target="../embeddings/oleObject25.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chart" Target="../charts/chart16.xml"/><Relationship Id="rId5" Type="http://schemas.openxmlformats.org/officeDocument/2006/relationships/image" Target="../media/image54.emf"/><Relationship Id="rId4" Type="http://schemas.openxmlformats.org/officeDocument/2006/relationships/package" Target="../embeddings/Microsoft_Excel_Worksheet22.xlsx"/></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55.emf"/><Relationship Id="rId5" Type="http://schemas.openxmlformats.org/officeDocument/2006/relationships/package" Target="../embeddings/Microsoft_Excel_Worksheet23.xlsx"/><Relationship Id="rId4" Type="http://schemas.openxmlformats.org/officeDocument/2006/relationships/oleObject" Target="../embeddings/oleObject27.bin"/></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4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56.emf"/><Relationship Id="rId5" Type="http://schemas.openxmlformats.org/officeDocument/2006/relationships/package" Target="../embeddings/Microsoft_Excel_Worksheet24.xlsx"/><Relationship Id="rId4" Type="http://schemas.openxmlformats.org/officeDocument/2006/relationships/oleObject" Target="../embeddings/oleObject28.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57.emf"/><Relationship Id="rId5" Type="http://schemas.openxmlformats.org/officeDocument/2006/relationships/package" Target="../embeddings/Microsoft_Excel_Worksheet25.xlsx"/><Relationship Id="rId4" Type="http://schemas.openxmlformats.org/officeDocument/2006/relationships/oleObject" Target="../embeddings/oleObject29.bin"/></Relationships>
</file>

<file path=ppt/slides/_rels/slide4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58.emf"/><Relationship Id="rId5" Type="http://schemas.openxmlformats.org/officeDocument/2006/relationships/package" Target="../embeddings/Microsoft_Excel_Worksheet26.xlsx"/><Relationship Id="rId4" Type="http://schemas.openxmlformats.org/officeDocument/2006/relationships/oleObject" Target="../embeddings/oleObject30.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59.emf"/><Relationship Id="rId5" Type="http://schemas.openxmlformats.org/officeDocument/2006/relationships/package" Target="../embeddings/Microsoft_Excel_Worksheet27.xlsx"/><Relationship Id="rId4" Type="http://schemas.openxmlformats.org/officeDocument/2006/relationships/oleObject" Target="../embeddings/oleObject31.bin"/></Relationships>
</file>

<file path=ppt/slides/_rels/slide4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60.emf"/><Relationship Id="rId5" Type="http://schemas.openxmlformats.org/officeDocument/2006/relationships/package" Target="../embeddings/Microsoft_Excel_Worksheet28.xlsx"/><Relationship Id="rId4" Type="http://schemas.openxmlformats.org/officeDocument/2006/relationships/oleObject" Target="../embeddings/oleObject32.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chart" Target="../charts/chart20.xml"/><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61.emf"/><Relationship Id="rId5" Type="http://schemas.openxmlformats.org/officeDocument/2006/relationships/package" Target="../embeddings/Microsoft_Excel_Worksheet29.xlsx"/><Relationship Id="rId4" Type="http://schemas.openxmlformats.org/officeDocument/2006/relationships/oleObject" Target="../embeddings/oleObject33.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62.emf"/><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package" Target="../embeddings/Microsoft_Excel_Worksheet30.xlsx"/><Relationship Id="rId5" Type="http://schemas.openxmlformats.org/officeDocument/2006/relationships/oleObject" Target="../embeddings/oleObject34.bin"/><Relationship Id="rId4" Type="http://schemas.openxmlformats.org/officeDocument/2006/relationships/image" Target="../media/image63.png"/></Relationships>
</file>

<file path=ppt/slides/_rels/slide47.xml.rels><?xml version="1.0" encoding="UTF-8" standalone="yes"?>
<Relationships xmlns="http://schemas.openxmlformats.org/package/2006/relationships"><Relationship Id="rId8" Type="http://schemas.openxmlformats.org/officeDocument/2006/relationships/chart" Target="../charts/chart21.xml"/><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microsoft.com/office/2007/relationships/hdphoto" Target="../media/hdphoto2.wdp"/><Relationship Id="rId11" Type="http://schemas.openxmlformats.org/officeDocument/2006/relationships/image" Target="../media/image64.emf"/><Relationship Id="rId5" Type="http://schemas.openxmlformats.org/officeDocument/2006/relationships/image" Target="../media/image67.png"/><Relationship Id="rId10" Type="http://schemas.openxmlformats.org/officeDocument/2006/relationships/package" Target="../embeddings/Microsoft_Excel_Worksheet31.xlsx"/><Relationship Id="rId4" Type="http://schemas.openxmlformats.org/officeDocument/2006/relationships/image" Target="../media/image66.png"/><Relationship Id="rId9" Type="http://schemas.openxmlformats.org/officeDocument/2006/relationships/oleObject" Target="../embeddings/oleObject35.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image" Target="../media/image69.emf"/><Relationship Id="rId5" Type="http://schemas.openxmlformats.org/officeDocument/2006/relationships/package" Target="../embeddings/Microsoft_Excel_Worksheet32.xlsx"/><Relationship Id="rId4" Type="http://schemas.openxmlformats.org/officeDocument/2006/relationships/oleObject" Target="../embeddings/oleObject36.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35.vml"/><Relationship Id="rId5" Type="http://schemas.openxmlformats.org/officeDocument/2006/relationships/image" Target="../media/image70.emf"/><Relationship Id="rId4" Type="http://schemas.openxmlformats.org/officeDocument/2006/relationships/package" Target="../embeddings/Microsoft_Excel_Worksheet33.xlsx"/></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e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image" Target="../media/image18.png"/><Relationship Id="rId1" Type="http://schemas.openxmlformats.org/officeDocument/2006/relationships/slideLayout" Target="../slideLayouts/slideLayout18.xml"/><Relationship Id="rId4" Type="http://schemas.openxmlformats.org/officeDocument/2006/relationships/chart" Target="../charts/chart23.xml"/></Relationships>
</file>

<file path=ppt/slides/_rels/slide52.xml.rels><?xml version="1.0" encoding="UTF-8" standalone="yes"?>
<Relationships xmlns="http://schemas.openxmlformats.org/package/2006/relationships"><Relationship Id="rId8" Type="http://schemas.openxmlformats.org/officeDocument/2006/relationships/chart" Target="../charts/chart24.xml"/><Relationship Id="rId3" Type="http://schemas.openxmlformats.org/officeDocument/2006/relationships/image" Target="../media/image72.jpeg"/><Relationship Id="rId7" Type="http://schemas.openxmlformats.org/officeDocument/2006/relationships/image" Target="../media/image71.emf"/><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package" Target="../embeddings/Microsoft_Excel_Worksheet34.xlsx"/><Relationship Id="rId5" Type="http://schemas.openxmlformats.org/officeDocument/2006/relationships/oleObject" Target="../embeddings/oleObject38.bin"/><Relationship Id="rId4" Type="http://schemas.openxmlformats.org/officeDocument/2006/relationships/image" Target="../media/image73.png"/><Relationship Id="rId9" Type="http://schemas.openxmlformats.org/officeDocument/2006/relationships/chart" Target="../charts/chart25.xml"/></Relationships>
</file>

<file path=ppt/slides/_rels/slide5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75.png"/><Relationship Id="rId4" Type="http://schemas.microsoft.com/office/2007/relationships/hdphoto" Target="../media/hdphoto3.wdp"/></Relationships>
</file>

<file path=ppt/slides/_rels/slide54.xml.rels><?xml version="1.0" encoding="UTF-8" standalone="yes"?>
<Relationships xmlns="http://schemas.openxmlformats.org/package/2006/relationships"><Relationship Id="rId8" Type="http://schemas.openxmlformats.org/officeDocument/2006/relationships/image" Target="../media/image77.emf"/><Relationship Id="rId3" Type="http://schemas.openxmlformats.org/officeDocument/2006/relationships/oleObject" Target="../embeddings/oleObject39.bin"/><Relationship Id="rId7" Type="http://schemas.openxmlformats.org/officeDocument/2006/relationships/package" Target="../embeddings/Microsoft_Excel_Worksheet36.xlsx"/><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oleObject" Target="../embeddings/oleObject40.bin"/><Relationship Id="rId5" Type="http://schemas.openxmlformats.org/officeDocument/2006/relationships/image" Target="../media/image76.emf"/><Relationship Id="rId4" Type="http://schemas.openxmlformats.org/officeDocument/2006/relationships/package" Target="../embeddings/Microsoft_Excel_Worksheet35.xlsx"/></Relationships>
</file>

<file path=ppt/slides/_rels/slide55.xml.rels><?xml version="1.0" encoding="UTF-8" standalone="yes"?>
<Relationships xmlns="http://schemas.openxmlformats.org/package/2006/relationships"><Relationship Id="rId8" Type="http://schemas.openxmlformats.org/officeDocument/2006/relationships/chart" Target="../charts/chart26.xml"/><Relationship Id="rId3" Type="http://schemas.openxmlformats.org/officeDocument/2006/relationships/notesSlide" Target="../notesSlides/notesSlide29.xml"/><Relationship Id="rId7" Type="http://schemas.microsoft.com/office/2007/relationships/hdphoto" Target="../media/hdphoto6.wdp"/><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80.png"/><Relationship Id="rId11" Type="http://schemas.openxmlformats.org/officeDocument/2006/relationships/image" Target="../media/image78.emf"/><Relationship Id="rId5" Type="http://schemas.microsoft.com/office/2007/relationships/hdphoto" Target="../media/hdphoto5.wdp"/><Relationship Id="rId10" Type="http://schemas.openxmlformats.org/officeDocument/2006/relationships/package" Target="../embeddings/Microsoft_Excel_Worksheet37.xlsx"/><Relationship Id="rId4" Type="http://schemas.openxmlformats.org/officeDocument/2006/relationships/image" Target="../media/image79.png"/><Relationship Id="rId9" Type="http://schemas.openxmlformats.org/officeDocument/2006/relationships/oleObject" Target="../embeddings/oleObject41.bin"/></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42.bin"/><Relationship Id="rId7" Type="http://schemas.openxmlformats.org/officeDocument/2006/relationships/chart" Target="../charts/chart28.xml"/><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chart" Target="../charts/chart27.xml"/><Relationship Id="rId5" Type="http://schemas.openxmlformats.org/officeDocument/2006/relationships/image" Target="../media/image81.emf"/><Relationship Id="rId4" Type="http://schemas.openxmlformats.org/officeDocument/2006/relationships/package" Target="../embeddings/Microsoft_Excel_Worksheet38.xlsx"/></Relationships>
</file>

<file path=ppt/slides/_rels/slide57.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chart" Target="../charts/chart29.xml"/><Relationship Id="rId1" Type="http://schemas.openxmlformats.org/officeDocument/2006/relationships/slideLayout" Target="../slideLayouts/slideLayout18.xml"/><Relationship Id="rId4" Type="http://schemas.openxmlformats.org/officeDocument/2006/relationships/chart" Target="../charts/chart31.xml"/></Relationships>
</file>

<file path=ppt/slides/_rels/slide58.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image" Target="../media/image82.emf"/><Relationship Id="rId5" Type="http://schemas.openxmlformats.org/officeDocument/2006/relationships/oleObject" Target="../embeddings/Microsoft_Excel_97-2003_Worksheet8.xls"/><Relationship Id="rId4" Type="http://schemas.openxmlformats.org/officeDocument/2006/relationships/oleObject" Target="../embeddings/oleObject43.bin"/></Relationships>
</file>

<file path=ppt/slides/_rels/slide59.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image" Target="../media/image83.emf"/><Relationship Id="rId5" Type="http://schemas.openxmlformats.org/officeDocument/2006/relationships/oleObject" Target="../embeddings/Microsoft_Excel_97-2003_Worksheet9.xls"/><Relationship Id="rId4" Type="http://schemas.openxmlformats.org/officeDocument/2006/relationships/oleObject" Target="../embeddings/oleObject44.bin"/></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chart" Target="../charts/chart34.xml"/><Relationship Id="rId5" Type="http://schemas.openxmlformats.org/officeDocument/2006/relationships/image" Target="../media/image84.emf"/><Relationship Id="rId4" Type="http://schemas.openxmlformats.org/officeDocument/2006/relationships/package" Target="../embeddings/Microsoft_Excel_Worksheet42.xlsx"/></Relationships>
</file>

<file path=ppt/slides/_rels/slide61.xml.rels><?xml version="1.0" encoding="UTF-8" standalone="yes"?>
<Relationships xmlns="http://schemas.openxmlformats.org/package/2006/relationships"><Relationship Id="rId8" Type="http://schemas.openxmlformats.org/officeDocument/2006/relationships/image" Target="../media/image85.emf"/><Relationship Id="rId3" Type="http://schemas.openxmlformats.org/officeDocument/2006/relationships/notesSlide" Target="../notesSlides/notesSlide30.xml"/><Relationship Id="rId7" Type="http://schemas.openxmlformats.org/officeDocument/2006/relationships/oleObject" Target="../embeddings/Microsoft_Excel_97-2003_Worksheet10.xls"/><Relationship Id="rId2" Type="http://schemas.openxmlformats.org/officeDocument/2006/relationships/slideLayout" Target="../slideLayouts/slideLayout2.xml"/><Relationship Id="rId1" Type="http://schemas.openxmlformats.org/officeDocument/2006/relationships/vmlDrawing" Target="../drawings/vmlDrawing43.vml"/><Relationship Id="rId6" Type="http://schemas.openxmlformats.org/officeDocument/2006/relationships/oleObject" Target="../embeddings/oleObject46.bin"/><Relationship Id="rId5" Type="http://schemas.microsoft.com/office/2007/relationships/hdphoto" Target="../media/hdphoto7.wdp"/><Relationship Id="rId4" Type="http://schemas.openxmlformats.org/officeDocument/2006/relationships/image" Target="../media/image86.png"/></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diagramColors" Target="../diagrams/colors12.xml"/><Relationship Id="rId11" Type="http://schemas.openxmlformats.org/officeDocument/2006/relationships/chart" Target="../charts/chart35.xml"/><Relationship Id="rId5" Type="http://schemas.openxmlformats.org/officeDocument/2006/relationships/diagramQuickStyle" Target="../diagrams/quickStyle12.xml"/><Relationship Id="rId10" Type="http://schemas.openxmlformats.org/officeDocument/2006/relationships/image" Target="../media/image87.emf"/><Relationship Id="rId4" Type="http://schemas.openxmlformats.org/officeDocument/2006/relationships/diagramLayout" Target="../diagrams/layout12.xml"/><Relationship Id="rId9" Type="http://schemas.openxmlformats.org/officeDocument/2006/relationships/package" Target="../embeddings/Microsoft_Excel_Worksheet43.xlsx"/></Relationships>
</file>

<file path=ppt/slides/_rels/slide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1</a:t>
            </a:fld>
            <a:endParaRPr lang="ru-RU"/>
          </a:p>
        </p:txBody>
      </p:sp>
      <p:pic>
        <p:nvPicPr>
          <p:cNvPr id="5" name="Picture 4" descr="ÐÐ°ÑÑÐ¸Ð½ÐºÐ¸ Ð¿Ð¾ Ð·Ð°Ð¿ÑÐ¾ÑÑ ÐÐ°ÑÑÐ¸Ð½ÐºÐ¸ Ð¯ÑÐ¾ÑÐ»Ð°Ð²ÑÐºÐ°Ñ Ð¾Ð±Ð»Ð°ÑÑÑ"/>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9766" y="5601072"/>
            <a:ext cx="6566196" cy="3283098"/>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620688" y="920552"/>
            <a:ext cx="5616624" cy="2160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6600" i="1" dirty="0">
                <a:solidFill>
                  <a:prstClr val="black">
                    <a:lumMod val="85000"/>
                    <a:lumOff val="15000"/>
                  </a:prstClr>
                </a:solidFill>
                <a:latin typeface="Impact"/>
                <a:ea typeface="+mj-ea"/>
                <a:cs typeface="+mj-cs"/>
              </a:rPr>
              <a:t>Бюджет для граждан</a:t>
            </a:r>
            <a:endParaRPr lang="ru-RU" dirty="0"/>
          </a:p>
        </p:txBody>
      </p:sp>
      <p:sp>
        <p:nvSpPr>
          <p:cNvPr id="7" name="Прямоугольник 6"/>
          <p:cNvSpPr/>
          <p:nvPr/>
        </p:nvSpPr>
        <p:spPr>
          <a:xfrm>
            <a:off x="188640" y="3728864"/>
            <a:ext cx="6552727" cy="707886"/>
          </a:xfrm>
          <a:prstGeom prst="rect">
            <a:avLst/>
          </a:prstGeom>
        </p:spPr>
        <p:txBody>
          <a:bodyPr wrap="square">
            <a:spAutoFit/>
          </a:bodyPr>
          <a:lstStyle/>
          <a:p>
            <a:pPr lvl="0" algn="ctr"/>
            <a:r>
              <a:rPr lang="ru-RU" sz="2000" dirty="0">
                <a:solidFill>
                  <a:prstClr val="black"/>
                </a:solidFill>
                <a:latin typeface="Impact"/>
              </a:rPr>
              <a:t>к </a:t>
            </a:r>
            <a:r>
              <a:rPr lang="ru-RU" sz="2000" dirty="0" smtClean="0">
                <a:solidFill>
                  <a:prstClr val="black"/>
                </a:solidFill>
                <a:latin typeface="Impact"/>
              </a:rPr>
              <a:t>проекту закона </a:t>
            </a:r>
            <a:r>
              <a:rPr lang="ru-RU" sz="2000" dirty="0">
                <a:solidFill>
                  <a:prstClr val="black"/>
                </a:solidFill>
                <a:latin typeface="Impact"/>
              </a:rPr>
              <a:t>Ярославской </a:t>
            </a:r>
            <a:r>
              <a:rPr lang="ru-RU" sz="2000" dirty="0" smtClean="0">
                <a:solidFill>
                  <a:prstClr val="black"/>
                </a:solidFill>
                <a:latin typeface="Impact"/>
              </a:rPr>
              <a:t>области </a:t>
            </a:r>
            <a:r>
              <a:rPr lang="ru-RU" sz="2000" dirty="0">
                <a:solidFill>
                  <a:prstClr val="black"/>
                </a:solidFill>
                <a:latin typeface="Impact"/>
              </a:rPr>
              <a:t/>
            </a:r>
            <a:br>
              <a:rPr lang="ru-RU" sz="2000" dirty="0">
                <a:solidFill>
                  <a:prstClr val="black"/>
                </a:solidFill>
                <a:latin typeface="Impact"/>
              </a:rPr>
            </a:br>
            <a:r>
              <a:rPr lang="ru-RU" sz="2000" dirty="0">
                <a:solidFill>
                  <a:prstClr val="black"/>
                </a:solidFill>
                <a:latin typeface="Impact"/>
              </a:rPr>
              <a:t>«Об исполнении областного бюджета за 2018 год»</a:t>
            </a:r>
          </a:p>
        </p:txBody>
      </p:sp>
    </p:spTree>
    <p:extLst>
      <p:ext uri="{BB962C8B-B14F-4D97-AF65-F5344CB8AC3E}">
        <p14:creationId xmlns:p14="http://schemas.microsoft.com/office/powerpoint/2010/main" val="2189716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1145" y="560512"/>
            <a:ext cx="5086350" cy="625277"/>
          </a:xfrm>
        </p:spPr>
        <p:txBody>
          <a:bodyPr anchor="t">
            <a:normAutofit/>
          </a:bodyPr>
          <a:lstStyle/>
          <a:p>
            <a:pPr algn="ctr"/>
            <a:r>
              <a:rPr lang="ru-RU" sz="1600" dirty="0"/>
              <a:t>Основные риски, влияющие на сбалансированность</a:t>
            </a:r>
            <a:br>
              <a:rPr lang="ru-RU" sz="1600" dirty="0"/>
            </a:br>
            <a:r>
              <a:rPr lang="ru-RU" sz="1600" dirty="0"/>
              <a:t>областного </a:t>
            </a:r>
            <a:r>
              <a:rPr lang="ru-RU" sz="1600" dirty="0" smtClean="0"/>
              <a:t>бюджета</a:t>
            </a:r>
            <a:endParaRPr lang="ru-RU" sz="1600" dirty="0"/>
          </a:p>
        </p:txBody>
      </p:sp>
      <p:sp>
        <p:nvSpPr>
          <p:cNvPr id="4" name="Прямоугольник 3"/>
          <p:cNvSpPr/>
          <p:nvPr/>
        </p:nvSpPr>
        <p:spPr>
          <a:xfrm>
            <a:off x="476671" y="1136576"/>
            <a:ext cx="5976665" cy="306237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marL="171450" indent="-171450" algn="just">
              <a:spcAft>
                <a:spcPts val="600"/>
              </a:spcAft>
              <a:buFont typeface="Wingdings" panose="05000000000000000000" pitchFamily="2" charset="2"/>
              <a:buChar char="ü"/>
            </a:pPr>
            <a:r>
              <a:rPr lang="ru-RU" sz="1200" dirty="0" err="1" smtClean="0"/>
              <a:t>недостижение</a:t>
            </a:r>
            <a:r>
              <a:rPr lang="ru-RU" sz="1200" dirty="0" smtClean="0"/>
              <a:t> </a:t>
            </a:r>
            <a:r>
              <a:rPr lang="ru-RU" sz="1200" dirty="0"/>
              <a:t>плановых показателей прогноза социально-экономического развития Ярославской области и Российской Федерации в части роста инвестиций, объемов промышленного производства, прибыли организаций и доходов населения;</a:t>
            </a:r>
          </a:p>
          <a:p>
            <a:pPr marL="171450" indent="-171450" algn="just">
              <a:spcAft>
                <a:spcPts val="600"/>
              </a:spcAft>
              <a:buFont typeface="Wingdings" panose="05000000000000000000" pitchFamily="2" charset="2"/>
              <a:buChar char="ü"/>
            </a:pPr>
            <a:r>
              <a:rPr lang="ru-RU" sz="1200" dirty="0" smtClean="0"/>
              <a:t>использование </a:t>
            </a:r>
            <a:r>
              <a:rPr lang="ru-RU" sz="1200" dirty="0"/>
              <a:t>недобросовестными налогоплательщиками схем уклонения от уплаты налогов и получения необоснованной налоговой выгоды;</a:t>
            </a:r>
          </a:p>
          <a:p>
            <a:pPr marL="171450" indent="-171450" algn="just">
              <a:spcAft>
                <a:spcPts val="600"/>
              </a:spcAft>
              <a:buFont typeface="Wingdings" panose="05000000000000000000" pitchFamily="2" charset="2"/>
              <a:buChar char="ü"/>
            </a:pPr>
            <a:r>
              <a:rPr lang="ru-RU" sz="1200" dirty="0" smtClean="0"/>
              <a:t>отсутствие </a:t>
            </a:r>
            <a:r>
              <a:rPr lang="ru-RU" sz="1200" dirty="0"/>
              <a:t>законодательно установленных норм обязательной регистрации прав на объекты недвижимости, </a:t>
            </a:r>
            <a:r>
              <a:rPr lang="ru-RU" sz="1200" dirty="0" smtClean="0"/>
              <a:t>наличие </a:t>
            </a:r>
            <a:r>
              <a:rPr lang="ru-RU" sz="1200" dirty="0"/>
              <a:t>несоответствий в информационных ресурсах регистрационных органов;</a:t>
            </a:r>
          </a:p>
          <a:p>
            <a:pPr marL="171450" indent="-171450" algn="just">
              <a:spcAft>
                <a:spcPts val="600"/>
              </a:spcAft>
              <a:buFont typeface="Wingdings" panose="05000000000000000000" pitchFamily="2" charset="2"/>
              <a:buChar char="ü"/>
            </a:pPr>
            <a:r>
              <a:rPr lang="ru-RU" sz="1200" dirty="0" smtClean="0"/>
              <a:t>сокращение </a:t>
            </a:r>
            <a:r>
              <a:rPr lang="ru-RU" sz="1200" dirty="0"/>
              <a:t>производства подакцизной продукции на территории области из-за неопределенности перспектив дальнейшего развития пивоваренной и алкогольной </a:t>
            </a:r>
            <a:r>
              <a:rPr lang="ru-RU" sz="1200" dirty="0" smtClean="0"/>
              <a:t>отраслей;</a:t>
            </a:r>
          </a:p>
          <a:p>
            <a:pPr marL="171450" indent="-171450" algn="just">
              <a:spcAft>
                <a:spcPts val="600"/>
              </a:spcAft>
              <a:buFont typeface="Wingdings" panose="05000000000000000000" pitchFamily="2" charset="2"/>
              <a:buChar char="ü"/>
            </a:pPr>
            <a:r>
              <a:rPr lang="ru-RU" sz="1200" dirty="0" smtClean="0"/>
              <a:t>увеличение </a:t>
            </a:r>
            <a:r>
              <a:rPr lang="ru-RU" sz="1200" dirty="0"/>
              <a:t>расходов на обслуживание государственного долга области в связи с ростом процентных ставок на рынке заимствований, </a:t>
            </a:r>
          </a:p>
          <a:p>
            <a:pPr marL="171450" indent="-171450" algn="just">
              <a:spcAft>
                <a:spcPts val="600"/>
              </a:spcAft>
              <a:buFont typeface="Wingdings" panose="05000000000000000000" pitchFamily="2" charset="2"/>
              <a:buChar char="ü"/>
            </a:pPr>
            <a:r>
              <a:rPr lang="ru-RU" sz="1200" dirty="0" smtClean="0"/>
              <a:t>снижение </a:t>
            </a:r>
            <a:r>
              <a:rPr lang="ru-RU" sz="1200" dirty="0"/>
              <a:t>ликвидности финансового рынка</a:t>
            </a:r>
          </a:p>
        </p:txBody>
      </p:sp>
      <p:sp>
        <p:nvSpPr>
          <p:cNvPr id="10"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10</a:t>
            </a:fld>
            <a:endParaRPr lang="ru-RU" sz="1400" dirty="0"/>
          </a:p>
        </p:txBody>
      </p:sp>
      <p:sp>
        <p:nvSpPr>
          <p:cNvPr id="3" name="Прямоугольник 2"/>
          <p:cNvSpPr/>
          <p:nvPr/>
        </p:nvSpPr>
        <p:spPr>
          <a:xfrm>
            <a:off x="491131" y="4376936"/>
            <a:ext cx="5976665" cy="584775"/>
          </a:xfrm>
          <a:prstGeom prst="rect">
            <a:avLst/>
          </a:prstGeom>
        </p:spPr>
        <p:txBody>
          <a:bodyPr wrap="square">
            <a:spAutoFit/>
          </a:bodyPr>
          <a:lstStyle/>
          <a:p>
            <a:pPr algn="ctr"/>
            <a:r>
              <a:rPr lang="ru-RU" sz="1600" dirty="0" smtClean="0">
                <a:latin typeface="+mj-lt"/>
              </a:rPr>
              <a:t>Меры, принятые для </a:t>
            </a:r>
            <a:r>
              <a:rPr lang="ru-RU" sz="1600" dirty="0">
                <a:latin typeface="+mj-lt"/>
              </a:rPr>
              <a:t>минимизации </a:t>
            </a:r>
            <a:r>
              <a:rPr lang="ru-RU" sz="1600" dirty="0" smtClean="0">
                <a:latin typeface="+mj-lt"/>
              </a:rPr>
              <a:t>рисков </a:t>
            </a:r>
            <a:r>
              <a:rPr lang="ru-RU" sz="1600" dirty="0">
                <a:latin typeface="+mj-lt"/>
              </a:rPr>
              <a:t>и преодоления проблем бюджетной сферы</a:t>
            </a:r>
          </a:p>
        </p:txBody>
      </p:sp>
      <p:graphicFrame>
        <p:nvGraphicFramePr>
          <p:cNvPr id="12" name="Схема 11"/>
          <p:cNvGraphicFramePr/>
          <p:nvPr>
            <p:extLst>
              <p:ext uri="{D42A27DB-BD31-4B8C-83A1-F6EECF244321}">
                <p14:modId xmlns:p14="http://schemas.microsoft.com/office/powerpoint/2010/main" val="1766765666"/>
              </p:ext>
            </p:extLst>
          </p:nvPr>
        </p:nvGraphicFramePr>
        <p:xfrm>
          <a:off x="548680" y="5169024"/>
          <a:ext cx="5904656"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27718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7260" y="584311"/>
            <a:ext cx="6408712" cy="584775"/>
          </a:xfrm>
          <a:prstGeom prst="rect">
            <a:avLst/>
          </a:prstGeom>
        </p:spPr>
        <p:txBody>
          <a:bodyPr wrap="square">
            <a:spAutoFit/>
          </a:bodyPr>
          <a:lstStyle/>
          <a:p>
            <a:pPr algn="ctr"/>
            <a:r>
              <a:rPr lang="ru-RU" sz="1600" dirty="0" smtClean="0">
                <a:latin typeface="+mj-lt"/>
              </a:rPr>
              <a:t>Сравнение </a:t>
            </a:r>
            <a:r>
              <a:rPr lang="ru-RU" sz="1600" dirty="0">
                <a:latin typeface="+mj-lt"/>
              </a:rPr>
              <a:t>показателей </a:t>
            </a:r>
            <a:r>
              <a:rPr lang="ru-RU" sz="1600" dirty="0" smtClean="0">
                <a:latin typeface="+mj-lt"/>
              </a:rPr>
              <a:t>исполнения консолидированных </a:t>
            </a:r>
            <a:r>
              <a:rPr lang="ru-RU" sz="1600" dirty="0">
                <a:latin typeface="+mj-lt"/>
              </a:rPr>
              <a:t>бюджетов субъектов РФ за </a:t>
            </a:r>
            <a:r>
              <a:rPr lang="ru-RU" sz="1600" dirty="0" smtClean="0">
                <a:latin typeface="+mj-lt"/>
              </a:rPr>
              <a:t>2018 год, млн. </a:t>
            </a:r>
            <a:r>
              <a:rPr lang="ru-RU" sz="1600" dirty="0">
                <a:latin typeface="+mj-lt"/>
              </a:rPr>
              <a:t>рублей</a:t>
            </a:r>
          </a:p>
        </p:txBody>
      </p:sp>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11</a:t>
            </a:fld>
            <a:endParaRPr lang="ru-RU" sz="1400" dirty="0"/>
          </a:p>
        </p:txBody>
      </p:sp>
      <p:graphicFrame>
        <p:nvGraphicFramePr>
          <p:cNvPr id="5" name="Объект 4"/>
          <p:cNvGraphicFramePr>
            <a:graphicFrameLocks noChangeAspect="1"/>
          </p:cNvGraphicFramePr>
          <p:nvPr>
            <p:extLst>
              <p:ext uri="{D42A27DB-BD31-4B8C-83A1-F6EECF244321}">
                <p14:modId xmlns:p14="http://schemas.microsoft.com/office/powerpoint/2010/main" val="3444159454"/>
              </p:ext>
            </p:extLst>
          </p:nvPr>
        </p:nvGraphicFramePr>
        <p:xfrm>
          <a:off x="116632" y="1352600"/>
          <a:ext cx="6624736" cy="3743325"/>
        </p:xfrm>
        <a:graphic>
          <a:graphicData uri="http://schemas.openxmlformats.org/presentationml/2006/ole">
            <mc:AlternateContent xmlns:mc="http://schemas.openxmlformats.org/markup-compatibility/2006">
              <mc:Choice xmlns:v="urn:schemas-microsoft-com:vml" Requires="v">
                <p:oleObj spid="_x0000_s2252" name="Лист" r:id="rId5" imgW="6848410" imgH="3743280" progId="Excel.Sheet.12">
                  <p:embed/>
                </p:oleObj>
              </mc:Choice>
              <mc:Fallback>
                <p:oleObj name="Лист" r:id="rId5" imgW="6848410" imgH="3743280" progId="Excel.Sheet.12">
                  <p:embed/>
                  <p:pic>
                    <p:nvPicPr>
                      <p:cNvPr id="0" name=""/>
                      <p:cNvPicPr/>
                      <p:nvPr/>
                    </p:nvPicPr>
                    <p:blipFill>
                      <a:blip r:embed="rId6"/>
                      <a:stretch>
                        <a:fillRect/>
                      </a:stretch>
                    </p:blipFill>
                    <p:spPr>
                      <a:xfrm>
                        <a:off x="116632" y="1352600"/>
                        <a:ext cx="6624736" cy="3743325"/>
                      </a:xfrm>
                      <a:prstGeom prst="rect">
                        <a:avLst/>
                      </a:prstGeom>
                    </p:spPr>
                  </p:pic>
                </p:oleObj>
              </mc:Fallback>
            </mc:AlternateContent>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val="3892112615"/>
              </p:ext>
            </p:extLst>
          </p:nvPr>
        </p:nvGraphicFramePr>
        <p:xfrm>
          <a:off x="139248" y="5169024"/>
          <a:ext cx="6602120" cy="3733800"/>
        </p:xfrm>
        <a:graphic>
          <a:graphicData uri="http://schemas.openxmlformats.org/presentationml/2006/ole">
            <mc:AlternateContent xmlns:mc="http://schemas.openxmlformats.org/markup-compatibility/2006">
              <mc:Choice xmlns:v="urn:schemas-microsoft-com:vml" Requires="v">
                <p:oleObj spid="_x0000_s2253" name="Лист" r:id="rId8" imgW="6496157" imgH="3733830" progId="Excel.Sheet.12">
                  <p:embed/>
                </p:oleObj>
              </mc:Choice>
              <mc:Fallback>
                <p:oleObj name="Лист" r:id="rId8" imgW="6496157" imgH="3733830" progId="Excel.Sheet.12">
                  <p:embed/>
                  <p:pic>
                    <p:nvPicPr>
                      <p:cNvPr id="0" name=""/>
                      <p:cNvPicPr/>
                      <p:nvPr/>
                    </p:nvPicPr>
                    <p:blipFill>
                      <a:blip r:embed="rId9"/>
                      <a:stretch>
                        <a:fillRect/>
                      </a:stretch>
                    </p:blipFill>
                    <p:spPr>
                      <a:xfrm>
                        <a:off x="139248" y="5169024"/>
                        <a:ext cx="6602120" cy="3733800"/>
                      </a:xfrm>
                      <a:prstGeom prst="rect">
                        <a:avLst/>
                      </a:prstGeom>
                    </p:spPr>
                  </p:pic>
                </p:oleObj>
              </mc:Fallback>
            </mc:AlternateContent>
          </a:graphicData>
        </a:graphic>
      </p:graphicFrame>
    </p:spTree>
    <p:extLst>
      <p:ext uri="{BB962C8B-B14F-4D97-AF65-F5344CB8AC3E}">
        <p14:creationId xmlns:p14="http://schemas.microsoft.com/office/powerpoint/2010/main" val="5491810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0648" y="560512"/>
            <a:ext cx="6120680" cy="576064"/>
          </a:xfrm>
        </p:spPr>
        <p:txBody>
          <a:bodyPr>
            <a:normAutofit fontScale="90000"/>
          </a:bodyPr>
          <a:lstStyle/>
          <a:p>
            <a:pPr algn="ctr"/>
            <a:r>
              <a:rPr lang="ru-RU" sz="2000" dirty="0"/>
              <a:t>Бюджетные доходы на душу </a:t>
            </a:r>
            <a:r>
              <a:rPr lang="ru-RU" sz="2000" dirty="0" smtClean="0"/>
              <a:t>населения в </a:t>
            </a:r>
            <a:r>
              <a:rPr lang="ru-RU" sz="2000" dirty="0"/>
              <a:t>субъектах </a:t>
            </a:r>
            <a:r>
              <a:rPr lang="ru-RU" sz="2000" dirty="0" smtClean="0"/>
              <a:t>РФ </a:t>
            </a:r>
            <a:br>
              <a:rPr lang="ru-RU" sz="2000" dirty="0" smtClean="0"/>
            </a:br>
            <a:r>
              <a:rPr lang="ru-RU" sz="2000" dirty="0" smtClean="0"/>
              <a:t>в 2018 году, </a:t>
            </a:r>
            <a:r>
              <a:rPr lang="ru-RU" sz="2000" dirty="0"/>
              <a:t>руб./чел.</a:t>
            </a:r>
          </a:p>
        </p:txBody>
      </p:sp>
      <p:sp>
        <p:nvSpPr>
          <p:cNvPr id="4" name="Номер слайда 3"/>
          <p:cNvSpPr>
            <a:spLocks noGrp="1"/>
          </p:cNvSpPr>
          <p:nvPr>
            <p:ph type="sldNum" sz="quarter" idx="12"/>
          </p:nvPr>
        </p:nvSpPr>
        <p:spPr>
          <a:xfrm>
            <a:off x="6453336" y="9561512"/>
            <a:ext cx="374796" cy="344488"/>
          </a:xfrm>
        </p:spPr>
        <p:txBody>
          <a:bodyPr/>
          <a:lstStyle/>
          <a:p>
            <a:fld id="{B19B0651-EE4F-4900-A07F-96A6BFA9D0F0}" type="slidenum">
              <a:rPr lang="ru-RU" sz="1400" smtClean="0"/>
              <a:t>12</a:t>
            </a:fld>
            <a:endParaRPr lang="ru-RU" sz="1400" dirty="0"/>
          </a:p>
        </p:txBody>
      </p:sp>
      <p:sp>
        <p:nvSpPr>
          <p:cNvPr id="9" name="Прямоугольник 8"/>
          <p:cNvSpPr/>
          <p:nvPr/>
        </p:nvSpPr>
        <p:spPr>
          <a:xfrm>
            <a:off x="260648" y="4880992"/>
            <a:ext cx="6480720" cy="646331"/>
          </a:xfrm>
          <a:prstGeom prst="rect">
            <a:avLst/>
          </a:prstGeom>
        </p:spPr>
        <p:txBody>
          <a:bodyPr wrap="square">
            <a:spAutoFit/>
          </a:bodyPr>
          <a:lstStyle/>
          <a:p>
            <a:pPr algn="ctr"/>
            <a:r>
              <a:rPr lang="ru-RU" dirty="0">
                <a:solidFill>
                  <a:prstClr val="black">
                    <a:lumMod val="85000"/>
                    <a:lumOff val="15000"/>
                  </a:prstClr>
                </a:solidFill>
                <a:latin typeface="Impact"/>
                <a:ea typeface="+mj-ea"/>
                <a:cs typeface="+mj-cs"/>
              </a:rPr>
              <a:t>Бюджетные </a:t>
            </a:r>
            <a:r>
              <a:rPr lang="ru-RU" dirty="0" smtClean="0">
                <a:solidFill>
                  <a:prstClr val="black">
                    <a:lumMod val="85000"/>
                    <a:lumOff val="15000"/>
                  </a:prstClr>
                </a:solidFill>
                <a:latin typeface="Impact"/>
                <a:ea typeface="+mj-ea"/>
                <a:cs typeface="+mj-cs"/>
              </a:rPr>
              <a:t>расходы </a:t>
            </a:r>
            <a:r>
              <a:rPr lang="ru-RU" dirty="0">
                <a:solidFill>
                  <a:prstClr val="black">
                    <a:lumMod val="85000"/>
                    <a:lumOff val="15000"/>
                  </a:prstClr>
                </a:solidFill>
                <a:latin typeface="Impact"/>
                <a:ea typeface="+mj-ea"/>
                <a:cs typeface="+mj-cs"/>
              </a:rPr>
              <a:t>на душу населения в субъектах </a:t>
            </a:r>
            <a:r>
              <a:rPr lang="ru-RU" dirty="0" smtClean="0">
                <a:solidFill>
                  <a:prstClr val="black">
                    <a:lumMod val="85000"/>
                    <a:lumOff val="15000"/>
                  </a:prstClr>
                </a:solidFill>
                <a:latin typeface="Impact"/>
                <a:ea typeface="+mj-ea"/>
                <a:cs typeface="+mj-cs"/>
              </a:rPr>
              <a:t>РФ</a:t>
            </a:r>
          </a:p>
          <a:p>
            <a:pPr algn="ctr"/>
            <a:r>
              <a:rPr lang="ru-RU" dirty="0" smtClean="0">
                <a:solidFill>
                  <a:prstClr val="black">
                    <a:lumMod val="85000"/>
                    <a:lumOff val="15000"/>
                  </a:prstClr>
                </a:solidFill>
                <a:latin typeface="Impact"/>
                <a:ea typeface="+mj-ea"/>
                <a:cs typeface="+mj-cs"/>
              </a:rPr>
              <a:t> в 2018 </a:t>
            </a:r>
            <a:r>
              <a:rPr lang="ru-RU" dirty="0">
                <a:solidFill>
                  <a:prstClr val="black">
                    <a:lumMod val="85000"/>
                    <a:lumOff val="15000"/>
                  </a:prstClr>
                </a:solidFill>
                <a:latin typeface="Impact"/>
                <a:ea typeface="+mj-ea"/>
                <a:cs typeface="+mj-cs"/>
              </a:rPr>
              <a:t>году, руб./чел.</a:t>
            </a:r>
            <a:endParaRPr lang="ru-RU" dirty="0"/>
          </a:p>
        </p:txBody>
      </p:sp>
      <p:graphicFrame>
        <p:nvGraphicFramePr>
          <p:cNvPr id="6" name="Объект 5"/>
          <p:cNvGraphicFramePr>
            <a:graphicFrameLocks noChangeAspect="1"/>
          </p:cNvGraphicFramePr>
          <p:nvPr>
            <p:extLst>
              <p:ext uri="{D42A27DB-BD31-4B8C-83A1-F6EECF244321}">
                <p14:modId xmlns:p14="http://schemas.microsoft.com/office/powerpoint/2010/main" val="3266592373"/>
              </p:ext>
            </p:extLst>
          </p:nvPr>
        </p:nvGraphicFramePr>
        <p:xfrm>
          <a:off x="404664" y="1099567"/>
          <a:ext cx="6120680" cy="3781425"/>
        </p:xfrm>
        <a:graphic>
          <a:graphicData uri="http://schemas.openxmlformats.org/presentationml/2006/ole">
            <mc:AlternateContent xmlns:mc="http://schemas.openxmlformats.org/markup-compatibility/2006">
              <mc:Choice xmlns:v="urn:schemas-microsoft-com:vml" Requires="v">
                <p:oleObj spid="_x0000_s3270" name="Лист" r:id="rId4" imgW="6162543" imgH="3781350" progId="Excel.Sheet.8">
                  <p:embed/>
                </p:oleObj>
              </mc:Choice>
              <mc:Fallback>
                <p:oleObj name="Лист" r:id="rId4" imgW="6162543" imgH="3781350" progId="Excel.Sheet.8">
                  <p:embed/>
                  <p:pic>
                    <p:nvPicPr>
                      <p:cNvPr id="0" name=""/>
                      <p:cNvPicPr/>
                      <p:nvPr/>
                    </p:nvPicPr>
                    <p:blipFill>
                      <a:blip r:embed="rId5"/>
                      <a:stretch>
                        <a:fillRect/>
                      </a:stretch>
                    </p:blipFill>
                    <p:spPr>
                      <a:xfrm>
                        <a:off x="404664" y="1099567"/>
                        <a:ext cx="6120680" cy="3781425"/>
                      </a:xfrm>
                      <a:prstGeom prst="rect">
                        <a:avLst/>
                      </a:prstGeom>
                    </p:spPr>
                  </p:pic>
                </p:oleObj>
              </mc:Fallback>
            </mc:AlternateContent>
          </a:graphicData>
        </a:graphic>
      </p:graphicFrame>
      <p:graphicFrame>
        <p:nvGraphicFramePr>
          <p:cNvPr id="11" name="Объект 10"/>
          <p:cNvGraphicFramePr>
            <a:graphicFrameLocks noChangeAspect="1"/>
          </p:cNvGraphicFramePr>
          <p:nvPr>
            <p:extLst>
              <p:ext uri="{D42A27DB-BD31-4B8C-83A1-F6EECF244321}">
                <p14:modId xmlns:p14="http://schemas.microsoft.com/office/powerpoint/2010/main" val="2953023747"/>
              </p:ext>
            </p:extLst>
          </p:nvPr>
        </p:nvGraphicFramePr>
        <p:xfrm>
          <a:off x="482600" y="5548313"/>
          <a:ext cx="6037263" cy="3844925"/>
        </p:xfrm>
        <a:graphic>
          <a:graphicData uri="http://schemas.openxmlformats.org/presentationml/2006/ole">
            <mc:AlternateContent xmlns:mc="http://schemas.openxmlformats.org/markup-compatibility/2006">
              <mc:Choice xmlns:v="urn:schemas-microsoft-com:vml" Requires="v">
                <p:oleObj spid="_x0000_s3271" name="Лист" r:id="rId7" imgW="5581757" imgH="4286250" progId="Excel.Sheet.8">
                  <p:embed/>
                </p:oleObj>
              </mc:Choice>
              <mc:Fallback>
                <p:oleObj name="Лист" r:id="rId7" imgW="5581757" imgH="4286250" progId="Excel.Sheet.8">
                  <p:embed/>
                  <p:pic>
                    <p:nvPicPr>
                      <p:cNvPr id="0" name=""/>
                      <p:cNvPicPr/>
                      <p:nvPr/>
                    </p:nvPicPr>
                    <p:blipFill>
                      <a:blip r:embed="rId8"/>
                      <a:stretch>
                        <a:fillRect/>
                      </a:stretch>
                    </p:blipFill>
                    <p:spPr>
                      <a:xfrm>
                        <a:off x="482600" y="5548313"/>
                        <a:ext cx="6037263" cy="3844925"/>
                      </a:xfrm>
                      <a:prstGeom prst="rect">
                        <a:avLst/>
                      </a:prstGeom>
                    </p:spPr>
                  </p:pic>
                </p:oleObj>
              </mc:Fallback>
            </mc:AlternateContent>
          </a:graphicData>
        </a:graphic>
      </p:graphicFrame>
    </p:spTree>
    <p:extLst>
      <p:ext uri="{BB962C8B-B14F-4D97-AF65-F5344CB8AC3E}">
        <p14:creationId xmlns:p14="http://schemas.microsoft.com/office/powerpoint/2010/main" val="22322684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44555" y="9500596"/>
            <a:ext cx="481236" cy="405404"/>
          </a:xfrm>
        </p:spPr>
        <p:txBody>
          <a:bodyPr/>
          <a:lstStyle/>
          <a:p>
            <a:fld id="{B19B0651-EE4F-4900-A07F-96A6BFA9D0F0}" type="slidenum">
              <a:rPr lang="ru-RU" sz="1400" smtClean="0"/>
              <a:t>13</a:t>
            </a:fld>
            <a:endParaRPr lang="ru-RU" sz="1400" dirty="0"/>
          </a:p>
        </p:txBody>
      </p:sp>
      <p:sp>
        <p:nvSpPr>
          <p:cNvPr id="5" name="Прямоугольник 4"/>
          <p:cNvSpPr/>
          <p:nvPr/>
        </p:nvSpPr>
        <p:spPr>
          <a:xfrm>
            <a:off x="476672" y="560512"/>
            <a:ext cx="5904656" cy="707886"/>
          </a:xfrm>
          <a:prstGeom prst="rect">
            <a:avLst/>
          </a:prstGeom>
        </p:spPr>
        <p:txBody>
          <a:bodyPr wrap="square">
            <a:spAutoFit/>
          </a:bodyPr>
          <a:lstStyle/>
          <a:p>
            <a:pPr algn="ctr"/>
            <a:r>
              <a:rPr lang="ru-RU" sz="2000" dirty="0">
                <a:solidFill>
                  <a:sysClr val="windowText" lastClr="000000"/>
                </a:solidFill>
                <a:latin typeface="Impact" panose="020B0806030902050204" pitchFamily="34" charset="0"/>
                <a:cs typeface="Times New Roman" panose="02020603050405020304" pitchFamily="18" charset="0"/>
              </a:rPr>
              <a:t>Исполнение консолидированного бюджета Ярославской области </a:t>
            </a:r>
            <a:r>
              <a:rPr lang="ru-RU" sz="2000" dirty="0" smtClean="0">
                <a:solidFill>
                  <a:sysClr val="windowText" lastClr="000000"/>
                </a:solidFill>
                <a:latin typeface="Impact" panose="020B0806030902050204" pitchFamily="34" charset="0"/>
                <a:cs typeface="Times New Roman" panose="02020603050405020304" pitchFamily="18" charset="0"/>
              </a:rPr>
              <a:t>за 2018 </a:t>
            </a:r>
            <a:r>
              <a:rPr lang="ru-RU" sz="2000" dirty="0">
                <a:solidFill>
                  <a:sysClr val="windowText" lastClr="000000"/>
                </a:solidFill>
                <a:latin typeface="Impact" panose="020B0806030902050204" pitchFamily="34" charset="0"/>
                <a:cs typeface="Times New Roman" panose="02020603050405020304" pitchFamily="18" charset="0"/>
              </a:rPr>
              <a:t>год, млн. руб.</a:t>
            </a:r>
          </a:p>
        </p:txBody>
      </p:sp>
      <p:pic>
        <p:nvPicPr>
          <p:cNvPr id="4176" name="Picture 8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2656" y="1424608"/>
            <a:ext cx="6264695" cy="4592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Объект 6"/>
          <p:cNvGraphicFramePr>
            <a:graphicFrameLocks noChangeAspect="1"/>
          </p:cNvGraphicFramePr>
          <p:nvPr>
            <p:extLst>
              <p:ext uri="{D42A27DB-BD31-4B8C-83A1-F6EECF244321}">
                <p14:modId xmlns:p14="http://schemas.microsoft.com/office/powerpoint/2010/main" val="2054681510"/>
              </p:ext>
            </p:extLst>
          </p:nvPr>
        </p:nvGraphicFramePr>
        <p:xfrm>
          <a:off x="260648" y="6753200"/>
          <a:ext cx="6336704" cy="1728192"/>
        </p:xfrm>
        <a:graphic>
          <a:graphicData uri="http://schemas.openxmlformats.org/presentationml/2006/ole">
            <mc:AlternateContent xmlns:mc="http://schemas.openxmlformats.org/markup-compatibility/2006">
              <mc:Choice xmlns:v="urn:schemas-microsoft-com:vml" Requires="v">
                <p:oleObj spid="_x0000_s4198" name="Лист" r:id="rId5" imgW="6953222" imgH="1400220" progId="Excel.Sheet.8">
                  <p:embed/>
                </p:oleObj>
              </mc:Choice>
              <mc:Fallback>
                <p:oleObj name="Лист" r:id="rId5" imgW="6953222" imgH="1400220" progId="Excel.Sheet.8">
                  <p:embed/>
                  <p:pic>
                    <p:nvPicPr>
                      <p:cNvPr id="0" name=""/>
                      <p:cNvPicPr/>
                      <p:nvPr/>
                    </p:nvPicPr>
                    <p:blipFill>
                      <a:blip r:embed="rId6"/>
                      <a:stretch>
                        <a:fillRect/>
                      </a:stretch>
                    </p:blipFill>
                    <p:spPr>
                      <a:xfrm>
                        <a:off x="260648" y="6753200"/>
                        <a:ext cx="6336704" cy="1728192"/>
                      </a:xfrm>
                      <a:prstGeom prst="rect">
                        <a:avLst/>
                      </a:prstGeom>
                    </p:spPr>
                  </p:pic>
                </p:oleObj>
              </mc:Fallback>
            </mc:AlternateContent>
          </a:graphicData>
        </a:graphic>
      </p:graphicFrame>
    </p:spTree>
    <p:extLst>
      <p:ext uri="{BB962C8B-B14F-4D97-AF65-F5344CB8AC3E}">
        <p14:creationId xmlns:p14="http://schemas.microsoft.com/office/powerpoint/2010/main" val="29763086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0688" y="632520"/>
            <a:ext cx="5688632" cy="648072"/>
          </a:xfrm>
        </p:spPr>
        <p:txBody>
          <a:bodyPr anchor="t">
            <a:noAutofit/>
          </a:bodyPr>
          <a:lstStyle/>
          <a:p>
            <a:pPr algn="ctr"/>
            <a:r>
              <a:rPr lang="ru-RU" sz="2000" dirty="0"/>
              <a:t>Основные характеристики областного </a:t>
            </a:r>
            <a:r>
              <a:rPr lang="ru-RU" sz="2000" dirty="0" smtClean="0"/>
              <a:t>бюджета за 2018 год, млн. </a:t>
            </a:r>
            <a:r>
              <a:rPr lang="ru-RU" sz="2000" dirty="0"/>
              <a:t>руб.</a:t>
            </a:r>
          </a:p>
        </p:txBody>
      </p:sp>
      <p:sp>
        <p:nvSpPr>
          <p:cNvPr id="15" name="Номер слайда 4"/>
          <p:cNvSpPr txBox="1">
            <a:spLocks/>
          </p:cNvSpPr>
          <p:nvPr/>
        </p:nvSpPr>
        <p:spPr>
          <a:xfrm>
            <a:off x="6309320" y="9345488"/>
            <a:ext cx="537876" cy="560512"/>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14</a:t>
            </a:fld>
            <a:endParaRPr lang="ru-RU" sz="1400" dirty="0"/>
          </a:p>
        </p:txBody>
      </p:sp>
      <p:graphicFrame>
        <p:nvGraphicFramePr>
          <p:cNvPr id="7" name="Диаграмма 6"/>
          <p:cNvGraphicFramePr>
            <a:graphicFrameLocks/>
          </p:cNvGraphicFramePr>
          <p:nvPr>
            <p:extLst>
              <p:ext uri="{D42A27DB-BD31-4B8C-83A1-F6EECF244321}">
                <p14:modId xmlns:p14="http://schemas.microsoft.com/office/powerpoint/2010/main" val="963235556"/>
              </p:ext>
            </p:extLst>
          </p:nvPr>
        </p:nvGraphicFramePr>
        <p:xfrm>
          <a:off x="548680" y="1784648"/>
          <a:ext cx="6029578" cy="36724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2624625940"/>
              </p:ext>
            </p:extLst>
          </p:nvPr>
        </p:nvGraphicFramePr>
        <p:xfrm>
          <a:off x="340565" y="5961112"/>
          <a:ext cx="6237693" cy="1728192"/>
        </p:xfrm>
        <a:graphic>
          <a:graphicData uri="http://schemas.openxmlformats.org/presentationml/2006/ole">
            <mc:AlternateContent xmlns:mc="http://schemas.openxmlformats.org/markup-compatibility/2006">
              <mc:Choice xmlns:v="urn:schemas-microsoft-com:vml" Requires="v">
                <p:oleObj spid="_x0000_s5216" name="Лист" r:id="rId6" imgW="5343500" imgH="1295460" progId="Excel.Sheet.8">
                  <p:embed/>
                </p:oleObj>
              </mc:Choice>
              <mc:Fallback>
                <p:oleObj name="Лист" r:id="rId6" imgW="5343500" imgH="1295460" progId="Excel.Sheet.8">
                  <p:embed/>
                  <p:pic>
                    <p:nvPicPr>
                      <p:cNvPr id="0" name=""/>
                      <p:cNvPicPr/>
                      <p:nvPr/>
                    </p:nvPicPr>
                    <p:blipFill>
                      <a:blip r:embed="rId7"/>
                      <a:stretch>
                        <a:fillRect/>
                      </a:stretch>
                    </p:blipFill>
                    <p:spPr>
                      <a:xfrm>
                        <a:off x="340565" y="5961112"/>
                        <a:ext cx="6237693" cy="1728192"/>
                      </a:xfrm>
                      <a:prstGeom prst="rect">
                        <a:avLst/>
                      </a:prstGeom>
                    </p:spPr>
                  </p:pic>
                </p:oleObj>
              </mc:Fallback>
            </mc:AlternateContent>
          </a:graphicData>
        </a:graphic>
      </p:graphicFrame>
    </p:spTree>
    <p:extLst>
      <p:ext uri="{BB962C8B-B14F-4D97-AF65-F5344CB8AC3E}">
        <p14:creationId xmlns:p14="http://schemas.microsoft.com/office/powerpoint/2010/main" val="2824065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2980" y="3368824"/>
            <a:ext cx="6192688" cy="936104"/>
          </a:xfrm>
        </p:spPr>
        <p:txBody>
          <a:bodyPr>
            <a:normAutofit fontScale="25000" lnSpcReduction="20000"/>
          </a:bodyPr>
          <a:lstStyle/>
          <a:p>
            <a:pPr algn="ctr"/>
            <a:endParaRPr lang="ru-RU" sz="8000" dirty="0" smtClean="0">
              <a:latin typeface="+mj-lt"/>
            </a:endParaRPr>
          </a:p>
          <a:p>
            <a:pPr marL="0" indent="0" algn="ctr">
              <a:buNone/>
            </a:pPr>
            <a:r>
              <a:rPr lang="ru-RU" sz="8000" dirty="0" smtClean="0">
                <a:latin typeface="+mj-lt"/>
              </a:rPr>
              <a:t>Динамика </a:t>
            </a:r>
            <a:r>
              <a:rPr lang="ru-RU" sz="8000" dirty="0">
                <a:latin typeface="+mj-lt"/>
              </a:rPr>
              <a:t>исполнения основных параметров областного бюджета </a:t>
            </a:r>
          </a:p>
          <a:p>
            <a:pPr marL="0" indent="0" algn="ctr">
              <a:buNone/>
            </a:pPr>
            <a:r>
              <a:rPr lang="ru-RU" sz="8000" dirty="0">
                <a:latin typeface="+mj-lt"/>
              </a:rPr>
              <a:t>за </a:t>
            </a:r>
            <a:r>
              <a:rPr lang="ru-RU" sz="8000" dirty="0" smtClean="0">
                <a:latin typeface="+mj-lt"/>
              </a:rPr>
              <a:t>2014-2018 </a:t>
            </a:r>
            <a:r>
              <a:rPr lang="ru-RU" sz="8000" dirty="0">
                <a:latin typeface="+mj-lt"/>
              </a:rPr>
              <a:t>гг., млн. руб.</a:t>
            </a:r>
          </a:p>
          <a:p>
            <a:endParaRPr lang="ru-RU" dirty="0"/>
          </a:p>
        </p:txBody>
      </p:sp>
      <p:sp>
        <p:nvSpPr>
          <p:cNvPr id="4" name="Номер слайда 3"/>
          <p:cNvSpPr>
            <a:spLocks noGrp="1"/>
          </p:cNvSpPr>
          <p:nvPr>
            <p:ph type="sldNum" sz="quarter" idx="12"/>
          </p:nvPr>
        </p:nvSpPr>
        <p:spPr>
          <a:xfrm>
            <a:off x="6286500" y="9378597"/>
            <a:ext cx="571500" cy="527403"/>
          </a:xfrm>
        </p:spPr>
        <p:txBody>
          <a:bodyPr/>
          <a:lstStyle/>
          <a:p>
            <a:fld id="{B19B0651-EE4F-4900-A07F-96A6BFA9D0F0}" type="slidenum">
              <a:rPr lang="ru-RU" sz="1400" smtClean="0"/>
              <a:t>15</a:t>
            </a:fld>
            <a:endParaRPr lang="ru-RU" sz="1400" dirty="0"/>
          </a:p>
        </p:txBody>
      </p:sp>
      <p:sp>
        <p:nvSpPr>
          <p:cNvPr id="2" name="TextBox 1"/>
          <p:cNvSpPr txBox="1"/>
          <p:nvPr/>
        </p:nvSpPr>
        <p:spPr>
          <a:xfrm>
            <a:off x="260648" y="560512"/>
            <a:ext cx="6408712" cy="707886"/>
          </a:xfrm>
          <a:prstGeom prst="rect">
            <a:avLst/>
          </a:prstGeom>
          <a:noFill/>
        </p:spPr>
        <p:txBody>
          <a:bodyPr wrap="square" rtlCol="0">
            <a:spAutoFit/>
          </a:bodyPr>
          <a:lstStyle/>
          <a:p>
            <a:pPr algn="ctr"/>
            <a:r>
              <a:rPr lang="ru-RU" sz="2000" dirty="0" smtClean="0">
                <a:latin typeface="+mj-lt"/>
              </a:rPr>
              <a:t>ОСНОВНЫЕ ПАРАМЕТРЫ ОБЛАСТНОГО БЮДЖЕТА </a:t>
            </a:r>
          </a:p>
          <a:p>
            <a:pPr algn="ctr"/>
            <a:r>
              <a:rPr lang="ru-RU" sz="2000" dirty="0" smtClean="0">
                <a:latin typeface="+mj-lt"/>
              </a:rPr>
              <a:t>ЗА 2016-2018 годы</a:t>
            </a:r>
            <a:endParaRPr lang="ru-RU" sz="2000" dirty="0">
              <a:latin typeface="+mj-lt"/>
            </a:endParaRPr>
          </a:p>
        </p:txBody>
      </p:sp>
      <p:graphicFrame>
        <p:nvGraphicFramePr>
          <p:cNvPr id="10" name="Диаграмма 9"/>
          <p:cNvGraphicFramePr>
            <a:graphicFrameLocks/>
          </p:cNvGraphicFramePr>
          <p:nvPr>
            <p:extLst>
              <p:ext uri="{D42A27DB-BD31-4B8C-83A1-F6EECF244321}">
                <p14:modId xmlns:p14="http://schemas.microsoft.com/office/powerpoint/2010/main" val="1643102635"/>
              </p:ext>
            </p:extLst>
          </p:nvPr>
        </p:nvGraphicFramePr>
        <p:xfrm>
          <a:off x="1" y="4808985"/>
          <a:ext cx="6858000" cy="3384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4146743191"/>
              </p:ext>
            </p:extLst>
          </p:nvPr>
        </p:nvGraphicFramePr>
        <p:xfrm>
          <a:off x="224644" y="1496616"/>
          <a:ext cx="6480720" cy="1728192"/>
        </p:xfrm>
        <a:graphic>
          <a:graphicData uri="http://schemas.openxmlformats.org/presentationml/2006/ole">
            <mc:AlternateContent xmlns:mc="http://schemas.openxmlformats.org/markup-compatibility/2006">
              <mc:Choice xmlns:v="urn:schemas-microsoft-com:vml" Requires="v">
                <p:oleObj spid="_x0000_s7264" name="Лист" r:id="rId5" imgW="7467555" imgH="1409670" progId="Excel.Sheet.8">
                  <p:embed/>
                </p:oleObj>
              </mc:Choice>
              <mc:Fallback>
                <p:oleObj name="Лист" r:id="rId5" imgW="7467555" imgH="1409670" progId="Excel.Sheet.8">
                  <p:embed/>
                  <p:pic>
                    <p:nvPicPr>
                      <p:cNvPr id="0" name=""/>
                      <p:cNvPicPr/>
                      <p:nvPr/>
                    </p:nvPicPr>
                    <p:blipFill>
                      <a:blip r:embed="rId6"/>
                      <a:stretch>
                        <a:fillRect/>
                      </a:stretch>
                    </p:blipFill>
                    <p:spPr>
                      <a:xfrm>
                        <a:off x="224644" y="1496616"/>
                        <a:ext cx="6480720" cy="1728192"/>
                      </a:xfrm>
                      <a:prstGeom prst="rect">
                        <a:avLst/>
                      </a:prstGeom>
                    </p:spPr>
                  </p:pic>
                </p:oleObj>
              </mc:Fallback>
            </mc:AlternateContent>
          </a:graphicData>
        </a:graphic>
      </p:graphicFrame>
    </p:spTree>
    <p:extLst>
      <p:ext uri="{BB962C8B-B14F-4D97-AF65-F5344CB8AC3E}">
        <p14:creationId xmlns:p14="http://schemas.microsoft.com/office/powerpoint/2010/main" val="3308940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71500" y="632520"/>
            <a:ext cx="5657850" cy="792088"/>
          </a:xfrm>
        </p:spPr>
        <p:txBody>
          <a:bodyPr>
            <a:normAutofit fontScale="70000" lnSpcReduction="20000"/>
          </a:bodyPr>
          <a:lstStyle/>
          <a:p>
            <a:pPr marL="0" indent="0">
              <a:buNone/>
            </a:pPr>
            <a:endParaRPr lang="ru-RU" dirty="0" smtClean="0"/>
          </a:p>
          <a:p>
            <a:pPr marL="0" indent="0" algn="ctr">
              <a:buNone/>
            </a:pPr>
            <a:r>
              <a:rPr lang="ru-RU" dirty="0" smtClean="0">
                <a:latin typeface="+mj-lt"/>
              </a:rPr>
              <a:t>Динамика </a:t>
            </a:r>
            <a:r>
              <a:rPr lang="ru-RU" dirty="0">
                <a:latin typeface="+mj-lt"/>
              </a:rPr>
              <a:t>и структура доходов бюджета Ярославской области за </a:t>
            </a:r>
            <a:r>
              <a:rPr lang="ru-RU" dirty="0" smtClean="0">
                <a:latin typeface="+mj-lt"/>
              </a:rPr>
              <a:t>2014 </a:t>
            </a:r>
            <a:r>
              <a:rPr lang="ru-RU" dirty="0">
                <a:latin typeface="+mj-lt"/>
              </a:rPr>
              <a:t>– </a:t>
            </a:r>
            <a:r>
              <a:rPr lang="ru-RU" dirty="0" smtClean="0">
                <a:latin typeface="+mj-lt"/>
              </a:rPr>
              <a:t>2018 </a:t>
            </a:r>
            <a:r>
              <a:rPr lang="ru-RU" dirty="0">
                <a:latin typeface="+mj-lt"/>
              </a:rPr>
              <a:t>годы:</a:t>
            </a:r>
          </a:p>
          <a:p>
            <a:pPr marL="0" indent="0">
              <a:buNone/>
            </a:pPr>
            <a:endParaRPr lang="ru-RU" dirty="0"/>
          </a:p>
        </p:txBody>
      </p:sp>
      <p:sp>
        <p:nvSpPr>
          <p:cNvPr id="4" name="Номер слайда 3"/>
          <p:cNvSpPr>
            <a:spLocks noGrp="1"/>
          </p:cNvSpPr>
          <p:nvPr>
            <p:ph type="sldNum" sz="quarter" idx="12"/>
          </p:nvPr>
        </p:nvSpPr>
        <p:spPr>
          <a:xfrm>
            <a:off x="6381328" y="9378597"/>
            <a:ext cx="476672" cy="527403"/>
          </a:xfrm>
        </p:spPr>
        <p:txBody>
          <a:bodyPr/>
          <a:lstStyle/>
          <a:p>
            <a:fld id="{B19B0651-EE4F-4900-A07F-96A6BFA9D0F0}" type="slidenum">
              <a:rPr lang="ru-RU" sz="1400" smtClean="0"/>
              <a:t>16</a:t>
            </a:fld>
            <a:endParaRPr lang="ru-RU" sz="1400" dirty="0"/>
          </a:p>
        </p:txBody>
      </p:sp>
      <p:graphicFrame>
        <p:nvGraphicFramePr>
          <p:cNvPr id="5" name="Диаграмма 4"/>
          <p:cNvGraphicFramePr>
            <a:graphicFrameLocks/>
          </p:cNvGraphicFramePr>
          <p:nvPr>
            <p:extLst>
              <p:ext uri="{D42A27DB-BD31-4B8C-83A1-F6EECF244321}">
                <p14:modId xmlns:p14="http://schemas.microsoft.com/office/powerpoint/2010/main" val="2458540171"/>
              </p:ext>
            </p:extLst>
          </p:nvPr>
        </p:nvGraphicFramePr>
        <p:xfrm>
          <a:off x="692696" y="1784648"/>
          <a:ext cx="5688632"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551875925"/>
              </p:ext>
            </p:extLst>
          </p:nvPr>
        </p:nvGraphicFramePr>
        <p:xfrm>
          <a:off x="260648" y="5745088"/>
          <a:ext cx="6477000" cy="1771650"/>
        </p:xfrm>
        <a:graphic>
          <a:graphicData uri="http://schemas.openxmlformats.org/presentationml/2006/ole">
            <mc:AlternateContent xmlns:mc="http://schemas.openxmlformats.org/markup-compatibility/2006">
              <mc:Choice xmlns:v="urn:schemas-microsoft-com:vml" Requires="v">
                <p:oleObj spid="_x0000_s6237" name="Лист" r:id="rId5" imgW="6476977" imgH="1771740" progId="Excel.Sheet.12">
                  <p:embed/>
                </p:oleObj>
              </mc:Choice>
              <mc:Fallback>
                <p:oleObj name="Лист" r:id="rId5" imgW="6476977" imgH="1771740" progId="Excel.Sheet.12">
                  <p:embed/>
                  <p:pic>
                    <p:nvPicPr>
                      <p:cNvPr id="0" name=""/>
                      <p:cNvPicPr/>
                      <p:nvPr/>
                    </p:nvPicPr>
                    <p:blipFill>
                      <a:blip r:embed="rId6"/>
                      <a:stretch>
                        <a:fillRect/>
                      </a:stretch>
                    </p:blipFill>
                    <p:spPr>
                      <a:xfrm>
                        <a:off x="260648" y="5745088"/>
                        <a:ext cx="6477000" cy="1771650"/>
                      </a:xfrm>
                      <a:prstGeom prst="rect">
                        <a:avLst/>
                      </a:prstGeom>
                    </p:spPr>
                  </p:pic>
                </p:oleObj>
              </mc:Fallback>
            </mc:AlternateContent>
          </a:graphicData>
        </a:graphic>
      </p:graphicFrame>
    </p:spTree>
    <p:extLst>
      <p:ext uri="{BB962C8B-B14F-4D97-AF65-F5344CB8AC3E}">
        <p14:creationId xmlns:p14="http://schemas.microsoft.com/office/powerpoint/2010/main" val="16256047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60648" y="560512"/>
            <a:ext cx="6336704" cy="653256"/>
          </a:xfrm>
        </p:spPr>
        <p:txBody>
          <a:bodyPr>
            <a:normAutofit fontScale="90000"/>
          </a:bodyPr>
          <a:lstStyle/>
          <a:p>
            <a:pPr algn="ctr"/>
            <a:r>
              <a:rPr lang="ru-RU" sz="2200" dirty="0"/>
              <a:t>Исполнение областного бюджета по доходам </a:t>
            </a:r>
            <a:r>
              <a:rPr lang="ru-RU" sz="2200" dirty="0" smtClean="0"/>
              <a:t/>
            </a:r>
            <a:br>
              <a:rPr lang="ru-RU" sz="2200" dirty="0" smtClean="0"/>
            </a:br>
            <a:r>
              <a:rPr lang="ru-RU" sz="2200" dirty="0" smtClean="0"/>
              <a:t>за 2014- 2018 </a:t>
            </a:r>
            <a:r>
              <a:rPr lang="ru-RU" sz="2200" dirty="0" err="1"/>
              <a:t>гг</a:t>
            </a:r>
            <a:r>
              <a:rPr lang="ru-RU" sz="2200" dirty="0"/>
              <a:t>, тыс. руб</a:t>
            </a:r>
            <a:r>
              <a:rPr lang="ru-RU" sz="2200" dirty="0" smtClean="0"/>
              <a:t>.</a:t>
            </a:r>
            <a:endParaRPr lang="ru-RU" dirty="0"/>
          </a:p>
        </p:txBody>
      </p:sp>
      <p:sp>
        <p:nvSpPr>
          <p:cNvPr id="4" name="Номер слайда 3"/>
          <p:cNvSpPr>
            <a:spLocks noGrp="1"/>
          </p:cNvSpPr>
          <p:nvPr>
            <p:ph type="sldNum" sz="quarter" idx="12"/>
          </p:nvPr>
        </p:nvSpPr>
        <p:spPr>
          <a:xfrm>
            <a:off x="6453336" y="9489504"/>
            <a:ext cx="404664" cy="397673"/>
          </a:xfrm>
        </p:spPr>
        <p:txBody>
          <a:bodyPr/>
          <a:lstStyle/>
          <a:p>
            <a:fld id="{B19B0651-EE4F-4900-A07F-96A6BFA9D0F0}" type="slidenum">
              <a:rPr lang="ru-RU" sz="1400" smtClean="0"/>
              <a:t>17</a:t>
            </a:fld>
            <a:endParaRPr lang="ru-RU" sz="1400" dirty="0"/>
          </a:p>
        </p:txBody>
      </p:sp>
      <p:graphicFrame>
        <p:nvGraphicFramePr>
          <p:cNvPr id="5" name="Объект 4"/>
          <p:cNvGraphicFramePr>
            <a:graphicFrameLocks noChangeAspect="1"/>
          </p:cNvGraphicFramePr>
          <p:nvPr>
            <p:extLst>
              <p:ext uri="{D42A27DB-BD31-4B8C-83A1-F6EECF244321}">
                <p14:modId xmlns:p14="http://schemas.microsoft.com/office/powerpoint/2010/main" val="2124639754"/>
              </p:ext>
            </p:extLst>
          </p:nvPr>
        </p:nvGraphicFramePr>
        <p:xfrm>
          <a:off x="227019" y="1352600"/>
          <a:ext cx="6424913" cy="6912768"/>
        </p:xfrm>
        <a:graphic>
          <a:graphicData uri="http://schemas.openxmlformats.org/presentationml/2006/ole">
            <mc:AlternateContent xmlns:mc="http://schemas.openxmlformats.org/markup-compatibility/2006">
              <mc:Choice xmlns:v="urn:schemas-microsoft-com:vml" Requires="v">
                <p:oleObj spid="_x0000_s8290" name="Лист" r:id="rId5" imgW="9477344" imgH="9134370" progId="Excel.Sheet.12">
                  <p:embed/>
                </p:oleObj>
              </mc:Choice>
              <mc:Fallback>
                <p:oleObj name="Лист" r:id="rId5" imgW="9477344" imgH="9134370" progId="Excel.Sheet.12">
                  <p:embed/>
                  <p:pic>
                    <p:nvPicPr>
                      <p:cNvPr id="0" name=""/>
                      <p:cNvPicPr/>
                      <p:nvPr/>
                    </p:nvPicPr>
                    <p:blipFill>
                      <a:blip r:embed="rId6"/>
                      <a:stretch>
                        <a:fillRect/>
                      </a:stretch>
                    </p:blipFill>
                    <p:spPr>
                      <a:xfrm>
                        <a:off x="227019" y="1352600"/>
                        <a:ext cx="6424913" cy="6912768"/>
                      </a:xfrm>
                      <a:prstGeom prst="rect">
                        <a:avLst/>
                      </a:prstGeom>
                    </p:spPr>
                  </p:pic>
                </p:oleObj>
              </mc:Fallback>
            </mc:AlternateContent>
          </a:graphicData>
        </a:graphic>
      </p:graphicFrame>
    </p:spTree>
    <p:extLst>
      <p:ext uri="{BB962C8B-B14F-4D97-AF65-F5344CB8AC3E}">
        <p14:creationId xmlns:p14="http://schemas.microsoft.com/office/powerpoint/2010/main" val="5236979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8680" y="560512"/>
            <a:ext cx="5760640" cy="794048"/>
          </a:xfrm>
        </p:spPr>
        <p:txBody>
          <a:bodyPr>
            <a:normAutofit/>
          </a:bodyPr>
          <a:lstStyle/>
          <a:p>
            <a:pPr algn="ctr"/>
            <a:r>
              <a:rPr lang="ru-RU" sz="2000" dirty="0" smtClean="0"/>
              <a:t>СТРУКТУРА НАЛОГОВЫХ И НЕНАЛОГОВЫХ ДОХОДОВ </a:t>
            </a:r>
            <a:br>
              <a:rPr lang="ru-RU" sz="2000" dirty="0" smtClean="0"/>
            </a:br>
            <a:r>
              <a:rPr lang="ru-RU" sz="2000" dirty="0" smtClean="0"/>
              <a:t>ОБЛАСТНОГО БЮДЖЕТА В 2018 ГОДУ</a:t>
            </a:r>
            <a:endParaRPr lang="ru-RU" sz="2000" dirty="0"/>
          </a:p>
        </p:txBody>
      </p:sp>
      <p:sp>
        <p:nvSpPr>
          <p:cNvPr id="4" name="Номер слайда 3"/>
          <p:cNvSpPr>
            <a:spLocks noGrp="1"/>
          </p:cNvSpPr>
          <p:nvPr>
            <p:ph type="sldNum" sz="quarter" idx="12"/>
          </p:nvPr>
        </p:nvSpPr>
        <p:spPr>
          <a:xfrm>
            <a:off x="6239594" y="9363543"/>
            <a:ext cx="571500" cy="527403"/>
          </a:xfrm>
        </p:spPr>
        <p:txBody>
          <a:bodyPr/>
          <a:lstStyle/>
          <a:p>
            <a:fld id="{B19B0651-EE4F-4900-A07F-96A6BFA9D0F0}" type="slidenum">
              <a:rPr lang="ru-RU" sz="1400" smtClean="0"/>
              <a:t>18</a:t>
            </a:fld>
            <a:endParaRPr lang="ru-RU" sz="1400" dirty="0"/>
          </a:p>
        </p:txBody>
      </p:sp>
      <p:sp>
        <p:nvSpPr>
          <p:cNvPr id="6" name="TextBox 5"/>
          <p:cNvSpPr txBox="1"/>
          <p:nvPr/>
        </p:nvSpPr>
        <p:spPr>
          <a:xfrm>
            <a:off x="312387" y="4448944"/>
            <a:ext cx="6192688" cy="707886"/>
          </a:xfrm>
          <a:prstGeom prst="rect">
            <a:avLst/>
          </a:prstGeom>
          <a:noFill/>
        </p:spPr>
        <p:txBody>
          <a:bodyPr wrap="square" rtlCol="0">
            <a:spAutoFit/>
          </a:bodyPr>
          <a:lstStyle/>
          <a:p>
            <a:pPr algn="ctr"/>
            <a:r>
              <a:rPr lang="ru-RU" sz="2000" dirty="0" smtClean="0">
                <a:latin typeface="+mj-lt"/>
              </a:rPr>
              <a:t>СТРУКТУРА БЕЗВОЗМЕЗДНЫХ ПОСТУПЛЕНИЙ </a:t>
            </a:r>
          </a:p>
          <a:p>
            <a:pPr algn="ctr"/>
            <a:r>
              <a:rPr lang="ru-RU" sz="2000" dirty="0" smtClean="0">
                <a:latin typeface="+mj-lt"/>
              </a:rPr>
              <a:t>В ОБЛАСТНОЙ  БЮДЖЕТ В 2018 ГОДУ</a:t>
            </a:r>
            <a:endParaRPr lang="ru-RU" sz="2000" dirty="0">
              <a:latin typeface="+mj-lt"/>
            </a:endParaRPr>
          </a:p>
        </p:txBody>
      </p:sp>
      <p:graphicFrame>
        <p:nvGraphicFramePr>
          <p:cNvPr id="11" name="Диаграмма 10"/>
          <p:cNvGraphicFramePr>
            <a:graphicFrameLocks/>
          </p:cNvGraphicFramePr>
          <p:nvPr>
            <p:extLst>
              <p:ext uri="{D42A27DB-BD31-4B8C-83A1-F6EECF244321}">
                <p14:modId xmlns:p14="http://schemas.microsoft.com/office/powerpoint/2010/main" val="995124222"/>
              </p:ext>
            </p:extLst>
          </p:nvPr>
        </p:nvGraphicFramePr>
        <p:xfrm>
          <a:off x="548680" y="5068693"/>
          <a:ext cx="6048672" cy="37727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Диаграмма 7"/>
          <p:cNvGraphicFramePr>
            <a:graphicFrameLocks/>
          </p:cNvGraphicFramePr>
          <p:nvPr>
            <p:extLst>
              <p:ext uri="{D42A27DB-BD31-4B8C-83A1-F6EECF244321}">
                <p14:modId xmlns:p14="http://schemas.microsoft.com/office/powerpoint/2010/main" val="1050471398"/>
              </p:ext>
            </p:extLst>
          </p:nvPr>
        </p:nvGraphicFramePr>
        <p:xfrm>
          <a:off x="-171399" y="1352600"/>
          <a:ext cx="7029400" cy="36665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2648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8680" y="560512"/>
            <a:ext cx="5688632" cy="722040"/>
          </a:xfrm>
        </p:spPr>
        <p:txBody>
          <a:bodyPr>
            <a:normAutofit/>
          </a:bodyPr>
          <a:lstStyle/>
          <a:p>
            <a:pPr algn="ctr"/>
            <a:r>
              <a:rPr lang="ru-RU" sz="2000" dirty="0" smtClean="0"/>
              <a:t>ПЕРЕЧЕНЬ КРУПНЕЙШИХ </a:t>
            </a:r>
            <a:br>
              <a:rPr lang="ru-RU" sz="2000" dirty="0" smtClean="0"/>
            </a:br>
            <a:r>
              <a:rPr lang="ru-RU" sz="2000" dirty="0" smtClean="0"/>
              <a:t>НАЛОГОПЛАТЕЛЬЩИКОВ РЕГИОНА</a:t>
            </a:r>
            <a:endParaRPr lang="ru-RU" sz="2000" dirty="0"/>
          </a:p>
        </p:txBody>
      </p:sp>
      <p:sp>
        <p:nvSpPr>
          <p:cNvPr id="4" name="Номер слайда 3"/>
          <p:cNvSpPr>
            <a:spLocks noGrp="1"/>
          </p:cNvSpPr>
          <p:nvPr>
            <p:ph type="sldNum" sz="quarter" idx="12"/>
          </p:nvPr>
        </p:nvSpPr>
        <p:spPr>
          <a:xfrm>
            <a:off x="6416563" y="9500596"/>
            <a:ext cx="409228" cy="405404"/>
          </a:xfrm>
        </p:spPr>
        <p:txBody>
          <a:bodyPr/>
          <a:lstStyle/>
          <a:p>
            <a:fld id="{B19B0651-EE4F-4900-A07F-96A6BFA9D0F0}" type="slidenum">
              <a:rPr lang="ru-RU" sz="1400" smtClean="0"/>
              <a:t>19</a:t>
            </a:fld>
            <a:endParaRPr lang="ru-RU" sz="1400" dirty="0"/>
          </a:p>
        </p:txBody>
      </p:sp>
      <p:graphicFrame>
        <p:nvGraphicFramePr>
          <p:cNvPr id="6" name="Схема 5"/>
          <p:cNvGraphicFramePr/>
          <p:nvPr>
            <p:extLst>
              <p:ext uri="{D42A27DB-BD31-4B8C-83A1-F6EECF244321}">
                <p14:modId xmlns:p14="http://schemas.microsoft.com/office/powerpoint/2010/main" val="497695979"/>
              </p:ext>
            </p:extLst>
          </p:nvPr>
        </p:nvGraphicFramePr>
        <p:xfrm>
          <a:off x="199939" y="1424608"/>
          <a:ext cx="6642484" cy="5679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Прямоугольник 6"/>
          <p:cNvSpPr/>
          <p:nvPr/>
        </p:nvSpPr>
        <p:spPr>
          <a:xfrm>
            <a:off x="332656" y="7977336"/>
            <a:ext cx="6048672" cy="646331"/>
          </a:xfrm>
          <a:prstGeom prst="rect">
            <a:avLst/>
          </a:prstGeom>
        </p:spPr>
        <p:txBody>
          <a:bodyPr wrap="square">
            <a:spAutoFit/>
          </a:bodyPr>
          <a:lstStyle/>
          <a:p>
            <a:pPr defTabSz="1007943">
              <a:defRPr/>
            </a:pPr>
            <a:r>
              <a:rPr lang="ru-RU" b="1" i="1" dirty="0">
                <a:solidFill>
                  <a:schemeClr val="bg2">
                    <a:lumMod val="25000"/>
                  </a:schemeClr>
                </a:solidFill>
              </a:rPr>
              <a:t>Агрегированная доля указанных организаций в налоговых доходах областного бюджета – </a:t>
            </a:r>
            <a:r>
              <a:rPr lang="ru-RU" b="1" i="1" dirty="0" smtClean="0">
                <a:solidFill>
                  <a:schemeClr val="bg2">
                    <a:lumMod val="25000"/>
                  </a:schemeClr>
                </a:solidFill>
              </a:rPr>
              <a:t>40%</a:t>
            </a:r>
            <a:endParaRPr lang="ru-RU" b="1" i="1" dirty="0">
              <a:solidFill>
                <a:schemeClr val="bg2">
                  <a:lumMod val="25000"/>
                </a:schemeClr>
              </a:solidFill>
            </a:endParaRPr>
          </a:p>
        </p:txBody>
      </p:sp>
    </p:spTree>
    <p:extLst>
      <p:ext uri="{BB962C8B-B14F-4D97-AF65-F5344CB8AC3E}">
        <p14:creationId xmlns:p14="http://schemas.microsoft.com/office/powerpoint/2010/main" val="18196349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0226" y="634527"/>
            <a:ext cx="5086350" cy="574057"/>
          </a:xfrm>
        </p:spPr>
        <p:txBody>
          <a:bodyPr anchor="t">
            <a:normAutofit/>
          </a:bodyPr>
          <a:lstStyle/>
          <a:p>
            <a:pPr algn="ctr"/>
            <a:r>
              <a:rPr lang="ru-RU" sz="3000" dirty="0" smtClean="0"/>
              <a:t>Основные понятия бюджета</a:t>
            </a:r>
            <a:endParaRPr lang="ru-RU" sz="3000" dirty="0"/>
          </a:p>
        </p:txBody>
      </p:sp>
      <p:sp>
        <p:nvSpPr>
          <p:cNvPr id="7" name="Прямоугольник 6"/>
          <p:cNvSpPr/>
          <p:nvPr/>
        </p:nvSpPr>
        <p:spPr>
          <a:xfrm>
            <a:off x="4555472" y="4072863"/>
            <a:ext cx="1674714" cy="3574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prstClr val="black"/>
                </a:solidFill>
                <a:cs typeface="Times New Roman" panose="02020603050405020304" pitchFamily="18" charset="0"/>
              </a:rPr>
              <a:t>д</a:t>
            </a:r>
            <a:r>
              <a:rPr lang="ru-RU" sz="1000" dirty="0" smtClean="0">
                <a:solidFill>
                  <a:prstClr val="black"/>
                </a:solidFill>
                <a:cs typeface="Times New Roman" panose="02020603050405020304" pitchFamily="18" charset="0"/>
              </a:rPr>
              <a:t>оходы бюджета равны его расходам</a:t>
            </a:r>
            <a:endParaRPr lang="ru-RU" sz="1000" dirty="0">
              <a:solidFill>
                <a:prstClr val="black"/>
              </a:solidFill>
              <a:cs typeface="Times New Roman" panose="02020603050405020304" pitchFamily="18" charset="0"/>
            </a:endParaRPr>
          </a:p>
        </p:txBody>
      </p:sp>
      <p:sp>
        <p:nvSpPr>
          <p:cNvPr id="8" name="Прямоугольник 7"/>
          <p:cNvSpPr/>
          <p:nvPr/>
        </p:nvSpPr>
        <p:spPr>
          <a:xfrm>
            <a:off x="376735" y="3968139"/>
            <a:ext cx="1818464" cy="7763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prstClr val="black"/>
                </a:solidFill>
                <a:cs typeface="Times New Roman" panose="02020603050405020304" pitchFamily="18" charset="0"/>
              </a:rPr>
              <a:t>излишки средств направляются </a:t>
            </a:r>
            <a:r>
              <a:rPr lang="ru-RU" sz="1000" dirty="0" smtClean="0">
                <a:solidFill>
                  <a:prstClr val="black"/>
                </a:solidFill>
                <a:cs typeface="Times New Roman" panose="02020603050405020304" pitchFamily="18" charset="0"/>
              </a:rPr>
              <a:t>на инвестиции или на покрытие долга</a:t>
            </a:r>
            <a:endParaRPr lang="ru-RU" sz="1000" dirty="0">
              <a:solidFill>
                <a:prstClr val="black"/>
              </a:solidFill>
              <a:cs typeface="Times New Roman" panose="02020603050405020304" pitchFamily="18" charset="0"/>
            </a:endParaRPr>
          </a:p>
        </p:txBody>
      </p:sp>
      <p:sp>
        <p:nvSpPr>
          <p:cNvPr id="9" name="Прямоугольник 8"/>
          <p:cNvSpPr/>
          <p:nvPr/>
        </p:nvSpPr>
        <p:spPr>
          <a:xfrm>
            <a:off x="2435941" y="4064981"/>
            <a:ext cx="1757326" cy="396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prstClr val="black"/>
                </a:solidFill>
                <a:cs typeface="Times New Roman" panose="02020603050405020304" pitchFamily="18" charset="0"/>
              </a:rPr>
              <a:t>недостающие средства берутся в </a:t>
            </a:r>
            <a:r>
              <a:rPr lang="ru-RU" sz="1000" dirty="0" smtClean="0">
                <a:solidFill>
                  <a:prstClr val="black"/>
                </a:solidFill>
                <a:cs typeface="Times New Roman" panose="02020603050405020304" pitchFamily="18" charset="0"/>
              </a:rPr>
              <a:t>долг</a:t>
            </a:r>
            <a:endParaRPr lang="ru-RU" sz="1000" dirty="0">
              <a:solidFill>
                <a:prstClr val="black"/>
              </a:solidFill>
              <a:cs typeface="Times New Roman" panose="02020603050405020304" pitchFamily="18" charset="0"/>
            </a:endParaRPr>
          </a:p>
        </p:txBody>
      </p:sp>
      <p:sp>
        <p:nvSpPr>
          <p:cNvPr id="13" name="Прямоугольник 12"/>
          <p:cNvSpPr/>
          <p:nvPr/>
        </p:nvSpPr>
        <p:spPr>
          <a:xfrm>
            <a:off x="548933" y="2372394"/>
            <a:ext cx="1313180" cy="400110"/>
          </a:xfrm>
          <a:prstGeom prst="rect">
            <a:avLst/>
          </a:prstGeom>
        </p:spPr>
        <p:txBody>
          <a:bodyPr wrap="none">
            <a:spAutoFit/>
          </a:bodyPr>
          <a:lstStyle/>
          <a:p>
            <a:r>
              <a:rPr lang="ru-RU" altLang="ru-RU" sz="1000" b="1" dirty="0" smtClean="0">
                <a:solidFill>
                  <a:srgbClr val="339933"/>
                </a:solidFill>
              </a:rPr>
              <a:t>ПРОФИЦИТНЫЙ </a:t>
            </a:r>
          </a:p>
          <a:p>
            <a:pPr algn="ctr"/>
            <a:r>
              <a:rPr lang="ru-RU" altLang="ru-RU" sz="1000" b="1" dirty="0" smtClean="0">
                <a:solidFill>
                  <a:srgbClr val="339933"/>
                </a:solidFill>
              </a:rPr>
              <a:t>БЮДЖЕТ</a:t>
            </a:r>
            <a:endParaRPr lang="en-US" altLang="ru-RU" sz="1000" b="1" dirty="0">
              <a:solidFill>
                <a:srgbClr val="339933"/>
              </a:solidFill>
            </a:endParaRPr>
          </a:p>
        </p:txBody>
      </p:sp>
      <p:sp>
        <p:nvSpPr>
          <p:cNvPr id="14" name="Прямоугольник 13"/>
          <p:cNvSpPr/>
          <p:nvPr/>
        </p:nvSpPr>
        <p:spPr>
          <a:xfrm>
            <a:off x="2687462" y="2372394"/>
            <a:ext cx="1208985" cy="400110"/>
          </a:xfrm>
          <a:prstGeom prst="rect">
            <a:avLst/>
          </a:prstGeom>
        </p:spPr>
        <p:txBody>
          <a:bodyPr wrap="none">
            <a:spAutoFit/>
          </a:bodyPr>
          <a:lstStyle/>
          <a:p>
            <a:r>
              <a:rPr lang="ru-RU" altLang="ru-RU" sz="1000" b="1" dirty="0" smtClean="0">
                <a:solidFill>
                  <a:srgbClr val="FF0000"/>
                </a:solidFill>
              </a:rPr>
              <a:t>ДЕФИЦИТНЫЙ </a:t>
            </a:r>
          </a:p>
          <a:p>
            <a:pPr algn="ctr"/>
            <a:r>
              <a:rPr lang="ru-RU" altLang="ru-RU" sz="1000" b="1" dirty="0" smtClean="0">
                <a:solidFill>
                  <a:srgbClr val="FF0000"/>
                </a:solidFill>
              </a:rPr>
              <a:t>БЮДЖЕТ</a:t>
            </a:r>
            <a:endParaRPr lang="en-US" altLang="ru-RU" sz="1000" b="1" dirty="0">
              <a:solidFill>
                <a:srgbClr val="FF0000"/>
              </a:solidFill>
            </a:endParaRPr>
          </a:p>
        </p:txBody>
      </p:sp>
      <p:sp>
        <p:nvSpPr>
          <p:cNvPr id="19" name="Прямоугольник 18"/>
          <p:cNvSpPr/>
          <p:nvPr/>
        </p:nvSpPr>
        <p:spPr>
          <a:xfrm>
            <a:off x="535630" y="1352600"/>
            <a:ext cx="5688632" cy="738664"/>
          </a:xfrm>
          <a:prstGeom prst="rect">
            <a:avLst/>
          </a:prstGeom>
        </p:spPr>
        <p:txBody>
          <a:bodyPr wrap="square">
            <a:spAutoFit/>
          </a:bodyPr>
          <a:lstStyle/>
          <a:p>
            <a:r>
              <a:rPr lang="ru-RU" sz="1400" b="1" i="1" dirty="0">
                <a:solidFill>
                  <a:prstClr val="black"/>
                </a:solidFill>
                <a:latin typeface="Times New Roman" panose="02020603050405020304" pitchFamily="18" charset="0"/>
                <a:cs typeface="Times New Roman" panose="02020603050405020304" pitchFamily="18" charset="0"/>
              </a:rPr>
              <a:t>Бюджет</a:t>
            </a:r>
            <a:r>
              <a:rPr lang="ru-RU" sz="1400" i="1" dirty="0">
                <a:solidFill>
                  <a:prstClr val="black"/>
                </a:solidFill>
                <a:latin typeface="Times New Roman" panose="02020603050405020304" pitchFamily="18" charset="0"/>
                <a:cs typeface="Times New Roman" panose="02020603050405020304" pitchFamily="18" charset="0"/>
              </a:rPr>
              <a:t> </a:t>
            </a:r>
            <a:r>
              <a:rPr lang="ru-RU" sz="1400" i="1" dirty="0" smtClean="0">
                <a:solidFill>
                  <a:prstClr val="black"/>
                </a:solidFill>
                <a:latin typeface="Times New Roman" panose="02020603050405020304" pitchFamily="18" charset="0"/>
                <a:cs typeface="Times New Roman" panose="02020603050405020304" pitchFamily="18" charset="0"/>
              </a:rPr>
              <a:t>- это </a:t>
            </a:r>
            <a:r>
              <a:rPr lang="ru-RU" sz="1400" i="1" dirty="0">
                <a:solidFill>
                  <a:prstClr val="black"/>
                </a:solidFill>
                <a:latin typeface="Times New Roman" panose="02020603050405020304" pitchFamily="18" charset="0"/>
                <a:cs typeface="Times New Roman" panose="02020603050405020304" pitchFamily="18" charset="0"/>
              </a:rPr>
              <a:t>форма образования и расходования денежных средств, предназначенных для финансового обеспечения задач и функций государства и местного </a:t>
            </a:r>
            <a:r>
              <a:rPr lang="ru-RU" sz="1400" i="1" dirty="0" smtClean="0">
                <a:solidFill>
                  <a:prstClr val="black"/>
                </a:solidFill>
                <a:latin typeface="Times New Roman" panose="02020603050405020304" pitchFamily="18" charset="0"/>
                <a:cs typeface="Times New Roman" panose="02020603050405020304" pitchFamily="18" charset="0"/>
              </a:rPr>
              <a:t>самоуправления</a:t>
            </a:r>
          </a:p>
        </p:txBody>
      </p:sp>
      <p:pic>
        <p:nvPicPr>
          <p:cNvPr id="2050" name="Picture 2" descr="C:\Users\Kosolapova\Pictures\pic3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774" y="2707969"/>
            <a:ext cx="1686285" cy="168628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Kosolapova\Pictures\pic3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401107" y="2660009"/>
            <a:ext cx="1686285" cy="168628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Kosolapova\Pictures\pic3_3.png"/>
          <p:cNvPicPr>
            <a:picLocks noChangeAspect="1" noChangeArrowheads="1"/>
          </p:cNvPicPr>
          <p:nvPr/>
        </p:nvPicPr>
        <p:blipFill rotWithShape="1">
          <a:blip r:embed="rId3">
            <a:extLst>
              <a:ext uri="{28A0092B-C50C-407E-A947-70E740481C1C}">
                <a14:useLocalDpi xmlns:a14="http://schemas.microsoft.com/office/drawing/2010/main" val="0"/>
              </a:ext>
            </a:extLst>
          </a:blip>
          <a:srcRect t="15850" r="50000"/>
          <a:stretch/>
        </p:blipFill>
        <p:spPr bwMode="auto">
          <a:xfrm>
            <a:off x="4549686" y="2850846"/>
            <a:ext cx="843143" cy="141901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Kosolapova\Pictures\pic3_3.png"/>
          <p:cNvPicPr>
            <a:picLocks noChangeAspect="1" noChangeArrowheads="1"/>
          </p:cNvPicPr>
          <p:nvPr/>
        </p:nvPicPr>
        <p:blipFill rotWithShape="1">
          <a:blip r:embed="rId3">
            <a:extLst>
              <a:ext uri="{28A0092B-C50C-407E-A947-70E740481C1C}">
                <a14:useLocalDpi xmlns:a14="http://schemas.microsoft.com/office/drawing/2010/main" val="0"/>
              </a:ext>
            </a:extLst>
          </a:blip>
          <a:srcRect t="15850" r="50000"/>
          <a:stretch/>
        </p:blipFill>
        <p:spPr bwMode="auto">
          <a:xfrm flipH="1">
            <a:off x="5346990" y="2850845"/>
            <a:ext cx="843143" cy="141901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5505083" y="3726899"/>
            <a:ext cx="71931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РАСХОДЫ</a:t>
            </a:r>
            <a:endParaRPr lang="ru-RU" sz="800" dirty="0">
              <a:cs typeface="Times New Roman" panose="02020603050405020304" pitchFamily="18" charset="0"/>
            </a:endParaRPr>
          </a:p>
        </p:txBody>
      </p:sp>
      <p:sp>
        <p:nvSpPr>
          <p:cNvPr id="29" name="TextBox 28"/>
          <p:cNvSpPr txBox="1"/>
          <p:nvPr/>
        </p:nvSpPr>
        <p:spPr>
          <a:xfrm>
            <a:off x="4549686" y="3725181"/>
            <a:ext cx="69283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ДОХОДЫ</a:t>
            </a:r>
            <a:endParaRPr lang="ru-RU" sz="800" dirty="0">
              <a:cs typeface="Times New Roman" panose="02020603050405020304" pitchFamily="18" charset="0"/>
            </a:endParaRPr>
          </a:p>
        </p:txBody>
      </p:sp>
      <p:sp>
        <p:nvSpPr>
          <p:cNvPr id="30" name="Прямоугольник 29"/>
          <p:cNvSpPr/>
          <p:nvPr/>
        </p:nvSpPr>
        <p:spPr>
          <a:xfrm>
            <a:off x="4639437" y="2372394"/>
            <a:ext cx="1446230" cy="400110"/>
          </a:xfrm>
          <a:prstGeom prst="rect">
            <a:avLst/>
          </a:prstGeom>
        </p:spPr>
        <p:txBody>
          <a:bodyPr wrap="none">
            <a:spAutoFit/>
          </a:bodyPr>
          <a:lstStyle/>
          <a:p>
            <a:r>
              <a:rPr lang="ru-RU" altLang="ru-RU" sz="1000" b="1" dirty="0" smtClean="0">
                <a:solidFill>
                  <a:srgbClr val="7030A0"/>
                </a:solidFill>
              </a:rPr>
              <a:t>БЕЗДЕФИЦИТНЫЙ </a:t>
            </a:r>
          </a:p>
          <a:p>
            <a:pPr algn="ctr"/>
            <a:r>
              <a:rPr lang="ru-RU" altLang="ru-RU" sz="1000" b="1" dirty="0" smtClean="0">
                <a:solidFill>
                  <a:srgbClr val="7030A0"/>
                </a:solidFill>
              </a:rPr>
              <a:t>БЮДЖЕТ</a:t>
            </a:r>
            <a:endParaRPr lang="en-US" altLang="ru-RU" sz="1000" b="1" dirty="0">
              <a:solidFill>
                <a:srgbClr val="7030A0"/>
              </a:solidFill>
            </a:endParaRPr>
          </a:p>
        </p:txBody>
      </p:sp>
      <p:cxnSp>
        <p:nvCxnSpPr>
          <p:cNvPr id="18" name="Прямая соединительная линия 17"/>
          <p:cNvCxnSpPr/>
          <p:nvPr/>
        </p:nvCxnSpPr>
        <p:spPr>
          <a:xfrm>
            <a:off x="492937" y="2256900"/>
            <a:ext cx="5643335"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401107" y="3466656"/>
            <a:ext cx="69283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ДОХОДЫ</a:t>
            </a:r>
            <a:endParaRPr lang="ru-RU" sz="800" dirty="0">
              <a:cs typeface="Times New Roman" panose="02020603050405020304" pitchFamily="18" charset="0"/>
            </a:endParaRPr>
          </a:p>
        </p:txBody>
      </p:sp>
      <p:sp>
        <p:nvSpPr>
          <p:cNvPr id="32" name="TextBox 31"/>
          <p:cNvSpPr txBox="1"/>
          <p:nvPr/>
        </p:nvSpPr>
        <p:spPr>
          <a:xfrm>
            <a:off x="385522" y="3829924"/>
            <a:ext cx="69283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ДОХОДЫ</a:t>
            </a:r>
            <a:endParaRPr lang="ru-RU" sz="800" dirty="0">
              <a:cs typeface="Times New Roman" panose="02020603050405020304" pitchFamily="18" charset="0"/>
            </a:endParaRPr>
          </a:p>
        </p:txBody>
      </p:sp>
      <p:sp>
        <p:nvSpPr>
          <p:cNvPr id="33" name="TextBox 32"/>
          <p:cNvSpPr txBox="1"/>
          <p:nvPr/>
        </p:nvSpPr>
        <p:spPr>
          <a:xfrm>
            <a:off x="3420302" y="3755262"/>
            <a:ext cx="71931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РАСХОДЫ</a:t>
            </a:r>
            <a:endParaRPr lang="ru-RU" sz="800" dirty="0">
              <a:cs typeface="Times New Roman" panose="02020603050405020304" pitchFamily="18" charset="0"/>
            </a:endParaRPr>
          </a:p>
        </p:txBody>
      </p:sp>
      <p:sp>
        <p:nvSpPr>
          <p:cNvPr id="34" name="TextBox 33"/>
          <p:cNvSpPr txBox="1"/>
          <p:nvPr/>
        </p:nvSpPr>
        <p:spPr>
          <a:xfrm>
            <a:off x="1423530" y="3469884"/>
            <a:ext cx="719317" cy="238363"/>
          </a:xfrm>
          <a:prstGeom prst="flowChartAlternateProcess">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ru-RU" sz="800" dirty="0" smtClean="0">
                <a:cs typeface="Times New Roman" panose="02020603050405020304" pitchFamily="18" charset="0"/>
              </a:rPr>
              <a:t>РАСХОДЫ</a:t>
            </a:r>
            <a:endParaRPr lang="ru-RU" sz="800" dirty="0">
              <a:cs typeface="Times New Roman" panose="02020603050405020304" pitchFamily="18" charset="0"/>
            </a:endParaRPr>
          </a:p>
        </p:txBody>
      </p:sp>
      <p:cxnSp>
        <p:nvCxnSpPr>
          <p:cNvPr id="35" name="Прямая соединительная линия 34"/>
          <p:cNvCxnSpPr/>
          <p:nvPr/>
        </p:nvCxnSpPr>
        <p:spPr>
          <a:xfrm>
            <a:off x="442332" y="4744463"/>
            <a:ext cx="5643335"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362381" y="4788073"/>
            <a:ext cx="3039237" cy="646331"/>
          </a:xfrm>
          <a:prstGeom prst="rect">
            <a:avLst/>
          </a:prstGeom>
        </p:spPr>
        <p:txBody>
          <a:bodyPr wrap="square">
            <a:spAutoFit/>
          </a:bodyPr>
          <a:lstStyle/>
          <a:p>
            <a:r>
              <a:rPr lang="ru-RU" sz="1200" b="1" dirty="0" smtClean="0">
                <a:ln w="1905"/>
                <a:latin typeface="Times New Roman" panose="02020603050405020304" pitchFamily="18" charset="0"/>
                <a:cs typeface="Times New Roman" panose="02020603050405020304" pitchFamily="18" charset="0"/>
              </a:rPr>
              <a:t>Доходы бюджета- </a:t>
            </a:r>
            <a:r>
              <a:rPr lang="ru-RU" sz="1200" dirty="0" smtClean="0">
                <a:ln w="1905"/>
                <a:latin typeface="Times New Roman" panose="02020603050405020304" pitchFamily="18" charset="0"/>
                <a:cs typeface="Times New Roman" panose="02020603050405020304" pitchFamily="18" charset="0"/>
              </a:rPr>
              <a:t>безвозмездные и безвозвратные поступления денежных средств в бюджет</a:t>
            </a:r>
            <a:endParaRPr lang="ru-RU" sz="1200" dirty="0">
              <a:ln w="1905"/>
              <a:latin typeface="Times New Roman" panose="02020603050405020304" pitchFamily="18" charset="0"/>
              <a:cs typeface="Times New Roman" panose="02020603050405020304" pitchFamily="18" charset="0"/>
            </a:endParaRPr>
          </a:p>
        </p:txBody>
      </p:sp>
      <p:graphicFrame>
        <p:nvGraphicFramePr>
          <p:cNvPr id="38" name="Схема 37"/>
          <p:cNvGraphicFramePr/>
          <p:nvPr>
            <p:extLst>
              <p:ext uri="{D42A27DB-BD31-4B8C-83A1-F6EECF244321}">
                <p14:modId xmlns:p14="http://schemas.microsoft.com/office/powerpoint/2010/main" val="884595319"/>
              </p:ext>
            </p:extLst>
          </p:nvPr>
        </p:nvGraphicFramePr>
        <p:xfrm>
          <a:off x="401043" y="5441237"/>
          <a:ext cx="2936209" cy="29523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9" name="Схема 38"/>
          <p:cNvGraphicFramePr/>
          <p:nvPr>
            <p:extLst>
              <p:ext uri="{D42A27DB-BD31-4B8C-83A1-F6EECF244321}">
                <p14:modId xmlns:p14="http://schemas.microsoft.com/office/powerpoint/2010/main" val="1314724011"/>
              </p:ext>
            </p:extLst>
          </p:nvPr>
        </p:nvGraphicFramePr>
        <p:xfrm>
          <a:off x="3826667" y="5434404"/>
          <a:ext cx="2421870" cy="285258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2" name="Прямоугольник 51"/>
          <p:cNvSpPr/>
          <p:nvPr/>
        </p:nvSpPr>
        <p:spPr>
          <a:xfrm>
            <a:off x="3693977" y="4810796"/>
            <a:ext cx="2554560" cy="461665"/>
          </a:xfrm>
          <a:prstGeom prst="rect">
            <a:avLst/>
          </a:prstGeom>
        </p:spPr>
        <p:txBody>
          <a:bodyPr wrap="square">
            <a:spAutoFit/>
          </a:bodyPr>
          <a:lstStyle/>
          <a:p>
            <a:r>
              <a:rPr lang="ru-RU" sz="1200" b="1" dirty="0" smtClean="0">
                <a:ln w="1905"/>
              </a:rPr>
              <a:t>Расходы бюджета </a:t>
            </a:r>
            <a:r>
              <a:rPr lang="ru-RU" sz="1200" dirty="0" smtClean="0">
                <a:ln w="1905"/>
              </a:rPr>
              <a:t>- </a:t>
            </a:r>
            <a:r>
              <a:rPr lang="ru-RU" sz="1200" dirty="0">
                <a:ln w="1905"/>
              </a:rPr>
              <a:t>выплачиваемые из бюджета </a:t>
            </a:r>
            <a:r>
              <a:rPr lang="ru-RU" sz="1200" dirty="0" smtClean="0">
                <a:ln w="1905"/>
              </a:rPr>
              <a:t>денежные средства:</a:t>
            </a:r>
            <a:endParaRPr lang="ru-RU" sz="1200" dirty="0">
              <a:ln w="1905"/>
            </a:endParaRPr>
          </a:p>
        </p:txBody>
      </p:sp>
      <p:sp>
        <p:nvSpPr>
          <p:cNvPr id="5" name="Номер слайда 4"/>
          <p:cNvSpPr>
            <a:spLocks noGrp="1"/>
          </p:cNvSpPr>
          <p:nvPr>
            <p:ph type="sldNum" sz="quarter" idx="12"/>
          </p:nvPr>
        </p:nvSpPr>
        <p:spPr>
          <a:xfrm>
            <a:off x="6525344" y="9633520"/>
            <a:ext cx="321852" cy="272480"/>
          </a:xfrm>
        </p:spPr>
        <p:txBody>
          <a:bodyPr/>
          <a:lstStyle/>
          <a:p>
            <a:pPr algn="ctr"/>
            <a:fld id="{B19B0651-EE4F-4900-A07F-96A6BFA9D0F0}" type="slidenum">
              <a:rPr lang="ru-RU" sz="1400" smtClean="0"/>
              <a:pPr algn="ctr"/>
              <a:t>2</a:t>
            </a:fld>
            <a:endParaRPr lang="ru-RU" sz="1400" dirty="0"/>
          </a:p>
        </p:txBody>
      </p:sp>
    </p:spTree>
    <p:extLst>
      <p:ext uri="{BB962C8B-B14F-4D97-AF65-F5344CB8AC3E}">
        <p14:creationId xmlns:p14="http://schemas.microsoft.com/office/powerpoint/2010/main" val="1886605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760640" cy="707886"/>
          </a:xfrm>
          <a:prstGeom prst="rect">
            <a:avLst/>
          </a:prstGeom>
        </p:spPr>
        <p:txBody>
          <a:bodyPr wrap="square">
            <a:spAutoFit/>
          </a:bodyPr>
          <a:lstStyle/>
          <a:p>
            <a:pPr algn="ctr"/>
            <a:r>
              <a:rPr lang="ru-RU" sz="2000" dirty="0">
                <a:latin typeface="+mj-lt"/>
              </a:rPr>
              <a:t>Оценка потерь областного бюджета </a:t>
            </a:r>
          </a:p>
          <a:p>
            <a:pPr algn="ctr"/>
            <a:r>
              <a:rPr lang="ru-RU" sz="2000" dirty="0">
                <a:latin typeface="+mj-lt"/>
              </a:rPr>
              <a:t>от предоставления налоговых льгот </a:t>
            </a:r>
            <a:r>
              <a:rPr lang="ru-RU" sz="2000" dirty="0" smtClean="0">
                <a:latin typeface="+mj-lt"/>
              </a:rPr>
              <a:t>за 2018  </a:t>
            </a:r>
            <a:r>
              <a:rPr lang="ru-RU" sz="2000" dirty="0">
                <a:latin typeface="+mj-lt"/>
              </a:rPr>
              <a:t>год </a:t>
            </a:r>
          </a:p>
        </p:txBody>
      </p:sp>
      <p:pic>
        <p:nvPicPr>
          <p:cNvPr id="1025" name="Picture 1" descr="C:\Users\Kosolapova\Pictures\399409_size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076" y="7689304"/>
            <a:ext cx="2160240" cy="12167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Kosolapova\Pictures\nalogi_11.jpg.480x0_q9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25316" y="7689304"/>
            <a:ext cx="1591815" cy="12167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Kosolapova\Pictures\vneshtorgservis-osvobozhden-ot-nalogov-e149190908864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13683" y="7689304"/>
            <a:ext cx="1944216" cy="1216724"/>
          </a:xfrm>
          <a:prstGeom prst="rect">
            <a:avLst/>
          </a:prstGeom>
          <a:noFill/>
          <a:extLst>
            <a:ext uri="{909E8E84-426E-40DD-AFC4-6F175D3DCCD1}">
              <a14:hiddenFill xmlns:a14="http://schemas.microsoft.com/office/drawing/2010/main">
                <a:solidFill>
                  <a:srgbClr val="FFFFFF"/>
                </a:solidFill>
              </a14:hiddenFill>
            </a:ext>
          </a:extLst>
        </p:spPr>
      </p:pic>
      <p:sp>
        <p:nvSpPr>
          <p:cNvPr id="10"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20</a:t>
            </a:fld>
            <a:endParaRPr lang="ru-RU" sz="1400" dirty="0"/>
          </a:p>
        </p:txBody>
      </p:sp>
      <p:graphicFrame>
        <p:nvGraphicFramePr>
          <p:cNvPr id="3" name="Объект 2"/>
          <p:cNvGraphicFramePr>
            <a:graphicFrameLocks noChangeAspect="1"/>
          </p:cNvGraphicFramePr>
          <p:nvPr>
            <p:extLst>
              <p:ext uri="{D42A27DB-BD31-4B8C-83A1-F6EECF244321}">
                <p14:modId xmlns:p14="http://schemas.microsoft.com/office/powerpoint/2010/main" val="326920653"/>
              </p:ext>
            </p:extLst>
          </p:nvPr>
        </p:nvGraphicFramePr>
        <p:xfrm>
          <a:off x="335191" y="1268398"/>
          <a:ext cx="6315075" cy="6210300"/>
        </p:xfrm>
        <a:graphic>
          <a:graphicData uri="http://schemas.openxmlformats.org/presentationml/2006/ole">
            <mc:AlternateContent xmlns:mc="http://schemas.openxmlformats.org/markup-compatibility/2006">
              <mc:Choice xmlns:v="urn:schemas-microsoft-com:vml" Requires="v">
                <p:oleObj spid="_x0000_s44065" name="Лист" r:id="rId8" imgW="6315168" imgH="6210270" progId="Excel.Sheet.8">
                  <p:embed/>
                </p:oleObj>
              </mc:Choice>
              <mc:Fallback>
                <p:oleObj name="Лист" r:id="rId8" imgW="6315168" imgH="6210270" progId="Excel.Sheet.8">
                  <p:embed/>
                  <p:pic>
                    <p:nvPicPr>
                      <p:cNvPr id="0" name=""/>
                      <p:cNvPicPr/>
                      <p:nvPr/>
                    </p:nvPicPr>
                    <p:blipFill>
                      <a:blip r:embed="rId9"/>
                      <a:stretch>
                        <a:fillRect/>
                      </a:stretch>
                    </p:blipFill>
                    <p:spPr>
                      <a:xfrm>
                        <a:off x="335191" y="1268398"/>
                        <a:ext cx="6315075" cy="6210300"/>
                      </a:xfrm>
                      <a:prstGeom prst="rect">
                        <a:avLst/>
                      </a:prstGeom>
                    </p:spPr>
                  </p:pic>
                </p:oleObj>
              </mc:Fallback>
            </mc:AlternateContent>
          </a:graphicData>
        </a:graphic>
      </p:graphicFrame>
    </p:spTree>
    <p:extLst>
      <p:ext uri="{BB962C8B-B14F-4D97-AF65-F5344CB8AC3E}">
        <p14:creationId xmlns:p14="http://schemas.microsoft.com/office/powerpoint/2010/main" val="12029808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16632" y="560512"/>
            <a:ext cx="6741368" cy="369332"/>
          </a:xfrm>
          <a:prstGeom prst="rect">
            <a:avLst/>
          </a:prstGeom>
        </p:spPr>
        <p:txBody>
          <a:bodyPr wrap="square">
            <a:spAutoFit/>
          </a:bodyPr>
          <a:lstStyle/>
          <a:p>
            <a:pPr algn="ctr"/>
            <a:r>
              <a:rPr lang="ru-RU" dirty="0">
                <a:latin typeface="+mj-lt"/>
              </a:rPr>
              <a:t>Сведения об оценке налоговых льгот </a:t>
            </a:r>
            <a:r>
              <a:rPr lang="ru-RU" dirty="0" smtClean="0">
                <a:latin typeface="+mj-lt"/>
              </a:rPr>
              <a:t>областного бюджета, руб.</a:t>
            </a:r>
            <a:endParaRPr lang="ru-RU" dirty="0">
              <a:latin typeface="+mj-lt"/>
            </a:endParaRPr>
          </a:p>
        </p:txBody>
      </p:sp>
      <p:sp>
        <p:nvSpPr>
          <p:cNvPr id="8"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21</a:t>
            </a:fld>
            <a:endParaRPr lang="ru-RU" sz="1400" dirty="0"/>
          </a:p>
        </p:txBody>
      </p:sp>
      <p:pic>
        <p:nvPicPr>
          <p:cNvPr id="5122" name="Picture 2" descr="C:\Users\luguzinskaya\Downloads\картинка.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688" y="7617296"/>
            <a:ext cx="5688632" cy="213613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Объект 1"/>
          <p:cNvGraphicFramePr>
            <a:graphicFrameLocks noChangeAspect="1"/>
          </p:cNvGraphicFramePr>
          <p:nvPr>
            <p:extLst>
              <p:ext uri="{D42A27DB-BD31-4B8C-83A1-F6EECF244321}">
                <p14:modId xmlns:p14="http://schemas.microsoft.com/office/powerpoint/2010/main" val="3712633286"/>
              </p:ext>
            </p:extLst>
          </p:nvPr>
        </p:nvGraphicFramePr>
        <p:xfrm>
          <a:off x="132931" y="929845"/>
          <a:ext cx="6581775" cy="6615443"/>
        </p:xfrm>
        <a:graphic>
          <a:graphicData uri="http://schemas.openxmlformats.org/presentationml/2006/ole">
            <mc:AlternateContent xmlns:mc="http://schemas.openxmlformats.org/markup-compatibility/2006">
              <mc:Choice xmlns:v="urn:schemas-microsoft-com:vml" Requires="v">
                <p:oleObj spid="_x0000_s45084" name="Лист" r:id="rId6" imgW="6581789" imgH="7705800" progId="Excel.Sheet.12">
                  <p:embed/>
                </p:oleObj>
              </mc:Choice>
              <mc:Fallback>
                <p:oleObj name="Лист" r:id="rId6" imgW="6581789" imgH="7705800" progId="Excel.Sheet.12">
                  <p:embed/>
                  <p:pic>
                    <p:nvPicPr>
                      <p:cNvPr id="0" name=""/>
                      <p:cNvPicPr/>
                      <p:nvPr/>
                    </p:nvPicPr>
                    <p:blipFill>
                      <a:blip r:embed="rId7"/>
                      <a:stretch>
                        <a:fillRect/>
                      </a:stretch>
                    </p:blipFill>
                    <p:spPr>
                      <a:xfrm>
                        <a:off x="132931" y="929845"/>
                        <a:ext cx="6581775" cy="6615443"/>
                      </a:xfrm>
                      <a:prstGeom prst="rect">
                        <a:avLst/>
                      </a:prstGeom>
                    </p:spPr>
                  </p:pic>
                </p:oleObj>
              </mc:Fallback>
            </mc:AlternateContent>
          </a:graphicData>
        </a:graphic>
      </p:graphicFrame>
    </p:spTree>
    <p:extLst>
      <p:ext uri="{BB962C8B-B14F-4D97-AF65-F5344CB8AC3E}">
        <p14:creationId xmlns:p14="http://schemas.microsoft.com/office/powerpoint/2010/main" val="1916969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4664" y="632520"/>
            <a:ext cx="6048672" cy="722040"/>
          </a:xfrm>
        </p:spPr>
        <p:txBody>
          <a:bodyPr>
            <a:normAutofit/>
          </a:bodyPr>
          <a:lstStyle/>
          <a:p>
            <a:pPr algn="ctr"/>
            <a:r>
              <a:rPr lang="ru-RU" sz="2000" dirty="0" smtClean="0"/>
              <a:t>ДИНАМИКА РАСХОДОВ ОБЛАСТНОГО БЮДЖЕТА </a:t>
            </a:r>
            <a:br>
              <a:rPr lang="ru-RU" sz="2000" dirty="0" smtClean="0"/>
            </a:br>
            <a:r>
              <a:rPr lang="ru-RU" sz="2000" dirty="0" smtClean="0"/>
              <a:t>ЗА 2014-2018 годы, тыс. руб.</a:t>
            </a:r>
            <a:endParaRPr lang="ru-RU" sz="2000" dirty="0"/>
          </a:p>
        </p:txBody>
      </p:sp>
      <p:sp>
        <p:nvSpPr>
          <p:cNvPr id="4" name="Номер слайда 3"/>
          <p:cNvSpPr>
            <a:spLocks noGrp="1"/>
          </p:cNvSpPr>
          <p:nvPr>
            <p:ph type="sldNum" sz="quarter" idx="12"/>
          </p:nvPr>
        </p:nvSpPr>
        <p:spPr>
          <a:xfrm>
            <a:off x="6448772" y="9572604"/>
            <a:ext cx="409228" cy="333396"/>
          </a:xfrm>
        </p:spPr>
        <p:txBody>
          <a:bodyPr/>
          <a:lstStyle/>
          <a:p>
            <a:fld id="{B19B0651-EE4F-4900-A07F-96A6BFA9D0F0}" type="slidenum">
              <a:rPr lang="ru-RU" sz="1400" smtClean="0"/>
              <a:t>22</a:t>
            </a:fld>
            <a:endParaRPr lang="ru-RU" sz="1400" dirty="0"/>
          </a:p>
        </p:txBody>
      </p:sp>
      <p:graphicFrame>
        <p:nvGraphicFramePr>
          <p:cNvPr id="6" name="Диаграмма 5"/>
          <p:cNvGraphicFramePr>
            <a:graphicFrameLocks/>
          </p:cNvGraphicFramePr>
          <p:nvPr>
            <p:extLst>
              <p:ext uri="{D42A27DB-BD31-4B8C-83A1-F6EECF244321}">
                <p14:modId xmlns:p14="http://schemas.microsoft.com/office/powerpoint/2010/main" val="4193646957"/>
              </p:ext>
            </p:extLst>
          </p:nvPr>
        </p:nvGraphicFramePr>
        <p:xfrm>
          <a:off x="159194" y="2072680"/>
          <a:ext cx="6683647" cy="512050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94015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656" y="560512"/>
            <a:ext cx="6192688" cy="650032"/>
          </a:xfrm>
        </p:spPr>
        <p:txBody>
          <a:bodyPr>
            <a:normAutofit fontScale="90000"/>
          </a:bodyPr>
          <a:lstStyle/>
          <a:p>
            <a:pPr algn="ctr"/>
            <a:r>
              <a:rPr lang="ru-RU" sz="2000" dirty="0" smtClean="0"/>
              <a:t>СТРУКТУРА РАСХОДОВ ОБЛАСТНОГО БЮДЖЕТА ПО РАЗДЕЛАМ БЮДЖЕТНОЙ КЛАССИФИКАЦИИ ЗА 2014-2018 ГОДЫ</a:t>
            </a:r>
            <a:endParaRPr lang="ru-RU" sz="2000" dirty="0"/>
          </a:p>
        </p:txBody>
      </p:sp>
      <p:sp>
        <p:nvSpPr>
          <p:cNvPr id="4" name="Номер слайда 3"/>
          <p:cNvSpPr>
            <a:spLocks noGrp="1"/>
          </p:cNvSpPr>
          <p:nvPr>
            <p:ph type="sldNum" sz="quarter" idx="12"/>
          </p:nvPr>
        </p:nvSpPr>
        <p:spPr>
          <a:xfrm>
            <a:off x="6448772" y="9500619"/>
            <a:ext cx="409228" cy="405404"/>
          </a:xfrm>
        </p:spPr>
        <p:txBody>
          <a:bodyPr/>
          <a:lstStyle/>
          <a:p>
            <a:fld id="{B19B0651-EE4F-4900-A07F-96A6BFA9D0F0}" type="slidenum">
              <a:rPr lang="ru-RU" sz="1400" smtClean="0"/>
              <a:t>23</a:t>
            </a:fld>
            <a:endParaRPr lang="ru-RU" sz="1400" dirty="0"/>
          </a:p>
        </p:txBody>
      </p:sp>
      <p:graphicFrame>
        <p:nvGraphicFramePr>
          <p:cNvPr id="3" name="Объект 2"/>
          <p:cNvGraphicFramePr>
            <a:graphicFrameLocks noChangeAspect="1"/>
          </p:cNvGraphicFramePr>
          <p:nvPr>
            <p:extLst>
              <p:ext uri="{D42A27DB-BD31-4B8C-83A1-F6EECF244321}">
                <p14:modId xmlns:p14="http://schemas.microsoft.com/office/powerpoint/2010/main" val="1264519466"/>
              </p:ext>
            </p:extLst>
          </p:nvPr>
        </p:nvGraphicFramePr>
        <p:xfrm>
          <a:off x="188640" y="1280592"/>
          <a:ext cx="6552728" cy="7344816"/>
        </p:xfrm>
        <a:graphic>
          <a:graphicData uri="http://schemas.openxmlformats.org/presentationml/2006/ole">
            <mc:AlternateContent xmlns:mc="http://schemas.openxmlformats.org/markup-compatibility/2006">
              <mc:Choice xmlns:v="urn:schemas-microsoft-com:vml" Requires="v">
                <p:oleObj spid="_x0000_s9303" name="Лист" r:id="rId4" imgW="9343898" imgH="7629660" progId="Excel.Sheet.12">
                  <p:embed/>
                </p:oleObj>
              </mc:Choice>
              <mc:Fallback>
                <p:oleObj name="Лист" r:id="rId4" imgW="9343898" imgH="7629660" progId="Excel.Sheet.12">
                  <p:embed/>
                  <p:pic>
                    <p:nvPicPr>
                      <p:cNvPr id="0" name=""/>
                      <p:cNvPicPr/>
                      <p:nvPr/>
                    </p:nvPicPr>
                    <p:blipFill>
                      <a:blip r:embed="rId5"/>
                      <a:stretch>
                        <a:fillRect/>
                      </a:stretch>
                    </p:blipFill>
                    <p:spPr>
                      <a:xfrm>
                        <a:off x="188640" y="1280592"/>
                        <a:ext cx="6552728" cy="7344816"/>
                      </a:xfrm>
                      <a:prstGeom prst="rect">
                        <a:avLst/>
                      </a:prstGeom>
                    </p:spPr>
                  </p:pic>
                </p:oleObj>
              </mc:Fallback>
            </mc:AlternateContent>
          </a:graphicData>
        </a:graphic>
      </p:graphicFrame>
    </p:spTree>
    <p:extLst>
      <p:ext uri="{BB962C8B-B14F-4D97-AF65-F5344CB8AC3E}">
        <p14:creationId xmlns:p14="http://schemas.microsoft.com/office/powerpoint/2010/main" val="18329103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656" y="488504"/>
            <a:ext cx="6120680" cy="650032"/>
          </a:xfrm>
        </p:spPr>
        <p:txBody>
          <a:bodyPr>
            <a:normAutofit fontScale="90000"/>
          </a:bodyPr>
          <a:lstStyle/>
          <a:p>
            <a:pPr algn="ctr"/>
            <a:r>
              <a:rPr lang="ru-RU" sz="2000" dirty="0" smtClean="0"/>
              <a:t>СРАВНЕНИЕ ПЛАНОВОЙ И ФАКТИЧЕСКОЙ СТРУКТУРЫ РАСХОДОВ ЗА 2018 ГОД</a:t>
            </a:r>
            <a:endParaRPr lang="ru-RU" sz="2000" dirty="0"/>
          </a:p>
        </p:txBody>
      </p:sp>
      <p:sp>
        <p:nvSpPr>
          <p:cNvPr id="4" name="Номер слайда 3"/>
          <p:cNvSpPr>
            <a:spLocks noGrp="1"/>
          </p:cNvSpPr>
          <p:nvPr>
            <p:ph type="sldNum" sz="quarter" idx="12"/>
          </p:nvPr>
        </p:nvSpPr>
        <p:spPr>
          <a:xfrm>
            <a:off x="6354434" y="9500596"/>
            <a:ext cx="481236" cy="405404"/>
          </a:xfrm>
        </p:spPr>
        <p:txBody>
          <a:bodyPr/>
          <a:lstStyle/>
          <a:p>
            <a:fld id="{B19B0651-EE4F-4900-A07F-96A6BFA9D0F0}" type="slidenum">
              <a:rPr lang="ru-RU" sz="1400" smtClean="0"/>
              <a:t>24</a:t>
            </a:fld>
            <a:endParaRPr lang="ru-RU" sz="1400" dirty="0"/>
          </a:p>
        </p:txBody>
      </p:sp>
      <p:sp>
        <p:nvSpPr>
          <p:cNvPr id="7" name="TextBox 6"/>
          <p:cNvSpPr txBox="1"/>
          <p:nvPr/>
        </p:nvSpPr>
        <p:spPr>
          <a:xfrm>
            <a:off x="8459" y="1196376"/>
            <a:ext cx="1037034" cy="369332"/>
          </a:xfrm>
          <a:prstGeom prst="rect">
            <a:avLst/>
          </a:prstGeom>
          <a:noFill/>
        </p:spPr>
        <p:txBody>
          <a:bodyPr wrap="square" rtlCol="0">
            <a:spAutoFit/>
          </a:bodyPr>
          <a:lstStyle/>
          <a:p>
            <a:r>
              <a:rPr lang="ru-RU" b="1" dirty="0" smtClean="0"/>
              <a:t>ПЛАН</a:t>
            </a:r>
            <a:endParaRPr lang="ru-RU" b="1" dirty="0"/>
          </a:p>
        </p:txBody>
      </p:sp>
      <p:sp>
        <p:nvSpPr>
          <p:cNvPr id="10" name="TextBox 9"/>
          <p:cNvSpPr txBox="1"/>
          <p:nvPr/>
        </p:nvSpPr>
        <p:spPr>
          <a:xfrm>
            <a:off x="98549" y="5253582"/>
            <a:ext cx="856853" cy="369332"/>
          </a:xfrm>
          <a:prstGeom prst="rect">
            <a:avLst/>
          </a:prstGeom>
          <a:noFill/>
        </p:spPr>
        <p:txBody>
          <a:bodyPr wrap="square" rtlCol="0">
            <a:spAutoFit/>
          </a:bodyPr>
          <a:lstStyle/>
          <a:p>
            <a:r>
              <a:rPr lang="ru-RU" b="1" dirty="0" smtClean="0"/>
              <a:t>ФАКТ</a:t>
            </a:r>
            <a:endParaRPr lang="ru-RU" b="1" dirty="0"/>
          </a:p>
        </p:txBody>
      </p:sp>
      <p:sp>
        <p:nvSpPr>
          <p:cNvPr id="3" name="Прямоугольник 2"/>
          <p:cNvSpPr/>
          <p:nvPr/>
        </p:nvSpPr>
        <p:spPr>
          <a:xfrm>
            <a:off x="404664" y="8697416"/>
            <a:ext cx="5976664" cy="504056"/>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4" name="Диаграмма 13"/>
          <p:cNvGraphicFramePr>
            <a:graphicFrameLocks/>
          </p:cNvGraphicFramePr>
          <p:nvPr>
            <p:extLst>
              <p:ext uri="{D42A27DB-BD31-4B8C-83A1-F6EECF244321}">
                <p14:modId xmlns:p14="http://schemas.microsoft.com/office/powerpoint/2010/main" val="525397575"/>
              </p:ext>
            </p:extLst>
          </p:nvPr>
        </p:nvGraphicFramePr>
        <p:xfrm>
          <a:off x="-16955" y="1402991"/>
          <a:ext cx="6819901" cy="44338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Диаграмма 14"/>
          <p:cNvGraphicFramePr>
            <a:graphicFrameLocks/>
          </p:cNvGraphicFramePr>
          <p:nvPr>
            <p:extLst>
              <p:ext uri="{D42A27DB-BD31-4B8C-83A1-F6EECF244321}">
                <p14:modId xmlns:p14="http://schemas.microsoft.com/office/powerpoint/2010/main" val="1569397408"/>
              </p:ext>
            </p:extLst>
          </p:nvPr>
        </p:nvGraphicFramePr>
        <p:xfrm>
          <a:off x="-438150" y="1569277"/>
          <a:ext cx="7296150" cy="810846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873614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656" y="560512"/>
            <a:ext cx="6192688" cy="578024"/>
          </a:xfrm>
        </p:spPr>
        <p:txBody>
          <a:bodyPr>
            <a:normAutofit fontScale="90000"/>
          </a:bodyPr>
          <a:lstStyle/>
          <a:p>
            <a:pPr algn="ctr"/>
            <a:r>
              <a:rPr lang="ru-RU" sz="2000" dirty="0" smtClean="0"/>
              <a:t>СТРУКТУРА РАСХОДОВ ОБЛАСТНОГО БЮДЖЕТА В РАЗРЕЗЕ </a:t>
            </a:r>
            <a:r>
              <a:rPr lang="ru-RU" sz="2000" dirty="0"/>
              <a:t> </a:t>
            </a:r>
            <a:r>
              <a:rPr lang="ru-RU" sz="2000" dirty="0" smtClean="0"/>
              <a:t>ВИДОВ РАСХОДОВ</a:t>
            </a:r>
            <a:r>
              <a:rPr lang="ru-RU" sz="2000" dirty="0"/>
              <a:t> </a:t>
            </a:r>
            <a:r>
              <a:rPr lang="ru-RU" sz="2000" dirty="0" smtClean="0"/>
              <a:t>ЗА 2018 ГОД</a:t>
            </a:r>
            <a:endParaRPr lang="ru-RU" sz="2000" dirty="0"/>
          </a:p>
        </p:txBody>
      </p:sp>
      <p:sp>
        <p:nvSpPr>
          <p:cNvPr id="4" name="Номер слайда 3"/>
          <p:cNvSpPr>
            <a:spLocks noGrp="1"/>
          </p:cNvSpPr>
          <p:nvPr>
            <p:ph type="sldNum" sz="quarter" idx="12"/>
          </p:nvPr>
        </p:nvSpPr>
        <p:spPr>
          <a:xfrm>
            <a:off x="6430211" y="9501375"/>
            <a:ext cx="409228" cy="405404"/>
          </a:xfrm>
        </p:spPr>
        <p:txBody>
          <a:bodyPr/>
          <a:lstStyle/>
          <a:p>
            <a:fld id="{B19B0651-EE4F-4900-A07F-96A6BFA9D0F0}" type="slidenum">
              <a:rPr lang="ru-RU" sz="1400" smtClean="0"/>
              <a:t>25</a:t>
            </a:fld>
            <a:endParaRPr lang="ru-RU" sz="1400" dirty="0"/>
          </a:p>
        </p:txBody>
      </p:sp>
      <p:sp>
        <p:nvSpPr>
          <p:cNvPr id="6" name="TextBox 5"/>
          <p:cNvSpPr txBox="1"/>
          <p:nvPr/>
        </p:nvSpPr>
        <p:spPr>
          <a:xfrm>
            <a:off x="116632" y="5414842"/>
            <a:ext cx="1008112" cy="369332"/>
          </a:xfrm>
          <a:prstGeom prst="rect">
            <a:avLst/>
          </a:prstGeom>
          <a:noFill/>
        </p:spPr>
        <p:txBody>
          <a:bodyPr wrap="square" rtlCol="0">
            <a:spAutoFit/>
          </a:bodyPr>
          <a:lstStyle/>
          <a:p>
            <a:r>
              <a:rPr lang="ru-RU" b="1" dirty="0" smtClean="0"/>
              <a:t>ПЛАН</a:t>
            </a:r>
            <a:endParaRPr lang="ru-RU" b="1" dirty="0"/>
          </a:p>
        </p:txBody>
      </p:sp>
      <p:sp>
        <p:nvSpPr>
          <p:cNvPr id="16" name="TextBox 15"/>
          <p:cNvSpPr txBox="1"/>
          <p:nvPr/>
        </p:nvSpPr>
        <p:spPr>
          <a:xfrm>
            <a:off x="5589240" y="5418768"/>
            <a:ext cx="1080120" cy="369332"/>
          </a:xfrm>
          <a:prstGeom prst="rect">
            <a:avLst/>
          </a:prstGeom>
          <a:noFill/>
        </p:spPr>
        <p:txBody>
          <a:bodyPr wrap="square" rtlCol="0">
            <a:spAutoFit/>
          </a:bodyPr>
          <a:lstStyle/>
          <a:p>
            <a:r>
              <a:rPr lang="ru-RU" b="1" dirty="0" smtClean="0"/>
              <a:t>ФАКТ</a:t>
            </a:r>
            <a:endParaRPr lang="ru-RU" b="1"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656" y="5803757"/>
            <a:ext cx="6192688" cy="364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Объект 4"/>
          <p:cNvGraphicFramePr>
            <a:graphicFrameLocks noChangeAspect="1"/>
          </p:cNvGraphicFramePr>
          <p:nvPr>
            <p:extLst>
              <p:ext uri="{D42A27DB-BD31-4B8C-83A1-F6EECF244321}">
                <p14:modId xmlns:p14="http://schemas.microsoft.com/office/powerpoint/2010/main" val="3805681054"/>
              </p:ext>
            </p:extLst>
          </p:nvPr>
        </p:nvGraphicFramePr>
        <p:xfrm>
          <a:off x="332655" y="1208584"/>
          <a:ext cx="6192689" cy="3942507"/>
        </p:xfrm>
        <a:graphic>
          <a:graphicData uri="http://schemas.openxmlformats.org/presentationml/2006/ole">
            <mc:AlternateContent xmlns:mc="http://schemas.openxmlformats.org/markup-compatibility/2006">
              <mc:Choice xmlns:v="urn:schemas-microsoft-com:vml" Requires="v">
                <p:oleObj spid="_x0000_s10324" name="Лист" r:id="rId5" imgW="9048643" imgH="5238810" progId="Excel.Sheet.8">
                  <p:embed/>
                </p:oleObj>
              </mc:Choice>
              <mc:Fallback>
                <p:oleObj name="Лист" r:id="rId5" imgW="9048643" imgH="5238810" progId="Excel.Sheet.8">
                  <p:embed/>
                  <p:pic>
                    <p:nvPicPr>
                      <p:cNvPr id="0" name=""/>
                      <p:cNvPicPr/>
                      <p:nvPr/>
                    </p:nvPicPr>
                    <p:blipFill>
                      <a:blip r:embed="rId6"/>
                      <a:stretch>
                        <a:fillRect/>
                      </a:stretch>
                    </p:blipFill>
                    <p:spPr>
                      <a:xfrm>
                        <a:off x="332655" y="1208584"/>
                        <a:ext cx="6192689" cy="3942507"/>
                      </a:xfrm>
                      <a:prstGeom prst="rect">
                        <a:avLst/>
                      </a:prstGeom>
                    </p:spPr>
                  </p:pic>
                </p:oleObj>
              </mc:Fallback>
            </mc:AlternateContent>
          </a:graphicData>
        </a:graphic>
      </p:graphicFrame>
    </p:spTree>
    <p:extLst>
      <p:ext uri="{BB962C8B-B14F-4D97-AF65-F5344CB8AC3E}">
        <p14:creationId xmlns:p14="http://schemas.microsoft.com/office/powerpoint/2010/main" val="30453358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 name="Схема 140"/>
          <p:cNvGraphicFramePr/>
          <p:nvPr>
            <p:extLst>
              <p:ext uri="{D42A27DB-BD31-4B8C-83A1-F6EECF244321}">
                <p14:modId xmlns:p14="http://schemas.microsoft.com/office/powerpoint/2010/main" val="1242121077"/>
              </p:ext>
            </p:extLst>
          </p:nvPr>
        </p:nvGraphicFramePr>
        <p:xfrm>
          <a:off x="2305930" y="5673080"/>
          <a:ext cx="2267724" cy="33123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4" name="Picture 2" descr="C:\Users\Kosolapova\Pictures\75422567579586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4463" y="4304928"/>
            <a:ext cx="1448514" cy="100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Прямоугольник 26"/>
          <p:cNvSpPr/>
          <p:nvPr/>
        </p:nvSpPr>
        <p:spPr>
          <a:xfrm>
            <a:off x="3702296" y="1163556"/>
            <a:ext cx="2627781" cy="246221"/>
          </a:xfrm>
          <a:prstGeom prst="rect">
            <a:avLst/>
          </a:prstGeom>
        </p:spPr>
        <p:txBody>
          <a:bodyPr wrap="square">
            <a:spAutoFit/>
          </a:bodyPr>
          <a:lstStyle/>
          <a:p>
            <a:r>
              <a:rPr lang="ru-RU" sz="1000" b="1" dirty="0" smtClean="0"/>
              <a:t>Структура государственной программы</a:t>
            </a:r>
            <a:endParaRPr lang="ru-RU" sz="1000" b="1" dirty="0"/>
          </a:p>
        </p:txBody>
      </p:sp>
      <p:grpSp>
        <p:nvGrpSpPr>
          <p:cNvPr id="28" name="组合 177"/>
          <p:cNvGrpSpPr/>
          <p:nvPr/>
        </p:nvGrpSpPr>
        <p:grpSpPr>
          <a:xfrm>
            <a:off x="3033156" y="1366216"/>
            <a:ext cx="3406248" cy="1381488"/>
            <a:chOff x="1499786" y="1308122"/>
            <a:chExt cx="8164504" cy="3811859"/>
          </a:xfrm>
        </p:grpSpPr>
        <p:sp>
          <p:nvSpPr>
            <p:cNvPr id="29" name="任意多边形 89"/>
            <p:cNvSpPr/>
            <p:nvPr/>
          </p:nvSpPr>
          <p:spPr>
            <a:xfrm>
              <a:off x="2512348" y="4564107"/>
              <a:ext cx="3398296" cy="555873"/>
            </a:xfrm>
            <a:custGeom>
              <a:avLst/>
              <a:gdLst>
                <a:gd name="connsiteX0" fmla="*/ 3779520 w 3779520"/>
                <a:gd name="connsiteY0" fmla="*/ 0 h 853440"/>
                <a:gd name="connsiteX1" fmla="*/ 3169920 w 3779520"/>
                <a:gd name="connsiteY1" fmla="*/ 853440 h 853440"/>
                <a:gd name="connsiteX2" fmla="*/ 0 w 3779520"/>
                <a:gd name="connsiteY2" fmla="*/ 853440 h 853440"/>
              </a:gdLst>
              <a:ahLst/>
              <a:cxnLst>
                <a:cxn ang="0">
                  <a:pos x="connsiteX0" y="connsiteY0"/>
                </a:cxn>
                <a:cxn ang="0">
                  <a:pos x="connsiteX1" y="connsiteY1"/>
                </a:cxn>
                <a:cxn ang="0">
                  <a:pos x="connsiteX2" y="connsiteY2"/>
                </a:cxn>
              </a:cxnLst>
              <a:rect l="l" t="t" r="r" b="b"/>
              <a:pathLst>
                <a:path w="3779520" h="853440">
                  <a:moveTo>
                    <a:pt x="3779520" y="0"/>
                  </a:moveTo>
                  <a:lnTo>
                    <a:pt x="3169920" y="853440"/>
                  </a:lnTo>
                  <a:lnTo>
                    <a:pt x="0" y="853440"/>
                  </a:lnTo>
                </a:path>
              </a:pathLst>
            </a:custGeom>
            <a:noFill/>
            <a:ln w="25400" cap="flat" cmpd="sng" algn="ctr">
              <a:solidFill>
                <a:srgbClr val="F17475"/>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0" name="任意多边形 90"/>
            <p:cNvSpPr/>
            <p:nvPr/>
          </p:nvSpPr>
          <p:spPr>
            <a:xfrm flipH="1">
              <a:off x="6669921" y="4550459"/>
              <a:ext cx="2994369" cy="569522"/>
            </a:xfrm>
            <a:custGeom>
              <a:avLst/>
              <a:gdLst>
                <a:gd name="connsiteX0" fmla="*/ 3779520 w 3779520"/>
                <a:gd name="connsiteY0" fmla="*/ 0 h 853440"/>
                <a:gd name="connsiteX1" fmla="*/ 3169920 w 3779520"/>
                <a:gd name="connsiteY1" fmla="*/ 853440 h 853440"/>
                <a:gd name="connsiteX2" fmla="*/ 0 w 3779520"/>
                <a:gd name="connsiteY2" fmla="*/ 853440 h 853440"/>
              </a:gdLst>
              <a:ahLst/>
              <a:cxnLst>
                <a:cxn ang="0">
                  <a:pos x="connsiteX0" y="connsiteY0"/>
                </a:cxn>
                <a:cxn ang="0">
                  <a:pos x="connsiteX1" y="connsiteY1"/>
                </a:cxn>
                <a:cxn ang="0">
                  <a:pos x="connsiteX2" y="connsiteY2"/>
                </a:cxn>
              </a:cxnLst>
              <a:rect l="l" t="t" r="r" b="b"/>
              <a:pathLst>
                <a:path w="3779520" h="853440">
                  <a:moveTo>
                    <a:pt x="3779520" y="0"/>
                  </a:moveTo>
                  <a:lnTo>
                    <a:pt x="3169920" y="853440"/>
                  </a:lnTo>
                  <a:lnTo>
                    <a:pt x="0" y="853440"/>
                  </a:lnTo>
                </a:path>
              </a:pathLst>
            </a:custGeom>
            <a:noFill/>
            <a:ln w="25400" cap="flat" cmpd="sng" algn="ctr">
              <a:solidFill>
                <a:srgbClr val="985CB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1" name="任意多边形 91"/>
            <p:cNvSpPr/>
            <p:nvPr/>
          </p:nvSpPr>
          <p:spPr>
            <a:xfrm flipH="1">
              <a:off x="2512346" y="2310944"/>
              <a:ext cx="2558015" cy="258757"/>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w="25400" cap="flat" cmpd="sng" algn="ctr">
              <a:solidFill>
                <a:srgbClr val="01B3C5"/>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2" name="任意多边形 92"/>
            <p:cNvSpPr/>
            <p:nvPr/>
          </p:nvSpPr>
          <p:spPr>
            <a:xfrm>
              <a:off x="7279491" y="2319737"/>
              <a:ext cx="2384799" cy="424114"/>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w="25400" cap="flat" cmpd="sng" algn="ctr">
              <a:solidFill>
                <a:srgbClr val="FFBF53"/>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33" name="组合 93"/>
            <p:cNvGrpSpPr/>
            <p:nvPr/>
          </p:nvGrpSpPr>
          <p:grpSpPr>
            <a:xfrm>
              <a:off x="2512348" y="2310943"/>
              <a:ext cx="6792040" cy="2743442"/>
              <a:chOff x="1898630" y="2037855"/>
              <a:chExt cx="7621416" cy="3078442"/>
            </a:xfrm>
          </p:grpSpPr>
          <p:sp>
            <p:nvSpPr>
              <p:cNvPr id="89" name="椭圆 94"/>
              <p:cNvSpPr/>
              <p:nvPr/>
            </p:nvSpPr>
            <p:spPr>
              <a:xfrm>
                <a:off x="1898630" y="4635810"/>
                <a:ext cx="4836311" cy="480487"/>
              </a:xfrm>
              <a:prstGeom prst="ellipse">
                <a:avLst/>
              </a:prstGeom>
              <a:gradFill flip="none" rotWithShape="1">
                <a:gsLst>
                  <a:gs pos="0">
                    <a:srgbClr val="000000">
                      <a:lumMod val="65000"/>
                      <a:lumOff val="35000"/>
                    </a:srgbClr>
                  </a:gs>
                  <a:gs pos="100000">
                    <a:srgbClr val="FAFAFC">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1" name="任意多边形 96"/>
              <p:cNvSpPr/>
              <p:nvPr/>
            </p:nvSpPr>
            <p:spPr>
              <a:xfrm>
                <a:off x="2563824" y="3069793"/>
                <a:ext cx="3532178" cy="1522902"/>
              </a:xfrm>
              <a:custGeom>
                <a:avLst/>
                <a:gdLst>
                  <a:gd name="connsiteX0" fmla="*/ 975163 w 3532178"/>
                  <a:gd name="connsiteY0" fmla="*/ 0 h 1522903"/>
                  <a:gd name="connsiteX1" fmla="*/ 1211918 w 3532178"/>
                  <a:gd name="connsiteY1" fmla="*/ 236755 h 1522903"/>
                  <a:gd name="connsiteX2" fmla="*/ 1193313 w 3532178"/>
                  <a:gd name="connsiteY2" fmla="*/ 328911 h 1522903"/>
                  <a:gd name="connsiteX3" fmla="*/ 1160961 w 3532178"/>
                  <a:gd name="connsiteY3" fmla="*/ 376895 h 1522903"/>
                  <a:gd name="connsiteX4" fmla="*/ 2633756 w 3532178"/>
                  <a:gd name="connsiteY4" fmla="*/ 376895 h 1522903"/>
                  <a:gd name="connsiteX5" fmla="*/ 2613489 w 3532178"/>
                  <a:gd name="connsiteY5" fmla="*/ 477281 h 1522903"/>
                  <a:gd name="connsiteX6" fmla="*/ 2878043 w 3532178"/>
                  <a:gd name="connsiteY6" fmla="*/ 741835 h 1522903"/>
                  <a:gd name="connsiteX7" fmla="*/ 3142597 w 3532178"/>
                  <a:gd name="connsiteY7" fmla="*/ 477281 h 1522903"/>
                  <a:gd name="connsiteX8" fmla="*/ 3122330 w 3532178"/>
                  <a:gd name="connsiteY8" fmla="*/ 376895 h 1522903"/>
                  <a:gd name="connsiteX9" fmla="*/ 3532178 w 3532178"/>
                  <a:gd name="connsiteY9" fmla="*/ 376895 h 1522903"/>
                  <a:gd name="connsiteX10" fmla="*/ 3532178 w 3532178"/>
                  <a:gd name="connsiteY10" fmla="*/ 1522903 h 1522903"/>
                  <a:gd name="connsiteX11" fmla="*/ 717113 w 3532178"/>
                  <a:gd name="connsiteY11" fmla="*/ 1522903 h 1522903"/>
                  <a:gd name="connsiteX12" fmla="*/ 151959 w 3532178"/>
                  <a:gd name="connsiteY12" fmla="*/ 1299468 h 1522903"/>
                  <a:gd name="connsiteX13" fmla="*/ 141278 w 3532178"/>
                  <a:gd name="connsiteY13" fmla="*/ 552880 h 1522903"/>
                  <a:gd name="connsiteX14" fmla="*/ 151959 w 3532178"/>
                  <a:gd name="connsiteY14" fmla="*/ 376895 h 1522903"/>
                  <a:gd name="connsiteX15" fmla="*/ 789366 w 3532178"/>
                  <a:gd name="connsiteY15" fmla="*/ 376895 h 1522903"/>
                  <a:gd name="connsiteX16" fmla="*/ 757014 w 3532178"/>
                  <a:gd name="connsiteY16" fmla="*/ 328911 h 1522903"/>
                  <a:gd name="connsiteX17" fmla="*/ 738408 w 3532178"/>
                  <a:gd name="connsiteY17" fmla="*/ 236755 h 1522903"/>
                  <a:gd name="connsiteX18" fmla="*/ 975163 w 3532178"/>
                  <a:gd name="connsiteY18" fmla="*/ 0 h 1522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32178" h="1522903">
                    <a:moveTo>
                      <a:pt x="975163" y="0"/>
                    </a:moveTo>
                    <a:cubicBezTo>
                      <a:pt x="1105919" y="0"/>
                      <a:pt x="1211918" y="105999"/>
                      <a:pt x="1211918" y="236755"/>
                    </a:cubicBezTo>
                    <a:cubicBezTo>
                      <a:pt x="1211918" y="269444"/>
                      <a:pt x="1205293" y="300586"/>
                      <a:pt x="1193313" y="328911"/>
                    </a:cubicBezTo>
                    <a:lnTo>
                      <a:pt x="1160961" y="376895"/>
                    </a:lnTo>
                    <a:lnTo>
                      <a:pt x="2633756" y="376895"/>
                    </a:lnTo>
                    <a:lnTo>
                      <a:pt x="2613489" y="477281"/>
                    </a:lnTo>
                    <a:cubicBezTo>
                      <a:pt x="2613489" y="623390"/>
                      <a:pt x="2731934" y="741835"/>
                      <a:pt x="2878043" y="741835"/>
                    </a:cubicBezTo>
                    <a:cubicBezTo>
                      <a:pt x="3024152" y="741835"/>
                      <a:pt x="3142597" y="623390"/>
                      <a:pt x="3142597" y="477281"/>
                    </a:cubicBezTo>
                    <a:lnTo>
                      <a:pt x="3122330" y="376895"/>
                    </a:lnTo>
                    <a:lnTo>
                      <a:pt x="3532178" y="376895"/>
                    </a:lnTo>
                    <a:lnTo>
                      <a:pt x="3532178" y="1522903"/>
                    </a:lnTo>
                    <a:lnTo>
                      <a:pt x="717113" y="1522903"/>
                    </a:lnTo>
                    <a:lnTo>
                      <a:pt x="151959" y="1299468"/>
                    </a:lnTo>
                    <a:cubicBezTo>
                      <a:pt x="-134176" y="774380"/>
                      <a:pt x="55938" y="677918"/>
                      <a:pt x="141278" y="552880"/>
                    </a:cubicBezTo>
                    <a:cubicBezTo>
                      <a:pt x="141663" y="475168"/>
                      <a:pt x="151574" y="454607"/>
                      <a:pt x="151959" y="376895"/>
                    </a:cubicBezTo>
                    <a:lnTo>
                      <a:pt x="789366" y="376895"/>
                    </a:lnTo>
                    <a:lnTo>
                      <a:pt x="757014" y="328911"/>
                    </a:lnTo>
                    <a:cubicBezTo>
                      <a:pt x="745033" y="300586"/>
                      <a:pt x="738408" y="269444"/>
                      <a:pt x="738408" y="236755"/>
                    </a:cubicBezTo>
                    <a:cubicBezTo>
                      <a:pt x="738408" y="105999"/>
                      <a:pt x="844407" y="0"/>
                      <a:pt x="975163" y="0"/>
                    </a:cubicBezTo>
                    <a:close/>
                  </a:path>
                </a:pathLst>
              </a:custGeom>
              <a:solidFill>
                <a:srgbClr val="F17475"/>
              </a:solidFill>
              <a:ln w="25400"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92" name="组合 97"/>
              <p:cNvGrpSpPr/>
              <p:nvPr/>
            </p:nvGrpSpPr>
            <p:grpSpPr>
              <a:xfrm>
                <a:off x="3660787" y="3675866"/>
                <a:ext cx="1312001" cy="1184878"/>
                <a:chOff x="1475561" y="2391775"/>
                <a:chExt cx="724620" cy="654410"/>
              </a:xfrm>
            </p:grpSpPr>
            <p:sp>
              <p:nvSpPr>
                <p:cNvPr id="107" name="任意多边形 112"/>
                <p:cNvSpPr/>
                <p:nvPr/>
              </p:nvSpPr>
              <p:spPr>
                <a:xfrm>
                  <a:off x="1475561" y="2391775"/>
                  <a:ext cx="724620" cy="509118"/>
                </a:xfrm>
                <a:custGeom>
                  <a:avLst/>
                  <a:gdLst>
                    <a:gd name="connsiteX0" fmla="*/ 362310 w 724620"/>
                    <a:gd name="connsiteY0" fmla="*/ 0 h 509118"/>
                    <a:gd name="connsiteX1" fmla="*/ 724620 w 724620"/>
                    <a:gd name="connsiteY1" fmla="*/ 362310 h 509118"/>
                    <a:gd name="connsiteX2" fmla="*/ 696148 w 724620"/>
                    <a:gd name="connsiteY2" fmla="*/ 503337 h 509118"/>
                    <a:gd name="connsiteX3" fmla="*/ 693010 w 724620"/>
                    <a:gd name="connsiteY3" fmla="*/ 509118 h 509118"/>
                    <a:gd name="connsiteX4" fmla="*/ 31610 w 724620"/>
                    <a:gd name="connsiteY4" fmla="*/ 509118 h 509118"/>
                    <a:gd name="connsiteX5" fmla="*/ 28472 w 724620"/>
                    <a:gd name="connsiteY5" fmla="*/ 503337 h 509118"/>
                    <a:gd name="connsiteX6" fmla="*/ 0 w 724620"/>
                    <a:gd name="connsiteY6" fmla="*/ 362310 h 509118"/>
                    <a:gd name="connsiteX7" fmla="*/ 362310 w 724620"/>
                    <a:gd name="connsiteY7" fmla="*/ 0 h 50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620" h="509118">
                      <a:moveTo>
                        <a:pt x="362310" y="0"/>
                      </a:moveTo>
                      <a:cubicBezTo>
                        <a:pt x="562408" y="0"/>
                        <a:pt x="724620" y="162212"/>
                        <a:pt x="724620" y="362310"/>
                      </a:cubicBezTo>
                      <a:cubicBezTo>
                        <a:pt x="724620" y="412335"/>
                        <a:pt x="714482" y="459991"/>
                        <a:pt x="696148" y="503337"/>
                      </a:cubicBezTo>
                      <a:lnTo>
                        <a:pt x="693010" y="509118"/>
                      </a:lnTo>
                      <a:lnTo>
                        <a:pt x="31610" y="509118"/>
                      </a:lnTo>
                      <a:lnTo>
                        <a:pt x="28472" y="503337"/>
                      </a:lnTo>
                      <a:cubicBezTo>
                        <a:pt x="10139" y="459991"/>
                        <a:pt x="0" y="412335"/>
                        <a:pt x="0" y="362310"/>
                      </a:cubicBezTo>
                      <a:cubicBezTo>
                        <a:pt x="0" y="162212"/>
                        <a:pt x="162212" y="0"/>
                        <a:pt x="362310" y="0"/>
                      </a:cubicBezTo>
                      <a:close/>
                    </a:path>
                  </a:pathLst>
                </a:custGeom>
                <a:solidFill>
                  <a:srgbClr val="383C3E"/>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8" name="椭圆 113"/>
                <p:cNvSpPr/>
                <p:nvPr/>
              </p:nvSpPr>
              <p:spPr>
                <a:xfrm>
                  <a:off x="1545771" y="2461985"/>
                  <a:ext cx="584200" cy="584200"/>
                </a:xfrm>
                <a:prstGeom prst="ellipse">
                  <a:avLst/>
                </a:prstGeom>
                <a:gradFill flip="none" rotWithShape="1">
                  <a:gsLst>
                    <a:gs pos="84000">
                      <a:srgbClr val="000000">
                        <a:lumMod val="75000"/>
                        <a:lumOff val="25000"/>
                      </a:srgbClr>
                    </a:gs>
                    <a:gs pos="47000">
                      <a:srgbClr val="000000">
                        <a:lumMod val="65000"/>
                        <a:lumOff val="35000"/>
                      </a:srgbClr>
                    </a:gs>
                    <a:gs pos="62000">
                      <a:srgbClr val="777777"/>
                    </a:gs>
                    <a:gs pos="73000">
                      <a:srgbClr val="5C5C5C"/>
                    </a:gs>
                    <a:gs pos="0">
                      <a:srgbClr val="000000">
                        <a:lumMod val="65000"/>
                        <a:lumOff val="3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9" name="椭圆 114"/>
                <p:cNvSpPr/>
                <p:nvPr/>
              </p:nvSpPr>
              <p:spPr>
                <a:xfrm>
                  <a:off x="1634671" y="2550885"/>
                  <a:ext cx="406400" cy="406400"/>
                </a:xfrm>
                <a:prstGeom prst="ellipse">
                  <a:avLst/>
                </a:prstGeom>
                <a:solidFill>
                  <a:srgbClr val="E4E4E4"/>
                </a:solidFill>
                <a:ln w="25400" cap="flat" cmpd="sng" algn="ctr">
                  <a:noFill/>
                  <a:prstDash val="solid"/>
                </a:ln>
                <a:effectLst>
                  <a:outerShdw blurRad="25400" dist="25400" dir="2700000" algn="tl" rotWithShape="0">
                    <a:prstClr val="black">
                      <a:alpha val="40000"/>
                    </a:prstClr>
                  </a:outerShdw>
                </a:effectLst>
                <a:scene3d>
                  <a:camera prst="orthographicFront"/>
                  <a:lightRig rig="threePt" dir="t"/>
                </a:scene3d>
                <a:sp3d>
                  <a:bevelT w="25400" h="1905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0" name="椭圆 115"/>
                <p:cNvSpPr/>
                <p:nvPr/>
              </p:nvSpPr>
              <p:spPr>
                <a:xfrm>
                  <a:off x="1802152" y="2718366"/>
                  <a:ext cx="71438" cy="71438"/>
                </a:xfrm>
                <a:prstGeom prst="ellipse">
                  <a:avLst/>
                </a:prstGeom>
                <a:solidFill>
                  <a:srgbClr val="000000">
                    <a:lumMod val="50000"/>
                    <a:lumOff val="50000"/>
                  </a:srgbClr>
                </a:solidFill>
                <a:ln w="25400" cap="flat" cmpd="sng" algn="ctr">
                  <a:noFill/>
                  <a:prstDash val="solid"/>
                </a:ln>
                <a:effectLst>
                  <a:innerShdw blurRad="88900" dist="635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1" name="梯形 116"/>
                <p:cNvSpPr/>
                <p:nvPr/>
              </p:nvSpPr>
              <p:spPr>
                <a:xfrm flipV="1">
                  <a:off x="1812296" y="259394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2" name="梯形 117"/>
                <p:cNvSpPr/>
                <p:nvPr/>
              </p:nvSpPr>
              <p:spPr>
                <a:xfrm rot="4320000" flipV="1">
                  <a:off x="1921002" y="2672920"/>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3" name="梯形 118"/>
                <p:cNvSpPr/>
                <p:nvPr/>
              </p:nvSpPr>
              <p:spPr>
                <a:xfrm rot="8640000" flipV="1">
                  <a:off x="1879480" y="280071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4" name="梯形 119"/>
                <p:cNvSpPr/>
                <p:nvPr/>
              </p:nvSpPr>
              <p:spPr>
                <a:xfrm rot="12960000" flipV="1">
                  <a:off x="1745112" y="280071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5" name="梯形 120"/>
                <p:cNvSpPr/>
                <p:nvPr/>
              </p:nvSpPr>
              <p:spPr>
                <a:xfrm rot="17280000" flipV="1">
                  <a:off x="1703590" y="2672920"/>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6" name="任意多边形 121"/>
                <p:cNvSpPr/>
                <p:nvPr/>
              </p:nvSpPr>
              <p:spPr>
                <a:xfrm>
                  <a:off x="1475561" y="2394268"/>
                  <a:ext cx="724620" cy="503337"/>
                </a:xfrm>
                <a:custGeom>
                  <a:avLst/>
                  <a:gdLst>
                    <a:gd name="connsiteX0" fmla="*/ 362310 w 724620"/>
                    <a:gd name="connsiteY0" fmla="*/ 0 h 518642"/>
                    <a:gd name="connsiteX1" fmla="*/ 724620 w 724620"/>
                    <a:gd name="connsiteY1" fmla="*/ 362310 h 518642"/>
                    <a:gd name="connsiteX2" fmla="*/ 696148 w 724620"/>
                    <a:gd name="connsiteY2" fmla="*/ 503337 h 518642"/>
                    <a:gd name="connsiteX3" fmla="*/ 687841 w 724620"/>
                    <a:gd name="connsiteY3" fmla="*/ 518642 h 518642"/>
                    <a:gd name="connsiteX4" fmla="*/ 36780 w 724620"/>
                    <a:gd name="connsiteY4" fmla="*/ 518642 h 518642"/>
                    <a:gd name="connsiteX5" fmla="*/ 28472 w 724620"/>
                    <a:gd name="connsiteY5" fmla="*/ 503337 h 518642"/>
                    <a:gd name="connsiteX6" fmla="*/ 0 w 724620"/>
                    <a:gd name="connsiteY6" fmla="*/ 362310 h 518642"/>
                    <a:gd name="connsiteX7" fmla="*/ 362310 w 724620"/>
                    <a:gd name="connsiteY7" fmla="*/ 0 h 518642"/>
                    <a:gd name="connsiteX0" fmla="*/ 687841 w 779281"/>
                    <a:gd name="connsiteY0" fmla="*/ 518642 h 610082"/>
                    <a:gd name="connsiteX1" fmla="*/ 36780 w 779281"/>
                    <a:gd name="connsiteY1" fmla="*/ 518642 h 610082"/>
                    <a:gd name="connsiteX2" fmla="*/ 28472 w 779281"/>
                    <a:gd name="connsiteY2" fmla="*/ 503337 h 610082"/>
                    <a:gd name="connsiteX3" fmla="*/ 0 w 779281"/>
                    <a:gd name="connsiteY3" fmla="*/ 362310 h 610082"/>
                    <a:gd name="connsiteX4" fmla="*/ 362310 w 779281"/>
                    <a:gd name="connsiteY4" fmla="*/ 0 h 610082"/>
                    <a:gd name="connsiteX5" fmla="*/ 724620 w 779281"/>
                    <a:gd name="connsiteY5" fmla="*/ 362310 h 610082"/>
                    <a:gd name="connsiteX6" fmla="*/ 696148 w 779281"/>
                    <a:gd name="connsiteY6" fmla="*/ 503337 h 610082"/>
                    <a:gd name="connsiteX7" fmla="*/ 779281 w 779281"/>
                    <a:gd name="connsiteY7" fmla="*/ 610082 h 610082"/>
                    <a:gd name="connsiteX0" fmla="*/ 36780 w 779281"/>
                    <a:gd name="connsiteY0" fmla="*/ 518642 h 610082"/>
                    <a:gd name="connsiteX1" fmla="*/ 28472 w 779281"/>
                    <a:gd name="connsiteY1" fmla="*/ 503337 h 610082"/>
                    <a:gd name="connsiteX2" fmla="*/ 0 w 779281"/>
                    <a:gd name="connsiteY2" fmla="*/ 362310 h 610082"/>
                    <a:gd name="connsiteX3" fmla="*/ 362310 w 779281"/>
                    <a:gd name="connsiteY3" fmla="*/ 0 h 610082"/>
                    <a:gd name="connsiteX4" fmla="*/ 724620 w 779281"/>
                    <a:gd name="connsiteY4" fmla="*/ 362310 h 610082"/>
                    <a:gd name="connsiteX5" fmla="*/ 696148 w 779281"/>
                    <a:gd name="connsiteY5" fmla="*/ 503337 h 610082"/>
                    <a:gd name="connsiteX6" fmla="*/ 779281 w 779281"/>
                    <a:gd name="connsiteY6" fmla="*/ 610082 h 610082"/>
                    <a:gd name="connsiteX0" fmla="*/ 36780 w 724620"/>
                    <a:gd name="connsiteY0" fmla="*/ 518642 h 518642"/>
                    <a:gd name="connsiteX1" fmla="*/ 28472 w 724620"/>
                    <a:gd name="connsiteY1" fmla="*/ 503337 h 518642"/>
                    <a:gd name="connsiteX2" fmla="*/ 0 w 724620"/>
                    <a:gd name="connsiteY2" fmla="*/ 362310 h 518642"/>
                    <a:gd name="connsiteX3" fmla="*/ 362310 w 724620"/>
                    <a:gd name="connsiteY3" fmla="*/ 0 h 518642"/>
                    <a:gd name="connsiteX4" fmla="*/ 724620 w 724620"/>
                    <a:gd name="connsiteY4" fmla="*/ 362310 h 518642"/>
                    <a:gd name="connsiteX5" fmla="*/ 696148 w 724620"/>
                    <a:gd name="connsiteY5" fmla="*/ 503337 h 518642"/>
                    <a:gd name="connsiteX0" fmla="*/ 28472 w 724620"/>
                    <a:gd name="connsiteY0" fmla="*/ 503337 h 503337"/>
                    <a:gd name="connsiteX1" fmla="*/ 0 w 724620"/>
                    <a:gd name="connsiteY1" fmla="*/ 362310 h 503337"/>
                    <a:gd name="connsiteX2" fmla="*/ 362310 w 724620"/>
                    <a:gd name="connsiteY2" fmla="*/ 0 h 503337"/>
                    <a:gd name="connsiteX3" fmla="*/ 724620 w 724620"/>
                    <a:gd name="connsiteY3" fmla="*/ 362310 h 503337"/>
                    <a:gd name="connsiteX4" fmla="*/ 696148 w 724620"/>
                    <a:gd name="connsiteY4" fmla="*/ 503337 h 50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20" h="503337">
                      <a:moveTo>
                        <a:pt x="28472" y="503337"/>
                      </a:moveTo>
                      <a:cubicBezTo>
                        <a:pt x="10139" y="459991"/>
                        <a:pt x="0" y="412335"/>
                        <a:pt x="0" y="362310"/>
                      </a:cubicBezTo>
                      <a:cubicBezTo>
                        <a:pt x="0" y="162212"/>
                        <a:pt x="162212" y="0"/>
                        <a:pt x="362310" y="0"/>
                      </a:cubicBezTo>
                      <a:cubicBezTo>
                        <a:pt x="562408" y="0"/>
                        <a:pt x="724620" y="162212"/>
                        <a:pt x="724620" y="362310"/>
                      </a:cubicBezTo>
                      <a:cubicBezTo>
                        <a:pt x="724620" y="412335"/>
                        <a:pt x="714482" y="459991"/>
                        <a:pt x="696148" y="503337"/>
                      </a:cubicBezTo>
                    </a:path>
                  </a:pathLst>
                </a:custGeom>
                <a:noFill/>
                <a:ln w="22225" cap="flat" cmpd="sng" algn="ctr">
                  <a:solidFill>
                    <a:srgbClr val="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grpSp>
          <p:sp>
            <p:nvSpPr>
              <p:cNvPr id="93" name="任意多边形 98"/>
              <p:cNvSpPr/>
              <p:nvPr/>
            </p:nvSpPr>
            <p:spPr>
              <a:xfrm>
                <a:off x="2715782" y="2037855"/>
                <a:ext cx="3380219" cy="1746958"/>
              </a:xfrm>
              <a:custGeom>
                <a:avLst/>
                <a:gdLst>
                  <a:gd name="connsiteX0" fmla="*/ 3058081 w 3380219"/>
                  <a:gd name="connsiteY0" fmla="*/ 27 h 1746959"/>
                  <a:gd name="connsiteX1" fmla="*/ 3380219 w 3380219"/>
                  <a:gd name="connsiteY1" fmla="*/ 675 h 1746959"/>
                  <a:gd name="connsiteX2" fmla="*/ 3380219 w 3380219"/>
                  <a:gd name="connsiteY2" fmla="*/ 291013 h 1746959"/>
                  <a:gd name="connsiteX3" fmla="*/ 3368448 w 3380219"/>
                  <a:gd name="connsiteY3" fmla="*/ 284623 h 1746959"/>
                  <a:gd name="connsiteX4" fmla="*/ 3265471 w 3380219"/>
                  <a:gd name="connsiteY4" fmla="*/ 263833 h 1746959"/>
                  <a:gd name="connsiteX5" fmla="*/ 3000917 w 3380219"/>
                  <a:gd name="connsiteY5" fmla="*/ 528387 h 1746959"/>
                  <a:gd name="connsiteX6" fmla="*/ 3265471 w 3380219"/>
                  <a:gd name="connsiteY6" fmla="*/ 792941 h 1746959"/>
                  <a:gd name="connsiteX7" fmla="*/ 3368448 w 3380219"/>
                  <a:gd name="connsiteY7" fmla="*/ 772151 h 1746959"/>
                  <a:gd name="connsiteX8" fmla="*/ 3380219 w 3380219"/>
                  <a:gd name="connsiteY8" fmla="*/ 765762 h 1746959"/>
                  <a:gd name="connsiteX9" fmla="*/ 3380219 w 3380219"/>
                  <a:gd name="connsiteY9" fmla="*/ 1387475 h 1746959"/>
                  <a:gd name="connsiteX10" fmla="*/ 2924085 w 3380219"/>
                  <a:gd name="connsiteY10" fmla="*/ 1387475 h 1746959"/>
                  <a:gd name="connsiteX11" fmla="*/ 2944698 w 3380219"/>
                  <a:gd name="connsiteY11" fmla="*/ 1418048 h 1746959"/>
                  <a:gd name="connsiteX12" fmla="*/ 2963303 w 3380219"/>
                  <a:gd name="connsiteY12" fmla="*/ 1510204 h 1746959"/>
                  <a:gd name="connsiteX13" fmla="*/ 2726548 w 3380219"/>
                  <a:gd name="connsiteY13" fmla="*/ 1746959 h 1746959"/>
                  <a:gd name="connsiteX14" fmla="*/ 2489793 w 3380219"/>
                  <a:gd name="connsiteY14" fmla="*/ 1510204 h 1746959"/>
                  <a:gd name="connsiteX15" fmla="*/ 2508399 w 3380219"/>
                  <a:gd name="connsiteY15" fmla="*/ 1418048 h 1746959"/>
                  <a:gd name="connsiteX16" fmla="*/ 2529012 w 3380219"/>
                  <a:gd name="connsiteY16" fmla="*/ 1387475 h 1746959"/>
                  <a:gd name="connsiteX17" fmla="*/ 1056315 w 3380219"/>
                  <a:gd name="connsiteY17" fmla="*/ 1387475 h 1746959"/>
                  <a:gd name="connsiteX18" fmla="*/ 1066969 w 3380219"/>
                  <a:gd name="connsiteY18" fmla="*/ 1371672 h 1746959"/>
                  <a:gd name="connsiteX19" fmla="*/ 1087759 w 3380219"/>
                  <a:gd name="connsiteY19" fmla="*/ 1268696 h 1746959"/>
                  <a:gd name="connsiteX20" fmla="*/ 823205 w 3380219"/>
                  <a:gd name="connsiteY20" fmla="*/ 1004142 h 1746959"/>
                  <a:gd name="connsiteX21" fmla="*/ 558651 w 3380219"/>
                  <a:gd name="connsiteY21" fmla="*/ 1268696 h 1746959"/>
                  <a:gd name="connsiteX22" fmla="*/ 579441 w 3380219"/>
                  <a:gd name="connsiteY22" fmla="*/ 1371672 h 1746959"/>
                  <a:gd name="connsiteX23" fmla="*/ 590096 w 3380219"/>
                  <a:gd name="connsiteY23" fmla="*/ 1387475 h 1746959"/>
                  <a:gd name="connsiteX24" fmla="*/ 0 w 3380219"/>
                  <a:gd name="connsiteY24" fmla="*/ 1387475 h 1746959"/>
                  <a:gd name="connsiteX25" fmla="*/ 84569 w 3380219"/>
                  <a:gd name="connsiteY25" fmla="*/ 870445 h 1746959"/>
                  <a:gd name="connsiteX26" fmla="*/ 694169 w 3380219"/>
                  <a:gd name="connsiteY26" fmla="*/ 841871 h 1746959"/>
                  <a:gd name="connsiteX27" fmla="*/ 2894444 w 3380219"/>
                  <a:gd name="connsiteY27" fmla="*/ 3670 h 1746959"/>
                  <a:gd name="connsiteX28" fmla="*/ 3058081 w 3380219"/>
                  <a:gd name="connsiteY28" fmla="*/ 27 h 174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0219" h="1746959">
                    <a:moveTo>
                      <a:pt x="3058081" y="27"/>
                    </a:moveTo>
                    <a:cubicBezTo>
                      <a:pt x="3190910" y="-470"/>
                      <a:pt x="3248060" y="6293"/>
                      <a:pt x="3380219" y="675"/>
                    </a:cubicBezTo>
                    <a:lnTo>
                      <a:pt x="3380219" y="291013"/>
                    </a:lnTo>
                    <a:lnTo>
                      <a:pt x="3368448" y="284623"/>
                    </a:lnTo>
                    <a:cubicBezTo>
                      <a:pt x="3336797" y="271236"/>
                      <a:pt x="3301998" y="263833"/>
                      <a:pt x="3265471" y="263833"/>
                    </a:cubicBezTo>
                    <a:cubicBezTo>
                      <a:pt x="3119362" y="263833"/>
                      <a:pt x="3000917" y="382278"/>
                      <a:pt x="3000917" y="528387"/>
                    </a:cubicBezTo>
                    <a:cubicBezTo>
                      <a:pt x="3000917" y="674496"/>
                      <a:pt x="3119362" y="792941"/>
                      <a:pt x="3265471" y="792941"/>
                    </a:cubicBezTo>
                    <a:cubicBezTo>
                      <a:pt x="3301998" y="792941"/>
                      <a:pt x="3336797" y="785538"/>
                      <a:pt x="3368448" y="772151"/>
                    </a:cubicBezTo>
                    <a:lnTo>
                      <a:pt x="3380219" y="765762"/>
                    </a:lnTo>
                    <a:lnTo>
                      <a:pt x="3380219" y="1387475"/>
                    </a:lnTo>
                    <a:lnTo>
                      <a:pt x="2924085" y="1387475"/>
                    </a:lnTo>
                    <a:lnTo>
                      <a:pt x="2944698" y="1418048"/>
                    </a:lnTo>
                    <a:cubicBezTo>
                      <a:pt x="2956678" y="1446373"/>
                      <a:pt x="2963303" y="1477515"/>
                      <a:pt x="2963303" y="1510204"/>
                    </a:cubicBezTo>
                    <a:cubicBezTo>
                      <a:pt x="2963303" y="1640960"/>
                      <a:pt x="2857304" y="1746959"/>
                      <a:pt x="2726548" y="1746959"/>
                    </a:cubicBezTo>
                    <a:cubicBezTo>
                      <a:pt x="2595792" y="1746959"/>
                      <a:pt x="2489793" y="1640960"/>
                      <a:pt x="2489793" y="1510204"/>
                    </a:cubicBezTo>
                    <a:cubicBezTo>
                      <a:pt x="2489793" y="1477515"/>
                      <a:pt x="2496418" y="1446373"/>
                      <a:pt x="2508399" y="1418048"/>
                    </a:cubicBezTo>
                    <a:lnTo>
                      <a:pt x="2529012" y="1387475"/>
                    </a:lnTo>
                    <a:lnTo>
                      <a:pt x="1056315" y="1387475"/>
                    </a:lnTo>
                    <a:lnTo>
                      <a:pt x="1066969" y="1371672"/>
                    </a:lnTo>
                    <a:cubicBezTo>
                      <a:pt x="1080356" y="1340022"/>
                      <a:pt x="1087759" y="1305223"/>
                      <a:pt x="1087759" y="1268696"/>
                    </a:cubicBezTo>
                    <a:cubicBezTo>
                      <a:pt x="1087759" y="1122587"/>
                      <a:pt x="969314" y="1004142"/>
                      <a:pt x="823205" y="1004142"/>
                    </a:cubicBezTo>
                    <a:cubicBezTo>
                      <a:pt x="677096" y="1004142"/>
                      <a:pt x="558651" y="1122587"/>
                      <a:pt x="558651" y="1268696"/>
                    </a:cubicBezTo>
                    <a:cubicBezTo>
                      <a:pt x="558651" y="1305223"/>
                      <a:pt x="566054" y="1340022"/>
                      <a:pt x="579441" y="1371672"/>
                    </a:cubicBezTo>
                    <a:lnTo>
                      <a:pt x="590096" y="1387475"/>
                    </a:lnTo>
                    <a:lnTo>
                      <a:pt x="0" y="1387475"/>
                    </a:lnTo>
                    <a:lnTo>
                      <a:pt x="84569" y="870445"/>
                    </a:lnTo>
                    <a:lnTo>
                      <a:pt x="694169" y="841871"/>
                    </a:lnTo>
                    <a:cubicBezTo>
                      <a:pt x="1162481" y="697409"/>
                      <a:pt x="2113394" y="-18056"/>
                      <a:pt x="2894444" y="3670"/>
                    </a:cubicBezTo>
                    <a:cubicBezTo>
                      <a:pt x="2961119" y="1164"/>
                      <a:pt x="3013804" y="192"/>
                      <a:pt x="3058081" y="27"/>
                    </a:cubicBezTo>
                    <a:close/>
                  </a:path>
                </a:pathLst>
              </a:custGeom>
              <a:solidFill>
                <a:srgbClr val="01B3C5"/>
              </a:solidFill>
              <a:ln w="19050"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4" name="任意多边形 99"/>
              <p:cNvSpPr/>
              <p:nvPr/>
            </p:nvSpPr>
            <p:spPr>
              <a:xfrm>
                <a:off x="6126483" y="3017968"/>
                <a:ext cx="3393563" cy="1574729"/>
              </a:xfrm>
              <a:custGeom>
                <a:avLst/>
                <a:gdLst>
                  <a:gd name="connsiteX0" fmla="*/ 1357242 w 3393563"/>
                  <a:gd name="connsiteY0" fmla="*/ 0 h 1574730"/>
                  <a:gd name="connsiteX1" fmla="*/ 1593997 w 3393563"/>
                  <a:gd name="connsiteY1" fmla="*/ 236755 h 1574730"/>
                  <a:gd name="connsiteX2" fmla="*/ 1524653 w 3393563"/>
                  <a:gd name="connsiteY2" fmla="*/ 404166 h 1574730"/>
                  <a:gd name="connsiteX3" fmla="*/ 1492305 w 3393563"/>
                  <a:gd name="connsiteY3" fmla="*/ 430856 h 1574730"/>
                  <a:gd name="connsiteX4" fmla="*/ 3171826 w 3393563"/>
                  <a:gd name="connsiteY4" fmla="*/ 433257 h 1574730"/>
                  <a:gd name="connsiteX5" fmla="*/ 3375457 w 3393563"/>
                  <a:gd name="connsiteY5" fmla="*/ 647798 h 1574730"/>
                  <a:gd name="connsiteX6" fmla="*/ 3371850 w 3393563"/>
                  <a:gd name="connsiteY6" fmla="*/ 1409570 h 1574730"/>
                  <a:gd name="connsiteX7" fmla="*/ 3238500 w 3393563"/>
                  <a:gd name="connsiteY7" fmla="*/ 1571494 h 1574730"/>
                  <a:gd name="connsiteX8" fmla="*/ 0 w 3393563"/>
                  <a:gd name="connsiteY8" fmla="*/ 1574730 h 1574730"/>
                  <a:gd name="connsiteX9" fmla="*/ 0 w 3393563"/>
                  <a:gd name="connsiteY9" fmla="*/ 428722 h 1574730"/>
                  <a:gd name="connsiteX10" fmla="*/ 1221710 w 3393563"/>
                  <a:gd name="connsiteY10" fmla="*/ 430469 h 1574730"/>
                  <a:gd name="connsiteX11" fmla="*/ 1189831 w 3393563"/>
                  <a:gd name="connsiteY11" fmla="*/ 404166 h 1574730"/>
                  <a:gd name="connsiteX12" fmla="*/ 1120487 w 3393563"/>
                  <a:gd name="connsiteY12" fmla="*/ 236755 h 1574730"/>
                  <a:gd name="connsiteX13" fmla="*/ 1357242 w 3393563"/>
                  <a:gd name="connsiteY13" fmla="*/ 0 h 157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3563" h="1574730">
                    <a:moveTo>
                      <a:pt x="1357242" y="0"/>
                    </a:moveTo>
                    <a:cubicBezTo>
                      <a:pt x="1487998" y="0"/>
                      <a:pt x="1593997" y="105999"/>
                      <a:pt x="1593997" y="236755"/>
                    </a:cubicBezTo>
                    <a:cubicBezTo>
                      <a:pt x="1593997" y="302133"/>
                      <a:pt x="1567498" y="361322"/>
                      <a:pt x="1524653" y="404166"/>
                    </a:cubicBezTo>
                    <a:lnTo>
                      <a:pt x="1492305" y="430856"/>
                    </a:lnTo>
                    <a:lnTo>
                      <a:pt x="3171826" y="433257"/>
                    </a:lnTo>
                    <a:cubicBezTo>
                      <a:pt x="3312728" y="485721"/>
                      <a:pt x="3353617" y="552473"/>
                      <a:pt x="3375457" y="647798"/>
                    </a:cubicBezTo>
                    <a:cubicBezTo>
                      <a:pt x="3408794" y="810517"/>
                      <a:pt x="3389120" y="1254827"/>
                      <a:pt x="3371850" y="1409570"/>
                    </a:cubicBezTo>
                    <a:cubicBezTo>
                      <a:pt x="3349818" y="1511925"/>
                      <a:pt x="3328987" y="1529679"/>
                      <a:pt x="3238500" y="1571494"/>
                    </a:cubicBezTo>
                    <a:lnTo>
                      <a:pt x="0" y="1574730"/>
                    </a:lnTo>
                    <a:lnTo>
                      <a:pt x="0" y="428722"/>
                    </a:lnTo>
                    <a:lnTo>
                      <a:pt x="1221710" y="430469"/>
                    </a:lnTo>
                    <a:lnTo>
                      <a:pt x="1189831" y="404166"/>
                    </a:lnTo>
                    <a:cubicBezTo>
                      <a:pt x="1146987" y="361322"/>
                      <a:pt x="1120487" y="302133"/>
                      <a:pt x="1120487" y="236755"/>
                    </a:cubicBezTo>
                    <a:cubicBezTo>
                      <a:pt x="1120487" y="105999"/>
                      <a:pt x="1226486" y="0"/>
                      <a:pt x="1357242" y="0"/>
                    </a:cubicBezTo>
                    <a:close/>
                  </a:path>
                </a:pathLst>
              </a:custGeom>
              <a:solidFill>
                <a:srgbClr val="985CB0"/>
              </a:solidFill>
              <a:ln w="25400"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5" name="任意多边形 100"/>
              <p:cNvSpPr/>
              <p:nvPr/>
            </p:nvSpPr>
            <p:spPr>
              <a:xfrm>
                <a:off x="5744498" y="2047726"/>
                <a:ext cx="3552653" cy="1374610"/>
              </a:xfrm>
              <a:custGeom>
                <a:avLst/>
                <a:gdLst>
                  <a:gd name="connsiteX0" fmla="*/ 386746 w 3552652"/>
                  <a:gd name="connsiteY0" fmla="*/ 3 h 1374611"/>
                  <a:gd name="connsiteX1" fmla="*/ 2358420 w 3552652"/>
                  <a:gd name="connsiteY1" fmla="*/ 1022498 h 1374611"/>
                  <a:gd name="connsiteX2" fmla="*/ 3552652 w 3552652"/>
                  <a:gd name="connsiteY2" fmla="*/ 1374611 h 1374611"/>
                  <a:gd name="connsiteX3" fmla="*/ 1939411 w 3552652"/>
                  <a:gd name="connsiteY3" fmla="*/ 1374611 h 1374611"/>
                  <a:gd name="connsiteX4" fmla="*/ 1982991 w 3552652"/>
                  <a:gd name="connsiteY4" fmla="*/ 1309973 h 1374611"/>
                  <a:gd name="connsiteX5" fmla="*/ 2003781 w 3552652"/>
                  <a:gd name="connsiteY5" fmla="*/ 1206997 h 1374611"/>
                  <a:gd name="connsiteX6" fmla="*/ 1739227 w 3552652"/>
                  <a:gd name="connsiteY6" fmla="*/ 942443 h 1374611"/>
                  <a:gd name="connsiteX7" fmla="*/ 1474673 w 3552652"/>
                  <a:gd name="connsiteY7" fmla="*/ 1206997 h 1374611"/>
                  <a:gd name="connsiteX8" fmla="*/ 1495463 w 3552652"/>
                  <a:gd name="connsiteY8" fmla="*/ 1309973 h 1374611"/>
                  <a:gd name="connsiteX9" fmla="*/ 1539043 w 3552652"/>
                  <a:gd name="connsiteY9" fmla="*/ 1374611 h 1374611"/>
                  <a:gd name="connsiteX10" fmla="*/ 381983 w 3552652"/>
                  <a:gd name="connsiteY10" fmla="*/ 1374611 h 1374611"/>
                  <a:gd name="connsiteX11" fmla="*/ 384313 w 3552652"/>
                  <a:gd name="connsiteY11" fmla="*/ 702307 h 1374611"/>
                  <a:gd name="connsiteX12" fmla="*/ 369127 w 3552652"/>
                  <a:gd name="connsiteY12" fmla="*/ 714836 h 1374611"/>
                  <a:gd name="connsiteX13" fmla="*/ 236755 w 3552652"/>
                  <a:gd name="connsiteY13" fmla="*/ 755270 h 1374611"/>
                  <a:gd name="connsiteX14" fmla="*/ 0 w 3552652"/>
                  <a:gd name="connsiteY14" fmla="*/ 518515 h 1374611"/>
                  <a:gd name="connsiteX15" fmla="*/ 236755 w 3552652"/>
                  <a:gd name="connsiteY15" fmla="*/ 281760 h 1374611"/>
                  <a:gd name="connsiteX16" fmla="*/ 369127 w 3552652"/>
                  <a:gd name="connsiteY16" fmla="*/ 322194 h 1374611"/>
                  <a:gd name="connsiteX17" fmla="*/ 385583 w 3552652"/>
                  <a:gd name="connsiteY17" fmla="*/ 335771 h 1374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2652" h="1374611">
                    <a:moveTo>
                      <a:pt x="386746" y="3"/>
                    </a:moveTo>
                    <a:cubicBezTo>
                      <a:pt x="1135252" y="-1532"/>
                      <a:pt x="1862519" y="679097"/>
                      <a:pt x="2358420" y="1022498"/>
                    </a:cubicBezTo>
                    <a:cubicBezTo>
                      <a:pt x="3061298" y="1058907"/>
                      <a:pt x="3119650" y="1166752"/>
                      <a:pt x="3552652" y="1374611"/>
                    </a:cubicBezTo>
                    <a:lnTo>
                      <a:pt x="1939411" y="1374611"/>
                    </a:lnTo>
                    <a:lnTo>
                      <a:pt x="1982991" y="1309973"/>
                    </a:lnTo>
                    <a:cubicBezTo>
                      <a:pt x="1996378" y="1278323"/>
                      <a:pt x="2003781" y="1243524"/>
                      <a:pt x="2003781" y="1206997"/>
                    </a:cubicBezTo>
                    <a:cubicBezTo>
                      <a:pt x="2003781" y="1060888"/>
                      <a:pt x="1885336" y="942443"/>
                      <a:pt x="1739227" y="942443"/>
                    </a:cubicBezTo>
                    <a:cubicBezTo>
                      <a:pt x="1593118" y="942443"/>
                      <a:pt x="1474673" y="1060888"/>
                      <a:pt x="1474673" y="1206997"/>
                    </a:cubicBezTo>
                    <a:cubicBezTo>
                      <a:pt x="1474673" y="1243524"/>
                      <a:pt x="1482076" y="1278323"/>
                      <a:pt x="1495463" y="1309973"/>
                    </a:cubicBezTo>
                    <a:lnTo>
                      <a:pt x="1539043" y="1374611"/>
                    </a:lnTo>
                    <a:lnTo>
                      <a:pt x="381983" y="1374611"/>
                    </a:lnTo>
                    <a:lnTo>
                      <a:pt x="384313" y="702307"/>
                    </a:lnTo>
                    <a:lnTo>
                      <a:pt x="369127" y="714836"/>
                    </a:lnTo>
                    <a:cubicBezTo>
                      <a:pt x="331340" y="740364"/>
                      <a:pt x="285788" y="755270"/>
                      <a:pt x="236755" y="755270"/>
                    </a:cubicBezTo>
                    <a:cubicBezTo>
                      <a:pt x="105999" y="755270"/>
                      <a:pt x="0" y="649271"/>
                      <a:pt x="0" y="518515"/>
                    </a:cubicBezTo>
                    <a:cubicBezTo>
                      <a:pt x="0" y="387759"/>
                      <a:pt x="105999" y="281760"/>
                      <a:pt x="236755" y="281760"/>
                    </a:cubicBezTo>
                    <a:cubicBezTo>
                      <a:pt x="285788" y="281760"/>
                      <a:pt x="331340" y="296666"/>
                      <a:pt x="369127" y="322194"/>
                    </a:cubicBezTo>
                    <a:lnTo>
                      <a:pt x="385583" y="335771"/>
                    </a:lnTo>
                    <a:close/>
                  </a:path>
                </a:pathLst>
              </a:custGeom>
              <a:solidFill>
                <a:srgbClr val="FFBF53"/>
              </a:solidFill>
              <a:ln w="25400"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96" name="组合 101"/>
              <p:cNvGrpSpPr/>
              <p:nvPr/>
            </p:nvGrpSpPr>
            <p:grpSpPr>
              <a:xfrm>
                <a:off x="7523892" y="3675867"/>
                <a:ext cx="1312001" cy="1184878"/>
                <a:chOff x="1475561" y="2391775"/>
                <a:chExt cx="724620" cy="654410"/>
              </a:xfrm>
            </p:grpSpPr>
            <p:sp>
              <p:nvSpPr>
                <p:cNvPr id="97" name="任意多边形 102"/>
                <p:cNvSpPr/>
                <p:nvPr/>
              </p:nvSpPr>
              <p:spPr>
                <a:xfrm>
                  <a:off x="1475561" y="2391775"/>
                  <a:ext cx="724620" cy="509118"/>
                </a:xfrm>
                <a:custGeom>
                  <a:avLst/>
                  <a:gdLst>
                    <a:gd name="connsiteX0" fmla="*/ 362310 w 724620"/>
                    <a:gd name="connsiteY0" fmla="*/ 0 h 509118"/>
                    <a:gd name="connsiteX1" fmla="*/ 724620 w 724620"/>
                    <a:gd name="connsiteY1" fmla="*/ 362310 h 509118"/>
                    <a:gd name="connsiteX2" fmla="*/ 696148 w 724620"/>
                    <a:gd name="connsiteY2" fmla="*/ 503337 h 509118"/>
                    <a:gd name="connsiteX3" fmla="*/ 693010 w 724620"/>
                    <a:gd name="connsiteY3" fmla="*/ 509118 h 509118"/>
                    <a:gd name="connsiteX4" fmla="*/ 31610 w 724620"/>
                    <a:gd name="connsiteY4" fmla="*/ 509118 h 509118"/>
                    <a:gd name="connsiteX5" fmla="*/ 28472 w 724620"/>
                    <a:gd name="connsiteY5" fmla="*/ 503337 h 509118"/>
                    <a:gd name="connsiteX6" fmla="*/ 0 w 724620"/>
                    <a:gd name="connsiteY6" fmla="*/ 362310 h 509118"/>
                    <a:gd name="connsiteX7" fmla="*/ 362310 w 724620"/>
                    <a:gd name="connsiteY7" fmla="*/ 0 h 50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620" h="509118">
                      <a:moveTo>
                        <a:pt x="362310" y="0"/>
                      </a:moveTo>
                      <a:cubicBezTo>
                        <a:pt x="562408" y="0"/>
                        <a:pt x="724620" y="162212"/>
                        <a:pt x="724620" y="362310"/>
                      </a:cubicBezTo>
                      <a:cubicBezTo>
                        <a:pt x="724620" y="412335"/>
                        <a:pt x="714482" y="459991"/>
                        <a:pt x="696148" y="503337"/>
                      </a:cubicBezTo>
                      <a:lnTo>
                        <a:pt x="693010" y="509118"/>
                      </a:lnTo>
                      <a:lnTo>
                        <a:pt x="31610" y="509118"/>
                      </a:lnTo>
                      <a:lnTo>
                        <a:pt x="28472" y="503337"/>
                      </a:lnTo>
                      <a:cubicBezTo>
                        <a:pt x="10139" y="459991"/>
                        <a:pt x="0" y="412335"/>
                        <a:pt x="0" y="362310"/>
                      </a:cubicBezTo>
                      <a:cubicBezTo>
                        <a:pt x="0" y="162212"/>
                        <a:pt x="162212" y="0"/>
                        <a:pt x="362310" y="0"/>
                      </a:cubicBezTo>
                      <a:close/>
                    </a:path>
                  </a:pathLst>
                </a:custGeom>
                <a:solidFill>
                  <a:srgbClr val="383C3E"/>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8" name="椭圆 103"/>
                <p:cNvSpPr/>
                <p:nvPr/>
              </p:nvSpPr>
              <p:spPr>
                <a:xfrm>
                  <a:off x="1545771" y="2461985"/>
                  <a:ext cx="584200" cy="584200"/>
                </a:xfrm>
                <a:prstGeom prst="ellipse">
                  <a:avLst/>
                </a:prstGeom>
                <a:gradFill flip="none" rotWithShape="1">
                  <a:gsLst>
                    <a:gs pos="84000">
                      <a:srgbClr val="000000">
                        <a:lumMod val="75000"/>
                        <a:lumOff val="25000"/>
                      </a:srgbClr>
                    </a:gs>
                    <a:gs pos="47000">
                      <a:srgbClr val="000000">
                        <a:lumMod val="65000"/>
                        <a:lumOff val="35000"/>
                      </a:srgbClr>
                    </a:gs>
                    <a:gs pos="62000">
                      <a:srgbClr val="777777"/>
                    </a:gs>
                    <a:gs pos="73000">
                      <a:srgbClr val="5C5C5C"/>
                    </a:gs>
                    <a:gs pos="0">
                      <a:srgbClr val="000000">
                        <a:lumMod val="65000"/>
                        <a:lumOff val="3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9" name="椭圆 104"/>
                <p:cNvSpPr/>
                <p:nvPr/>
              </p:nvSpPr>
              <p:spPr>
                <a:xfrm>
                  <a:off x="1634671" y="2550885"/>
                  <a:ext cx="406400" cy="406400"/>
                </a:xfrm>
                <a:prstGeom prst="ellipse">
                  <a:avLst/>
                </a:prstGeom>
                <a:solidFill>
                  <a:srgbClr val="E4E4E4"/>
                </a:solidFill>
                <a:ln w="25400" cap="flat" cmpd="sng" algn="ctr">
                  <a:noFill/>
                  <a:prstDash val="solid"/>
                </a:ln>
                <a:effectLst>
                  <a:outerShdw blurRad="25400" dist="25400" dir="2700000" algn="tl" rotWithShape="0">
                    <a:prstClr val="black">
                      <a:alpha val="40000"/>
                    </a:prstClr>
                  </a:outerShdw>
                </a:effectLst>
                <a:scene3d>
                  <a:camera prst="orthographicFront"/>
                  <a:lightRig rig="threePt" dir="t"/>
                </a:scene3d>
                <a:sp3d>
                  <a:bevelT w="25400" h="1905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0" name="椭圆 105"/>
                <p:cNvSpPr/>
                <p:nvPr/>
              </p:nvSpPr>
              <p:spPr>
                <a:xfrm>
                  <a:off x="1802152" y="2718366"/>
                  <a:ext cx="71438" cy="71438"/>
                </a:xfrm>
                <a:prstGeom prst="ellipse">
                  <a:avLst/>
                </a:prstGeom>
                <a:solidFill>
                  <a:srgbClr val="000000">
                    <a:lumMod val="50000"/>
                    <a:lumOff val="50000"/>
                  </a:srgbClr>
                </a:solidFill>
                <a:ln w="25400" cap="flat" cmpd="sng" algn="ctr">
                  <a:noFill/>
                  <a:prstDash val="solid"/>
                </a:ln>
                <a:effectLst>
                  <a:innerShdw blurRad="88900" dist="635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1" name="梯形 106"/>
                <p:cNvSpPr/>
                <p:nvPr/>
              </p:nvSpPr>
              <p:spPr>
                <a:xfrm flipV="1">
                  <a:off x="1812296" y="259394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2" name="梯形 107"/>
                <p:cNvSpPr/>
                <p:nvPr/>
              </p:nvSpPr>
              <p:spPr>
                <a:xfrm rot="4320000" flipV="1">
                  <a:off x="1921002" y="2672920"/>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3" name="梯形 108"/>
                <p:cNvSpPr/>
                <p:nvPr/>
              </p:nvSpPr>
              <p:spPr>
                <a:xfrm rot="8640000" flipV="1">
                  <a:off x="1879480" y="280071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4" name="梯形 109"/>
                <p:cNvSpPr/>
                <p:nvPr/>
              </p:nvSpPr>
              <p:spPr>
                <a:xfrm rot="12960000" flipV="1">
                  <a:off x="1745112" y="2800711"/>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5" name="梯形 110"/>
                <p:cNvSpPr/>
                <p:nvPr/>
              </p:nvSpPr>
              <p:spPr>
                <a:xfrm rot="17280000" flipV="1">
                  <a:off x="1703590" y="2672920"/>
                  <a:ext cx="53228" cy="103993"/>
                </a:xfrm>
                <a:prstGeom prst="trapezoid">
                  <a:avLst/>
                </a:prstGeom>
                <a:solidFill>
                  <a:srgbClr val="000000">
                    <a:lumMod val="65000"/>
                    <a:lumOff val="35000"/>
                  </a:srgbClr>
                </a:solid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6" name="任意多边形 111"/>
                <p:cNvSpPr/>
                <p:nvPr/>
              </p:nvSpPr>
              <p:spPr>
                <a:xfrm>
                  <a:off x="1475561" y="2394268"/>
                  <a:ext cx="724620" cy="503337"/>
                </a:xfrm>
                <a:custGeom>
                  <a:avLst/>
                  <a:gdLst>
                    <a:gd name="connsiteX0" fmla="*/ 362310 w 724620"/>
                    <a:gd name="connsiteY0" fmla="*/ 0 h 518642"/>
                    <a:gd name="connsiteX1" fmla="*/ 724620 w 724620"/>
                    <a:gd name="connsiteY1" fmla="*/ 362310 h 518642"/>
                    <a:gd name="connsiteX2" fmla="*/ 696148 w 724620"/>
                    <a:gd name="connsiteY2" fmla="*/ 503337 h 518642"/>
                    <a:gd name="connsiteX3" fmla="*/ 687841 w 724620"/>
                    <a:gd name="connsiteY3" fmla="*/ 518642 h 518642"/>
                    <a:gd name="connsiteX4" fmla="*/ 36780 w 724620"/>
                    <a:gd name="connsiteY4" fmla="*/ 518642 h 518642"/>
                    <a:gd name="connsiteX5" fmla="*/ 28472 w 724620"/>
                    <a:gd name="connsiteY5" fmla="*/ 503337 h 518642"/>
                    <a:gd name="connsiteX6" fmla="*/ 0 w 724620"/>
                    <a:gd name="connsiteY6" fmla="*/ 362310 h 518642"/>
                    <a:gd name="connsiteX7" fmla="*/ 362310 w 724620"/>
                    <a:gd name="connsiteY7" fmla="*/ 0 h 518642"/>
                    <a:gd name="connsiteX0" fmla="*/ 687841 w 779281"/>
                    <a:gd name="connsiteY0" fmla="*/ 518642 h 610082"/>
                    <a:gd name="connsiteX1" fmla="*/ 36780 w 779281"/>
                    <a:gd name="connsiteY1" fmla="*/ 518642 h 610082"/>
                    <a:gd name="connsiteX2" fmla="*/ 28472 w 779281"/>
                    <a:gd name="connsiteY2" fmla="*/ 503337 h 610082"/>
                    <a:gd name="connsiteX3" fmla="*/ 0 w 779281"/>
                    <a:gd name="connsiteY3" fmla="*/ 362310 h 610082"/>
                    <a:gd name="connsiteX4" fmla="*/ 362310 w 779281"/>
                    <a:gd name="connsiteY4" fmla="*/ 0 h 610082"/>
                    <a:gd name="connsiteX5" fmla="*/ 724620 w 779281"/>
                    <a:gd name="connsiteY5" fmla="*/ 362310 h 610082"/>
                    <a:gd name="connsiteX6" fmla="*/ 696148 w 779281"/>
                    <a:gd name="connsiteY6" fmla="*/ 503337 h 610082"/>
                    <a:gd name="connsiteX7" fmla="*/ 779281 w 779281"/>
                    <a:gd name="connsiteY7" fmla="*/ 610082 h 610082"/>
                    <a:gd name="connsiteX0" fmla="*/ 36780 w 779281"/>
                    <a:gd name="connsiteY0" fmla="*/ 518642 h 610082"/>
                    <a:gd name="connsiteX1" fmla="*/ 28472 w 779281"/>
                    <a:gd name="connsiteY1" fmla="*/ 503337 h 610082"/>
                    <a:gd name="connsiteX2" fmla="*/ 0 w 779281"/>
                    <a:gd name="connsiteY2" fmla="*/ 362310 h 610082"/>
                    <a:gd name="connsiteX3" fmla="*/ 362310 w 779281"/>
                    <a:gd name="connsiteY3" fmla="*/ 0 h 610082"/>
                    <a:gd name="connsiteX4" fmla="*/ 724620 w 779281"/>
                    <a:gd name="connsiteY4" fmla="*/ 362310 h 610082"/>
                    <a:gd name="connsiteX5" fmla="*/ 696148 w 779281"/>
                    <a:gd name="connsiteY5" fmla="*/ 503337 h 610082"/>
                    <a:gd name="connsiteX6" fmla="*/ 779281 w 779281"/>
                    <a:gd name="connsiteY6" fmla="*/ 610082 h 610082"/>
                    <a:gd name="connsiteX0" fmla="*/ 36780 w 724620"/>
                    <a:gd name="connsiteY0" fmla="*/ 518642 h 518642"/>
                    <a:gd name="connsiteX1" fmla="*/ 28472 w 724620"/>
                    <a:gd name="connsiteY1" fmla="*/ 503337 h 518642"/>
                    <a:gd name="connsiteX2" fmla="*/ 0 w 724620"/>
                    <a:gd name="connsiteY2" fmla="*/ 362310 h 518642"/>
                    <a:gd name="connsiteX3" fmla="*/ 362310 w 724620"/>
                    <a:gd name="connsiteY3" fmla="*/ 0 h 518642"/>
                    <a:gd name="connsiteX4" fmla="*/ 724620 w 724620"/>
                    <a:gd name="connsiteY4" fmla="*/ 362310 h 518642"/>
                    <a:gd name="connsiteX5" fmla="*/ 696148 w 724620"/>
                    <a:gd name="connsiteY5" fmla="*/ 503337 h 518642"/>
                    <a:gd name="connsiteX0" fmla="*/ 28472 w 724620"/>
                    <a:gd name="connsiteY0" fmla="*/ 503337 h 503337"/>
                    <a:gd name="connsiteX1" fmla="*/ 0 w 724620"/>
                    <a:gd name="connsiteY1" fmla="*/ 362310 h 503337"/>
                    <a:gd name="connsiteX2" fmla="*/ 362310 w 724620"/>
                    <a:gd name="connsiteY2" fmla="*/ 0 h 503337"/>
                    <a:gd name="connsiteX3" fmla="*/ 724620 w 724620"/>
                    <a:gd name="connsiteY3" fmla="*/ 362310 h 503337"/>
                    <a:gd name="connsiteX4" fmla="*/ 696148 w 724620"/>
                    <a:gd name="connsiteY4" fmla="*/ 503337 h 503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620" h="503337">
                      <a:moveTo>
                        <a:pt x="28472" y="503337"/>
                      </a:moveTo>
                      <a:cubicBezTo>
                        <a:pt x="10139" y="459991"/>
                        <a:pt x="0" y="412335"/>
                        <a:pt x="0" y="362310"/>
                      </a:cubicBezTo>
                      <a:cubicBezTo>
                        <a:pt x="0" y="162212"/>
                        <a:pt x="162212" y="0"/>
                        <a:pt x="362310" y="0"/>
                      </a:cubicBezTo>
                      <a:cubicBezTo>
                        <a:pt x="562408" y="0"/>
                        <a:pt x="724620" y="162212"/>
                        <a:pt x="724620" y="362310"/>
                      </a:cubicBezTo>
                      <a:cubicBezTo>
                        <a:pt x="724620" y="412335"/>
                        <a:pt x="714482" y="459991"/>
                        <a:pt x="696148" y="503337"/>
                      </a:cubicBezTo>
                    </a:path>
                  </a:pathLst>
                </a:custGeom>
                <a:noFill/>
                <a:ln w="22225" cap="flat" cmpd="sng" algn="ctr">
                  <a:solidFill>
                    <a:srgbClr val="FFFFFF"/>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FFFFFF"/>
                    </a:solidFill>
                    <a:effectLst/>
                    <a:uLnTx/>
                    <a:uFillTx/>
                    <a:latin typeface="微软雅黑" pitchFamily="34" charset="-122"/>
                    <a:ea typeface="微软雅黑" pitchFamily="34" charset="-122"/>
                  </a:endParaRPr>
                </a:p>
              </p:txBody>
            </p:sp>
          </p:grpSp>
        </p:grpSp>
        <p:sp>
          <p:nvSpPr>
            <p:cNvPr id="34" name="文本框 6"/>
            <p:cNvSpPr txBox="1"/>
            <p:nvPr/>
          </p:nvSpPr>
          <p:spPr>
            <a:xfrm>
              <a:off x="4940128" y="2593379"/>
              <a:ext cx="504216" cy="5112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0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Iskoola Pota" panose="020B0502040204020203" pitchFamily="34" charset="0"/>
                </a:rPr>
                <a:t>1</a:t>
              </a: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Iskoola Pota" panose="020B0502040204020203" pitchFamily="34" charset="0"/>
              </a:endParaRPr>
            </a:p>
          </p:txBody>
        </p:sp>
        <p:sp>
          <p:nvSpPr>
            <p:cNvPr id="35" name="文本框 63"/>
            <p:cNvSpPr txBox="1"/>
            <p:nvPr/>
          </p:nvSpPr>
          <p:spPr>
            <a:xfrm>
              <a:off x="6570254" y="2569699"/>
              <a:ext cx="504216" cy="5112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0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Iskoola Pota" panose="020B0502040204020203" pitchFamily="34" charset="0"/>
                </a:rPr>
                <a:t>2</a:t>
              </a: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Iskoola Pota" panose="020B0502040204020203" pitchFamily="34" charset="0"/>
              </a:endParaRPr>
            </a:p>
          </p:txBody>
        </p:sp>
        <p:sp>
          <p:nvSpPr>
            <p:cNvPr id="36" name="文本框 64"/>
            <p:cNvSpPr txBox="1"/>
            <p:nvPr/>
          </p:nvSpPr>
          <p:spPr>
            <a:xfrm>
              <a:off x="6877712" y="3544763"/>
              <a:ext cx="504216" cy="5112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0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Iskoola Pota" panose="020B0502040204020203" pitchFamily="34" charset="0"/>
                </a:rPr>
                <a:t>4</a:t>
              </a: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Iskoola Pota" panose="020B0502040204020203" pitchFamily="34" charset="0"/>
              </a:endParaRPr>
            </a:p>
          </p:txBody>
        </p:sp>
        <p:sp>
          <p:nvSpPr>
            <p:cNvPr id="37" name="文本框 65"/>
            <p:cNvSpPr txBox="1"/>
            <p:nvPr/>
          </p:nvSpPr>
          <p:spPr>
            <a:xfrm>
              <a:off x="3525463" y="3539387"/>
              <a:ext cx="504216" cy="5112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0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Iskoola Pota" panose="020B0502040204020203" pitchFamily="34" charset="0"/>
                </a:rPr>
                <a:t>3</a:t>
              </a:r>
              <a:endParaRPr kumimoji="0" lang="zh-CN" altLang="en-US" sz="1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Iskoola Pota" panose="020B0502040204020203" pitchFamily="34" charset="0"/>
              </a:endParaRPr>
            </a:p>
          </p:txBody>
        </p:sp>
        <p:grpSp>
          <p:nvGrpSpPr>
            <p:cNvPr id="42" name="组合 130"/>
            <p:cNvGrpSpPr/>
            <p:nvPr/>
          </p:nvGrpSpPr>
          <p:grpSpPr>
            <a:xfrm>
              <a:off x="8165189" y="1894780"/>
              <a:ext cx="151997" cy="157311"/>
              <a:chOff x="6084888" y="3413125"/>
              <a:chExt cx="227012" cy="234950"/>
            </a:xfrm>
            <a:solidFill>
              <a:srgbClr val="FFBF53"/>
            </a:solidFill>
          </p:grpSpPr>
          <p:sp>
            <p:nvSpPr>
              <p:cNvPr id="79" name="Freeform 15"/>
              <p:cNvSpPr>
                <a:spLocks/>
              </p:cNvSpPr>
              <p:nvPr/>
            </p:nvSpPr>
            <p:spPr bwMode="auto">
              <a:xfrm>
                <a:off x="6129338" y="3413125"/>
                <a:ext cx="25400" cy="26988"/>
              </a:xfrm>
              <a:custGeom>
                <a:avLst/>
                <a:gdLst>
                  <a:gd name="T0" fmla="*/ 8575 w 9"/>
                  <a:gd name="T1" fmla="*/ 28064 h 10"/>
                  <a:gd name="T2" fmla="*/ 25725 w 9"/>
                  <a:gd name="T3" fmla="*/ 19645 h 10"/>
                  <a:gd name="T4" fmla="*/ 17150 w 9"/>
                  <a:gd name="T5" fmla="*/ 5613 h 10"/>
                  <a:gd name="T6" fmla="*/ 8575 w 9"/>
                  <a:gd name="T7" fmla="*/ 0 h 10"/>
                  <a:gd name="T8" fmla="*/ 5717 w 9"/>
                  <a:gd name="T9" fmla="*/ 2806 h 10"/>
                  <a:gd name="T10" fmla="*/ 0 w 9"/>
                  <a:gd name="T11" fmla="*/ 8419 h 10"/>
                  <a:gd name="T12" fmla="*/ 2858 w 9"/>
                  <a:gd name="T13" fmla="*/ 14032 h 10"/>
                  <a:gd name="T14" fmla="*/ 8575 w 9"/>
                  <a:gd name="T15" fmla="*/ 28064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1" name="Freeform 17"/>
              <p:cNvSpPr>
                <a:spLocks/>
              </p:cNvSpPr>
              <p:nvPr/>
            </p:nvSpPr>
            <p:spPr bwMode="auto">
              <a:xfrm>
                <a:off x="6286500" y="3459163"/>
                <a:ext cx="25400" cy="22225"/>
              </a:xfrm>
              <a:custGeom>
                <a:avLst/>
                <a:gdLst>
                  <a:gd name="T0" fmla="*/ 21828 w 9"/>
                  <a:gd name="T1" fmla="*/ 16663 h 8"/>
                  <a:gd name="T2" fmla="*/ 24556 w 9"/>
                  <a:gd name="T3" fmla="*/ 11109 h 8"/>
                  <a:gd name="T4" fmla="*/ 24556 w 9"/>
                  <a:gd name="T5" fmla="*/ 2777 h 8"/>
                  <a:gd name="T6" fmla="*/ 16371 w 9"/>
                  <a:gd name="T7" fmla="*/ 0 h 8"/>
                  <a:gd name="T8" fmla="*/ 13642 w 9"/>
                  <a:gd name="T9" fmla="*/ 0 h 8"/>
                  <a:gd name="T10" fmla="*/ 0 w 9"/>
                  <a:gd name="T11" fmla="*/ 8331 h 8"/>
                  <a:gd name="T12" fmla="*/ 8185 w 9"/>
                  <a:gd name="T13" fmla="*/ 22217 h 8"/>
                  <a:gd name="T14" fmla="*/ 21828 w 9"/>
                  <a:gd name="T15" fmla="*/ 16663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2" name="Freeform 18"/>
              <p:cNvSpPr>
                <a:spLocks/>
              </p:cNvSpPr>
              <p:nvPr/>
            </p:nvSpPr>
            <p:spPr bwMode="auto">
              <a:xfrm>
                <a:off x="6084888" y="3459163"/>
                <a:ext cx="25400" cy="22225"/>
              </a:xfrm>
              <a:custGeom>
                <a:avLst/>
                <a:gdLst>
                  <a:gd name="T0" fmla="*/ 8185 w 9"/>
                  <a:gd name="T1" fmla="*/ 0 h 8"/>
                  <a:gd name="T2" fmla="*/ 0 w 9"/>
                  <a:gd name="T3" fmla="*/ 2777 h 8"/>
                  <a:gd name="T4" fmla="*/ 0 w 9"/>
                  <a:gd name="T5" fmla="*/ 11109 h 8"/>
                  <a:gd name="T6" fmla="*/ 2728 w 9"/>
                  <a:gd name="T7" fmla="*/ 16663 h 8"/>
                  <a:gd name="T8" fmla="*/ 16371 w 9"/>
                  <a:gd name="T9" fmla="*/ 22217 h 8"/>
                  <a:gd name="T10" fmla="*/ 24556 w 9"/>
                  <a:gd name="T11" fmla="*/ 8331 h 8"/>
                  <a:gd name="T12" fmla="*/ 10914 w 9"/>
                  <a:gd name="T13" fmla="*/ 0 h 8"/>
                  <a:gd name="T14" fmla="*/ 8185 w 9"/>
                  <a:gd name="T15" fmla="*/ 0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3" name="Freeform 19"/>
              <p:cNvSpPr>
                <a:spLocks/>
              </p:cNvSpPr>
              <p:nvPr/>
            </p:nvSpPr>
            <p:spPr bwMode="auto">
              <a:xfrm>
                <a:off x="6286500" y="3578225"/>
                <a:ext cx="25400" cy="22225"/>
              </a:xfrm>
              <a:custGeom>
                <a:avLst/>
                <a:gdLst>
                  <a:gd name="T0" fmla="*/ 0 w 9"/>
                  <a:gd name="T1" fmla="*/ 13886 h 8"/>
                  <a:gd name="T2" fmla="*/ 13642 w 9"/>
                  <a:gd name="T3" fmla="*/ 22217 h 8"/>
                  <a:gd name="T4" fmla="*/ 16371 w 9"/>
                  <a:gd name="T5" fmla="*/ 22217 h 8"/>
                  <a:gd name="T6" fmla="*/ 24556 w 9"/>
                  <a:gd name="T7" fmla="*/ 19440 h 8"/>
                  <a:gd name="T8" fmla="*/ 24556 w 9"/>
                  <a:gd name="T9" fmla="*/ 13886 h 8"/>
                  <a:gd name="T10" fmla="*/ 21828 w 9"/>
                  <a:gd name="T11" fmla="*/ 8331 h 8"/>
                  <a:gd name="T12" fmla="*/ 8185 w 9"/>
                  <a:gd name="T13" fmla="*/ 0 h 8"/>
                  <a:gd name="T14" fmla="*/ 0 w 9"/>
                  <a:gd name="T15" fmla="*/ 1388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4" name="Freeform 20"/>
              <p:cNvSpPr>
                <a:spLocks/>
              </p:cNvSpPr>
              <p:nvPr/>
            </p:nvSpPr>
            <p:spPr bwMode="auto">
              <a:xfrm>
                <a:off x="6084888" y="3578225"/>
                <a:ext cx="25400" cy="22225"/>
              </a:xfrm>
              <a:custGeom>
                <a:avLst/>
                <a:gdLst>
                  <a:gd name="T0" fmla="*/ 2728 w 9"/>
                  <a:gd name="T1" fmla="*/ 8331 h 8"/>
                  <a:gd name="T2" fmla="*/ 0 w 9"/>
                  <a:gd name="T3" fmla="*/ 13886 h 8"/>
                  <a:gd name="T4" fmla="*/ 0 w 9"/>
                  <a:gd name="T5" fmla="*/ 19440 h 8"/>
                  <a:gd name="T6" fmla="*/ 8185 w 9"/>
                  <a:gd name="T7" fmla="*/ 22217 h 8"/>
                  <a:gd name="T8" fmla="*/ 10914 w 9"/>
                  <a:gd name="T9" fmla="*/ 22217 h 8"/>
                  <a:gd name="T10" fmla="*/ 24556 w 9"/>
                  <a:gd name="T11" fmla="*/ 13886 h 8"/>
                  <a:gd name="T12" fmla="*/ 16371 w 9"/>
                  <a:gd name="T13" fmla="*/ 0 h 8"/>
                  <a:gd name="T14" fmla="*/ 2728 w 9"/>
                  <a:gd name="T15" fmla="*/ 8331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5" name="Freeform 21"/>
              <p:cNvSpPr>
                <a:spLocks/>
              </p:cNvSpPr>
              <p:nvPr/>
            </p:nvSpPr>
            <p:spPr bwMode="auto">
              <a:xfrm>
                <a:off x="6242050" y="3619500"/>
                <a:ext cx="25400" cy="28575"/>
              </a:xfrm>
              <a:custGeom>
                <a:avLst/>
                <a:gdLst>
                  <a:gd name="T0" fmla="*/ 17150 w 9"/>
                  <a:gd name="T1" fmla="*/ 0 h 10"/>
                  <a:gd name="T2" fmla="*/ 0 w 9"/>
                  <a:gd name="T3" fmla="*/ 8419 h 10"/>
                  <a:gd name="T4" fmla="*/ 8575 w 9"/>
                  <a:gd name="T5" fmla="*/ 22451 h 10"/>
                  <a:gd name="T6" fmla="*/ 17150 w 9"/>
                  <a:gd name="T7" fmla="*/ 28064 h 10"/>
                  <a:gd name="T8" fmla="*/ 20008 w 9"/>
                  <a:gd name="T9" fmla="*/ 25258 h 10"/>
                  <a:gd name="T10" fmla="*/ 25725 w 9"/>
                  <a:gd name="T11" fmla="*/ 14032 h 10"/>
                  <a:gd name="T12" fmla="*/ 17150 w 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6" name="Freeform 22"/>
              <p:cNvSpPr>
                <a:spLocks/>
              </p:cNvSpPr>
              <p:nvPr/>
            </p:nvSpPr>
            <p:spPr bwMode="auto">
              <a:xfrm>
                <a:off x="6129338" y="3619500"/>
                <a:ext cx="25400" cy="28575"/>
              </a:xfrm>
              <a:custGeom>
                <a:avLst/>
                <a:gdLst>
                  <a:gd name="T0" fmla="*/ 2858 w 9"/>
                  <a:gd name="T1" fmla="*/ 14032 h 10"/>
                  <a:gd name="T2" fmla="*/ 0 w 9"/>
                  <a:gd name="T3" fmla="*/ 22451 h 10"/>
                  <a:gd name="T4" fmla="*/ 5717 w 9"/>
                  <a:gd name="T5" fmla="*/ 25258 h 10"/>
                  <a:gd name="T6" fmla="*/ 8575 w 9"/>
                  <a:gd name="T7" fmla="*/ 28064 h 10"/>
                  <a:gd name="T8" fmla="*/ 17150 w 9"/>
                  <a:gd name="T9" fmla="*/ 22451 h 10"/>
                  <a:gd name="T10" fmla="*/ 25725 w 9"/>
                  <a:gd name="T11" fmla="*/ 8419 h 10"/>
                  <a:gd name="T12" fmla="*/ 8575 w 9"/>
                  <a:gd name="T13" fmla="*/ 0 h 10"/>
                  <a:gd name="T14" fmla="*/ 2858 w 9"/>
                  <a:gd name="T15" fmla="*/ 140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7" name="Oval 23"/>
              <p:cNvSpPr>
                <a:spLocks noChangeArrowheads="1"/>
              </p:cNvSpPr>
              <p:nvPr/>
            </p:nvSpPr>
            <p:spPr bwMode="auto">
              <a:xfrm>
                <a:off x="6184900" y="3517900"/>
                <a:ext cx="23813" cy="26988"/>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sp>
            <p:nvSpPr>
              <p:cNvPr id="88" name="Freeform 24"/>
              <p:cNvSpPr>
                <a:spLocks/>
              </p:cNvSpPr>
              <p:nvPr/>
            </p:nvSpPr>
            <p:spPr bwMode="auto">
              <a:xfrm>
                <a:off x="6148388" y="3444875"/>
                <a:ext cx="60325" cy="73025"/>
              </a:xfrm>
              <a:custGeom>
                <a:avLst/>
                <a:gdLst>
                  <a:gd name="T0" fmla="*/ 60805 w 22"/>
                  <a:gd name="T1" fmla="*/ 69710 h 26"/>
                  <a:gd name="T2" fmla="*/ 58041 w 22"/>
                  <a:gd name="T3" fmla="*/ 19519 h 26"/>
                  <a:gd name="T4" fmla="*/ 49750 w 22"/>
                  <a:gd name="T5" fmla="*/ 8365 h 26"/>
                  <a:gd name="T6" fmla="*/ 38694 w 22"/>
                  <a:gd name="T7" fmla="*/ 19519 h 26"/>
                  <a:gd name="T8" fmla="*/ 38694 w 22"/>
                  <a:gd name="T9" fmla="*/ 47403 h 26"/>
                  <a:gd name="T10" fmla="*/ 13819 w 22"/>
                  <a:gd name="T11" fmla="*/ 2788 h 26"/>
                  <a:gd name="T12" fmla="*/ 5528 w 22"/>
                  <a:gd name="T13" fmla="*/ 2788 h 26"/>
                  <a:gd name="T14" fmla="*/ 2764 w 22"/>
                  <a:gd name="T15" fmla="*/ 11154 h 26"/>
                  <a:gd name="T16" fmla="*/ 35930 w 22"/>
                  <a:gd name="T17" fmla="*/ 72498 h 26"/>
                  <a:gd name="T18" fmla="*/ 49750 w 22"/>
                  <a:gd name="T19" fmla="*/ 66921 h 26"/>
                  <a:gd name="T20" fmla="*/ 60805 w 22"/>
                  <a:gd name="T21" fmla="*/ 6971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endParaRPr>
              </a:p>
            </p:txBody>
          </p:sp>
        </p:grpSp>
        <p:sp>
          <p:nvSpPr>
            <p:cNvPr id="47" name="文本框 264"/>
            <p:cNvSpPr txBox="1"/>
            <p:nvPr/>
          </p:nvSpPr>
          <p:spPr bwMode="auto">
            <a:xfrm>
              <a:off x="1499786" y="1308122"/>
              <a:ext cx="4439916" cy="1104000"/>
            </a:xfrm>
            <a:prstGeom prst="rect">
              <a:avLst/>
            </a:prstGeom>
            <a:noFill/>
          </p:spPr>
          <p:txBody>
            <a:bodyPr wrap="square">
              <a:spAutoFit/>
            </a:bodyPr>
            <a:lstStyle/>
            <a:p>
              <a:pPr lvl="0" algn="ctr">
                <a:defRPr/>
              </a:pPr>
              <a:r>
                <a:rPr lang="ru-RU" altLang="zh-CN" sz="1000" kern="0" dirty="0" smtClean="0">
                  <a:solidFill>
                    <a:prstClr val="black"/>
                  </a:solidFill>
                  <a:ea typeface="微软雅黑" pitchFamily="34" charset="-122"/>
                </a:rPr>
                <a:t>Областная целевая </a:t>
              </a:r>
            </a:p>
            <a:p>
              <a:pPr lvl="0" algn="ctr">
                <a:defRPr/>
              </a:pPr>
              <a:r>
                <a:rPr lang="ru-RU" altLang="zh-CN" sz="1000" kern="0" dirty="0" smtClean="0">
                  <a:solidFill>
                    <a:prstClr val="black"/>
                  </a:solidFill>
                  <a:ea typeface="微软雅黑" pitchFamily="34" charset="-122"/>
                </a:rPr>
                <a:t>программа</a:t>
              </a:r>
              <a:endParaRPr kumimoji="0" lang="zh-CN" altLang="en-US" sz="1000" i="0" u="none" strike="noStrike" kern="1200" cap="none" spc="0" normalizeH="0" baseline="0" noProof="0" dirty="0">
                <a:ln>
                  <a:noFill/>
                </a:ln>
                <a:solidFill>
                  <a:srgbClr val="FFFFFF">
                    <a:lumMod val="50000"/>
                  </a:srgbClr>
                </a:solidFill>
                <a:effectLst/>
                <a:uLnTx/>
                <a:uFillTx/>
                <a:latin typeface="微软雅黑" pitchFamily="34" charset="-122"/>
                <a:ea typeface="微软雅黑" pitchFamily="34" charset="-122"/>
              </a:endParaRPr>
            </a:p>
          </p:txBody>
        </p:sp>
      </p:grpSp>
      <p:sp>
        <p:nvSpPr>
          <p:cNvPr id="117" name="文本框 264"/>
          <p:cNvSpPr txBox="1"/>
          <p:nvPr/>
        </p:nvSpPr>
        <p:spPr bwMode="auto">
          <a:xfrm>
            <a:off x="5276838" y="1366216"/>
            <a:ext cx="1563338" cy="400110"/>
          </a:xfrm>
          <a:prstGeom prst="rect">
            <a:avLst/>
          </a:prstGeom>
          <a:noFill/>
        </p:spPr>
        <p:txBody>
          <a:bodyPr wrap="square">
            <a:spAutoFit/>
          </a:bodyPr>
          <a:lstStyle/>
          <a:p>
            <a:pPr algn="ctr">
              <a:defRPr/>
            </a:pPr>
            <a:r>
              <a:rPr lang="ru-RU" altLang="zh-CN" sz="1000" kern="0" dirty="0" smtClean="0">
                <a:ea typeface="微软雅黑" pitchFamily="34" charset="-122"/>
              </a:rPr>
              <a:t>Региональная </a:t>
            </a:r>
          </a:p>
          <a:p>
            <a:pPr algn="ctr">
              <a:defRPr/>
            </a:pPr>
            <a:r>
              <a:rPr lang="ru-RU" altLang="zh-CN" sz="1000" kern="0" dirty="0" smtClean="0">
                <a:ea typeface="微软雅黑" pitchFamily="34" charset="-122"/>
              </a:rPr>
              <a:t>программа</a:t>
            </a:r>
            <a:endParaRPr lang="ru-RU" altLang="zh-CN" sz="1000" kern="0" dirty="0">
              <a:ea typeface="微软雅黑" pitchFamily="34" charset="-122"/>
            </a:endParaRPr>
          </a:p>
        </p:txBody>
      </p:sp>
      <p:sp>
        <p:nvSpPr>
          <p:cNvPr id="119" name="文本框 264"/>
          <p:cNvSpPr txBox="1"/>
          <p:nvPr/>
        </p:nvSpPr>
        <p:spPr bwMode="auto">
          <a:xfrm>
            <a:off x="5253746" y="2729385"/>
            <a:ext cx="1436158" cy="400110"/>
          </a:xfrm>
          <a:prstGeom prst="rect">
            <a:avLst/>
          </a:prstGeom>
          <a:noFill/>
        </p:spPr>
        <p:txBody>
          <a:bodyPr wrap="square">
            <a:spAutoFit/>
          </a:bodyPr>
          <a:lstStyle/>
          <a:p>
            <a:pPr algn="ctr">
              <a:defRPr/>
            </a:pPr>
            <a:r>
              <a:rPr lang="ru-RU" altLang="zh-CN" sz="1000" kern="0" dirty="0" smtClean="0">
                <a:ea typeface="微软雅黑" pitchFamily="34" charset="-122"/>
              </a:rPr>
              <a:t>Ведомственная целевая программа</a:t>
            </a:r>
            <a:endParaRPr lang="ru-RU" altLang="zh-CN" sz="1000" kern="0" dirty="0">
              <a:ea typeface="微软雅黑" pitchFamily="34" charset="-122"/>
            </a:endParaRPr>
          </a:p>
        </p:txBody>
      </p:sp>
      <p:sp>
        <p:nvSpPr>
          <p:cNvPr id="120" name="文本框 264"/>
          <p:cNvSpPr txBox="1"/>
          <p:nvPr/>
        </p:nvSpPr>
        <p:spPr bwMode="auto">
          <a:xfrm>
            <a:off x="3331569" y="2716358"/>
            <a:ext cx="1538362" cy="400110"/>
          </a:xfrm>
          <a:prstGeom prst="rect">
            <a:avLst/>
          </a:prstGeom>
          <a:noFill/>
        </p:spPr>
        <p:txBody>
          <a:bodyPr wrap="square">
            <a:spAutoFit/>
          </a:bodyPr>
          <a:lstStyle/>
          <a:p>
            <a:pPr algn="ctr">
              <a:defRPr/>
            </a:pPr>
            <a:r>
              <a:rPr lang="ru-RU" altLang="zh-CN" sz="1000" kern="0" dirty="0" smtClean="0">
                <a:ea typeface="微软雅黑" pitchFamily="34" charset="-122"/>
              </a:rPr>
              <a:t>Основное </a:t>
            </a:r>
          </a:p>
          <a:p>
            <a:pPr algn="ctr">
              <a:defRPr/>
            </a:pPr>
            <a:r>
              <a:rPr lang="ru-RU" altLang="zh-CN" sz="1000" kern="0" dirty="0" smtClean="0">
                <a:ea typeface="微软雅黑" pitchFamily="34" charset="-122"/>
              </a:rPr>
              <a:t>мероприятие</a:t>
            </a:r>
            <a:endParaRPr lang="ru-RU" altLang="zh-CN" sz="1000" kern="0" dirty="0">
              <a:ea typeface="微软雅黑" pitchFamily="34" charset="-122"/>
            </a:endParaRPr>
          </a:p>
        </p:txBody>
      </p:sp>
      <p:sp>
        <p:nvSpPr>
          <p:cNvPr id="121" name="Прямоугольник 120"/>
          <p:cNvSpPr/>
          <p:nvPr/>
        </p:nvSpPr>
        <p:spPr>
          <a:xfrm>
            <a:off x="354935" y="1366216"/>
            <a:ext cx="2880320" cy="1477328"/>
          </a:xfrm>
          <a:prstGeom prst="rect">
            <a:avLst/>
          </a:prstGeom>
        </p:spPr>
        <p:txBody>
          <a:bodyPr wrap="square">
            <a:spAutoFit/>
          </a:bodyPr>
          <a:lstStyle/>
          <a:p>
            <a:r>
              <a:rPr lang="ru-RU" sz="1000" b="1" dirty="0">
                <a:latin typeface="Times New Roman" panose="02020603050405020304" pitchFamily="18" charset="0"/>
                <a:cs typeface="Times New Roman" panose="02020603050405020304" pitchFamily="18" charset="0"/>
              </a:rPr>
              <a:t>ГОСУДАРСТВЕННАЯ ПРОГРАММА ЯРОСЛАВСКОЙ ОБЛАСТИ </a:t>
            </a:r>
            <a:r>
              <a:rPr lang="ru-RU" sz="1000" dirty="0">
                <a:solidFill>
                  <a:srgbClr val="000000"/>
                </a:solidFill>
                <a:latin typeface="Times New Roman" panose="02020603050405020304" pitchFamily="18" charset="0"/>
                <a:cs typeface="Times New Roman" panose="02020603050405020304" pitchFamily="18" charset="0"/>
              </a:rPr>
              <a:t>- документ стратегического планирования, содержащий комплекс планируемых мероприятий, взаимоувязанных по задачам, срокам осуществления, исполнителям и ресурсам и обеспечивающих наиболее эффективное достижение целей и решение задач социально-экономического развития Ярославской области</a:t>
            </a:r>
            <a:endParaRPr lang="ru-RU" sz="1000" dirty="0"/>
          </a:p>
        </p:txBody>
      </p:sp>
      <p:sp>
        <p:nvSpPr>
          <p:cNvPr id="125" name="Прямоугольник 124"/>
          <p:cNvSpPr/>
          <p:nvPr/>
        </p:nvSpPr>
        <p:spPr>
          <a:xfrm>
            <a:off x="607454" y="548697"/>
            <a:ext cx="5588532" cy="646331"/>
          </a:xfrm>
          <a:prstGeom prst="rect">
            <a:avLst/>
          </a:prstGeom>
        </p:spPr>
        <p:txBody>
          <a:bodyPr wrap="square">
            <a:spAutoFit/>
          </a:bodyPr>
          <a:lstStyle/>
          <a:p>
            <a:pPr algn="ctr"/>
            <a:r>
              <a:rPr lang="ru-RU" dirty="0" smtClean="0">
                <a:latin typeface="+mj-lt"/>
              </a:rPr>
              <a:t>Государственные программы </a:t>
            </a:r>
            <a:r>
              <a:rPr lang="ru-RU" dirty="0">
                <a:latin typeface="+mj-lt"/>
              </a:rPr>
              <a:t>Ярославской </a:t>
            </a:r>
            <a:r>
              <a:rPr lang="ru-RU" dirty="0" smtClean="0">
                <a:latin typeface="+mj-lt"/>
              </a:rPr>
              <a:t>области в 2018 году </a:t>
            </a:r>
            <a:endParaRPr lang="ru-RU" dirty="0">
              <a:latin typeface="+mj-lt"/>
            </a:endParaRPr>
          </a:p>
        </p:txBody>
      </p:sp>
      <p:graphicFrame>
        <p:nvGraphicFramePr>
          <p:cNvPr id="136" name="Схема 135"/>
          <p:cNvGraphicFramePr/>
          <p:nvPr>
            <p:extLst>
              <p:ext uri="{D42A27DB-BD31-4B8C-83A1-F6EECF244321}">
                <p14:modId xmlns:p14="http://schemas.microsoft.com/office/powerpoint/2010/main" val="2331193143"/>
              </p:ext>
            </p:extLst>
          </p:nvPr>
        </p:nvGraphicFramePr>
        <p:xfrm>
          <a:off x="116632" y="3224808"/>
          <a:ext cx="2160240" cy="3908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37" name="Схема 136"/>
          <p:cNvGraphicFramePr/>
          <p:nvPr>
            <p:extLst>
              <p:ext uri="{D42A27DB-BD31-4B8C-83A1-F6EECF244321}">
                <p14:modId xmlns:p14="http://schemas.microsoft.com/office/powerpoint/2010/main" val="3420815730"/>
              </p:ext>
            </p:extLst>
          </p:nvPr>
        </p:nvGraphicFramePr>
        <p:xfrm>
          <a:off x="4678834" y="5745088"/>
          <a:ext cx="2011070" cy="18002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cxnSp>
        <p:nvCxnSpPr>
          <p:cNvPr id="139" name="Прямая со стрелкой 138"/>
          <p:cNvCxnSpPr/>
          <p:nvPr/>
        </p:nvCxnSpPr>
        <p:spPr>
          <a:xfrm>
            <a:off x="3501008" y="3606314"/>
            <a:ext cx="0" cy="146050"/>
          </a:xfrm>
          <a:prstGeom prst="straightConnector1">
            <a:avLst/>
          </a:prstGeom>
          <a:noFill/>
          <a:ln w="19050" cap="flat" cmpd="sng" algn="ctr">
            <a:solidFill>
              <a:srgbClr val="000000"/>
            </a:solidFill>
            <a:prstDash val="solid"/>
            <a:miter lim="800000"/>
            <a:tailEnd type="arrow"/>
          </a:ln>
          <a:effectLst/>
        </p:spPr>
      </p:cxnSp>
      <p:sp>
        <p:nvSpPr>
          <p:cNvPr id="140" name="TextBox 22"/>
          <p:cNvSpPr txBox="1">
            <a:spLocks noChangeArrowheads="1"/>
          </p:cNvSpPr>
          <p:nvPr/>
        </p:nvSpPr>
        <p:spPr bwMode="auto">
          <a:xfrm>
            <a:off x="2488268" y="3144649"/>
            <a:ext cx="2000905" cy="415498"/>
          </a:xfrm>
          <a:prstGeom prst="rect">
            <a:avLst/>
          </a:prstGeom>
          <a:solidFill>
            <a:srgbClr val="4B6DA5">
              <a:alpha val="70000"/>
            </a:srgbClr>
          </a:solidFill>
          <a:ln>
            <a:noFill/>
          </a:ln>
          <a:extLst/>
        </p:spPr>
        <p:txBody>
          <a:bodyPr wrap="squar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eaLnBrk="1" hangingPunct="1">
              <a:spcBef>
                <a:spcPct val="0"/>
              </a:spcBef>
              <a:buFontTx/>
              <a:buNone/>
            </a:pPr>
            <a:r>
              <a:rPr lang="ru-RU" altLang="ru-RU" sz="1100" b="1" dirty="0">
                <a:solidFill>
                  <a:srgbClr val="000000"/>
                </a:solidFill>
                <a:latin typeface="Times New Roman" pitchFamily="18" charset="0"/>
                <a:cs typeface="Times New Roman" pitchFamily="18" charset="0"/>
              </a:rPr>
              <a:t>Непрограммные </a:t>
            </a:r>
            <a:r>
              <a:rPr lang="ru-RU" altLang="ru-RU" sz="1100" b="1" dirty="0" smtClean="0">
                <a:solidFill>
                  <a:srgbClr val="000000"/>
                </a:solidFill>
                <a:latin typeface="Times New Roman" pitchFamily="18" charset="0"/>
                <a:cs typeface="Times New Roman" pitchFamily="18" charset="0"/>
              </a:rPr>
              <a:t>расходы – </a:t>
            </a:r>
          </a:p>
          <a:p>
            <a:pPr algn="ctr" eaLnBrk="1" hangingPunct="1">
              <a:spcBef>
                <a:spcPct val="0"/>
              </a:spcBef>
              <a:buFontTx/>
              <a:buNone/>
            </a:pPr>
            <a:r>
              <a:rPr lang="ru-RU" altLang="ru-RU" sz="1000" b="1" i="1" dirty="0" smtClean="0">
                <a:solidFill>
                  <a:srgbClr val="000000"/>
                </a:solidFill>
                <a:latin typeface="Times New Roman" pitchFamily="18" charset="0"/>
                <a:cs typeface="Times New Roman" pitchFamily="18" charset="0"/>
              </a:rPr>
              <a:t>3 145,7млн. руб.</a:t>
            </a:r>
            <a:endParaRPr lang="ru-RU" altLang="ru-RU" sz="1000" b="1" i="1" dirty="0">
              <a:solidFill>
                <a:srgbClr val="000000"/>
              </a:solidFill>
              <a:latin typeface="Times New Roman" pitchFamily="18" charset="0"/>
              <a:cs typeface="Times New Roman" pitchFamily="18" charset="0"/>
            </a:endParaRPr>
          </a:p>
        </p:txBody>
      </p:sp>
      <p:sp>
        <p:nvSpPr>
          <p:cNvPr id="67"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26</a:t>
            </a:fld>
            <a:endParaRPr lang="ru-RU" sz="1400" dirty="0"/>
          </a:p>
        </p:txBody>
      </p:sp>
      <p:graphicFrame>
        <p:nvGraphicFramePr>
          <p:cNvPr id="138" name="Схема 137"/>
          <p:cNvGraphicFramePr/>
          <p:nvPr>
            <p:extLst>
              <p:ext uri="{D42A27DB-BD31-4B8C-83A1-F6EECF244321}">
                <p14:modId xmlns:p14="http://schemas.microsoft.com/office/powerpoint/2010/main" val="3380858115"/>
              </p:ext>
            </p:extLst>
          </p:nvPr>
        </p:nvGraphicFramePr>
        <p:xfrm>
          <a:off x="4729075" y="3224809"/>
          <a:ext cx="1960829" cy="2376263"/>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65" name="Диаграмма 64"/>
          <p:cNvGraphicFramePr>
            <a:graphicFrameLocks/>
          </p:cNvGraphicFramePr>
          <p:nvPr>
            <p:extLst>
              <p:ext uri="{D42A27DB-BD31-4B8C-83A1-F6EECF244321}">
                <p14:modId xmlns:p14="http://schemas.microsoft.com/office/powerpoint/2010/main" val="2008965726"/>
              </p:ext>
            </p:extLst>
          </p:nvPr>
        </p:nvGraphicFramePr>
        <p:xfrm>
          <a:off x="1143000" y="3560147"/>
          <a:ext cx="4572000" cy="2616990"/>
        </p:xfrm>
        <a:graphic>
          <a:graphicData uri="http://schemas.openxmlformats.org/drawingml/2006/chart">
            <c:chart xmlns:c="http://schemas.openxmlformats.org/drawingml/2006/chart" xmlns:r="http://schemas.openxmlformats.org/officeDocument/2006/relationships" r:id="rId24"/>
          </a:graphicData>
        </a:graphic>
      </p:graphicFrame>
    </p:spTree>
    <p:extLst>
      <p:ext uri="{BB962C8B-B14F-4D97-AF65-F5344CB8AC3E}">
        <p14:creationId xmlns:p14="http://schemas.microsoft.com/office/powerpoint/2010/main" val="23717502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0688" y="1712640"/>
            <a:ext cx="5086350" cy="576064"/>
          </a:xfrm>
        </p:spPr>
        <p:txBody>
          <a:bodyPr>
            <a:normAutofit fontScale="90000"/>
          </a:bodyPr>
          <a:lstStyle/>
          <a:p>
            <a:pPr algn="ctr"/>
            <a:r>
              <a:rPr lang="ru-RU" sz="2200" dirty="0" smtClean="0"/>
              <a:t/>
            </a:r>
            <a:br>
              <a:rPr lang="ru-RU" sz="2200" dirty="0" smtClean="0"/>
            </a:br>
            <a:r>
              <a:rPr lang="ru-RU" sz="2200" dirty="0"/>
              <a:t/>
            </a:r>
            <a:br>
              <a:rPr lang="ru-RU" sz="2200" dirty="0"/>
            </a:br>
            <a:r>
              <a:rPr lang="ru-RU" sz="2200" dirty="0" smtClean="0"/>
              <a:t>Сравнение </a:t>
            </a:r>
            <a:r>
              <a:rPr lang="ru-RU" sz="2200" dirty="0"/>
              <a:t>расходов областного бюджета в разрезе государственных </a:t>
            </a:r>
            <a:r>
              <a:rPr lang="ru-RU" sz="2200" dirty="0" smtClean="0"/>
              <a:t>программ </a:t>
            </a:r>
            <a:br>
              <a:rPr lang="ru-RU" sz="2200" dirty="0" smtClean="0"/>
            </a:br>
            <a:r>
              <a:rPr lang="ru-RU" sz="2200" dirty="0" smtClean="0"/>
              <a:t>в 2017 и 2018 </a:t>
            </a:r>
            <a:r>
              <a:rPr lang="ru-RU" sz="2200" dirty="0" err="1" smtClean="0"/>
              <a:t>гг</a:t>
            </a:r>
            <a:r>
              <a:rPr lang="ru-RU" sz="2200" dirty="0" smtClean="0"/>
              <a:t>, млн. </a:t>
            </a:r>
            <a:r>
              <a:rPr lang="ru-RU" sz="2200" dirty="0"/>
              <a:t>руб.</a:t>
            </a:r>
            <a:r>
              <a:rPr lang="ru-RU" dirty="0"/>
              <a:t/>
            </a:r>
            <a:br>
              <a:rPr lang="ru-RU" dirty="0"/>
            </a:br>
            <a:endParaRPr lang="ru-RU" dirty="0"/>
          </a:p>
        </p:txBody>
      </p:sp>
      <p:sp>
        <p:nvSpPr>
          <p:cNvPr id="4" name="Номер слайда 3"/>
          <p:cNvSpPr>
            <a:spLocks noGrp="1"/>
          </p:cNvSpPr>
          <p:nvPr>
            <p:ph type="sldNum" sz="quarter" idx="12"/>
          </p:nvPr>
        </p:nvSpPr>
        <p:spPr>
          <a:xfrm>
            <a:off x="6376764" y="9427182"/>
            <a:ext cx="481236" cy="477412"/>
          </a:xfrm>
        </p:spPr>
        <p:txBody>
          <a:bodyPr/>
          <a:lstStyle/>
          <a:p>
            <a:fld id="{B19B0651-EE4F-4900-A07F-96A6BFA9D0F0}" type="slidenum">
              <a:rPr lang="ru-RU" sz="1400" smtClean="0"/>
              <a:t>27</a:t>
            </a:fld>
            <a:endParaRPr lang="ru-RU" sz="1400" dirty="0"/>
          </a:p>
        </p:txBody>
      </p:sp>
      <p:graphicFrame>
        <p:nvGraphicFramePr>
          <p:cNvPr id="6" name="Диаграмма 5"/>
          <p:cNvGraphicFramePr>
            <a:graphicFrameLocks/>
          </p:cNvGraphicFramePr>
          <p:nvPr>
            <p:extLst>
              <p:ext uri="{D42A27DB-BD31-4B8C-83A1-F6EECF244321}">
                <p14:modId xmlns:p14="http://schemas.microsoft.com/office/powerpoint/2010/main" val="3996027833"/>
              </p:ext>
            </p:extLst>
          </p:nvPr>
        </p:nvGraphicFramePr>
        <p:xfrm>
          <a:off x="188640" y="1640632"/>
          <a:ext cx="6480720" cy="39604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Объект 4"/>
          <p:cNvGraphicFramePr>
            <a:graphicFrameLocks noChangeAspect="1"/>
          </p:cNvGraphicFramePr>
          <p:nvPr>
            <p:extLst>
              <p:ext uri="{D42A27DB-BD31-4B8C-83A1-F6EECF244321}">
                <p14:modId xmlns:p14="http://schemas.microsoft.com/office/powerpoint/2010/main" val="3627465550"/>
              </p:ext>
            </p:extLst>
          </p:nvPr>
        </p:nvGraphicFramePr>
        <p:xfrm>
          <a:off x="260648" y="5745088"/>
          <a:ext cx="6264696" cy="2933700"/>
        </p:xfrm>
        <a:graphic>
          <a:graphicData uri="http://schemas.openxmlformats.org/presentationml/2006/ole">
            <mc:AlternateContent xmlns:mc="http://schemas.openxmlformats.org/markup-compatibility/2006">
              <mc:Choice xmlns:v="urn:schemas-microsoft-com:vml" Requires="v">
                <p:oleObj spid="_x0000_s29760" name="Лист" r:id="rId5" imgW="6172268" imgH="2933820" progId="Excel.Sheet.12">
                  <p:embed/>
                </p:oleObj>
              </mc:Choice>
              <mc:Fallback>
                <p:oleObj name="Лист" r:id="rId5" imgW="6172268" imgH="2933820" progId="Excel.Sheet.12">
                  <p:embed/>
                  <p:pic>
                    <p:nvPicPr>
                      <p:cNvPr id="0" name=""/>
                      <p:cNvPicPr/>
                      <p:nvPr/>
                    </p:nvPicPr>
                    <p:blipFill>
                      <a:blip r:embed="rId6"/>
                      <a:stretch>
                        <a:fillRect/>
                      </a:stretch>
                    </p:blipFill>
                    <p:spPr>
                      <a:xfrm>
                        <a:off x="260648" y="5745088"/>
                        <a:ext cx="6264696" cy="2933700"/>
                      </a:xfrm>
                      <a:prstGeom prst="rect">
                        <a:avLst/>
                      </a:prstGeom>
                    </p:spPr>
                  </p:pic>
                </p:oleObj>
              </mc:Fallback>
            </mc:AlternateContent>
          </a:graphicData>
        </a:graphic>
      </p:graphicFrame>
    </p:spTree>
    <p:extLst>
      <p:ext uri="{BB962C8B-B14F-4D97-AF65-F5344CB8AC3E}">
        <p14:creationId xmlns:p14="http://schemas.microsoft.com/office/powerpoint/2010/main" val="26453171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28</a:t>
            </a:fld>
            <a:endParaRPr lang="ru-RU" sz="1400" dirty="0"/>
          </a:p>
        </p:txBody>
      </p:sp>
      <p:sp>
        <p:nvSpPr>
          <p:cNvPr id="2" name="Прямоугольник 1"/>
          <p:cNvSpPr/>
          <p:nvPr/>
        </p:nvSpPr>
        <p:spPr>
          <a:xfrm>
            <a:off x="522919" y="488504"/>
            <a:ext cx="5760640" cy="1015663"/>
          </a:xfrm>
          <a:prstGeom prst="rect">
            <a:avLst/>
          </a:prstGeom>
        </p:spPr>
        <p:txBody>
          <a:bodyPr wrap="square">
            <a:spAutoFit/>
          </a:bodyPr>
          <a:lstStyle/>
          <a:p>
            <a:pPr algn="ctr">
              <a:spcBef>
                <a:spcPct val="0"/>
              </a:spcBef>
            </a:pPr>
            <a:r>
              <a:rPr lang="ru-RU" altLang="ru-RU" sz="2000" dirty="0">
                <a:latin typeface="+mj-lt"/>
                <a:cs typeface="Times New Roman" pitchFamily="18" charset="0"/>
              </a:rPr>
              <a:t>Структура расходов областного бюджета в разрезе государственных программ за </a:t>
            </a:r>
            <a:r>
              <a:rPr lang="ru-RU" altLang="ru-RU" sz="2000" dirty="0" smtClean="0">
                <a:latin typeface="+mj-lt"/>
                <a:cs typeface="Times New Roman" pitchFamily="18" charset="0"/>
              </a:rPr>
              <a:t>2018 </a:t>
            </a:r>
            <a:r>
              <a:rPr lang="ru-RU" altLang="ru-RU" sz="2000" dirty="0">
                <a:latin typeface="+mj-lt"/>
                <a:cs typeface="Times New Roman" pitchFamily="18" charset="0"/>
              </a:rPr>
              <a:t>год </a:t>
            </a:r>
          </a:p>
          <a:p>
            <a:pPr algn="ctr">
              <a:spcBef>
                <a:spcPct val="0"/>
              </a:spcBef>
            </a:pPr>
            <a:r>
              <a:rPr lang="ru-RU" altLang="ru-RU" sz="2000" dirty="0">
                <a:latin typeface="+mj-lt"/>
                <a:cs typeface="Times New Roman" pitchFamily="18" charset="0"/>
              </a:rPr>
              <a:t>в сравнении с утвержденным планом</a:t>
            </a:r>
          </a:p>
        </p:txBody>
      </p:sp>
      <p:graphicFrame>
        <p:nvGraphicFramePr>
          <p:cNvPr id="7" name="Диаграмма 6"/>
          <p:cNvGraphicFramePr>
            <a:graphicFrameLocks/>
          </p:cNvGraphicFramePr>
          <p:nvPr>
            <p:extLst>
              <p:ext uri="{D42A27DB-BD31-4B8C-83A1-F6EECF244321}">
                <p14:modId xmlns:p14="http://schemas.microsoft.com/office/powerpoint/2010/main" val="3266069293"/>
              </p:ext>
            </p:extLst>
          </p:nvPr>
        </p:nvGraphicFramePr>
        <p:xfrm>
          <a:off x="116632" y="1504167"/>
          <a:ext cx="6730564" cy="26567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Объект 3"/>
          <p:cNvGraphicFramePr>
            <a:graphicFrameLocks noChangeAspect="1"/>
          </p:cNvGraphicFramePr>
          <p:nvPr>
            <p:extLst>
              <p:ext uri="{D42A27DB-BD31-4B8C-83A1-F6EECF244321}">
                <p14:modId xmlns:p14="http://schemas.microsoft.com/office/powerpoint/2010/main" val="4094484407"/>
              </p:ext>
            </p:extLst>
          </p:nvPr>
        </p:nvGraphicFramePr>
        <p:xfrm>
          <a:off x="260648" y="4232920"/>
          <a:ext cx="6389617" cy="4536504"/>
        </p:xfrm>
        <a:graphic>
          <a:graphicData uri="http://schemas.openxmlformats.org/presentationml/2006/ole">
            <mc:AlternateContent xmlns:mc="http://schemas.openxmlformats.org/markup-compatibility/2006">
              <mc:Choice xmlns:v="urn:schemas-microsoft-com:vml" Requires="v">
                <p:oleObj spid="_x0000_s30783" name="Лист" r:id="rId6" imgW="7724722" imgH="6572340" progId="Excel.Sheet.12">
                  <p:embed/>
                </p:oleObj>
              </mc:Choice>
              <mc:Fallback>
                <p:oleObj name="Лист" r:id="rId6" imgW="7724722" imgH="6572340" progId="Excel.Sheet.12">
                  <p:embed/>
                  <p:pic>
                    <p:nvPicPr>
                      <p:cNvPr id="0" name=""/>
                      <p:cNvPicPr/>
                      <p:nvPr/>
                    </p:nvPicPr>
                    <p:blipFill>
                      <a:blip r:embed="rId7"/>
                      <a:stretch>
                        <a:fillRect/>
                      </a:stretch>
                    </p:blipFill>
                    <p:spPr>
                      <a:xfrm>
                        <a:off x="260648" y="4232920"/>
                        <a:ext cx="6389617" cy="4536504"/>
                      </a:xfrm>
                      <a:prstGeom prst="rect">
                        <a:avLst/>
                      </a:prstGeom>
                    </p:spPr>
                  </p:pic>
                </p:oleObj>
              </mc:Fallback>
            </mc:AlternateContent>
          </a:graphicData>
        </a:graphic>
      </p:graphicFrame>
    </p:spTree>
    <p:extLst>
      <p:ext uri="{BB962C8B-B14F-4D97-AF65-F5344CB8AC3E}">
        <p14:creationId xmlns:p14="http://schemas.microsoft.com/office/powerpoint/2010/main" val="42072532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707886"/>
          </a:xfrm>
          <a:prstGeom prst="rect">
            <a:avLst/>
          </a:prstGeom>
        </p:spPr>
        <p:txBody>
          <a:bodyPr wrap="square">
            <a:spAutoFit/>
          </a:bodyPr>
          <a:lstStyle/>
          <a:p>
            <a:pPr algn="ctr"/>
            <a:r>
              <a:rPr lang="ru-RU" sz="2000" dirty="0" smtClean="0">
                <a:latin typeface="+mj-lt"/>
              </a:rPr>
              <a:t>Госпрограмма </a:t>
            </a:r>
            <a:r>
              <a:rPr lang="ru-RU" sz="2000" dirty="0">
                <a:latin typeface="+mj-lt"/>
              </a:rPr>
              <a:t>«Развитие здравоохранения </a:t>
            </a:r>
            <a:endParaRPr lang="ru-RU" sz="2000" dirty="0" smtClean="0">
              <a:latin typeface="+mj-lt"/>
            </a:endParaRPr>
          </a:p>
          <a:p>
            <a:pPr algn="ctr"/>
            <a:r>
              <a:rPr lang="ru-RU" sz="2000" dirty="0" smtClean="0">
                <a:latin typeface="+mj-lt"/>
              </a:rPr>
              <a:t>в </a:t>
            </a:r>
            <a:r>
              <a:rPr lang="ru-RU" sz="2000" dirty="0">
                <a:latin typeface="+mj-lt"/>
              </a:rPr>
              <a:t>Ярославской области</a:t>
            </a:r>
            <a:r>
              <a:rPr lang="ru-RU" sz="2000" dirty="0" smtClean="0">
                <a:latin typeface="+mj-lt"/>
              </a:rPr>
              <a:t>»</a:t>
            </a:r>
            <a:endParaRPr lang="ru-RU" sz="2000" dirty="0">
              <a:latin typeface="+mj-lt"/>
            </a:endParaRPr>
          </a:p>
        </p:txBody>
      </p:sp>
      <p:sp>
        <p:nvSpPr>
          <p:cNvPr id="9" name="Прямоугольник 8"/>
          <p:cNvSpPr/>
          <p:nvPr/>
        </p:nvSpPr>
        <p:spPr>
          <a:xfrm>
            <a:off x="260648" y="1268398"/>
            <a:ext cx="6336704" cy="646331"/>
          </a:xfrm>
          <a:prstGeom prst="rect">
            <a:avLst/>
          </a:prstGeom>
        </p:spPr>
        <p:txBody>
          <a:bodyPr wrap="square">
            <a:spAutoFit/>
          </a:bodyPr>
          <a:lstStyle/>
          <a:p>
            <a:pPr algn="just"/>
            <a:r>
              <a:rPr lang="ru-RU" sz="1200" b="1" dirty="0" smtClean="0"/>
              <a:t>ЦЕЛЬ ГП</a:t>
            </a:r>
            <a:r>
              <a:rPr lang="ru-RU" sz="1200" dirty="0" smtClean="0"/>
              <a:t> - обеспечение </a:t>
            </a:r>
            <a:r>
              <a:rPr lang="ru-RU" sz="1200" dirty="0"/>
              <a:t>доступности медицинской помощи и повышение эффективности медицинских услуг, объемы, виды и качество которых должны соответствовать уровню заболеваемости и потребностям населения</a:t>
            </a:r>
          </a:p>
        </p:txBody>
      </p:sp>
      <p:sp>
        <p:nvSpPr>
          <p:cNvPr id="10"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29</a:t>
            </a:fld>
            <a:endParaRPr lang="ru-RU" sz="1400" dirty="0"/>
          </a:p>
        </p:txBody>
      </p:sp>
      <p:sp>
        <p:nvSpPr>
          <p:cNvPr id="3" name="TextBox 2"/>
          <p:cNvSpPr txBox="1"/>
          <p:nvPr/>
        </p:nvSpPr>
        <p:spPr>
          <a:xfrm>
            <a:off x="260648" y="2745515"/>
            <a:ext cx="6389618"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6" name="Таблица 5"/>
          <p:cNvGraphicFramePr>
            <a:graphicFrameLocks noGrp="1"/>
          </p:cNvGraphicFramePr>
          <p:nvPr>
            <p:extLst>
              <p:ext uri="{D42A27DB-BD31-4B8C-83A1-F6EECF244321}">
                <p14:modId xmlns:p14="http://schemas.microsoft.com/office/powerpoint/2010/main" val="3787856102"/>
              </p:ext>
            </p:extLst>
          </p:nvPr>
        </p:nvGraphicFramePr>
        <p:xfrm>
          <a:off x="410295" y="2168535"/>
          <a:ext cx="6090323" cy="566736"/>
        </p:xfrm>
        <a:graphic>
          <a:graphicData uri="http://schemas.openxmlformats.org/drawingml/2006/table">
            <a:tbl>
              <a:tblPr/>
              <a:tblGrid>
                <a:gridCol w="2608747"/>
                <a:gridCol w="1168097"/>
                <a:gridCol w="1194054"/>
                <a:gridCol w="1119425"/>
              </a:tblGrid>
              <a:tr h="180955">
                <a:tc>
                  <a:txBody>
                    <a:bodyPr/>
                    <a:lstStyle/>
                    <a:p>
                      <a:pPr algn="l" fontAlgn="ctr"/>
                      <a:r>
                        <a:rPr lang="ru-RU" sz="1200" b="0" i="0" u="none" strike="noStrike" dirty="0">
                          <a:solidFill>
                            <a:srgbClr val="000000"/>
                          </a:solidFill>
                          <a:effectLst/>
                          <a:latin typeface="Roboto"/>
                        </a:rPr>
                        <a:t> </a:t>
                      </a: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Roboto"/>
                        </a:rPr>
                        <a:t>ПЛАН</a:t>
                      </a: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Roboto"/>
                        </a:rPr>
                        <a:t>ФАКТ</a:t>
                      </a: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Roboto"/>
                        </a:rPr>
                        <a:t>% исполнения</a:t>
                      </a: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343814">
                <a:tc>
                  <a:txBody>
                    <a:bodyPr/>
                    <a:lstStyle/>
                    <a:p>
                      <a:pPr algn="l" fontAlgn="ctr"/>
                      <a:r>
                        <a:rPr lang="ru-RU" sz="1200" b="0" i="0" u="none" strike="noStrike" dirty="0">
                          <a:solidFill>
                            <a:srgbClr val="000000"/>
                          </a:solidFill>
                          <a:effectLst/>
                          <a:latin typeface="Roboto"/>
                        </a:rPr>
                        <a:t>Объем финансирования ГП, млн. руб.</a:t>
                      </a: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dirty="0" smtClean="0">
                          <a:solidFill>
                            <a:srgbClr val="000000"/>
                          </a:solidFill>
                          <a:effectLst/>
                          <a:latin typeface="Roboto"/>
                        </a:rPr>
                        <a:t>11 839,3</a:t>
                      </a:r>
                      <a:endParaRPr lang="ru-RU" sz="1200" b="0" i="0" u="none" strike="noStrike" dirty="0">
                        <a:solidFill>
                          <a:srgbClr val="000000"/>
                        </a:solidFill>
                        <a:effectLst/>
                        <a:latin typeface="Roboto"/>
                      </a:endParaRP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dirty="0" smtClean="0">
                          <a:solidFill>
                            <a:srgbClr val="000000"/>
                          </a:solidFill>
                          <a:effectLst/>
                          <a:latin typeface="Roboto"/>
                        </a:rPr>
                        <a:t>10 813,9</a:t>
                      </a:r>
                      <a:endParaRPr lang="ru-RU" sz="1200" b="0" i="0" u="none" strike="noStrike" dirty="0">
                        <a:solidFill>
                          <a:srgbClr val="000000"/>
                        </a:solidFill>
                        <a:effectLst/>
                        <a:latin typeface="Roboto"/>
                      </a:endParaRP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dirty="0" smtClean="0">
                          <a:solidFill>
                            <a:srgbClr val="000000"/>
                          </a:solidFill>
                          <a:effectLst/>
                          <a:latin typeface="Roboto"/>
                        </a:rPr>
                        <a:t>91</a:t>
                      </a:r>
                      <a:endParaRPr lang="ru-RU" sz="1200" b="0" i="0" u="none" strike="noStrike" dirty="0">
                        <a:solidFill>
                          <a:srgbClr val="000000"/>
                        </a:solidFill>
                        <a:effectLst/>
                        <a:latin typeface="Roboto"/>
                      </a:endParaRPr>
                    </a:p>
                  </a:txBody>
                  <a:tcPr marL="9048" marR="9048" marT="90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5" name="Объект 4"/>
          <p:cNvGraphicFramePr>
            <a:graphicFrameLocks noChangeAspect="1"/>
          </p:cNvGraphicFramePr>
          <p:nvPr>
            <p:extLst>
              <p:ext uri="{D42A27DB-BD31-4B8C-83A1-F6EECF244321}">
                <p14:modId xmlns:p14="http://schemas.microsoft.com/office/powerpoint/2010/main" val="1757459190"/>
              </p:ext>
            </p:extLst>
          </p:nvPr>
        </p:nvGraphicFramePr>
        <p:xfrm>
          <a:off x="304719" y="3224808"/>
          <a:ext cx="6396335" cy="5400600"/>
        </p:xfrm>
        <a:graphic>
          <a:graphicData uri="http://schemas.openxmlformats.org/presentationml/2006/ole">
            <mc:AlternateContent xmlns:mc="http://schemas.openxmlformats.org/markup-compatibility/2006">
              <mc:Choice xmlns:v="urn:schemas-microsoft-com:vml" Requires="v">
                <p:oleObj spid="_x0000_s11348" name="Лист" r:id="rId5" imgW="7400832" imgH="6248340" progId="Excel.Sheet.12">
                  <p:embed/>
                </p:oleObj>
              </mc:Choice>
              <mc:Fallback>
                <p:oleObj name="Лист" r:id="rId5" imgW="7400832" imgH="6248340" progId="Excel.Sheet.12">
                  <p:embed/>
                  <p:pic>
                    <p:nvPicPr>
                      <p:cNvPr id="0" name=""/>
                      <p:cNvPicPr/>
                      <p:nvPr/>
                    </p:nvPicPr>
                    <p:blipFill>
                      <a:blip r:embed="rId6"/>
                      <a:stretch>
                        <a:fillRect/>
                      </a:stretch>
                    </p:blipFill>
                    <p:spPr>
                      <a:xfrm>
                        <a:off x="304719" y="3224808"/>
                        <a:ext cx="6396335" cy="5400600"/>
                      </a:xfrm>
                      <a:prstGeom prst="rect">
                        <a:avLst/>
                      </a:prstGeom>
                    </p:spPr>
                  </p:pic>
                </p:oleObj>
              </mc:Fallback>
            </mc:AlternateContent>
          </a:graphicData>
        </a:graphic>
      </p:graphicFrame>
    </p:spTree>
    <p:extLst>
      <p:ext uri="{BB962C8B-B14F-4D97-AF65-F5344CB8AC3E}">
        <p14:creationId xmlns:p14="http://schemas.microsoft.com/office/powerpoint/2010/main" val="13794515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1623" y="560512"/>
            <a:ext cx="5881836" cy="1390101"/>
          </a:xfrm>
        </p:spPr>
        <p:txBody>
          <a:bodyPr anchor="t">
            <a:normAutofit/>
          </a:bodyPr>
          <a:lstStyle/>
          <a:p>
            <a:pPr algn="ctr"/>
            <a:r>
              <a:rPr lang="ru-RU" sz="3000" dirty="0"/>
              <a:t>Бюджетная </a:t>
            </a:r>
            <a:r>
              <a:rPr lang="ru-RU" sz="3000" dirty="0" smtClean="0"/>
              <a:t>система России и </a:t>
            </a:r>
            <a:br>
              <a:rPr lang="ru-RU" sz="3000" dirty="0" smtClean="0"/>
            </a:br>
            <a:r>
              <a:rPr lang="ru-RU" sz="3000" dirty="0" smtClean="0"/>
              <a:t>Ярославской области</a:t>
            </a:r>
            <a:endParaRPr lang="ru-RU" sz="3000" dirty="0"/>
          </a:p>
        </p:txBody>
      </p:sp>
      <p:sp>
        <p:nvSpPr>
          <p:cNvPr id="4" name="Text Box 10"/>
          <p:cNvSpPr txBox="1">
            <a:spLocks noChangeArrowheads="1"/>
          </p:cNvSpPr>
          <p:nvPr/>
        </p:nvSpPr>
        <p:spPr bwMode="gray">
          <a:xfrm>
            <a:off x="260293" y="5026537"/>
            <a:ext cx="2553007" cy="276999"/>
          </a:xfrm>
          <a:prstGeom prst="rect">
            <a:avLst/>
          </a:prstGeom>
          <a:noFill/>
          <a:ln>
            <a:noFill/>
          </a:ln>
          <a:effectLst/>
          <a:extLst>
            <a:ext uri="{909E8E84-426E-40DD-AFC4-6F175D3DCCD1}">
              <a14:hiddenFill xmlns:a14="http://schemas.microsoft.com/office/drawing/2010/main">
                <a:solidFill>
                  <a:srgbClr val="92D365"/>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ru-RU" altLang="ru-RU" sz="1200" b="1" dirty="0" smtClean="0">
                <a:latin typeface="Times New Roman" panose="02020603050405020304" pitchFamily="18" charset="0"/>
                <a:cs typeface="Times New Roman" panose="02020603050405020304" pitchFamily="18" charset="0"/>
              </a:rPr>
              <a:t>МУНИЦИПАЛЬНЫЙ УРОВЕНЬ</a:t>
            </a:r>
            <a:endParaRPr lang="en-US" altLang="ru-RU" sz="1200" b="1" dirty="0">
              <a:latin typeface="Times New Roman" panose="02020603050405020304" pitchFamily="18" charset="0"/>
              <a:cs typeface="Times New Roman" panose="02020603050405020304" pitchFamily="18" charset="0"/>
            </a:endParaRPr>
          </a:p>
        </p:txBody>
      </p:sp>
      <p:sp>
        <p:nvSpPr>
          <p:cNvPr id="5" name="AutoShape 15"/>
          <p:cNvSpPr>
            <a:spLocks noChangeArrowheads="1"/>
          </p:cNvSpPr>
          <p:nvPr/>
        </p:nvSpPr>
        <p:spPr bwMode="gray">
          <a:xfrm flipH="1">
            <a:off x="349076" y="5303537"/>
            <a:ext cx="2473327" cy="2675330"/>
          </a:xfrm>
          <a:prstGeom prst="rect">
            <a:avLst/>
          </a:prstGeom>
          <a:ln/>
          <a:extLst/>
        </p:spPr>
        <p:style>
          <a:lnRef idx="1">
            <a:schemeClr val="accent4"/>
          </a:lnRef>
          <a:fillRef idx="2">
            <a:schemeClr val="accent4"/>
          </a:fillRef>
          <a:effectRef idx="1">
            <a:schemeClr val="accent4"/>
          </a:effectRef>
          <a:fontRef idx="minor">
            <a:schemeClr val="dk1"/>
          </a:fontRef>
        </p:style>
        <p:txBody>
          <a:bodyPr wrap="none" anchor="ctr">
            <a:flatTx/>
          </a:bodyPr>
          <a:lstStyle/>
          <a:p>
            <a:endParaRPr lang="ru-RU">
              <a:solidFill>
                <a:prstClr val="black"/>
              </a:solidFill>
              <a:latin typeface="Times New Roman" panose="02020603050405020304" pitchFamily="18" charset="0"/>
              <a:cs typeface="Times New Roman" panose="02020603050405020304" pitchFamily="18" charset="0"/>
            </a:endParaRPr>
          </a:p>
        </p:txBody>
      </p:sp>
      <p:sp>
        <p:nvSpPr>
          <p:cNvPr id="6" name="Text Box 17"/>
          <p:cNvSpPr txBox="1">
            <a:spLocks noChangeArrowheads="1"/>
          </p:cNvSpPr>
          <p:nvPr/>
        </p:nvSpPr>
        <p:spPr bwMode="gray">
          <a:xfrm>
            <a:off x="349080" y="3090275"/>
            <a:ext cx="2459243" cy="276999"/>
          </a:xfrm>
          <a:prstGeom prst="rect">
            <a:avLst/>
          </a:prstGeom>
          <a:noFill/>
          <a:ln>
            <a:noFill/>
          </a:ln>
          <a:effectLst/>
          <a:extLst>
            <a:ext uri="{909E8E84-426E-40DD-AFC4-6F175D3DCCD1}">
              <a14:hiddenFill xmlns:a14="http://schemas.microsoft.com/office/drawing/2010/main">
                <a:solidFill>
                  <a:srgbClr val="86CEF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РЕГИОНАЛЬНЫЙ УРОВЕНЬ</a:t>
            </a:r>
            <a:endParaRPr lang="en-US" altLang="ru-RU" sz="1200" b="1" dirty="0">
              <a:latin typeface="Times New Roman" panose="02020603050405020304" pitchFamily="18" charset="0"/>
              <a:cs typeface="Times New Roman" panose="02020603050405020304" pitchFamily="18" charset="0"/>
            </a:endParaRPr>
          </a:p>
        </p:txBody>
      </p:sp>
      <p:sp>
        <p:nvSpPr>
          <p:cNvPr id="7" name="AutoShape 22"/>
          <p:cNvSpPr>
            <a:spLocks noChangeArrowheads="1"/>
          </p:cNvSpPr>
          <p:nvPr/>
        </p:nvSpPr>
        <p:spPr bwMode="gray">
          <a:xfrm flipH="1">
            <a:off x="349079" y="3367274"/>
            <a:ext cx="2459155" cy="1538554"/>
          </a:xfrm>
          <a:prstGeom prst="rect">
            <a:avLst/>
          </a:prstGeom>
          <a:ln/>
          <a:extLst/>
        </p:spPr>
        <p:style>
          <a:lnRef idx="1">
            <a:schemeClr val="accent2"/>
          </a:lnRef>
          <a:fillRef idx="2">
            <a:schemeClr val="accent2"/>
          </a:fillRef>
          <a:effectRef idx="1">
            <a:schemeClr val="accent2"/>
          </a:effectRef>
          <a:fontRef idx="minor">
            <a:schemeClr val="dk1"/>
          </a:fontRef>
        </p:style>
        <p:txBody>
          <a:bodyPr wrap="none" anchor="ctr">
            <a:flatTx/>
          </a:bodyPr>
          <a:lstStyle/>
          <a:p>
            <a:endParaRPr lang="ru-RU" sz="1200">
              <a:solidFill>
                <a:prstClr val="black"/>
              </a:solidFill>
              <a:latin typeface="Times New Roman" panose="02020603050405020304" pitchFamily="18" charset="0"/>
              <a:cs typeface="Times New Roman" panose="02020603050405020304" pitchFamily="18" charset="0"/>
            </a:endParaRPr>
          </a:p>
        </p:txBody>
      </p:sp>
      <p:sp>
        <p:nvSpPr>
          <p:cNvPr id="8" name="Text Box 24"/>
          <p:cNvSpPr txBox="1">
            <a:spLocks noChangeArrowheads="1"/>
          </p:cNvSpPr>
          <p:nvPr/>
        </p:nvSpPr>
        <p:spPr bwMode="gray">
          <a:xfrm>
            <a:off x="363162" y="1749989"/>
            <a:ext cx="245924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ФЕДЕРАЛЬНЫЙ УРОВЕНЬ</a:t>
            </a:r>
            <a:endParaRPr lang="en-US" altLang="ru-RU" sz="1200" b="1" dirty="0">
              <a:latin typeface="Times New Roman" panose="02020603050405020304" pitchFamily="18" charset="0"/>
              <a:cs typeface="Times New Roman" panose="02020603050405020304" pitchFamily="18" charset="0"/>
            </a:endParaRPr>
          </a:p>
        </p:txBody>
      </p:sp>
      <p:sp>
        <p:nvSpPr>
          <p:cNvPr id="9" name="AutoShape 29"/>
          <p:cNvSpPr>
            <a:spLocks noChangeArrowheads="1"/>
          </p:cNvSpPr>
          <p:nvPr/>
        </p:nvSpPr>
        <p:spPr bwMode="gray">
          <a:xfrm flipH="1">
            <a:off x="349080" y="2035893"/>
            <a:ext cx="2459243" cy="974421"/>
          </a:xfrm>
          <a:prstGeom prst="rect">
            <a:avLst/>
          </a:prstGeom>
          <a:ln/>
          <a:extLst/>
        </p:spPr>
        <p:style>
          <a:lnRef idx="1">
            <a:schemeClr val="dk1"/>
          </a:lnRef>
          <a:fillRef idx="2">
            <a:schemeClr val="dk1"/>
          </a:fillRef>
          <a:effectRef idx="1">
            <a:schemeClr val="dk1"/>
          </a:effectRef>
          <a:fontRef idx="minor">
            <a:schemeClr val="dk1"/>
          </a:fontRef>
        </p:style>
        <p:txBody>
          <a:bodyPr wrap="none" anchor="ctr">
            <a:flatTx/>
          </a:bodyPr>
          <a:lstStyle/>
          <a:p>
            <a:endParaRPr lang="ru-RU" sz="1200">
              <a:solidFill>
                <a:prstClr val="black"/>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602438" y="2074973"/>
            <a:ext cx="1989864" cy="28727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smtClean="0">
                <a:solidFill>
                  <a:prstClr val="black"/>
                </a:solidFill>
                <a:latin typeface="Times New Roman" panose="02020603050405020304" pitchFamily="18" charset="0"/>
                <a:cs typeface="Times New Roman" panose="02020603050405020304" pitchFamily="18" charset="0"/>
              </a:rPr>
              <a:t>Федеральный бюджет</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593267" y="2475730"/>
            <a:ext cx="1999035" cy="43204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юджеты </a:t>
            </a:r>
            <a:r>
              <a:rPr lang="ru-RU" sz="1200" dirty="0">
                <a:solidFill>
                  <a:prstClr val="black"/>
                </a:solidFill>
                <a:latin typeface="Times New Roman" panose="02020603050405020304" pitchFamily="18" charset="0"/>
                <a:cs typeface="Times New Roman" panose="02020603050405020304" pitchFamily="18" charset="0"/>
              </a:rPr>
              <a:t>государственных внебюджетных фондов </a:t>
            </a:r>
            <a:r>
              <a:rPr lang="ru-RU" sz="1200" dirty="0" smtClean="0">
                <a:solidFill>
                  <a:prstClr val="black"/>
                </a:solidFill>
                <a:latin typeface="Times New Roman" panose="02020603050405020304" pitchFamily="18" charset="0"/>
                <a:cs typeface="Times New Roman" panose="02020603050405020304" pitchFamily="18" charset="0"/>
              </a:rPr>
              <a:t>РФ</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2" name="Прямоугольник 11"/>
          <p:cNvSpPr/>
          <p:nvPr/>
        </p:nvSpPr>
        <p:spPr>
          <a:xfrm>
            <a:off x="588272" y="3423934"/>
            <a:ext cx="1989864" cy="628191"/>
          </a:xfrm>
          <a:prstGeom prst="rect">
            <a:avLst/>
          </a:prstGeom>
          <a:solidFill>
            <a:srgbClr val="FFFF99"/>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dirty="0" smtClean="0">
                <a:solidFill>
                  <a:prstClr val="black"/>
                </a:solidFill>
                <a:latin typeface="Times New Roman" panose="02020603050405020304" pitchFamily="18" charset="0"/>
                <a:cs typeface="Times New Roman" panose="02020603050405020304" pitchFamily="18" charset="0"/>
              </a:rPr>
              <a:t>Бюджеты субъектов РФ</a:t>
            </a:r>
          </a:p>
        </p:txBody>
      </p:sp>
      <p:sp>
        <p:nvSpPr>
          <p:cNvPr id="13" name="Прямоугольник 12"/>
          <p:cNvSpPr/>
          <p:nvPr/>
        </p:nvSpPr>
        <p:spPr>
          <a:xfrm>
            <a:off x="588272" y="4132152"/>
            <a:ext cx="1999035" cy="62819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dirty="0">
                <a:solidFill>
                  <a:prstClr val="black"/>
                </a:solidFill>
                <a:latin typeface="Times New Roman" panose="02020603050405020304" pitchFamily="18" charset="0"/>
                <a:cs typeface="Times New Roman" panose="02020603050405020304" pitchFamily="18" charset="0"/>
              </a:rPr>
              <a:t>Б</a:t>
            </a:r>
            <a:r>
              <a:rPr lang="ru-RU" sz="1200" dirty="0" smtClean="0">
                <a:solidFill>
                  <a:prstClr val="black"/>
                </a:solidFill>
                <a:latin typeface="Times New Roman" panose="02020603050405020304" pitchFamily="18" charset="0"/>
                <a:cs typeface="Times New Roman" panose="02020603050405020304" pitchFamily="18" charset="0"/>
              </a:rPr>
              <a:t>юджеты </a:t>
            </a:r>
            <a:r>
              <a:rPr lang="ru-RU" sz="1200" dirty="0">
                <a:solidFill>
                  <a:prstClr val="black"/>
                </a:solidFill>
                <a:latin typeface="Times New Roman" panose="02020603050405020304" pitchFamily="18" charset="0"/>
                <a:cs typeface="Times New Roman" panose="02020603050405020304" pitchFamily="18" charset="0"/>
              </a:rPr>
              <a:t>территориальных государственных внебюджетных фондов</a:t>
            </a:r>
          </a:p>
        </p:txBody>
      </p:sp>
      <p:sp>
        <p:nvSpPr>
          <p:cNvPr id="14" name="Прямоугольник 13"/>
          <p:cNvSpPr/>
          <p:nvPr/>
        </p:nvSpPr>
        <p:spPr>
          <a:xfrm>
            <a:off x="588272" y="5390195"/>
            <a:ext cx="2004029" cy="284415"/>
          </a:xfrm>
          <a:prstGeom prst="rect">
            <a:avLst/>
          </a:prstGeom>
          <a:solidFill>
            <a:srgbClr val="FFFF99"/>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Бюджеты муниципальных районов</a:t>
            </a:r>
          </a:p>
        </p:txBody>
      </p:sp>
      <p:sp>
        <p:nvSpPr>
          <p:cNvPr id="15" name="Прямоугольник 14"/>
          <p:cNvSpPr/>
          <p:nvPr/>
        </p:nvSpPr>
        <p:spPr>
          <a:xfrm>
            <a:off x="588272" y="5746618"/>
            <a:ext cx="1999035" cy="302005"/>
          </a:xfrm>
          <a:prstGeom prst="rect">
            <a:avLst/>
          </a:prstGeom>
          <a:solidFill>
            <a:srgbClr val="FFFF99"/>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Бюджеты городских </a:t>
            </a:r>
          </a:p>
          <a:p>
            <a:pPr algn="ctr"/>
            <a:r>
              <a:rPr lang="ru-RU" sz="1000" dirty="0">
                <a:solidFill>
                  <a:prstClr val="black"/>
                </a:solidFill>
                <a:latin typeface="Times New Roman" panose="02020603050405020304" pitchFamily="18" charset="0"/>
                <a:cs typeface="Times New Roman" panose="02020603050405020304" pitchFamily="18" charset="0"/>
              </a:rPr>
              <a:t>округов</a:t>
            </a:r>
          </a:p>
        </p:txBody>
      </p:sp>
      <p:sp>
        <p:nvSpPr>
          <p:cNvPr id="16" name="Прямоугольник 15"/>
          <p:cNvSpPr/>
          <p:nvPr/>
        </p:nvSpPr>
        <p:spPr>
          <a:xfrm>
            <a:off x="583724" y="6106658"/>
            <a:ext cx="1989864" cy="43281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 </a:t>
            </a:r>
            <a:r>
              <a:rPr lang="ru-RU" sz="1000" dirty="0" smtClean="0">
                <a:solidFill>
                  <a:prstClr val="black"/>
                </a:solidFill>
                <a:latin typeface="Times New Roman" panose="02020603050405020304" pitchFamily="18" charset="0"/>
                <a:cs typeface="Times New Roman" panose="02020603050405020304" pitchFamily="18" charset="0"/>
              </a:rPr>
              <a:t>Бюджеты </a:t>
            </a:r>
            <a:r>
              <a:rPr lang="ru-RU" sz="1000" dirty="0">
                <a:solidFill>
                  <a:prstClr val="black"/>
                </a:solidFill>
                <a:latin typeface="Times New Roman" panose="02020603050405020304" pitchFamily="18" charset="0"/>
                <a:cs typeface="Times New Roman" panose="02020603050405020304" pitchFamily="18" charset="0"/>
              </a:rPr>
              <a:t>городских </a:t>
            </a:r>
            <a:endParaRPr lang="ru-RU" sz="1000" dirty="0" smtClean="0">
              <a:solidFill>
                <a:prstClr val="black"/>
              </a:solidFill>
              <a:latin typeface="Times New Roman" panose="02020603050405020304" pitchFamily="18" charset="0"/>
              <a:cs typeface="Times New Roman" panose="02020603050405020304" pitchFamily="18" charset="0"/>
            </a:endParaRPr>
          </a:p>
          <a:p>
            <a:pPr algn="ctr"/>
            <a:r>
              <a:rPr lang="ru-RU" sz="1000" dirty="0" smtClean="0">
                <a:solidFill>
                  <a:prstClr val="black"/>
                </a:solidFill>
                <a:latin typeface="Times New Roman" panose="02020603050405020304" pitchFamily="18" charset="0"/>
                <a:cs typeface="Times New Roman" panose="02020603050405020304" pitchFamily="18" charset="0"/>
              </a:rPr>
              <a:t>округов </a:t>
            </a:r>
            <a:r>
              <a:rPr lang="ru-RU" sz="1000" dirty="0">
                <a:solidFill>
                  <a:prstClr val="black"/>
                </a:solidFill>
                <a:latin typeface="Times New Roman" panose="02020603050405020304" pitchFamily="18" charset="0"/>
                <a:cs typeface="Times New Roman" panose="02020603050405020304" pitchFamily="18" charset="0"/>
              </a:rPr>
              <a:t>с </a:t>
            </a:r>
            <a:r>
              <a:rPr lang="ru-RU" sz="1000" dirty="0" smtClean="0">
                <a:solidFill>
                  <a:prstClr val="black"/>
                </a:solidFill>
                <a:latin typeface="Times New Roman" panose="02020603050405020304" pitchFamily="18" charset="0"/>
                <a:cs typeface="Times New Roman" panose="02020603050405020304" pitchFamily="18" charset="0"/>
              </a:rPr>
              <a:t>внутригородским </a:t>
            </a:r>
            <a:r>
              <a:rPr lang="ru-RU" sz="1000" dirty="0">
                <a:solidFill>
                  <a:prstClr val="black"/>
                </a:solidFill>
                <a:latin typeface="Times New Roman" panose="02020603050405020304" pitchFamily="18" charset="0"/>
                <a:cs typeface="Times New Roman" panose="02020603050405020304" pitchFamily="18" charset="0"/>
              </a:rPr>
              <a:t>делением</a:t>
            </a:r>
          </a:p>
        </p:txBody>
      </p:sp>
      <p:sp>
        <p:nvSpPr>
          <p:cNvPr id="17" name="Прямоугольник 16"/>
          <p:cNvSpPr/>
          <p:nvPr/>
        </p:nvSpPr>
        <p:spPr>
          <a:xfrm>
            <a:off x="579214" y="6610714"/>
            <a:ext cx="1984869" cy="60844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Б</a:t>
            </a:r>
            <a:r>
              <a:rPr lang="ru-RU" sz="1000" dirty="0" smtClean="0">
                <a:solidFill>
                  <a:prstClr val="black"/>
                </a:solidFill>
                <a:latin typeface="Times New Roman" panose="02020603050405020304" pitchFamily="18" charset="0"/>
                <a:cs typeface="Times New Roman" panose="02020603050405020304" pitchFamily="18" charset="0"/>
              </a:rPr>
              <a:t>юджеты </a:t>
            </a:r>
            <a:r>
              <a:rPr lang="ru-RU" sz="1000" dirty="0">
                <a:solidFill>
                  <a:prstClr val="black"/>
                </a:solidFill>
                <a:latin typeface="Times New Roman" panose="02020603050405020304" pitchFamily="18" charset="0"/>
                <a:cs typeface="Times New Roman" panose="02020603050405020304" pitchFamily="18" charset="0"/>
              </a:rPr>
              <a:t>внутригородских </a:t>
            </a:r>
            <a:r>
              <a:rPr lang="ru-RU" sz="1000" dirty="0" smtClean="0">
                <a:solidFill>
                  <a:prstClr val="black"/>
                </a:solidFill>
                <a:latin typeface="Times New Roman" panose="02020603050405020304" pitchFamily="18" charset="0"/>
                <a:cs typeface="Times New Roman" panose="02020603050405020304" pitchFamily="18" charset="0"/>
              </a:rPr>
              <a:t>МО городов </a:t>
            </a:r>
            <a:r>
              <a:rPr lang="ru-RU" sz="1000" dirty="0">
                <a:solidFill>
                  <a:prstClr val="black"/>
                </a:solidFill>
                <a:latin typeface="Times New Roman" panose="02020603050405020304" pitchFamily="18" charset="0"/>
                <a:cs typeface="Times New Roman" panose="02020603050405020304" pitchFamily="18" charset="0"/>
              </a:rPr>
              <a:t>федерального значения Москвы, Санкт-Петербурга и Севастополя</a:t>
            </a:r>
          </a:p>
        </p:txBody>
      </p:sp>
      <p:sp>
        <p:nvSpPr>
          <p:cNvPr id="18" name="Прямоугольник 17"/>
          <p:cNvSpPr/>
          <p:nvPr/>
        </p:nvSpPr>
        <p:spPr>
          <a:xfrm>
            <a:off x="566646" y="7618826"/>
            <a:ext cx="1997437" cy="290524"/>
          </a:xfrm>
          <a:prstGeom prst="rect">
            <a:avLst/>
          </a:prstGeom>
          <a:solidFill>
            <a:srgbClr val="FFFF99"/>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Бюджеты городских и сельских поселений</a:t>
            </a:r>
          </a:p>
        </p:txBody>
      </p:sp>
      <p:sp>
        <p:nvSpPr>
          <p:cNvPr id="19" name="Прямоугольник 18"/>
          <p:cNvSpPr/>
          <p:nvPr/>
        </p:nvSpPr>
        <p:spPr>
          <a:xfrm>
            <a:off x="570054" y="7270634"/>
            <a:ext cx="2003533" cy="31079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000" dirty="0">
                <a:solidFill>
                  <a:prstClr val="black"/>
                </a:solidFill>
                <a:latin typeface="Times New Roman" panose="02020603050405020304" pitchFamily="18" charset="0"/>
                <a:cs typeface="Times New Roman" panose="02020603050405020304" pitchFamily="18" charset="0"/>
              </a:rPr>
              <a:t>Б</a:t>
            </a:r>
            <a:r>
              <a:rPr lang="ru-RU" sz="1000" dirty="0" smtClean="0">
                <a:solidFill>
                  <a:prstClr val="black"/>
                </a:solidFill>
                <a:latin typeface="Times New Roman" panose="02020603050405020304" pitchFamily="18" charset="0"/>
                <a:cs typeface="Times New Roman" panose="02020603050405020304" pitchFamily="18" charset="0"/>
              </a:rPr>
              <a:t>юджеты </a:t>
            </a:r>
            <a:r>
              <a:rPr lang="ru-RU" sz="1000" dirty="0">
                <a:solidFill>
                  <a:prstClr val="black"/>
                </a:solidFill>
                <a:latin typeface="Times New Roman" panose="02020603050405020304" pitchFamily="18" charset="0"/>
                <a:cs typeface="Times New Roman" panose="02020603050405020304" pitchFamily="18" charset="0"/>
              </a:rPr>
              <a:t>внутригородских районов</a:t>
            </a:r>
          </a:p>
        </p:txBody>
      </p:sp>
      <p:sp>
        <p:nvSpPr>
          <p:cNvPr id="21" name="Стрелка влево 20"/>
          <p:cNvSpPr/>
          <p:nvPr/>
        </p:nvSpPr>
        <p:spPr>
          <a:xfrm>
            <a:off x="3243482" y="3426111"/>
            <a:ext cx="3176751" cy="537755"/>
          </a:xfrm>
          <a:prstGeom prst="leftArrow">
            <a:avLst/>
          </a:prstGeom>
          <a:solidFill>
            <a:srgbClr val="FFFF99"/>
          </a:solidFill>
          <a:ln w="9525"/>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b="1" dirty="0">
                <a:solidFill>
                  <a:prstClr val="black"/>
                </a:solidFill>
                <a:latin typeface="Times New Roman" panose="02020603050405020304" pitchFamily="18" charset="0"/>
                <a:cs typeface="Times New Roman" panose="02020603050405020304" pitchFamily="18" charset="0"/>
              </a:rPr>
              <a:t>Бюджет Ярославской области</a:t>
            </a:r>
          </a:p>
        </p:txBody>
      </p:sp>
      <p:sp>
        <p:nvSpPr>
          <p:cNvPr id="24" name="Стрелка влево 23"/>
          <p:cNvSpPr/>
          <p:nvPr/>
        </p:nvSpPr>
        <p:spPr>
          <a:xfrm>
            <a:off x="3243483" y="5136181"/>
            <a:ext cx="3176752" cy="951367"/>
          </a:xfrm>
          <a:prstGeom prst="leftArrow">
            <a:avLst>
              <a:gd name="adj1" fmla="val 60881"/>
              <a:gd name="adj2" fmla="val 50000"/>
            </a:avLst>
          </a:prstGeom>
          <a:solidFill>
            <a:srgbClr val="FFFF99"/>
          </a:solidFill>
          <a:ln w="9525"/>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b="1" dirty="0" smtClean="0">
                <a:solidFill>
                  <a:prstClr val="black"/>
                </a:solidFill>
                <a:latin typeface="Times New Roman" panose="02020603050405020304" pitchFamily="18" charset="0"/>
                <a:cs typeface="Times New Roman" panose="02020603050405020304" pitchFamily="18" charset="0"/>
              </a:rPr>
              <a:t>17 </a:t>
            </a:r>
            <a:r>
              <a:rPr lang="ru-RU" sz="1000" b="1" dirty="0">
                <a:solidFill>
                  <a:prstClr val="black"/>
                </a:solidFill>
                <a:latin typeface="Times New Roman" panose="02020603050405020304" pitchFamily="18" charset="0"/>
                <a:cs typeface="Times New Roman" panose="02020603050405020304" pitchFamily="18" charset="0"/>
              </a:rPr>
              <a:t>бюджетов муниципальных районов и 3 бюджета городских округов</a:t>
            </a:r>
          </a:p>
        </p:txBody>
      </p:sp>
      <p:sp>
        <p:nvSpPr>
          <p:cNvPr id="27" name="Стрелка влево 26"/>
          <p:cNvSpPr/>
          <p:nvPr/>
        </p:nvSpPr>
        <p:spPr>
          <a:xfrm>
            <a:off x="3243484" y="7283372"/>
            <a:ext cx="3176750" cy="903721"/>
          </a:xfrm>
          <a:prstGeom prst="leftArrow">
            <a:avLst/>
          </a:prstGeom>
          <a:solidFill>
            <a:srgbClr val="FFFF99"/>
          </a:solidFill>
          <a:ln w="9525"/>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b="1" dirty="0">
                <a:solidFill>
                  <a:prstClr val="black"/>
                </a:solidFill>
                <a:latin typeface="Times New Roman" panose="02020603050405020304" pitchFamily="18" charset="0"/>
                <a:cs typeface="Times New Roman" panose="02020603050405020304" pitchFamily="18" charset="0"/>
              </a:rPr>
              <a:t>8 бюджетов городских поселений и </a:t>
            </a:r>
            <a:r>
              <a:rPr lang="ru-RU" sz="1000" b="1" dirty="0" smtClean="0">
                <a:solidFill>
                  <a:prstClr val="black"/>
                </a:solidFill>
                <a:latin typeface="Times New Roman" panose="02020603050405020304" pitchFamily="18" charset="0"/>
                <a:cs typeface="Times New Roman" panose="02020603050405020304" pitchFamily="18" charset="0"/>
              </a:rPr>
              <a:t>72 </a:t>
            </a:r>
            <a:r>
              <a:rPr lang="ru-RU" sz="1000" b="1" dirty="0">
                <a:solidFill>
                  <a:prstClr val="black"/>
                </a:solidFill>
                <a:latin typeface="Times New Roman" panose="02020603050405020304" pitchFamily="18" charset="0"/>
                <a:cs typeface="Times New Roman" panose="02020603050405020304" pitchFamily="18" charset="0"/>
              </a:rPr>
              <a:t>бюджета сельских поселений</a:t>
            </a:r>
          </a:p>
        </p:txBody>
      </p:sp>
      <p:pic>
        <p:nvPicPr>
          <p:cNvPr id="29" name="Picture 3" descr="C:\Users\Kosolapova\Downloads\rybinsk.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9039" y="4113384"/>
            <a:ext cx="660794" cy="85505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Kosolapova\Downloads\yaroslavl.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49632" y="1917062"/>
            <a:ext cx="660792" cy="121208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Kosolapova\Downloads\pereslavl.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9039" y="2201307"/>
            <a:ext cx="666855" cy="92318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C:\Users\Kosolapova\Downloads\rostovskiy_rayon_coa.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7851" y="2234870"/>
            <a:ext cx="660792" cy="91376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Kosolapova\Downloads\bolsheselskii_rayon_coa.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9631" y="4113384"/>
            <a:ext cx="660792" cy="81210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5" descr="C:\Users\Kosolapova\Downloads\yamo.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9631" y="6295977"/>
            <a:ext cx="660793" cy="92318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7" descr="C:\Users\Kosolapova\Downloads\borg_g.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72358" y="6295976"/>
            <a:ext cx="666855" cy="86827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Kosolapova\Downloads\nekouz.gi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55687" y="4140847"/>
            <a:ext cx="660794" cy="81210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0" b="100000" l="12397" r="88430"/>
                    </a14:imgEffect>
                  </a14:imgLayer>
                </a14:imgProps>
              </a:ext>
              <a:ext uri="{28A0092B-C50C-407E-A947-70E740481C1C}">
                <a14:useLocalDpi xmlns:a14="http://schemas.microsoft.com/office/drawing/2010/main" val="0"/>
              </a:ext>
            </a:extLst>
          </a:blip>
          <a:srcRect l="12011" t="174" r="11645"/>
          <a:stretch/>
        </p:blipFill>
        <p:spPr bwMode="auto">
          <a:xfrm>
            <a:off x="4755687" y="6289168"/>
            <a:ext cx="701757" cy="917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Номер слайда 4"/>
          <p:cNvSpPr>
            <a:spLocks noGrp="1"/>
          </p:cNvSpPr>
          <p:nvPr>
            <p:ph type="sldNum" sz="quarter" idx="12"/>
          </p:nvPr>
        </p:nvSpPr>
        <p:spPr>
          <a:xfrm>
            <a:off x="6525344" y="9633520"/>
            <a:ext cx="321852" cy="272480"/>
          </a:xfrm>
        </p:spPr>
        <p:txBody>
          <a:bodyPr/>
          <a:lstStyle/>
          <a:p>
            <a:pPr algn="ctr"/>
            <a:r>
              <a:rPr lang="ru-RU" sz="1400" dirty="0" smtClean="0"/>
              <a:t>3</a:t>
            </a:r>
            <a:endParaRPr lang="ru-RU" sz="1400" dirty="0"/>
          </a:p>
        </p:txBody>
      </p:sp>
    </p:spTree>
    <p:extLst>
      <p:ext uri="{BB962C8B-B14F-4D97-AF65-F5344CB8AC3E}">
        <p14:creationId xmlns:p14="http://schemas.microsoft.com/office/powerpoint/2010/main" val="17040376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640" y="920552"/>
            <a:ext cx="6336704" cy="504056"/>
          </a:xfrm>
        </p:spPr>
        <p:txBody>
          <a:bodyPr>
            <a:normAutofit fontScale="90000"/>
          </a:bodyPr>
          <a:lstStyle/>
          <a:p>
            <a:pPr lvl="0" algn="ctr" fontAlgn="base">
              <a:spcAft>
                <a:spcPct val="0"/>
              </a:spcAft>
            </a:pPr>
            <a:r>
              <a:rPr lang="ru-RU" altLang="ru-RU" sz="2200" dirty="0" smtClean="0">
                <a:solidFill>
                  <a:prstClr val="black"/>
                </a:solidFill>
                <a:latin typeface="Impact" panose="020B0806030902050204" pitchFamily="34" charset="0"/>
                <a:ea typeface="+mn-ea"/>
                <a:cs typeface="Times New Roman" pitchFamily="18" charset="0"/>
              </a:rPr>
              <a:t/>
            </a:r>
            <a:br>
              <a:rPr lang="ru-RU" altLang="ru-RU" sz="2200" dirty="0" smtClean="0">
                <a:solidFill>
                  <a:prstClr val="black"/>
                </a:solidFill>
                <a:latin typeface="Impact" panose="020B0806030902050204" pitchFamily="34" charset="0"/>
                <a:ea typeface="+mn-ea"/>
                <a:cs typeface="Times New Roman" pitchFamily="18" charset="0"/>
              </a:rPr>
            </a:br>
            <a:r>
              <a:rPr lang="ru-RU" altLang="ru-RU" sz="2200" dirty="0">
                <a:solidFill>
                  <a:prstClr val="black"/>
                </a:solidFill>
                <a:latin typeface="Impact" panose="020B0806030902050204" pitchFamily="34" charset="0"/>
                <a:ea typeface="+mn-ea"/>
                <a:cs typeface="Times New Roman" pitchFamily="18" charset="0"/>
              </a:rPr>
              <a:t/>
            </a:r>
            <a:br>
              <a:rPr lang="ru-RU" altLang="ru-RU" sz="2200" dirty="0">
                <a:solidFill>
                  <a:prstClr val="black"/>
                </a:solidFill>
                <a:latin typeface="Impact" panose="020B0806030902050204" pitchFamily="34" charset="0"/>
                <a:ea typeface="+mn-ea"/>
                <a:cs typeface="Times New Roman" pitchFamily="18" charset="0"/>
              </a:rPr>
            </a:br>
            <a:r>
              <a:rPr lang="ru-RU" altLang="ru-RU" sz="2200" dirty="0" smtClean="0">
                <a:solidFill>
                  <a:prstClr val="black"/>
                </a:solidFill>
                <a:latin typeface="Impact" panose="020B0806030902050204" pitchFamily="34" charset="0"/>
                <a:ea typeface="+mn-ea"/>
                <a:cs typeface="Times New Roman" pitchFamily="18" charset="0"/>
              </a:rPr>
              <a:t>Информация </a:t>
            </a:r>
            <a:r>
              <a:rPr lang="ru-RU" altLang="ru-RU" sz="2200" dirty="0">
                <a:solidFill>
                  <a:prstClr val="black"/>
                </a:solidFill>
                <a:latin typeface="Impact" panose="020B0806030902050204" pitchFamily="34" charset="0"/>
                <a:ea typeface="+mn-ea"/>
                <a:cs typeface="Times New Roman" pitchFamily="18" charset="0"/>
              </a:rPr>
              <a:t>о </a:t>
            </a:r>
            <a:r>
              <a:rPr lang="ru-RU" altLang="ru-RU" sz="2200" dirty="0" smtClean="0">
                <a:solidFill>
                  <a:prstClr val="black"/>
                </a:solidFill>
                <a:latin typeface="Impact" panose="020B0806030902050204" pitchFamily="34" charset="0"/>
                <a:ea typeface="+mn-ea"/>
                <a:cs typeface="Times New Roman" pitchFamily="18" charset="0"/>
              </a:rPr>
              <a:t>расходах по </a:t>
            </a:r>
            <a:r>
              <a:rPr lang="ru-RU" altLang="ru-RU" sz="2200" dirty="0">
                <a:solidFill>
                  <a:prstClr val="black"/>
                </a:solidFill>
                <a:latin typeface="Impact" panose="020B0806030902050204" pitchFamily="34" charset="0"/>
                <a:ea typeface="+mn-ea"/>
                <a:cs typeface="Times New Roman" pitchFamily="18" charset="0"/>
              </a:rPr>
              <a:t>ГП «Развитие здравоохранения в Ярославской </a:t>
            </a:r>
            <a:r>
              <a:rPr lang="ru-RU" altLang="ru-RU" sz="2200" dirty="0" smtClean="0">
                <a:solidFill>
                  <a:prstClr val="black"/>
                </a:solidFill>
                <a:latin typeface="Impact" panose="020B0806030902050204" pitchFamily="34" charset="0"/>
                <a:ea typeface="+mn-ea"/>
                <a:cs typeface="Times New Roman" pitchFamily="18" charset="0"/>
              </a:rPr>
              <a:t>области»</a:t>
            </a:r>
            <a:r>
              <a:rPr lang="ru-RU" altLang="ru-RU" sz="2200" dirty="0">
                <a:solidFill>
                  <a:prstClr val="black"/>
                </a:solidFill>
                <a:latin typeface="Impact" panose="020B0806030902050204" pitchFamily="34" charset="0"/>
                <a:ea typeface="+mn-ea"/>
                <a:cs typeface="Times New Roman" pitchFamily="18" charset="0"/>
              </a:rPr>
              <a:t> </a:t>
            </a:r>
            <a:r>
              <a:rPr lang="ru-RU" altLang="ru-RU" sz="2200" dirty="0" smtClean="0">
                <a:solidFill>
                  <a:prstClr val="black"/>
                </a:solidFill>
                <a:latin typeface="Impact" panose="020B0806030902050204" pitchFamily="34" charset="0"/>
                <a:ea typeface="+mn-ea"/>
                <a:cs typeface="Times New Roman" pitchFamily="18" charset="0"/>
              </a:rPr>
              <a:t>в 2018 </a:t>
            </a:r>
            <a:r>
              <a:rPr lang="ru-RU" altLang="ru-RU" sz="2200" dirty="0">
                <a:solidFill>
                  <a:prstClr val="black"/>
                </a:solidFill>
                <a:latin typeface="Impact" panose="020B0806030902050204" pitchFamily="34" charset="0"/>
                <a:ea typeface="+mn-ea"/>
                <a:cs typeface="Times New Roman" pitchFamily="18" charset="0"/>
              </a:rPr>
              <a:t>году</a:t>
            </a:r>
            <a:r>
              <a:rPr lang="ru-RU" altLang="ru-RU" sz="1800" b="1" dirty="0">
                <a:solidFill>
                  <a:prstClr val="black"/>
                </a:solidFill>
                <a:latin typeface="Times New Roman" pitchFamily="18" charset="0"/>
                <a:ea typeface="+mn-ea"/>
                <a:cs typeface="Times New Roman" pitchFamily="18" charset="0"/>
              </a:rPr>
              <a:t/>
            </a:r>
            <a:br>
              <a:rPr lang="ru-RU" altLang="ru-RU" sz="1800" b="1" dirty="0">
                <a:solidFill>
                  <a:prstClr val="black"/>
                </a:solidFill>
                <a:latin typeface="Times New Roman" pitchFamily="18" charset="0"/>
                <a:ea typeface="+mn-ea"/>
                <a:cs typeface="Times New Roman" pitchFamily="18" charset="0"/>
              </a:rPr>
            </a:br>
            <a:endParaRPr lang="ru-RU" sz="2000" dirty="0"/>
          </a:p>
        </p:txBody>
      </p:sp>
      <p:sp>
        <p:nvSpPr>
          <p:cNvPr id="4" name="Номер слайда 3"/>
          <p:cNvSpPr>
            <a:spLocks noGrp="1"/>
          </p:cNvSpPr>
          <p:nvPr>
            <p:ph type="sldNum" sz="quarter" idx="12"/>
          </p:nvPr>
        </p:nvSpPr>
        <p:spPr>
          <a:xfrm>
            <a:off x="6453336" y="9489504"/>
            <a:ext cx="404664" cy="416496"/>
          </a:xfrm>
        </p:spPr>
        <p:txBody>
          <a:bodyPr/>
          <a:lstStyle/>
          <a:p>
            <a:fld id="{B19B0651-EE4F-4900-A07F-96A6BFA9D0F0}" type="slidenum">
              <a:rPr lang="ru-RU" sz="1400" smtClean="0"/>
              <a:t>30</a:t>
            </a:fld>
            <a:endParaRPr lang="ru-RU" sz="1400" dirty="0"/>
          </a:p>
        </p:txBody>
      </p:sp>
      <p:graphicFrame>
        <p:nvGraphicFramePr>
          <p:cNvPr id="10" name="Диаграмма 9"/>
          <p:cNvGraphicFramePr>
            <a:graphicFrameLocks/>
          </p:cNvGraphicFramePr>
          <p:nvPr>
            <p:extLst>
              <p:ext uri="{D42A27DB-BD31-4B8C-83A1-F6EECF244321}">
                <p14:modId xmlns:p14="http://schemas.microsoft.com/office/powerpoint/2010/main" val="2981723649"/>
              </p:ext>
            </p:extLst>
          </p:nvPr>
        </p:nvGraphicFramePr>
        <p:xfrm>
          <a:off x="116632" y="1136576"/>
          <a:ext cx="6624736" cy="48101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2680739373"/>
              </p:ext>
            </p:extLst>
          </p:nvPr>
        </p:nvGraphicFramePr>
        <p:xfrm>
          <a:off x="334416" y="4880992"/>
          <a:ext cx="6358313" cy="3960440"/>
        </p:xfrm>
        <a:graphic>
          <a:graphicData uri="http://schemas.openxmlformats.org/presentationml/2006/ole">
            <mc:AlternateContent xmlns:mc="http://schemas.openxmlformats.org/markup-compatibility/2006">
              <mc:Choice xmlns:v="urn:schemas-microsoft-com:vml" Requires="v">
                <p:oleObj spid="_x0000_s12373" name="Лист" r:id="rId5" imgW="6724689" imgH="5686470" progId="Excel.Sheet.12">
                  <p:embed/>
                </p:oleObj>
              </mc:Choice>
              <mc:Fallback>
                <p:oleObj name="Лист" r:id="rId5" imgW="6724689" imgH="5686470" progId="Excel.Sheet.12">
                  <p:embed/>
                  <p:pic>
                    <p:nvPicPr>
                      <p:cNvPr id="0" name=""/>
                      <p:cNvPicPr/>
                      <p:nvPr/>
                    </p:nvPicPr>
                    <p:blipFill>
                      <a:blip r:embed="rId6"/>
                      <a:stretch>
                        <a:fillRect/>
                      </a:stretch>
                    </p:blipFill>
                    <p:spPr>
                      <a:xfrm>
                        <a:off x="334416" y="4880992"/>
                        <a:ext cx="6358313" cy="3960440"/>
                      </a:xfrm>
                      <a:prstGeom prst="rect">
                        <a:avLst/>
                      </a:prstGeom>
                    </p:spPr>
                  </p:pic>
                </p:oleObj>
              </mc:Fallback>
            </mc:AlternateContent>
          </a:graphicData>
        </a:graphic>
      </p:graphicFrame>
    </p:spTree>
    <p:extLst>
      <p:ext uri="{BB962C8B-B14F-4D97-AF65-F5344CB8AC3E}">
        <p14:creationId xmlns:p14="http://schemas.microsoft.com/office/powerpoint/2010/main" val="7544865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81328" y="9561512"/>
            <a:ext cx="454948" cy="352567"/>
          </a:xfrm>
        </p:spPr>
        <p:txBody>
          <a:bodyPr/>
          <a:lstStyle/>
          <a:p>
            <a:fld id="{B19B0651-EE4F-4900-A07F-96A6BFA9D0F0}" type="slidenum">
              <a:rPr lang="ru-RU" sz="1400" smtClean="0"/>
              <a:t>31</a:t>
            </a:fld>
            <a:endParaRPr lang="ru-RU" sz="1400" dirty="0"/>
          </a:p>
        </p:txBody>
      </p:sp>
      <p:sp>
        <p:nvSpPr>
          <p:cNvPr id="5" name="Прямоугольник 4"/>
          <p:cNvSpPr/>
          <p:nvPr/>
        </p:nvSpPr>
        <p:spPr>
          <a:xfrm>
            <a:off x="540360" y="475779"/>
            <a:ext cx="5688632" cy="707886"/>
          </a:xfrm>
          <a:prstGeom prst="rect">
            <a:avLst/>
          </a:prstGeom>
        </p:spPr>
        <p:txBody>
          <a:bodyPr wrap="square">
            <a:spAutoFit/>
          </a:bodyPr>
          <a:lstStyle/>
          <a:p>
            <a:pPr algn="ctr"/>
            <a:r>
              <a:rPr lang="ru-RU" sz="2000" dirty="0">
                <a:latin typeface="+mj-lt"/>
              </a:rPr>
              <a:t>Госпрограмма «Развитие образования и молодежная политика в Ярославской области»</a:t>
            </a:r>
          </a:p>
        </p:txBody>
      </p:sp>
      <p:sp>
        <p:nvSpPr>
          <p:cNvPr id="6" name="Прямоугольник 5"/>
          <p:cNvSpPr/>
          <p:nvPr/>
        </p:nvSpPr>
        <p:spPr>
          <a:xfrm>
            <a:off x="908720" y="1170742"/>
            <a:ext cx="5832648" cy="707886"/>
          </a:xfrm>
          <a:prstGeom prst="rect">
            <a:avLst/>
          </a:prstGeom>
        </p:spPr>
        <p:txBody>
          <a:bodyPr wrap="square">
            <a:spAutoFit/>
          </a:bodyPr>
          <a:lstStyle/>
          <a:p>
            <a:pPr marL="171450" indent="-171450" algn="just" fontAlgn="base" hangingPunct="0">
              <a:buFont typeface="Wingdings" panose="05000000000000000000" pitchFamily="2" charset="2"/>
              <a:buChar char="ü"/>
            </a:pPr>
            <a:r>
              <a:rPr lang="ru-RU" sz="1000" dirty="0" smtClean="0"/>
              <a:t>обеспечение </a:t>
            </a:r>
            <a:r>
              <a:rPr lang="ru-RU" sz="1000" dirty="0"/>
              <a:t>высокого качества регионального  образования в соответствии с меняющимися запросами населения и перспективными задачами развития экономики </a:t>
            </a:r>
            <a:r>
              <a:rPr lang="ru-RU" sz="1000" dirty="0" smtClean="0"/>
              <a:t>региона;</a:t>
            </a:r>
            <a:endParaRPr lang="ru-RU" sz="1000" dirty="0"/>
          </a:p>
          <a:p>
            <a:pPr marL="171450" indent="-171450" algn="just">
              <a:buFont typeface="Wingdings" panose="05000000000000000000" pitchFamily="2" charset="2"/>
              <a:buChar char="ü"/>
            </a:pPr>
            <a:r>
              <a:rPr lang="ru-RU" sz="1000" dirty="0" smtClean="0"/>
              <a:t>повышение </a:t>
            </a:r>
            <a:r>
              <a:rPr lang="ru-RU" sz="1000" dirty="0"/>
              <a:t>эффективности реализации молодежной политики в интересах инновационного социально ориентированного развития региона</a:t>
            </a:r>
          </a:p>
        </p:txBody>
      </p:sp>
      <p:sp>
        <p:nvSpPr>
          <p:cNvPr id="7" name="Прямоугольник 6"/>
          <p:cNvSpPr/>
          <p:nvPr/>
        </p:nvSpPr>
        <p:spPr>
          <a:xfrm>
            <a:off x="136641" y="1401573"/>
            <a:ext cx="807439" cy="246221"/>
          </a:xfrm>
          <a:prstGeom prst="rect">
            <a:avLst/>
          </a:prstGeom>
        </p:spPr>
        <p:txBody>
          <a:bodyPr wrap="square">
            <a:spAutoFit/>
          </a:bodyPr>
          <a:lstStyle/>
          <a:p>
            <a:pPr fontAlgn="base" hangingPunct="0"/>
            <a:r>
              <a:rPr lang="ru-RU" sz="1000" b="1" dirty="0"/>
              <a:t>Цели </a:t>
            </a:r>
            <a:r>
              <a:rPr lang="ru-RU" sz="1000" b="1" dirty="0" smtClean="0"/>
              <a:t>ГП </a:t>
            </a:r>
            <a:endParaRPr lang="ru-RU" sz="1000" b="1" dirty="0"/>
          </a:p>
        </p:txBody>
      </p:sp>
      <p:sp>
        <p:nvSpPr>
          <p:cNvPr id="8" name="Левая фигурная скобка 7"/>
          <p:cNvSpPr/>
          <p:nvPr/>
        </p:nvSpPr>
        <p:spPr>
          <a:xfrm>
            <a:off x="747363" y="1170742"/>
            <a:ext cx="196717" cy="707886"/>
          </a:xfrm>
          <a:prstGeom prst="leftBrace">
            <a:avLst>
              <a:gd name="adj1" fmla="val 5741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 name="TextBox 9"/>
          <p:cNvSpPr txBox="1"/>
          <p:nvPr/>
        </p:nvSpPr>
        <p:spPr>
          <a:xfrm>
            <a:off x="136641" y="2576736"/>
            <a:ext cx="6604727" cy="369332"/>
          </a:xfrm>
          <a:prstGeom prst="rect">
            <a:avLst/>
          </a:prstGeom>
          <a:noFill/>
        </p:spPr>
        <p:txBody>
          <a:bodyPr wrap="square" rtlCol="0">
            <a:spAutoFit/>
          </a:bodyPr>
          <a:lstStyle/>
          <a:p>
            <a:r>
              <a:rPr lang="ru-RU" b="1" dirty="0" smtClean="0"/>
              <a:t>Оценка </a:t>
            </a:r>
            <a:r>
              <a:rPr lang="ru-RU" b="1" dirty="0"/>
              <a:t>результативности и эффективности реализации ГП</a:t>
            </a:r>
          </a:p>
        </p:txBody>
      </p:sp>
      <p:graphicFrame>
        <p:nvGraphicFramePr>
          <p:cNvPr id="2" name="Объект 1"/>
          <p:cNvGraphicFramePr>
            <a:graphicFrameLocks noChangeAspect="1"/>
          </p:cNvGraphicFramePr>
          <p:nvPr>
            <p:extLst>
              <p:ext uri="{D42A27DB-BD31-4B8C-83A1-F6EECF244321}">
                <p14:modId xmlns:p14="http://schemas.microsoft.com/office/powerpoint/2010/main" val="1772307253"/>
              </p:ext>
            </p:extLst>
          </p:nvPr>
        </p:nvGraphicFramePr>
        <p:xfrm>
          <a:off x="167143" y="2936776"/>
          <a:ext cx="6604727" cy="6670090"/>
        </p:xfrm>
        <a:graphic>
          <a:graphicData uri="http://schemas.openxmlformats.org/presentationml/2006/ole">
            <mc:AlternateContent xmlns:mc="http://schemas.openxmlformats.org/markup-compatibility/2006">
              <mc:Choice xmlns:v="urn:schemas-microsoft-com:vml" Requires="v">
                <p:oleObj spid="_x0000_s13388" name="Лист" r:id="rId4" imgW="6267354" imgH="6848550" progId="Excel.Sheet.12">
                  <p:embed/>
                </p:oleObj>
              </mc:Choice>
              <mc:Fallback>
                <p:oleObj name="Лист" r:id="rId4" imgW="6267354" imgH="6848550" progId="Excel.Sheet.12">
                  <p:embed/>
                  <p:pic>
                    <p:nvPicPr>
                      <p:cNvPr id="0" name=""/>
                      <p:cNvPicPr/>
                      <p:nvPr/>
                    </p:nvPicPr>
                    <p:blipFill>
                      <a:blip r:embed="rId5"/>
                      <a:stretch>
                        <a:fillRect/>
                      </a:stretch>
                    </p:blipFill>
                    <p:spPr>
                      <a:xfrm>
                        <a:off x="167143" y="2936776"/>
                        <a:ext cx="6604727" cy="6670090"/>
                      </a:xfrm>
                      <a:prstGeom prst="rect">
                        <a:avLst/>
                      </a:prstGeom>
                    </p:spPr>
                  </p:pic>
                </p:oleObj>
              </mc:Fallback>
            </mc:AlternateContent>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2072881295"/>
              </p:ext>
            </p:extLst>
          </p:nvPr>
        </p:nvGraphicFramePr>
        <p:xfrm>
          <a:off x="136642" y="2009444"/>
          <a:ext cx="6604726" cy="567292"/>
        </p:xfrm>
        <a:graphic>
          <a:graphicData uri="http://schemas.openxmlformats.org/drawingml/2006/table">
            <a:tbl>
              <a:tblPr/>
              <a:tblGrid>
                <a:gridCol w="3275016"/>
                <a:gridCol w="1269585"/>
                <a:gridCol w="1102601"/>
                <a:gridCol w="957524"/>
              </a:tblGrid>
              <a:tr h="205959">
                <a:tc>
                  <a:txBody>
                    <a:bodyPr/>
                    <a:lstStyle/>
                    <a:p>
                      <a:pPr algn="l" fontAlgn="ctr"/>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ПЛАН</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ФАКТ</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исполнения</a:t>
                      </a: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105767">
                <a:tc>
                  <a:txBody>
                    <a:bodyPr/>
                    <a:lstStyle/>
                    <a:p>
                      <a:pPr algn="l" fontAlgn="ctr"/>
                      <a:r>
                        <a:rPr lang="ru-RU" sz="1200" b="0" i="0" u="none" strike="noStrike" dirty="0">
                          <a:solidFill>
                            <a:srgbClr val="000000"/>
                          </a:solidFill>
                          <a:effectLst/>
                          <a:latin typeface="Arial" panose="020B0604020202020204" pitchFamily="34" charset="0"/>
                          <a:cs typeface="Arial" panose="020B0604020202020204" pitchFamily="34" charset="0"/>
                        </a:rPr>
                        <a:t>Объем финансирования ГП, млн. руб.</a:t>
                      </a: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18 883,1</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18 565,9</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98%</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326" marR="9326" marT="93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330567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32</a:t>
            </a:fld>
            <a:endParaRPr lang="ru-RU" sz="1400" dirty="0"/>
          </a:p>
        </p:txBody>
      </p:sp>
      <p:sp>
        <p:nvSpPr>
          <p:cNvPr id="8" name="Прямоугольник 7"/>
          <p:cNvSpPr/>
          <p:nvPr/>
        </p:nvSpPr>
        <p:spPr>
          <a:xfrm>
            <a:off x="116632" y="510332"/>
            <a:ext cx="6533634" cy="646331"/>
          </a:xfrm>
          <a:prstGeom prst="rect">
            <a:avLst/>
          </a:prstGeom>
        </p:spPr>
        <p:txBody>
          <a:bodyPr wrap="square">
            <a:spAutoFit/>
          </a:bodyPr>
          <a:lstStyle/>
          <a:p>
            <a:pPr lvl="0" algn="ctr"/>
            <a:r>
              <a:rPr lang="ru-RU" dirty="0" smtClean="0">
                <a:solidFill>
                  <a:prstClr val="black"/>
                </a:solidFill>
                <a:latin typeface="Impact"/>
              </a:rPr>
              <a:t>Расходы на ГП </a:t>
            </a:r>
            <a:r>
              <a:rPr lang="ru-RU" dirty="0">
                <a:solidFill>
                  <a:prstClr val="black"/>
                </a:solidFill>
                <a:latin typeface="Impact"/>
              </a:rPr>
              <a:t>«Развитие образования и молодежная политика в Ярославской области</a:t>
            </a:r>
            <a:r>
              <a:rPr lang="ru-RU" dirty="0" smtClean="0">
                <a:solidFill>
                  <a:prstClr val="black"/>
                </a:solidFill>
                <a:latin typeface="Impact"/>
              </a:rPr>
              <a:t>» в 2018 году</a:t>
            </a:r>
            <a:endParaRPr lang="ru-RU" dirty="0">
              <a:solidFill>
                <a:prstClr val="black"/>
              </a:solidFill>
              <a:latin typeface="Impact"/>
            </a:endParaRPr>
          </a:p>
        </p:txBody>
      </p:sp>
      <p:graphicFrame>
        <p:nvGraphicFramePr>
          <p:cNvPr id="12" name="Диаграмма 11"/>
          <p:cNvGraphicFramePr>
            <a:graphicFrameLocks/>
          </p:cNvGraphicFramePr>
          <p:nvPr>
            <p:extLst>
              <p:ext uri="{D42A27DB-BD31-4B8C-83A1-F6EECF244321}">
                <p14:modId xmlns:p14="http://schemas.microsoft.com/office/powerpoint/2010/main" val="3524733444"/>
              </p:ext>
            </p:extLst>
          </p:nvPr>
        </p:nvGraphicFramePr>
        <p:xfrm>
          <a:off x="0" y="1630412"/>
          <a:ext cx="6924676" cy="40528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3242440598"/>
              </p:ext>
            </p:extLst>
          </p:nvPr>
        </p:nvGraphicFramePr>
        <p:xfrm>
          <a:off x="188640" y="4808983"/>
          <a:ext cx="6461626" cy="4822795"/>
        </p:xfrm>
        <a:graphic>
          <a:graphicData uri="http://schemas.openxmlformats.org/presentationml/2006/ole">
            <mc:AlternateContent xmlns:mc="http://schemas.openxmlformats.org/markup-compatibility/2006">
              <mc:Choice xmlns:v="urn:schemas-microsoft-com:vml" Requires="v">
                <p:oleObj spid="_x0000_s14418" name="Лист" r:id="rId6" imgW="6953222" imgH="7448490" progId="Excel.Sheet.12">
                  <p:embed/>
                </p:oleObj>
              </mc:Choice>
              <mc:Fallback>
                <p:oleObj name="Лист" r:id="rId6" imgW="6953222" imgH="7448490" progId="Excel.Sheet.12">
                  <p:embed/>
                  <p:pic>
                    <p:nvPicPr>
                      <p:cNvPr id="0" name=""/>
                      <p:cNvPicPr/>
                      <p:nvPr/>
                    </p:nvPicPr>
                    <p:blipFill>
                      <a:blip r:embed="rId7"/>
                      <a:stretch>
                        <a:fillRect/>
                      </a:stretch>
                    </p:blipFill>
                    <p:spPr>
                      <a:xfrm>
                        <a:off x="188640" y="4808983"/>
                        <a:ext cx="6461626" cy="4822795"/>
                      </a:xfrm>
                      <a:prstGeom prst="rect">
                        <a:avLst/>
                      </a:prstGeom>
                    </p:spPr>
                  </p:pic>
                </p:oleObj>
              </mc:Fallback>
            </mc:AlternateContent>
          </a:graphicData>
        </a:graphic>
      </p:graphicFrame>
      <p:sp>
        <p:nvSpPr>
          <p:cNvPr id="3" name="Прямоугольник 2"/>
          <p:cNvSpPr/>
          <p:nvPr/>
        </p:nvSpPr>
        <p:spPr>
          <a:xfrm>
            <a:off x="188640" y="1156663"/>
            <a:ext cx="6461626" cy="307777"/>
          </a:xfrm>
          <a:prstGeom prst="rect">
            <a:avLst/>
          </a:prstGeom>
        </p:spPr>
        <p:txBody>
          <a:bodyPr wrap="square">
            <a:spAutoFit/>
          </a:bodyPr>
          <a:lstStyle/>
          <a:p>
            <a:pPr lvl="0"/>
            <a:r>
              <a:rPr lang="ru-RU" sz="1400" b="1" kern="0" dirty="0" smtClean="0">
                <a:solidFill>
                  <a:srgbClr val="0070C0"/>
                </a:solidFill>
                <a:latin typeface="Times New Roman" panose="02020603050405020304" pitchFamily="18" charset="0"/>
                <a:cs typeface="Times New Roman" panose="02020603050405020304" pitchFamily="18" charset="0"/>
              </a:rPr>
              <a:t>Фактическое исполнение в </a:t>
            </a:r>
            <a:r>
              <a:rPr lang="ru-RU" sz="1400" b="1" kern="0" dirty="0">
                <a:solidFill>
                  <a:srgbClr val="0070C0"/>
                </a:solidFill>
                <a:latin typeface="Times New Roman" panose="02020603050405020304" pitchFamily="18" charset="0"/>
                <a:cs typeface="Times New Roman" panose="02020603050405020304" pitchFamily="18" charset="0"/>
              </a:rPr>
              <a:t>2018 году </a:t>
            </a:r>
            <a:r>
              <a:rPr lang="ru-RU" sz="1400" b="1" kern="0" dirty="0" smtClean="0">
                <a:solidFill>
                  <a:srgbClr val="0070C0"/>
                </a:solidFill>
                <a:latin typeface="Times New Roman" panose="02020603050405020304" pitchFamily="18" charset="0"/>
                <a:cs typeface="Times New Roman" panose="02020603050405020304" pitchFamily="18" charset="0"/>
              </a:rPr>
              <a:t> составило </a:t>
            </a:r>
            <a:r>
              <a:rPr lang="ru-RU" sz="1400" b="1" kern="0" dirty="0" smtClean="0">
                <a:solidFill>
                  <a:srgbClr val="0070C0"/>
                </a:solidFill>
                <a:latin typeface="Times New Roman" panose="02020603050405020304" pitchFamily="18" charset="0"/>
                <a:cs typeface="Times New Roman" panose="02020603050405020304" pitchFamily="18" charset="0"/>
              </a:rPr>
              <a:t>18 565 897,9 </a:t>
            </a:r>
            <a:r>
              <a:rPr lang="ru-RU" sz="1400" b="1" kern="0" dirty="0">
                <a:solidFill>
                  <a:srgbClr val="0070C0"/>
                </a:solidFill>
                <a:latin typeface="Times New Roman" panose="02020603050405020304" pitchFamily="18" charset="0"/>
                <a:cs typeface="Times New Roman" panose="02020603050405020304" pitchFamily="18" charset="0"/>
              </a:rPr>
              <a:t>тыс. руб.</a:t>
            </a:r>
          </a:p>
        </p:txBody>
      </p:sp>
    </p:spTree>
    <p:extLst>
      <p:ext uri="{BB962C8B-B14F-4D97-AF65-F5344CB8AC3E}">
        <p14:creationId xmlns:p14="http://schemas.microsoft.com/office/powerpoint/2010/main" val="37764481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584775"/>
          </a:xfrm>
          <a:prstGeom prst="rect">
            <a:avLst/>
          </a:prstGeom>
        </p:spPr>
        <p:txBody>
          <a:bodyPr wrap="square">
            <a:spAutoFit/>
          </a:bodyPr>
          <a:lstStyle/>
          <a:p>
            <a:pPr algn="ctr"/>
            <a:r>
              <a:rPr lang="ru-RU" sz="1600" dirty="0">
                <a:latin typeface="+mj-lt"/>
              </a:rPr>
              <a:t>Госпрограмма «Социальная поддержка населения Ярославской области»</a:t>
            </a:r>
          </a:p>
        </p:txBody>
      </p:sp>
      <p:sp>
        <p:nvSpPr>
          <p:cNvPr id="5" name="Прямоугольник 4"/>
          <p:cNvSpPr/>
          <p:nvPr/>
        </p:nvSpPr>
        <p:spPr>
          <a:xfrm>
            <a:off x="548680" y="1139690"/>
            <a:ext cx="5688632" cy="1200329"/>
          </a:xfrm>
          <a:prstGeom prst="rect">
            <a:avLst/>
          </a:prstGeom>
        </p:spPr>
        <p:txBody>
          <a:bodyPr wrap="square">
            <a:spAutoFit/>
          </a:bodyPr>
          <a:lstStyle/>
          <a:p>
            <a:pPr algn="just"/>
            <a:r>
              <a:rPr lang="ru-RU" sz="1200" b="1" dirty="0" smtClean="0"/>
              <a:t>ЦЕЛИ ГП: </a:t>
            </a:r>
          </a:p>
          <a:p>
            <a:pPr algn="just"/>
            <a:r>
              <a:rPr lang="ru-RU" sz="1200" dirty="0" smtClean="0"/>
              <a:t>- </a:t>
            </a:r>
            <a:r>
              <a:rPr lang="ru-RU" sz="1200" dirty="0"/>
              <a:t>выполнение обязательств государства по социальной поддержке граждан;</a:t>
            </a:r>
          </a:p>
          <a:p>
            <a:pPr algn="just"/>
            <a:r>
              <a:rPr lang="ru-RU" sz="1200" dirty="0"/>
              <a:t>- обеспечение потребностей граждан старших возрастов, инвалидов, включая детей-инвалидов, семей и детей в социальном обслуживании;</a:t>
            </a:r>
          </a:p>
          <a:p>
            <a:pPr algn="just"/>
            <a:r>
              <a:rPr lang="ru-RU" sz="1200" dirty="0"/>
              <a:t>- создание благоприятных условий для жизнедеятельности семьи, функционирования института семьи, рождения детей</a:t>
            </a:r>
          </a:p>
        </p:txBody>
      </p:sp>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33</a:t>
            </a:fld>
            <a:endParaRPr lang="ru-RU" sz="1400" dirty="0"/>
          </a:p>
        </p:txBody>
      </p:sp>
      <p:graphicFrame>
        <p:nvGraphicFramePr>
          <p:cNvPr id="2" name="Таблица 1"/>
          <p:cNvGraphicFramePr>
            <a:graphicFrameLocks noGrp="1"/>
          </p:cNvGraphicFramePr>
          <p:nvPr>
            <p:extLst>
              <p:ext uri="{D42A27DB-BD31-4B8C-83A1-F6EECF244321}">
                <p14:modId xmlns:p14="http://schemas.microsoft.com/office/powerpoint/2010/main" val="800566137"/>
              </p:ext>
            </p:extLst>
          </p:nvPr>
        </p:nvGraphicFramePr>
        <p:xfrm>
          <a:off x="404664" y="2372042"/>
          <a:ext cx="6120680" cy="581025"/>
        </p:xfrm>
        <a:graphic>
          <a:graphicData uri="http://schemas.openxmlformats.org/drawingml/2006/table">
            <a:tbl>
              <a:tblPr/>
              <a:tblGrid>
                <a:gridCol w="2823859"/>
                <a:gridCol w="1085030"/>
                <a:gridCol w="1098940"/>
                <a:gridCol w="1112851"/>
              </a:tblGrid>
              <a:tr h="285750">
                <a:tc>
                  <a:txBody>
                    <a:bodyPr/>
                    <a:lstStyle/>
                    <a:p>
                      <a:pPr algn="l" fontAlgn="b"/>
                      <a:r>
                        <a:rPr lang="ru-RU" sz="1200" b="0" i="0" u="none" strike="noStrike" dirty="0">
                          <a:solidFill>
                            <a:srgbClr val="000000"/>
                          </a:solidFill>
                          <a:effectLst/>
                          <a:latin typeface="Times New Roman"/>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Times New Roman"/>
                        </a:rPr>
                        <a:t>ПЛАН</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Times New Roman"/>
                        </a:rPr>
                        <a:t>ФАКТ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Times New Roman"/>
                        </a:rPr>
                        <a:t>% исполнения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95275">
                <a:tc>
                  <a:txBody>
                    <a:bodyPr/>
                    <a:lstStyle/>
                    <a:p>
                      <a:pPr algn="l" fontAlgn="ctr"/>
                      <a:r>
                        <a:rPr lang="ru-RU" sz="1200" b="0" i="0" u="none" strike="noStrike" dirty="0">
                          <a:solidFill>
                            <a:srgbClr val="000000"/>
                          </a:solidFill>
                          <a:effectLst/>
                          <a:latin typeface="Times New Roman"/>
                        </a:rPr>
                        <a:t>Объем финансирования ГП, млн. руб.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Times New Roman"/>
                        </a:rPr>
                        <a:t>10 624,9</a:t>
                      </a:r>
                      <a:endParaRPr lang="ru-RU" sz="12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Times New Roman"/>
                        </a:rPr>
                        <a:t>10 479,6</a:t>
                      </a:r>
                      <a:endParaRPr lang="ru-RU" sz="12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ru-RU" sz="1200" b="0" i="0" u="none" strike="noStrike" dirty="0" smtClean="0">
                          <a:solidFill>
                            <a:srgbClr val="000000"/>
                          </a:solidFill>
                          <a:effectLst/>
                          <a:latin typeface="Times New Roman"/>
                        </a:rPr>
                        <a:t>99%</a:t>
                      </a:r>
                      <a:endParaRPr lang="ru-RU" sz="12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3" name="TextBox 2"/>
          <p:cNvSpPr txBox="1"/>
          <p:nvPr/>
        </p:nvSpPr>
        <p:spPr>
          <a:xfrm>
            <a:off x="266750" y="3075216"/>
            <a:ext cx="6480720"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7" name="Объект 6"/>
          <p:cNvGraphicFramePr>
            <a:graphicFrameLocks noChangeAspect="1"/>
          </p:cNvGraphicFramePr>
          <p:nvPr>
            <p:extLst>
              <p:ext uri="{D42A27DB-BD31-4B8C-83A1-F6EECF244321}">
                <p14:modId xmlns:p14="http://schemas.microsoft.com/office/powerpoint/2010/main" val="3228602349"/>
              </p:ext>
            </p:extLst>
          </p:nvPr>
        </p:nvGraphicFramePr>
        <p:xfrm>
          <a:off x="118070" y="3656856"/>
          <a:ext cx="6629400" cy="5143500"/>
        </p:xfrm>
        <a:graphic>
          <a:graphicData uri="http://schemas.openxmlformats.org/presentationml/2006/ole">
            <mc:AlternateContent xmlns:mc="http://schemas.openxmlformats.org/markup-compatibility/2006">
              <mc:Choice xmlns:v="urn:schemas-microsoft-com:vml" Requires="v">
                <p:oleObj spid="_x0000_s15436" name="Лист" r:id="rId5" imgW="6629332" imgH="5143500" progId="Excel.Sheet.12">
                  <p:embed/>
                </p:oleObj>
              </mc:Choice>
              <mc:Fallback>
                <p:oleObj name="Лист" r:id="rId5" imgW="6629332" imgH="5143500" progId="Excel.Sheet.12">
                  <p:embed/>
                  <p:pic>
                    <p:nvPicPr>
                      <p:cNvPr id="0" name=""/>
                      <p:cNvPicPr/>
                      <p:nvPr/>
                    </p:nvPicPr>
                    <p:blipFill>
                      <a:blip r:embed="rId6"/>
                      <a:stretch>
                        <a:fillRect/>
                      </a:stretch>
                    </p:blipFill>
                    <p:spPr>
                      <a:xfrm>
                        <a:off x="118070" y="3656856"/>
                        <a:ext cx="6629400" cy="5143500"/>
                      </a:xfrm>
                      <a:prstGeom prst="rect">
                        <a:avLst/>
                      </a:prstGeom>
                    </p:spPr>
                  </p:pic>
                </p:oleObj>
              </mc:Fallback>
            </mc:AlternateContent>
          </a:graphicData>
        </a:graphic>
      </p:graphicFrame>
    </p:spTree>
    <p:extLst>
      <p:ext uri="{BB962C8B-B14F-4D97-AF65-F5344CB8AC3E}">
        <p14:creationId xmlns:p14="http://schemas.microsoft.com/office/powerpoint/2010/main" val="28841245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453336" y="9561512"/>
            <a:ext cx="392434" cy="326529"/>
          </a:xfrm>
        </p:spPr>
        <p:txBody>
          <a:bodyPr/>
          <a:lstStyle/>
          <a:p>
            <a:fld id="{B19B0651-EE4F-4900-A07F-96A6BFA9D0F0}" type="slidenum">
              <a:rPr lang="ru-RU" sz="1400" smtClean="0"/>
              <a:t>34</a:t>
            </a:fld>
            <a:endParaRPr lang="ru-RU" sz="1400" dirty="0"/>
          </a:p>
        </p:txBody>
      </p:sp>
      <p:sp>
        <p:nvSpPr>
          <p:cNvPr id="5" name="TextBox 4"/>
          <p:cNvSpPr txBox="1"/>
          <p:nvPr/>
        </p:nvSpPr>
        <p:spPr>
          <a:xfrm>
            <a:off x="438994" y="632520"/>
            <a:ext cx="5904656" cy="707886"/>
          </a:xfrm>
          <a:prstGeom prst="rect">
            <a:avLst/>
          </a:prstGeom>
          <a:noFill/>
        </p:spPr>
        <p:txBody>
          <a:bodyPr wrap="square" rtlCol="0">
            <a:spAutoFit/>
          </a:bodyPr>
          <a:lstStyle/>
          <a:p>
            <a:pPr algn="ctr"/>
            <a:r>
              <a:rPr lang="ru-RU" sz="2000" dirty="0" smtClean="0">
                <a:latin typeface="+mj-lt"/>
              </a:rPr>
              <a:t>Расходы на ГП </a:t>
            </a:r>
            <a:r>
              <a:rPr lang="ru-RU" sz="2000" dirty="0">
                <a:latin typeface="+mj-lt"/>
              </a:rPr>
              <a:t>«Социальная поддержка населения Ярославской области</a:t>
            </a:r>
            <a:r>
              <a:rPr lang="ru-RU" sz="2000" dirty="0" smtClean="0">
                <a:latin typeface="+mj-lt"/>
              </a:rPr>
              <a:t>» в 2018 году</a:t>
            </a:r>
            <a:endParaRPr lang="ru-RU" sz="2000" dirty="0">
              <a:latin typeface="+mj-lt"/>
            </a:endParaRPr>
          </a:p>
        </p:txBody>
      </p:sp>
      <p:graphicFrame>
        <p:nvGraphicFramePr>
          <p:cNvPr id="8" name="Диаграмма 7"/>
          <p:cNvGraphicFramePr>
            <a:graphicFrameLocks/>
          </p:cNvGraphicFramePr>
          <p:nvPr>
            <p:extLst>
              <p:ext uri="{D42A27DB-BD31-4B8C-83A1-F6EECF244321}">
                <p14:modId xmlns:p14="http://schemas.microsoft.com/office/powerpoint/2010/main" val="4136638299"/>
              </p:ext>
            </p:extLst>
          </p:nvPr>
        </p:nvGraphicFramePr>
        <p:xfrm>
          <a:off x="188640" y="1340406"/>
          <a:ext cx="6552728" cy="26044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3868589207"/>
              </p:ext>
            </p:extLst>
          </p:nvPr>
        </p:nvGraphicFramePr>
        <p:xfrm>
          <a:off x="332656" y="3872880"/>
          <a:ext cx="6264696" cy="4988818"/>
        </p:xfrm>
        <a:graphic>
          <a:graphicData uri="http://schemas.openxmlformats.org/presentationml/2006/ole">
            <mc:AlternateContent xmlns:mc="http://schemas.openxmlformats.org/markup-compatibility/2006">
              <mc:Choice xmlns:v="urn:schemas-microsoft-com:vml" Requires="v">
                <p:oleObj spid="_x0000_s16463" name="Лист" r:id="rId5" imgW="5991278" imgH="5276880" progId="Excel.Sheet.12">
                  <p:embed/>
                </p:oleObj>
              </mc:Choice>
              <mc:Fallback>
                <p:oleObj name="Лист" r:id="rId5" imgW="5991278" imgH="5276880" progId="Excel.Sheet.12">
                  <p:embed/>
                  <p:pic>
                    <p:nvPicPr>
                      <p:cNvPr id="0" name=""/>
                      <p:cNvPicPr/>
                      <p:nvPr/>
                    </p:nvPicPr>
                    <p:blipFill>
                      <a:blip r:embed="rId6"/>
                      <a:stretch>
                        <a:fillRect/>
                      </a:stretch>
                    </p:blipFill>
                    <p:spPr>
                      <a:xfrm>
                        <a:off x="332656" y="3872880"/>
                        <a:ext cx="6264696" cy="4988818"/>
                      </a:xfrm>
                      <a:prstGeom prst="rect">
                        <a:avLst/>
                      </a:prstGeom>
                    </p:spPr>
                  </p:pic>
                </p:oleObj>
              </mc:Fallback>
            </mc:AlternateContent>
          </a:graphicData>
        </a:graphic>
      </p:graphicFrame>
    </p:spTree>
    <p:extLst>
      <p:ext uri="{BB962C8B-B14F-4D97-AF65-F5344CB8AC3E}">
        <p14:creationId xmlns:p14="http://schemas.microsoft.com/office/powerpoint/2010/main" val="1454109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487591" y="9553504"/>
            <a:ext cx="409228" cy="333396"/>
          </a:xfrm>
        </p:spPr>
        <p:txBody>
          <a:bodyPr/>
          <a:lstStyle/>
          <a:p>
            <a:fld id="{B19B0651-EE4F-4900-A07F-96A6BFA9D0F0}" type="slidenum">
              <a:rPr lang="ru-RU" sz="1400" smtClean="0"/>
              <a:t>35</a:t>
            </a:fld>
            <a:endParaRPr lang="ru-RU" sz="1400" dirty="0"/>
          </a:p>
        </p:txBody>
      </p:sp>
      <p:sp>
        <p:nvSpPr>
          <p:cNvPr id="5" name="TextBox 4"/>
          <p:cNvSpPr txBox="1"/>
          <p:nvPr/>
        </p:nvSpPr>
        <p:spPr>
          <a:xfrm>
            <a:off x="332656" y="560512"/>
            <a:ext cx="6120680" cy="646331"/>
          </a:xfrm>
          <a:prstGeom prst="rect">
            <a:avLst/>
          </a:prstGeom>
          <a:noFill/>
        </p:spPr>
        <p:txBody>
          <a:bodyPr wrap="square" rtlCol="0">
            <a:spAutoFit/>
          </a:bodyPr>
          <a:lstStyle/>
          <a:p>
            <a:r>
              <a:rPr lang="ru-RU" dirty="0" smtClean="0">
                <a:latin typeface="+mj-lt"/>
              </a:rPr>
              <a:t>Госпрограмма «Обеспечение доступным и комфортным жильем населения Ярославской области» в 2018 году</a:t>
            </a:r>
            <a:endParaRPr lang="ru-RU" dirty="0">
              <a:latin typeface="+mj-lt"/>
            </a:endParaRPr>
          </a:p>
        </p:txBody>
      </p:sp>
      <p:sp>
        <p:nvSpPr>
          <p:cNvPr id="6" name="TextBox 5"/>
          <p:cNvSpPr txBox="1"/>
          <p:nvPr/>
        </p:nvSpPr>
        <p:spPr>
          <a:xfrm>
            <a:off x="332656" y="1206843"/>
            <a:ext cx="6048672" cy="584775"/>
          </a:xfrm>
          <a:prstGeom prst="rect">
            <a:avLst/>
          </a:prstGeom>
          <a:noFill/>
        </p:spPr>
        <p:txBody>
          <a:bodyPr wrap="square" rtlCol="0">
            <a:spAutoFit/>
          </a:bodyPr>
          <a:lstStyle/>
          <a:p>
            <a:r>
              <a:rPr lang="ru-RU" sz="1400" b="1" dirty="0" smtClean="0"/>
              <a:t>Цель ГП  </a:t>
            </a:r>
            <a:r>
              <a:rPr lang="ru-RU" dirty="0" smtClean="0"/>
              <a:t>– </a:t>
            </a:r>
            <a:r>
              <a:rPr lang="ru-RU" sz="1400" dirty="0" smtClean="0"/>
              <a:t>повышение доступности жилья и качества жилищного обеспечения населения</a:t>
            </a:r>
            <a:endParaRPr lang="ru-RU" sz="1400" dirty="0"/>
          </a:p>
        </p:txBody>
      </p:sp>
      <p:graphicFrame>
        <p:nvGraphicFramePr>
          <p:cNvPr id="7" name="Таблица 6"/>
          <p:cNvGraphicFramePr>
            <a:graphicFrameLocks noGrp="1"/>
          </p:cNvGraphicFramePr>
          <p:nvPr>
            <p:extLst>
              <p:ext uri="{D42A27DB-BD31-4B8C-83A1-F6EECF244321}">
                <p14:modId xmlns:p14="http://schemas.microsoft.com/office/powerpoint/2010/main" val="3194724671"/>
              </p:ext>
            </p:extLst>
          </p:nvPr>
        </p:nvGraphicFramePr>
        <p:xfrm>
          <a:off x="199306" y="1856656"/>
          <a:ext cx="6398046" cy="469519"/>
        </p:xfrm>
        <a:graphic>
          <a:graphicData uri="http://schemas.openxmlformats.org/drawingml/2006/table">
            <a:tbl>
              <a:tblPr/>
              <a:tblGrid>
                <a:gridCol w="3177329"/>
                <a:gridCol w="947859"/>
                <a:gridCol w="951196"/>
                <a:gridCol w="1321662"/>
              </a:tblGrid>
              <a:tr h="230330">
                <a:tc>
                  <a:txBody>
                    <a:bodyPr/>
                    <a:lstStyle/>
                    <a:p>
                      <a:pPr algn="l" fontAlgn="b"/>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8859" marR="8859" marT="885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ПЛАН</a:t>
                      </a:r>
                    </a:p>
                  </a:txBody>
                  <a:tcPr marL="8859" marR="8859" marT="88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ФАКТ</a:t>
                      </a:r>
                    </a:p>
                  </a:txBody>
                  <a:tcPr marL="8859" marR="8859" marT="88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исполнения</a:t>
                      </a:r>
                    </a:p>
                  </a:txBody>
                  <a:tcPr marL="8859" marR="8859" marT="88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39189">
                <a:tc>
                  <a:txBody>
                    <a:bodyPr/>
                    <a:lstStyle/>
                    <a:p>
                      <a:pPr algn="l" fontAlgn="b"/>
                      <a:r>
                        <a:rPr lang="ru-RU" sz="1200" b="0" i="0" u="none" strike="noStrike">
                          <a:solidFill>
                            <a:srgbClr val="000000"/>
                          </a:solidFill>
                          <a:effectLst/>
                          <a:latin typeface="Arial" panose="020B0604020202020204" pitchFamily="34" charset="0"/>
                          <a:cs typeface="Arial" panose="020B0604020202020204" pitchFamily="34" charset="0"/>
                        </a:rPr>
                        <a:t>Объем финансирования ГП, млн. руб.</a:t>
                      </a:r>
                    </a:p>
                  </a:txBody>
                  <a:tcPr marL="8859" marR="8859" marT="885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b"/>
                      <a:r>
                        <a:rPr lang="ru-RU" sz="1200" b="0" i="0" u="none" strike="noStrike" dirty="0" smtClean="0">
                          <a:solidFill>
                            <a:srgbClr val="000000"/>
                          </a:solidFill>
                          <a:effectLst/>
                          <a:latin typeface="Arial" panose="020B0604020202020204" pitchFamily="34" charset="0"/>
                          <a:cs typeface="Arial" panose="020B0604020202020204" pitchFamily="34" charset="0"/>
                        </a:rPr>
                        <a:t>785,3</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859" marR="8859" marT="885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b"/>
                      <a:r>
                        <a:rPr lang="ru-RU" sz="1200" b="0" i="0" u="none" strike="noStrike" dirty="0" smtClean="0">
                          <a:solidFill>
                            <a:srgbClr val="000000"/>
                          </a:solidFill>
                          <a:effectLst/>
                          <a:latin typeface="Arial" panose="020B0604020202020204" pitchFamily="34" charset="0"/>
                          <a:cs typeface="Arial" panose="020B0604020202020204" pitchFamily="34" charset="0"/>
                        </a:rPr>
                        <a:t>627,1</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859" marR="8859" marT="885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b"/>
                      <a:r>
                        <a:rPr lang="ru-RU" sz="1200" b="0" i="0" u="none" strike="noStrike" dirty="0" smtClean="0">
                          <a:solidFill>
                            <a:srgbClr val="000000"/>
                          </a:solidFill>
                          <a:effectLst/>
                          <a:latin typeface="Arial" panose="020B0604020202020204" pitchFamily="34" charset="0"/>
                          <a:cs typeface="Arial" panose="020B0604020202020204" pitchFamily="34" charset="0"/>
                        </a:rPr>
                        <a:t>80%</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859" marR="8859" marT="885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r>
            </a:tbl>
          </a:graphicData>
        </a:graphic>
      </p:graphicFrame>
      <p:sp>
        <p:nvSpPr>
          <p:cNvPr id="8" name="TextBox 7"/>
          <p:cNvSpPr txBox="1"/>
          <p:nvPr/>
        </p:nvSpPr>
        <p:spPr>
          <a:xfrm>
            <a:off x="199306" y="2532688"/>
            <a:ext cx="6480720"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3" name="Объект 2"/>
          <p:cNvGraphicFramePr>
            <a:graphicFrameLocks noChangeAspect="1"/>
          </p:cNvGraphicFramePr>
          <p:nvPr>
            <p:extLst>
              <p:ext uri="{D42A27DB-BD31-4B8C-83A1-F6EECF244321}">
                <p14:modId xmlns:p14="http://schemas.microsoft.com/office/powerpoint/2010/main" val="2826156113"/>
              </p:ext>
            </p:extLst>
          </p:nvPr>
        </p:nvGraphicFramePr>
        <p:xfrm>
          <a:off x="164637" y="3296816"/>
          <a:ext cx="6432715" cy="2880320"/>
        </p:xfrm>
        <a:graphic>
          <a:graphicData uri="http://schemas.openxmlformats.org/presentationml/2006/ole">
            <mc:AlternateContent xmlns:mc="http://schemas.openxmlformats.org/markup-compatibility/2006">
              <mc:Choice xmlns:v="urn:schemas-microsoft-com:vml" Requires="v">
                <p:oleObj spid="_x0000_s17483" name="Лист" r:id="rId4" imgW="6934313" imgH="2600370" progId="Excel.Sheet.12">
                  <p:embed/>
                </p:oleObj>
              </mc:Choice>
              <mc:Fallback>
                <p:oleObj name="Лист" r:id="rId4" imgW="6934313" imgH="2600370" progId="Excel.Sheet.12">
                  <p:embed/>
                  <p:pic>
                    <p:nvPicPr>
                      <p:cNvPr id="0" name=""/>
                      <p:cNvPicPr/>
                      <p:nvPr/>
                    </p:nvPicPr>
                    <p:blipFill>
                      <a:blip r:embed="rId5"/>
                      <a:stretch>
                        <a:fillRect/>
                      </a:stretch>
                    </p:blipFill>
                    <p:spPr>
                      <a:xfrm>
                        <a:off x="164637" y="3296816"/>
                        <a:ext cx="6432715" cy="2880320"/>
                      </a:xfrm>
                      <a:prstGeom prst="rect">
                        <a:avLst/>
                      </a:prstGeom>
                    </p:spPr>
                  </p:pic>
                </p:oleObj>
              </mc:Fallback>
            </mc:AlternateContent>
          </a:graphicData>
        </a:graphic>
      </p:graphicFrame>
    </p:spTree>
    <p:extLst>
      <p:ext uri="{BB962C8B-B14F-4D97-AF65-F5344CB8AC3E}">
        <p14:creationId xmlns:p14="http://schemas.microsoft.com/office/powerpoint/2010/main" val="30181929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448772" y="9572604"/>
            <a:ext cx="409228" cy="333396"/>
          </a:xfrm>
        </p:spPr>
        <p:txBody>
          <a:bodyPr/>
          <a:lstStyle/>
          <a:p>
            <a:fld id="{B19B0651-EE4F-4900-A07F-96A6BFA9D0F0}" type="slidenum">
              <a:rPr lang="ru-RU" sz="1400" smtClean="0"/>
              <a:t>36</a:t>
            </a:fld>
            <a:endParaRPr lang="ru-RU" sz="1400" dirty="0"/>
          </a:p>
        </p:txBody>
      </p:sp>
      <p:sp>
        <p:nvSpPr>
          <p:cNvPr id="5" name="TextBox 4"/>
          <p:cNvSpPr txBox="1"/>
          <p:nvPr/>
        </p:nvSpPr>
        <p:spPr>
          <a:xfrm>
            <a:off x="476672" y="560512"/>
            <a:ext cx="6120680" cy="646331"/>
          </a:xfrm>
          <a:prstGeom prst="rect">
            <a:avLst/>
          </a:prstGeom>
          <a:noFill/>
        </p:spPr>
        <p:txBody>
          <a:bodyPr wrap="square" rtlCol="0">
            <a:spAutoFit/>
          </a:bodyPr>
          <a:lstStyle/>
          <a:p>
            <a:pPr lvl="0" algn="ctr"/>
            <a:r>
              <a:rPr lang="ru-RU" dirty="0" smtClean="0">
                <a:solidFill>
                  <a:prstClr val="black"/>
                </a:solidFill>
                <a:latin typeface="Impact"/>
              </a:rPr>
              <a:t>Расходы на ГП </a:t>
            </a:r>
            <a:r>
              <a:rPr lang="ru-RU" dirty="0">
                <a:solidFill>
                  <a:prstClr val="black"/>
                </a:solidFill>
                <a:latin typeface="Impact"/>
              </a:rPr>
              <a:t>«Обеспечение доступным и комфортным жильем населения Ярославской области» в </a:t>
            </a:r>
            <a:r>
              <a:rPr lang="ru-RU" dirty="0" smtClean="0">
                <a:solidFill>
                  <a:prstClr val="black"/>
                </a:solidFill>
                <a:latin typeface="Impact"/>
              </a:rPr>
              <a:t>2018 </a:t>
            </a:r>
            <a:r>
              <a:rPr lang="ru-RU" dirty="0">
                <a:solidFill>
                  <a:prstClr val="black"/>
                </a:solidFill>
                <a:latin typeface="Impact"/>
              </a:rPr>
              <a:t>году</a:t>
            </a:r>
          </a:p>
        </p:txBody>
      </p:sp>
      <p:graphicFrame>
        <p:nvGraphicFramePr>
          <p:cNvPr id="7" name="Диаграмма 6"/>
          <p:cNvGraphicFramePr>
            <a:graphicFrameLocks/>
          </p:cNvGraphicFramePr>
          <p:nvPr>
            <p:extLst>
              <p:ext uri="{D42A27DB-BD31-4B8C-83A1-F6EECF244321}">
                <p14:modId xmlns:p14="http://schemas.microsoft.com/office/powerpoint/2010/main" val="1209940437"/>
              </p:ext>
            </p:extLst>
          </p:nvPr>
        </p:nvGraphicFramePr>
        <p:xfrm>
          <a:off x="332656" y="1215523"/>
          <a:ext cx="6336704" cy="28733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168305647"/>
              </p:ext>
            </p:extLst>
          </p:nvPr>
        </p:nvGraphicFramePr>
        <p:xfrm>
          <a:off x="393762" y="4160912"/>
          <a:ext cx="6286500" cy="4719464"/>
        </p:xfrm>
        <a:graphic>
          <a:graphicData uri="http://schemas.openxmlformats.org/presentationml/2006/ole">
            <mc:AlternateContent xmlns:mc="http://schemas.openxmlformats.org/markup-compatibility/2006">
              <mc:Choice xmlns:v="urn:schemas-microsoft-com:vml" Requires="v">
                <p:oleObj spid="_x0000_s18510" name="Лист" r:id="rId5" imgW="6286534" imgH="5943510" progId="Excel.Sheet.12">
                  <p:embed/>
                </p:oleObj>
              </mc:Choice>
              <mc:Fallback>
                <p:oleObj name="Лист" r:id="rId5" imgW="6286534" imgH="5943510" progId="Excel.Sheet.12">
                  <p:embed/>
                  <p:pic>
                    <p:nvPicPr>
                      <p:cNvPr id="0" name=""/>
                      <p:cNvPicPr/>
                      <p:nvPr/>
                    </p:nvPicPr>
                    <p:blipFill>
                      <a:blip r:embed="rId6"/>
                      <a:stretch>
                        <a:fillRect/>
                      </a:stretch>
                    </p:blipFill>
                    <p:spPr>
                      <a:xfrm>
                        <a:off x="393762" y="4160912"/>
                        <a:ext cx="6286500" cy="4719464"/>
                      </a:xfrm>
                      <a:prstGeom prst="rect">
                        <a:avLst/>
                      </a:prstGeom>
                    </p:spPr>
                  </p:pic>
                </p:oleObj>
              </mc:Fallback>
            </mc:AlternateContent>
          </a:graphicData>
        </a:graphic>
      </p:graphicFrame>
    </p:spTree>
    <p:extLst>
      <p:ext uri="{BB962C8B-B14F-4D97-AF65-F5344CB8AC3E}">
        <p14:creationId xmlns:p14="http://schemas.microsoft.com/office/powerpoint/2010/main" val="7593760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707886"/>
          </a:xfrm>
          <a:prstGeom prst="rect">
            <a:avLst/>
          </a:prstGeom>
        </p:spPr>
        <p:txBody>
          <a:bodyPr wrap="square">
            <a:spAutoFit/>
          </a:bodyPr>
          <a:lstStyle/>
          <a:p>
            <a:pPr algn="ctr"/>
            <a:r>
              <a:rPr lang="ru-RU" sz="2000" dirty="0">
                <a:latin typeface="+mj-lt"/>
              </a:rPr>
              <a:t>Госпрограмма «Развитие культуры и туризма в Ярославской области»</a:t>
            </a:r>
          </a:p>
        </p:txBody>
      </p:sp>
      <p:sp>
        <p:nvSpPr>
          <p:cNvPr id="5" name="Прямоугольник 4"/>
          <p:cNvSpPr/>
          <p:nvPr/>
        </p:nvSpPr>
        <p:spPr>
          <a:xfrm>
            <a:off x="404664" y="1145287"/>
            <a:ext cx="5976664" cy="1015663"/>
          </a:xfrm>
          <a:prstGeom prst="rect">
            <a:avLst/>
          </a:prstGeom>
        </p:spPr>
        <p:txBody>
          <a:bodyPr wrap="square">
            <a:spAutoFit/>
          </a:bodyPr>
          <a:lstStyle/>
          <a:p>
            <a:pPr algn="just"/>
            <a:r>
              <a:rPr lang="ru-RU" sz="1200" b="1" dirty="0" smtClean="0"/>
              <a:t>ЦЕЛИ ГП: </a:t>
            </a:r>
          </a:p>
          <a:p>
            <a:r>
              <a:rPr lang="ru-RU" sz="1200" dirty="0"/>
              <a:t>- повышение качества и доступности услуг в сфере культуры, расширение возможностей для духовного развития населения Ярославской области;</a:t>
            </a:r>
          </a:p>
          <a:p>
            <a:r>
              <a:rPr lang="ru-RU" sz="1200" dirty="0"/>
              <a:t>- повышение уровня конкурентоспособности туристско-рекреационного комплекса Ярославской области</a:t>
            </a:r>
          </a:p>
        </p:txBody>
      </p:sp>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37</a:t>
            </a:fld>
            <a:endParaRPr lang="ru-RU" sz="1400" dirty="0"/>
          </a:p>
        </p:txBody>
      </p:sp>
      <p:graphicFrame>
        <p:nvGraphicFramePr>
          <p:cNvPr id="3" name="Таблица 2"/>
          <p:cNvGraphicFramePr>
            <a:graphicFrameLocks noGrp="1"/>
          </p:cNvGraphicFramePr>
          <p:nvPr>
            <p:extLst>
              <p:ext uri="{D42A27DB-BD31-4B8C-83A1-F6EECF244321}">
                <p14:modId xmlns:p14="http://schemas.microsoft.com/office/powerpoint/2010/main" val="1134495857"/>
              </p:ext>
            </p:extLst>
          </p:nvPr>
        </p:nvGraphicFramePr>
        <p:xfrm>
          <a:off x="260648" y="2160950"/>
          <a:ext cx="6336705" cy="624794"/>
        </p:xfrm>
        <a:graphic>
          <a:graphicData uri="http://schemas.openxmlformats.org/drawingml/2006/table">
            <a:tbl>
              <a:tblPr/>
              <a:tblGrid>
                <a:gridCol w="3135956"/>
                <a:gridCol w="945970"/>
                <a:gridCol w="1010763"/>
                <a:gridCol w="1244016"/>
              </a:tblGrid>
              <a:tr h="312397">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ПЛАН</a:t>
                      </a: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ФАКТ</a:t>
                      </a: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исполнения</a:t>
                      </a: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312397">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Объем финансирования ГП, млн. руб.</a:t>
                      </a: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1 </a:t>
                      </a:r>
                      <a:r>
                        <a:rPr lang="ru-RU" sz="1200" b="0" i="0" u="none" strike="noStrike" dirty="0" smtClean="0">
                          <a:solidFill>
                            <a:srgbClr val="000000"/>
                          </a:solidFill>
                          <a:effectLst/>
                          <a:latin typeface="Arial" panose="020B0604020202020204" pitchFamily="34" charset="0"/>
                          <a:cs typeface="Arial" panose="020B0604020202020204" pitchFamily="34" charset="0"/>
                        </a:rPr>
                        <a:t>616,8</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1 </a:t>
                      </a:r>
                      <a:r>
                        <a:rPr lang="ru-RU" sz="1200" b="0" i="0" u="none" strike="noStrike" dirty="0" smtClean="0">
                          <a:solidFill>
                            <a:srgbClr val="000000"/>
                          </a:solidFill>
                          <a:effectLst/>
                          <a:latin typeface="Arial" panose="020B0604020202020204" pitchFamily="34" charset="0"/>
                          <a:cs typeface="Arial" panose="020B0604020202020204" pitchFamily="34" charset="0"/>
                        </a:rPr>
                        <a:t>594,0</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99%</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8678" marR="8678" marT="86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r>
            </a:tbl>
          </a:graphicData>
        </a:graphic>
      </p:graphicFrame>
      <p:sp>
        <p:nvSpPr>
          <p:cNvPr id="6" name="TextBox 5"/>
          <p:cNvSpPr txBox="1"/>
          <p:nvPr/>
        </p:nvSpPr>
        <p:spPr>
          <a:xfrm>
            <a:off x="188640" y="2896126"/>
            <a:ext cx="6461626"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2" name="Объект 1"/>
          <p:cNvGraphicFramePr>
            <a:graphicFrameLocks noChangeAspect="1"/>
          </p:cNvGraphicFramePr>
          <p:nvPr>
            <p:extLst>
              <p:ext uri="{D42A27DB-BD31-4B8C-83A1-F6EECF244321}">
                <p14:modId xmlns:p14="http://schemas.microsoft.com/office/powerpoint/2010/main" val="73330382"/>
              </p:ext>
            </p:extLst>
          </p:nvPr>
        </p:nvGraphicFramePr>
        <p:xfrm>
          <a:off x="260648" y="3429000"/>
          <a:ext cx="6389618" cy="5196408"/>
        </p:xfrm>
        <a:graphic>
          <a:graphicData uri="http://schemas.openxmlformats.org/presentationml/2006/ole">
            <mc:AlternateContent xmlns:mc="http://schemas.openxmlformats.org/markup-compatibility/2006">
              <mc:Choice xmlns:v="urn:schemas-microsoft-com:vml" Requires="v">
                <p:oleObj spid="_x0000_s19532" name="Лист" r:id="rId5" imgW="7000765" imgH="6800760" progId="Excel.Sheet.12">
                  <p:embed/>
                </p:oleObj>
              </mc:Choice>
              <mc:Fallback>
                <p:oleObj name="Лист" r:id="rId5" imgW="7000765" imgH="6800760" progId="Excel.Sheet.12">
                  <p:embed/>
                  <p:pic>
                    <p:nvPicPr>
                      <p:cNvPr id="0" name=""/>
                      <p:cNvPicPr/>
                      <p:nvPr/>
                    </p:nvPicPr>
                    <p:blipFill>
                      <a:blip r:embed="rId6"/>
                      <a:stretch>
                        <a:fillRect/>
                      </a:stretch>
                    </p:blipFill>
                    <p:spPr>
                      <a:xfrm>
                        <a:off x="260648" y="3429000"/>
                        <a:ext cx="6389618" cy="5196408"/>
                      </a:xfrm>
                      <a:prstGeom prst="rect">
                        <a:avLst/>
                      </a:prstGeom>
                    </p:spPr>
                  </p:pic>
                </p:oleObj>
              </mc:Fallback>
            </mc:AlternateContent>
          </a:graphicData>
        </a:graphic>
      </p:graphicFrame>
    </p:spTree>
    <p:extLst>
      <p:ext uri="{BB962C8B-B14F-4D97-AF65-F5344CB8AC3E}">
        <p14:creationId xmlns:p14="http://schemas.microsoft.com/office/powerpoint/2010/main" val="3245857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81328" y="9561512"/>
            <a:ext cx="475878" cy="344488"/>
          </a:xfrm>
        </p:spPr>
        <p:txBody>
          <a:bodyPr/>
          <a:lstStyle/>
          <a:p>
            <a:fld id="{B19B0651-EE4F-4900-A07F-96A6BFA9D0F0}" type="slidenum">
              <a:rPr lang="ru-RU" sz="1400" smtClean="0"/>
              <a:t>38</a:t>
            </a:fld>
            <a:endParaRPr lang="ru-RU" sz="1400" dirty="0"/>
          </a:p>
        </p:txBody>
      </p:sp>
      <p:sp>
        <p:nvSpPr>
          <p:cNvPr id="5" name="TextBox 4"/>
          <p:cNvSpPr txBox="1"/>
          <p:nvPr/>
        </p:nvSpPr>
        <p:spPr>
          <a:xfrm>
            <a:off x="476672" y="632520"/>
            <a:ext cx="5976664" cy="707886"/>
          </a:xfrm>
          <a:prstGeom prst="rect">
            <a:avLst/>
          </a:prstGeom>
          <a:noFill/>
        </p:spPr>
        <p:txBody>
          <a:bodyPr wrap="square" rtlCol="0">
            <a:spAutoFit/>
          </a:bodyPr>
          <a:lstStyle/>
          <a:p>
            <a:pPr lvl="0" algn="ctr"/>
            <a:r>
              <a:rPr lang="ru-RU" sz="2000" dirty="0" smtClean="0">
                <a:solidFill>
                  <a:prstClr val="black"/>
                </a:solidFill>
                <a:latin typeface="Impact"/>
              </a:rPr>
              <a:t>Расходы по ГП  </a:t>
            </a:r>
            <a:r>
              <a:rPr lang="ru-RU" sz="2000" dirty="0">
                <a:solidFill>
                  <a:prstClr val="black"/>
                </a:solidFill>
                <a:latin typeface="Impact"/>
              </a:rPr>
              <a:t>«Развитие культуры и туризма в Ярославской области</a:t>
            </a:r>
            <a:r>
              <a:rPr lang="ru-RU" sz="2000" dirty="0" smtClean="0">
                <a:solidFill>
                  <a:prstClr val="black"/>
                </a:solidFill>
                <a:latin typeface="Impact"/>
              </a:rPr>
              <a:t>» в 2018 году</a:t>
            </a:r>
            <a:endParaRPr lang="ru-RU" sz="2000" dirty="0">
              <a:solidFill>
                <a:prstClr val="black"/>
              </a:solidFill>
              <a:latin typeface="Impact"/>
            </a:endParaRPr>
          </a:p>
        </p:txBody>
      </p:sp>
      <p:graphicFrame>
        <p:nvGraphicFramePr>
          <p:cNvPr id="2" name="Объект 1"/>
          <p:cNvGraphicFramePr>
            <a:graphicFrameLocks noChangeAspect="1"/>
          </p:cNvGraphicFramePr>
          <p:nvPr>
            <p:extLst>
              <p:ext uri="{D42A27DB-BD31-4B8C-83A1-F6EECF244321}">
                <p14:modId xmlns:p14="http://schemas.microsoft.com/office/powerpoint/2010/main" val="2567549586"/>
              </p:ext>
            </p:extLst>
          </p:nvPr>
        </p:nvGraphicFramePr>
        <p:xfrm>
          <a:off x="250316" y="4736976"/>
          <a:ext cx="6429375" cy="4829572"/>
        </p:xfrm>
        <a:graphic>
          <a:graphicData uri="http://schemas.openxmlformats.org/presentationml/2006/ole">
            <mc:AlternateContent xmlns:mc="http://schemas.openxmlformats.org/markup-compatibility/2006">
              <mc:Choice xmlns:v="urn:schemas-microsoft-com:vml" Requires="v">
                <p:oleObj spid="_x0000_s20558" name="Лист" r:id="rId4" imgW="6429434" imgH="5981580" progId="Excel.Sheet.12">
                  <p:embed/>
                </p:oleObj>
              </mc:Choice>
              <mc:Fallback>
                <p:oleObj name="Лист" r:id="rId4" imgW="6429434" imgH="5981580" progId="Excel.Sheet.12">
                  <p:embed/>
                  <p:pic>
                    <p:nvPicPr>
                      <p:cNvPr id="0" name=""/>
                      <p:cNvPicPr/>
                      <p:nvPr/>
                    </p:nvPicPr>
                    <p:blipFill>
                      <a:blip r:embed="rId5"/>
                      <a:stretch>
                        <a:fillRect/>
                      </a:stretch>
                    </p:blipFill>
                    <p:spPr>
                      <a:xfrm>
                        <a:off x="250316" y="4736976"/>
                        <a:ext cx="6429375" cy="4829572"/>
                      </a:xfrm>
                      <a:prstGeom prst="rect">
                        <a:avLst/>
                      </a:prstGeom>
                    </p:spPr>
                  </p:pic>
                </p:oleObj>
              </mc:Fallback>
            </mc:AlternateContent>
          </a:graphicData>
        </a:graphic>
      </p:graphicFrame>
      <p:graphicFrame>
        <p:nvGraphicFramePr>
          <p:cNvPr id="7" name="Диаграмма 6"/>
          <p:cNvGraphicFramePr>
            <a:graphicFrameLocks/>
          </p:cNvGraphicFramePr>
          <p:nvPr>
            <p:extLst>
              <p:ext uri="{D42A27DB-BD31-4B8C-83A1-F6EECF244321}">
                <p14:modId xmlns:p14="http://schemas.microsoft.com/office/powerpoint/2010/main" val="3274350108"/>
              </p:ext>
            </p:extLst>
          </p:nvPr>
        </p:nvGraphicFramePr>
        <p:xfrm>
          <a:off x="-531440" y="979482"/>
          <a:ext cx="7200800" cy="3968502"/>
        </p:xfrm>
        <a:graphic>
          <a:graphicData uri="http://schemas.openxmlformats.org/drawingml/2006/chart">
            <c:chart xmlns:c="http://schemas.openxmlformats.org/drawingml/2006/chart" xmlns:r="http://schemas.openxmlformats.org/officeDocument/2006/relationships" r:id="rId6"/>
          </a:graphicData>
        </a:graphic>
      </p:graphicFrame>
      <p:sp>
        <p:nvSpPr>
          <p:cNvPr id="3" name="Прямоугольник 2"/>
          <p:cNvSpPr/>
          <p:nvPr/>
        </p:nvSpPr>
        <p:spPr>
          <a:xfrm>
            <a:off x="0" y="1340406"/>
            <a:ext cx="6858000" cy="307777"/>
          </a:xfrm>
          <a:prstGeom prst="rect">
            <a:avLst/>
          </a:prstGeom>
        </p:spPr>
        <p:txBody>
          <a:bodyPr wrap="square">
            <a:spAutoFit/>
          </a:bodyPr>
          <a:lstStyle/>
          <a:p>
            <a:pPr lvl="0"/>
            <a:r>
              <a:rPr lang="ru-RU" sz="1400" b="1" kern="0" dirty="0">
                <a:solidFill>
                  <a:srgbClr val="0070C0"/>
                </a:solidFill>
                <a:latin typeface="Times New Roman" panose="02020603050405020304" pitchFamily="18" charset="0"/>
                <a:cs typeface="Times New Roman" panose="02020603050405020304" pitchFamily="18" charset="0"/>
              </a:rPr>
              <a:t>Фактическое исполнение в 2018 </a:t>
            </a:r>
            <a:r>
              <a:rPr lang="ru-RU" sz="1400" b="1" kern="0" dirty="0" smtClean="0">
                <a:solidFill>
                  <a:srgbClr val="0070C0"/>
                </a:solidFill>
                <a:latin typeface="Times New Roman" panose="02020603050405020304" pitchFamily="18" charset="0"/>
                <a:cs typeface="Times New Roman" panose="02020603050405020304" pitchFamily="18" charset="0"/>
              </a:rPr>
              <a:t>году составило </a:t>
            </a:r>
            <a:r>
              <a:rPr lang="ru-RU" sz="1400" b="1" kern="0" dirty="0">
                <a:solidFill>
                  <a:srgbClr val="0070C0"/>
                </a:solidFill>
                <a:latin typeface="Times New Roman" panose="02020603050405020304" pitchFamily="18" charset="0"/>
                <a:cs typeface="Times New Roman" panose="02020603050405020304" pitchFamily="18" charset="0"/>
              </a:rPr>
              <a:t>в 2018 году </a:t>
            </a:r>
            <a:r>
              <a:rPr lang="ru-RU" sz="1400" b="1" kern="0" dirty="0" smtClean="0">
                <a:solidFill>
                  <a:srgbClr val="0070C0"/>
                </a:solidFill>
                <a:latin typeface="Times New Roman" panose="02020603050405020304" pitchFamily="18" charset="0"/>
                <a:cs typeface="Times New Roman" panose="02020603050405020304" pitchFamily="18" charset="0"/>
              </a:rPr>
              <a:t>1 593 959,25 тыс. руб. </a:t>
            </a:r>
            <a:endParaRPr lang="ru-RU" sz="1400" b="1" kern="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64975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48680" y="560512"/>
            <a:ext cx="5688632" cy="923330"/>
          </a:xfrm>
          <a:prstGeom prst="rect">
            <a:avLst/>
          </a:prstGeom>
        </p:spPr>
        <p:txBody>
          <a:bodyPr wrap="square">
            <a:spAutoFit/>
          </a:bodyPr>
          <a:lstStyle/>
          <a:p>
            <a:pPr algn="ctr"/>
            <a:r>
              <a:rPr lang="ru-RU" dirty="0">
                <a:latin typeface="+mj-lt"/>
              </a:rPr>
              <a:t>Госпрограмма «Обеспечение качественными коммунальными услугами населения Ярославской области»</a:t>
            </a:r>
          </a:p>
        </p:txBody>
      </p:sp>
      <p:sp>
        <p:nvSpPr>
          <p:cNvPr id="7" name="Прямоугольник 6"/>
          <p:cNvSpPr/>
          <p:nvPr/>
        </p:nvSpPr>
        <p:spPr>
          <a:xfrm>
            <a:off x="554841" y="1462734"/>
            <a:ext cx="5688632" cy="461665"/>
          </a:xfrm>
          <a:prstGeom prst="rect">
            <a:avLst/>
          </a:prstGeom>
        </p:spPr>
        <p:txBody>
          <a:bodyPr wrap="square">
            <a:spAutoFit/>
          </a:bodyPr>
          <a:lstStyle/>
          <a:p>
            <a:pPr algn="just"/>
            <a:r>
              <a:rPr lang="ru-RU" sz="1200" b="1" dirty="0" smtClean="0"/>
              <a:t>ЦЕЛЬ ГП - </a:t>
            </a:r>
            <a:r>
              <a:rPr lang="ru-RU" sz="1200" dirty="0" smtClean="0"/>
              <a:t>повышение </a:t>
            </a:r>
            <a:r>
              <a:rPr lang="ru-RU" sz="1200" dirty="0"/>
              <a:t>качества и надежности предоставления жилищно-коммунальных услуг населению Ярославской </a:t>
            </a:r>
            <a:r>
              <a:rPr lang="ru-RU" sz="1200" dirty="0" smtClean="0"/>
              <a:t>области</a:t>
            </a:r>
            <a:endParaRPr lang="ru-RU" sz="1200" b="1" dirty="0" smtClean="0"/>
          </a:p>
        </p:txBody>
      </p:sp>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39</a:t>
            </a:fld>
            <a:endParaRPr lang="ru-RU" sz="1400" dirty="0"/>
          </a:p>
        </p:txBody>
      </p:sp>
      <p:graphicFrame>
        <p:nvGraphicFramePr>
          <p:cNvPr id="4" name="Таблица 3"/>
          <p:cNvGraphicFramePr>
            <a:graphicFrameLocks noGrp="1"/>
          </p:cNvGraphicFramePr>
          <p:nvPr>
            <p:extLst>
              <p:ext uri="{D42A27DB-BD31-4B8C-83A1-F6EECF244321}">
                <p14:modId xmlns:p14="http://schemas.microsoft.com/office/powerpoint/2010/main" val="732170991"/>
              </p:ext>
            </p:extLst>
          </p:nvPr>
        </p:nvGraphicFramePr>
        <p:xfrm>
          <a:off x="404664" y="1924399"/>
          <a:ext cx="6048671" cy="490670"/>
        </p:xfrm>
        <a:graphic>
          <a:graphicData uri="http://schemas.openxmlformats.org/drawingml/2006/table">
            <a:tbl>
              <a:tblPr/>
              <a:tblGrid>
                <a:gridCol w="3134430"/>
                <a:gridCol w="751227"/>
                <a:gridCol w="932557"/>
                <a:gridCol w="1230457"/>
              </a:tblGrid>
              <a:tr h="227162">
                <a:tc>
                  <a:txBody>
                    <a:bodyPr/>
                    <a:lstStyle/>
                    <a:p>
                      <a:pPr algn="l" fontAlgn="b"/>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Arial" panose="020B0604020202020204" pitchFamily="34" charset="0"/>
                          <a:cs typeface="Arial" panose="020B0604020202020204" pitchFamily="34" charset="0"/>
                        </a:rPr>
                        <a:t>ПЛАН</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Arial" panose="020B0604020202020204" pitchFamily="34" charset="0"/>
                          <a:cs typeface="Arial" panose="020B0604020202020204" pitchFamily="34" charset="0"/>
                        </a:rPr>
                        <a:t>ФАКТ</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a:solidFill>
                            <a:srgbClr val="000000"/>
                          </a:solidFill>
                          <a:effectLst/>
                          <a:latin typeface="Arial" panose="020B0604020202020204" pitchFamily="34" charset="0"/>
                          <a:cs typeface="Arial" panose="020B0604020202020204" pitchFamily="34" charset="0"/>
                        </a:rPr>
                        <a:t>% исполнения</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63508">
                <a:tc>
                  <a:txBody>
                    <a:bodyPr/>
                    <a:lstStyle/>
                    <a:p>
                      <a:pPr algn="l" fontAlgn="ctr"/>
                      <a:r>
                        <a:rPr lang="ru-RU" sz="1200" b="0" i="0" u="none" strike="noStrike" dirty="0">
                          <a:solidFill>
                            <a:srgbClr val="000000"/>
                          </a:solidFill>
                          <a:effectLst/>
                          <a:latin typeface="Arial" panose="020B0604020202020204" pitchFamily="34" charset="0"/>
                          <a:cs typeface="Arial" panose="020B0604020202020204" pitchFamily="34" charset="0"/>
                        </a:rPr>
                        <a:t>Объем финансирования ГП, </a:t>
                      </a:r>
                      <a:r>
                        <a:rPr lang="ru-RU" sz="1200" b="0" i="0" u="none" strike="noStrike" dirty="0" err="1">
                          <a:solidFill>
                            <a:srgbClr val="000000"/>
                          </a:solidFill>
                          <a:effectLst/>
                          <a:latin typeface="Arial" panose="020B0604020202020204" pitchFamily="34" charset="0"/>
                          <a:cs typeface="Arial" panose="020B0604020202020204" pitchFamily="34" charset="0"/>
                        </a:rPr>
                        <a:t>млн.руб</a:t>
                      </a:r>
                      <a:r>
                        <a:rPr lang="ru-RU" sz="1200" b="0" i="0" u="none" strike="noStrike" dirty="0">
                          <a:solidFill>
                            <a:srgbClr val="000000"/>
                          </a:solidFill>
                          <a:effectLst/>
                          <a:latin typeface="Arial" panose="020B0604020202020204" pitchFamily="34" charset="0"/>
                          <a:cs typeface="Arial" panose="020B0604020202020204" pitchFamily="34" charset="0"/>
                        </a:rPr>
                        <a:t>.</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2 495</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2 154</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smtClean="0">
                          <a:solidFill>
                            <a:srgbClr val="000000"/>
                          </a:solidFill>
                          <a:effectLst/>
                          <a:latin typeface="Arial" panose="020B0604020202020204" pitchFamily="34" charset="0"/>
                          <a:cs typeface="Arial" panose="020B0604020202020204" pitchFamily="34" charset="0"/>
                        </a:rPr>
                        <a:t>86%</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r>
            </a:tbl>
          </a:graphicData>
        </a:graphic>
      </p:graphicFrame>
      <p:sp>
        <p:nvSpPr>
          <p:cNvPr id="5" name="TextBox 4"/>
          <p:cNvSpPr txBox="1"/>
          <p:nvPr/>
        </p:nvSpPr>
        <p:spPr>
          <a:xfrm>
            <a:off x="192113" y="2669729"/>
            <a:ext cx="6461626"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2" name="Объект 1"/>
          <p:cNvGraphicFramePr>
            <a:graphicFrameLocks noChangeAspect="1"/>
          </p:cNvGraphicFramePr>
          <p:nvPr>
            <p:extLst>
              <p:ext uri="{D42A27DB-BD31-4B8C-83A1-F6EECF244321}">
                <p14:modId xmlns:p14="http://schemas.microsoft.com/office/powerpoint/2010/main" val="115958827"/>
              </p:ext>
            </p:extLst>
          </p:nvPr>
        </p:nvGraphicFramePr>
        <p:xfrm>
          <a:off x="332656" y="3152800"/>
          <a:ext cx="6317610" cy="5616624"/>
        </p:xfrm>
        <a:graphic>
          <a:graphicData uri="http://schemas.openxmlformats.org/presentationml/2006/ole">
            <mc:AlternateContent xmlns:mc="http://schemas.openxmlformats.org/markup-compatibility/2006">
              <mc:Choice xmlns:v="urn:schemas-microsoft-com:vml" Requires="v">
                <p:oleObj spid="_x0000_s21574" name="Лист" r:id="rId5" imgW="6781687" imgH="5410260" progId="Excel.Sheet.12">
                  <p:embed/>
                </p:oleObj>
              </mc:Choice>
              <mc:Fallback>
                <p:oleObj name="Лист" r:id="rId5" imgW="6781687" imgH="5410260" progId="Excel.Sheet.12">
                  <p:embed/>
                  <p:pic>
                    <p:nvPicPr>
                      <p:cNvPr id="0" name=""/>
                      <p:cNvPicPr/>
                      <p:nvPr/>
                    </p:nvPicPr>
                    <p:blipFill>
                      <a:blip r:embed="rId6"/>
                      <a:stretch>
                        <a:fillRect/>
                      </a:stretch>
                    </p:blipFill>
                    <p:spPr>
                      <a:xfrm>
                        <a:off x="332656" y="3152800"/>
                        <a:ext cx="6317610" cy="5616624"/>
                      </a:xfrm>
                      <a:prstGeom prst="rect">
                        <a:avLst/>
                      </a:prstGeom>
                    </p:spPr>
                  </p:pic>
                </p:oleObj>
              </mc:Fallback>
            </mc:AlternateContent>
          </a:graphicData>
        </a:graphic>
      </p:graphicFrame>
    </p:spTree>
    <p:extLst>
      <p:ext uri="{BB962C8B-B14F-4D97-AF65-F5344CB8AC3E}">
        <p14:creationId xmlns:p14="http://schemas.microsoft.com/office/powerpoint/2010/main" val="6938237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19"/>
          <p:cNvSpPr>
            <a:spLocks noChangeArrowheads="1"/>
          </p:cNvSpPr>
          <p:nvPr/>
        </p:nvSpPr>
        <p:spPr bwMode="gray">
          <a:xfrm>
            <a:off x="4831420" y="1902781"/>
            <a:ext cx="1398084" cy="905110"/>
          </a:xfrm>
          <a:prstGeom prst="roundRect">
            <a:avLst/>
          </a:prstGeom>
          <a:ln/>
          <a:extLst/>
        </p:spPr>
        <p:style>
          <a:lnRef idx="1">
            <a:schemeClr val="accent3"/>
          </a:lnRef>
          <a:fillRef idx="2">
            <a:schemeClr val="accent3"/>
          </a:fillRef>
          <a:effectRef idx="1">
            <a:schemeClr val="accent3"/>
          </a:effectRef>
          <a:fontRef idx="minor">
            <a:schemeClr val="dk1"/>
          </a:fontRef>
        </p:style>
        <p:txBody>
          <a:bodyPr wrap="none" anchor="ctr"/>
          <a:lstStyle/>
          <a:p>
            <a:endParaRPr lang="ru-RU">
              <a:solidFill>
                <a:prstClr val="black"/>
              </a:solidFill>
            </a:endParaRPr>
          </a:p>
        </p:txBody>
      </p:sp>
      <p:sp>
        <p:nvSpPr>
          <p:cNvPr id="15" name="Text Box 18"/>
          <p:cNvSpPr txBox="1">
            <a:spLocks noChangeArrowheads="1"/>
          </p:cNvSpPr>
          <p:nvPr/>
        </p:nvSpPr>
        <p:spPr bwMode="gray">
          <a:xfrm>
            <a:off x="4831420" y="1902780"/>
            <a:ext cx="139553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bg2">
                      <a:alpha val="50000"/>
                    </a:schemeClr>
                  </a:outerShdw>
                </a:effectLst>
              </a14:hiddenEffects>
            </a:ext>
          </a:extLst>
        </p:spPr>
        <p:txBody>
          <a:bodyPr wrap="square">
            <a:spAutoFit/>
          </a:bodyPr>
          <a:lstStyle/>
          <a:p>
            <a:pPr algn="ctr"/>
            <a:r>
              <a:rPr lang="ru-RU" altLang="ru-RU" sz="1200" b="1" dirty="0" smtClean="0">
                <a:solidFill>
                  <a:prstClr val="black"/>
                </a:solidFill>
              </a:rPr>
              <a:t>Гражданин – получатель социальных гарантий и услуг</a:t>
            </a:r>
            <a:endParaRPr lang="en-US" altLang="ru-RU" sz="1200" b="1" dirty="0">
              <a:solidFill>
                <a:prstClr val="black"/>
              </a:solidFill>
            </a:endParaRPr>
          </a:p>
        </p:txBody>
      </p:sp>
      <p:sp>
        <p:nvSpPr>
          <p:cNvPr id="2" name="Заголовок 1"/>
          <p:cNvSpPr>
            <a:spLocks noGrp="1"/>
          </p:cNvSpPr>
          <p:nvPr>
            <p:ph type="title"/>
          </p:nvPr>
        </p:nvSpPr>
        <p:spPr>
          <a:xfrm>
            <a:off x="806370" y="632520"/>
            <a:ext cx="5086350" cy="792088"/>
          </a:xfrm>
        </p:spPr>
        <p:txBody>
          <a:bodyPr anchor="t">
            <a:noAutofit/>
          </a:bodyPr>
          <a:lstStyle/>
          <a:p>
            <a:pPr algn="ctr"/>
            <a:r>
              <a:rPr lang="ru-RU" sz="2500" dirty="0"/>
              <a:t>Гражданин </a:t>
            </a:r>
            <a:r>
              <a:rPr lang="ru-RU" sz="2500" dirty="0" smtClean="0"/>
              <a:t>и </a:t>
            </a:r>
            <a:r>
              <a:rPr lang="ru-RU" sz="2500" dirty="0"/>
              <a:t>его участие </a:t>
            </a:r>
            <a:r>
              <a:rPr lang="ru-RU" sz="2500" dirty="0" smtClean="0"/>
              <a:t>в </a:t>
            </a:r>
            <a:r>
              <a:rPr lang="ru-RU" sz="2500" dirty="0"/>
              <a:t>бюджетном процессе</a:t>
            </a:r>
          </a:p>
        </p:txBody>
      </p:sp>
      <p:sp>
        <p:nvSpPr>
          <p:cNvPr id="34" name="Прямоугольник 33"/>
          <p:cNvSpPr/>
          <p:nvPr/>
        </p:nvSpPr>
        <p:spPr>
          <a:xfrm>
            <a:off x="3864845" y="3590723"/>
            <a:ext cx="2625685" cy="3810549"/>
          </a:xfrm>
          <a:prstGeom prst="rect">
            <a:avLst/>
          </a:prstGeom>
          <a:solidFill>
            <a:srgbClr val="50B4F2"/>
          </a:solidFill>
          <a:ln w="19050" cap="flat" cmpd="sng" algn="ctr">
            <a:solidFill>
              <a:sysClr val="window" lastClr="FFFFFF"/>
            </a:solidFill>
            <a:prstDash val="solid"/>
            <a:miter lim="800000"/>
          </a:ln>
          <a:effectLst/>
        </p:spPr>
        <p:txBody>
          <a:bodyPr rtlCol="0" anchor="ctr"/>
          <a:lstStyle/>
          <a:p>
            <a:pPr algn="ctr">
              <a:defRPr/>
            </a:pPr>
            <a:endParaRPr lang="ru-RU" sz="1200" kern="0" dirty="0" smtClean="0">
              <a:solidFill>
                <a:prstClr val="white"/>
              </a:solidFill>
              <a:latin typeface="Book Antiqua"/>
            </a:endParaRPr>
          </a:p>
        </p:txBody>
      </p:sp>
      <p:pic>
        <p:nvPicPr>
          <p:cNvPr id="35" name="Picture 3" descr="C:\Users\Kosolapova\Pictures\logo_with_tex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3714" y="3617842"/>
            <a:ext cx="781187" cy="831102"/>
          </a:xfrm>
          <a:prstGeom prst="rect">
            <a:avLst/>
          </a:prstGeom>
          <a:noFill/>
          <a:extLst>
            <a:ext uri="{909E8E84-426E-40DD-AFC4-6F175D3DCCD1}">
              <a14:hiddenFill xmlns:a14="http://schemas.microsoft.com/office/drawing/2010/main">
                <a:solidFill>
                  <a:srgbClr val="FFFFFF"/>
                </a:solidFill>
              </a14:hiddenFill>
            </a:ext>
          </a:extLst>
        </p:spPr>
      </p:pic>
      <p:sp>
        <p:nvSpPr>
          <p:cNvPr id="36" name="Прямоугольник 35"/>
          <p:cNvSpPr/>
          <p:nvPr/>
        </p:nvSpPr>
        <p:spPr>
          <a:xfrm>
            <a:off x="500021" y="4042867"/>
            <a:ext cx="2037611" cy="943715"/>
          </a:xfrm>
          <a:prstGeom prst="rect">
            <a:avLst/>
          </a:prstGeom>
          <a:solidFill>
            <a:srgbClr val="969890"/>
          </a:solidFill>
          <a:ln w="19050" cap="flat" cmpd="sng" algn="ctr">
            <a:solidFill>
              <a:sysClr val="window" lastClr="FFFFFF"/>
            </a:solidFill>
            <a:prstDash val="solid"/>
            <a:miter lim="800000"/>
          </a:ln>
          <a:effectLst/>
        </p:spPr>
        <p:txBody>
          <a:bodyPr rtlCol="0" anchor="ctr"/>
          <a:lstStyle/>
          <a:p>
            <a:pPr algn="ctr">
              <a:defRPr/>
            </a:pPr>
            <a:endParaRPr lang="ru-RU" sz="1000" kern="0" dirty="0" smtClean="0">
              <a:solidFill>
                <a:prstClr val="white"/>
              </a:solidFill>
              <a:latin typeface="Book Antiqua"/>
            </a:endParaRPr>
          </a:p>
        </p:txBody>
      </p:sp>
      <p:sp>
        <p:nvSpPr>
          <p:cNvPr id="37" name="Прямоугольник 36"/>
          <p:cNvSpPr/>
          <p:nvPr/>
        </p:nvSpPr>
        <p:spPr>
          <a:xfrm>
            <a:off x="1389071" y="4262596"/>
            <a:ext cx="1148561" cy="553998"/>
          </a:xfrm>
          <a:prstGeom prst="rect">
            <a:avLst/>
          </a:prstGeom>
        </p:spPr>
        <p:txBody>
          <a:bodyPr wrap="square">
            <a:spAutoFit/>
          </a:bodyPr>
          <a:lstStyle/>
          <a:p>
            <a:pPr algn="ctr"/>
            <a:r>
              <a:rPr lang="ru-RU" sz="1000" b="1" dirty="0" smtClean="0">
                <a:solidFill>
                  <a:srgbClr val="D6DFFA"/>
                </a:solidFill>
                <a:latin typeface="Book Antiqua"/>
              </a:rPr>
              <a:t>Правительство Ярославской области</a:t>
            </a:r>
            <a:endParaRPr lang="ru-RU" sz="1000" b="1" dirty="0">
              <a:solidFill>
                <a:srgbClr val="D6DFFA"/>
              </a:solidFill>
              <a:latin typeface="Book Antiqua"/>
            </a:endParaRPr>
          </a:p>
        </p:txBody>
      </p:sp>
      <p:sp>
        <p:nvSpPr>
          <p:cNvPr id="38" name="Прямоугольник 37"/>
          <p:cNvSpPr/>
          <p:nvPr/>
        </p:nvSpPr>
        <p:spPr>
          <a:xfrm>
            <a:off x="481815" y="6006952"/>
            <a:ext cx="2037611" cy="916431"/>
          </a:xfrm>
          <a:prstGeom prst="rect">
            <a:avLst/>
          </a:prstGeom>
          <a:solidFill>
            <a:srgbClr val="C05A3A"/>
          </a:solidFill>
          <a:ln w="19050" cap="flat" cmpd="sng" algn="ctr">
            <a:solidFill>
              <a:sysClr val="window" lastClr="FFFFFF"/>
            </a:solidFill>
            <a:prstDash val="solid"/>
            <a:miter lim="800000"/>
          </a:ln>
          <a:effectLst/>
        </p:spPr>
        <p:txBody>
          <a:bodyPr rtlCol="0" anchor="ctr"/>
          <a:lstStyle/>
          <a:p>
            <a:pPr algn="ctr">
              <a:defRPr/>
            </a:pPr>
            <a:endParaRPr lang="ru-RU" sz="1000" kern="0" dirty="0" smtClean="0">
              <a:solidFill>
                <a:prstClr val="white"/>
              </a:solidFill>
              <a:latin typeface="Book Antiqua"/>
            </a:endParaRPr>
          </a:p>
        </p:txBody>
      </p:sp>
      <p:sp>
        <p:nvSpPr>
          <p:cNvPr id="39" name="Прямоугольник 38"/>
          <p:cNvSpPr/>
          <p:nvPr/>
        </p:nvSpPr>
        <p:spPr>
          <a:xfrm>
            <a:off x="1463678" y="6209906"/>
            <a:ext cx="999346" cy="553998"/>
          </a:xfrm>
          <a:prstGeom prst="rect">
            <a:avLst/>
          </a:prstGeom>
        </p:spPr>
        <p:txBody>
          <a:bodyPr wrap="square">
            <a:spAutoFit/>
          </a:bodyPr>
          <a:lstStyle/>
          <a:p>
            <a:pPr algn="ctr"/>
            <a:r>
              <a:rPr lang="ru-RU" sz="1000" b="1" dirty="0" smtClean="0">
                <a:solidFill>
                  <a:srgbClr val="F79646">
                    <a:lumMod val="20000"/>
                    <a:lumOff val="80000"/>
                  </a:srgbClr>
                </a:solidFill>
                <a:latin typeface="Book Antiqua"/>
              </a:rPr>
              <a:t>Ярославская областная Дума</a:t>
            </a:r>
            <a:endParaRPr lang="ru-RU" sz="1000" b="1" dirty="0">
              <a:solidFill>
                <a:srgbClr val="F79646">
                  <a:lumMod val="20000"/>
                  <a:lumOff val="80000"/>
                </a:srgbClr>
              </a:solidFill>
              <a:latin typeface="Book Antiqua"/>
            </a:endParaRPr>
          </a:p>
        </p:txBody>
      </p:sp>
      <p:pic>
        <p:nvPicPr>
          <p:cNvPr id="40" name="Picture 13" descr="C:\Users\Kosolapova\Pictures\Duma-542x40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683" y="6177136"/>
            <a:ext cx="735910" cy="61953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3" name="Прямоугольник 42"/>
          <p:cNvSpPr/>
          <p:nvPr/>
        </p:nvSpPr>
        <p:spPr>
          <a:xfrm>
            <a:off x="3891464" y="4453761"/>
            <a:ext cx="2625685" cy="2970044"/>
          </a:xfrm>
          <a:prstGeom prst="rect">
            <a:avLst/>
          </a:prstGeom>
        </p:spPr>
        <p:txBody>
          <a:bodyPr wrap="square">
            <a:spAutoFit/>
          </a:bodyPr>
          <a:lstStyle/>
          <a:p>
            <a:pPr marL="285750" indent="-285750">
              <a:buFont typeface="Wingdings" panose="05000000000000000000" pitchFamily="2" charset="2"/>
              <a:buChar char="ü"/>
            </a:pPr>
            <a:r>
              <a:rPr lang="ru-RU" sz="1100" b="1" dirty="0" smtClean="0">
                <a:solidFill>
                  <a:prstClr val="white"/>
                </a:solidFill>
                <a:cs typeface="Times New Roman" panose="02020603050405020304" pitchFamily="18" charset="0"/>
              </a:rPr>
              <a:t>Общественная палата </a:t>
            </a:r>
            <a:r>
              <a:rPr lang="ru-RU" sz="1100" b="1" dirty="0" smtClean="0">
                <a:solidFill>
                  <a:srgbClr val="000000"/>
                </a:solidFill>
                <a:cs typeface="Times New Roman" panose="02020603050405020304" pitchFamily="18" charset="0"/>
              </a:rPr>
              <a:t>– консультативный совещательный орган, осуществляющий взаимодействие гражданского общества и государства</a:t>
            </a:r>
          </a:p>
          <a:p>
            <a:pPr marL="285750" indent="-285750">
              <a:buFont typeface="Wingdings" panose="05000000000000000000" pitchFamily="2" charset="2"/>
              <a:buChar char="ü"/>
            </a:pPr>
            <a:r>
              <a:rPr lang="ru-RU" sz="1100" b="1" dirty="0">
                <a:solidFill>
                  <a:srgbClr val="000000"/>
                </a:solidFill>
                <a:cs typeface="Times New Roman" panose="02020603050405020304" pitchFamily="18" charset="0"/>
              </a:rPr>
              <a:t>В состав </a:t>
            </a:r>
            <a:r>
              <a:rPr lang="ru-RU" sz="1100" b="1" dirty="0">
                <a:solidFill>
                  <a:prstClr val="white"/>
                </a:solidFill>
                <a:cs typeface="Times New Roman" panose="02020603050405020304" pitchFamily="18" charset="0"/>
              </a:rPr>
              <a:t>общественной палаты </a:t>
            </a:r>
            <a:r>
              <a:rPr lang="ru-RU" sz="1100" b="1" dirty="0">
                <a:solidFill>
                  <a:srgbClr val="000000"/>
                </a:solidFill>
                <a:cs typeface="Times New Roman" panose="02020603050405020304" pitchFamily="18" charset="0"/>
              </a:rPr>
              <a:t>входят врачи, педагоги, спортсмены, работники культуры, предприниматели и представители иных сфер </a:t>
            </a:r>
            <a:r>
              <a:rPr lang="ru-RU" sz="1100" b="1" dirty="0" smtClean="0">
                <a:solidFill>
                  <a:srgbClr val="000000"/>
                </a:solidFill>
                <a:cs typeface="Times New Roman" panose="02020603050405020304" pitchFamily="18" charset="0"/>
              </a:rPr>
              <a:t>деятельности</a:t>
            </a:r>
            <a:endParaRPr lang="ru-RU" sz="1100" b="1" dirty="0">
              <a:solidFill>
                <a:srgbClr val="000000"/>
              </a:solidFill>
              <a:cs typeface="Times New Roman" panose="02020603050405020304" pitchFamily="18" charset="0"/>
            </a:endParaRPr>
          </a:p>
          <a:p>
            <a:pPr marL="285750" indent="-285750">
              <a:buFont typeface="Wingdings" panose="05000000000000000000" pitchFamily="2" charset="2"/>
              <a:buChar char="ü"/>
            </a:pPr>
            <a:r>
              <a:rPr lang="ru-RU" sz="1100" b="1" dirty="0" smtClean="0">
                <a:solidFill>
                  <a:prstClr val="white"/>
                </a:solidFill>
                <a:cs typeface="Times New Roman" panose="02020603050405020304" pitchFamily="18" charset="0"/>
              </a:rPr>
              <a:t>Общественная палата </a:t>
            </a:r>
            <a:r>
              <a:rPr lang="ru-RU" sz="1100" b="1" dirty="0" smtClean="0">
                <a:solidFill>
                  <a:srgbClr val="000000"/>
                </a:solidFill>
                <a:cs typeface="Times New Roman" panose="02020603050405020304" pitchFamily="18" charset="0"/>
              </a:rPr>
              <a:t>проводит публичные слушания по важным проектам законов,  осуществляет общественный контроль за деятельностью органов власти</a:t>
            </a:r>
          </a:p>
        </p:txBody>
      </p:sp>
      <p:pic>
        <p:nvPicPr>
          <p:cNvPr id="44" name="Picture 2" descr="C:\Users\Kosolapova\Pictures\Рисунок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980" t="27586" r="27018" b="12894"/>
          <a:stretch/>
        </p:blipFill>
        <p:spPr bwMode="auto">
          <a:xfrm>
            <a:off x="552211" y="4222072"/>
            <a:ext cx="769635" cy="65892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7" name="Прямоугольник 46"/>
          <p:cNvSpPr/>
          <p:nvPr/>
        </p:nvSpPr>
        <p:spPr>
          <a:xfrm>
            <a:off x="2594285" y="4071762"/>
            <a:ext cx="1346765" cy="1015663"/>
          </a:xfrm>
          <a:prstGeom prst="rect">
            <a:avLst/>
          </a:prstGeom>
        </p:spPr>
        <p:txBody>
          <a:bodyPr wrap="square">
            <a:spAutoFit/>
          </a:bodyPr>
          <a:lstStyle/>
          <a:p>
            <a:pPr algn="ctr">
              <a:defRPr/>
            </a:pPr>
            <a:r>
              <a:rPr lang="ru-RU" sz="1200" kern="0" dirty="0" smtClean="0">
                <a:solidFill>
                  <a:prstClr val="black"/>
                </a:solidFill>
                <a:cs typeface="Times New Roman" panose="02020603050405020304" pitchFamily="18" charset="0"/>
              </a:rPr>
              <a:t>проект </a:t>
            </a:r>
            <a:r>
              <a:rPr lang="ru-RU" sz="1200" kern="0" dirty="0">
                <a:solidFill>
                  <a:prstClr val="black"/>
                </a:solidFill>
                <a:cs typeface="Times New Roman" panose="02020603050405020304" pitchFamily="18" charset="0"/>
              </a:rPr>
              <a:t>закона о бюджете </a:t>
            </a:r>
            <a:endParaRPr lang="ru-RU" sz="1200" kern="0" dirty="0" smtClean="0">
              <a:solidFill>
                <a:prstClr val="black"/>
              </a:solidFill>
              <a:cs typeface="Times New Roman" panose="02020603050405020304" pitchFamily="18" charset="0"/>
            </a:endParaRPr>
          </a:p>
          <a:p>
            <a:pPr algn="ctr">
              <a:defRPr/>
            </a:pPr>
            <a:r>
              <a:rPr lang="ru-RU" sz="1200" kern="0" dirty="0" smtClean="0">
                <a:solidFill>
                  <a:prstClr val="black"/>
                </a:solidFill>
                <a:cs typeface="Times New Roman" panose="02020603050405020304" pitchFamily="18" charset="0"/>
              </a:rPr>
              <a:t>отчет </a:t>
            </a:r>
            <a:r>
              <a:rPr lang="ru-RU" sz="1200" kern="0" dirty="0">
                <a:solidFill>
                  <a:prstClr val="black"/>
                </a:solidFill>
                <a:cs typeface="Times New Roman" panose="02020603050405020304" pitchFamily="18" charset="0"/>
              </a:rPr>
              <a:t>об исполнении бюджета</a:t>
            </a:r>
          </a:p>
        </p:txBody>
      </p:sp>
      <p:sp>
        <p:nvSpPr>
          <p:cNvPr id="48" name="Прямоугольник 47"/>
          <p:cNvSpPr/>
          <p:nvPr/>
        </p:nvSpPr>
        <p:spPr>
          <a:xfrm>
            <a:off x="2544699" y="6017359"/>
            <a:ext cx="1346765" cy="1015663"/>
          </a:xfrm>
          <a:prstGeom prst="rect">
            <a:avLst/>
          </a:prstGeom>
        </p:spPr>
        <p:txBody>
          <a:bodyPr wrap="square">
            <a:spAutoFit/>
          </a:bodyPr>
          <a:lstStyle/>
          <a:p>
            <a:pPr algn="ctr"/>
            <a:r>
              <a:rPr lang="ru-RU" sz="1200" kern="0" dirty="0" smtClean="0">
                <a:solidFill>
                  <a:prstClr val="black"/>
                </a:solidFill>
                <a:cs typeface="Times New Roman" panose="02020603050405020304" pitchFamily="18" charset="0"/>
              </a:rPr>
              <a:t>проект </a:t>
            </a:r>
            <a:r>
              <a:rPr lang="ru-RU" sz="1200" kern="0" dirty="0">
                <a:solidFill>
                  <a:prstClr val="black"/>
                </a:solidFill>
                <a:cs typeface="Times New Roman" panose="02020603050405020304" pitchFamily="18" charset="0"/>
              </a:rPr>
              <a:t>закона о бюджете </a:t>
            </a:r>
            <a:endParaRPr lang="ru-RU" sz="1200" kern="0" dirty="0" smtClean="0">
              <a:solidFill>
                <a:prstClr val="black"/>
              </a:solidFill>
              <a:cs typeface="Times New Roman" panose="02020603050405020304" pitchFamily="18" charset="0"/>
            </a:endParaRPr>
          </a:p>
          <a:p>
            <a:pPr algn="ctr"/>
            <a:r>
              <a:rPr lang="ru-RU" sz="1200" kern="0" dirty="0" smtClean="0">
                <a:solidFill>
                  <a:prstClr val="black"/>
                </a:solidFill>
                <a:cs typeface="Times New Roman" panose="02020603050405020304" pitchFamily="18" charset="0"/>
              </a:rPr>
              <a:t>отчет </a:t>
            </a:r>
            <a:r>
              <a:rPr lang="ru-RU" sz="1200" kern="0" dirty="0">
                <a:solidFill>
                  <a:prstClr val="black"/>
                </a:solidFill>
                <a:cs typeface="Times New Roman" panose="02020603050405020304" pitchFamily="18" charset="0"/>
              </a:rPr>
              <a:t>об исполнении бюджета</a:t>
            </a:r>
          </a:p>
        </p:txBody>
      </p:sp>
      <p:sp>
        <p:nvSpPr>
          <p:cNvPr id="49" name="Прямоугольник 48"/>
          <p:cNvSpPr/>
          <p:nvPr/>
        </p:nvSpPr>
        <p:spPr>
          <a:xfrm>
            <a:off x="390783" y="3071983"/>
            <a:ext cx="5998461" cy="523220"/>
          </a:xfrm>
          <a:prstGeom prst="rect">
            <a:avLst/>
          </a:prstGeom>
        </p:spPr>
        <p:txBody>
          <a:bodyPr wrap="square">
            <a:spAutoFit/>
          </a:bodyPr>
          <a:lstStyle/>
          <a:p>
            <a:r>
              <a:rPr lang="ru-RU" altLang="ru-RU" sz="1400" b="1" dirty="0">
                <a:solidFill>
                  <a:prstClr val="black"/>
                </a:solidFill>
              </a:rPr>
              <a:t>Гражданин –  участник публичных слушаний </a:t>
            </a:r>
            <a:r>
              <a:rPr lang="ru-RU" altLang="ru-RU" sz="1400" b="1" dirty="0" smtClean="0">
                <a:solidFill>
                  <a:prstClr val="black"/>
                </a:solidFill>
              </a:rPr>
              <a:t>по проекту бюджета и отчету об исполнении бюджета:</a:t>
            </a:r>
            <a:endParaRPr lang="en-US" altLang="ru-RU" sz="1400" b="1" dirty="0">
              <a:solidFill>
                <a:prstClr val="black"/>
              </a:solidFill>
            </a:endParaRPr>
          </a:p>
        </p:txBody>
      </p:sp>
      <p:sp>
        <p:nvSpPr>
          <p:cNvPr id="51" name="AutoShape 28"/>
          <p:cNvSpPr>
            <a:spLocks noChangeArrowheads="1"/>
          </p:cNvSpPr>
          <p:nvPr/>
        </p:nvSpPr>
        <p:spPr bwMode="gray">
          <a:xfrm>
            <a:off x="2007114" y="1942321"/>
            <a:ext cx="685664" cy="751921"/>
          </a:xfrm>
          <a:prstGeom prst="rightArrow">
            <a:avLst>
              <a:gd name="adj1" fmla="val 61269"/>
              <a:gd name="adj2" fmla="val 54398"/>
            </a:avLst>
          </a:prstGeom>
          <a:solidFill>
            <a:srgbClr val="FFC000"/>
          </a:solidFill>
          <a:ln>
            <a:noFill/>
          </a:ln>
          <a:effectLst/>
          <a:extLst/>
        </p:spPr>
        <p:txBody>
          <a:bodyPr wrap="none" anchor="ctr"/>
          <a:lstStyle/>
          <a:p>
            <a:endParaRPr lang="ru-RU" sz="1200" dirty="0">
              <a:solidFill>
                <a:prstClr val="black"/>
              </a:solidFill>
            </a:endParaRPr>
          </a:p>
        </p:txBody>
      </p:sp>
      <p:sp>
        <p:nvSpPr>
          <p:cNvPr id="52" name="AutoShape 16"/>
          <p:cNvSpPr>
            <a:spLocks noChangeArrowheads="1"/>
          </p:cNvSpPr>
          <p:nvPr/>
        </p:nvSpPr>
        <p:spPr bwMode="gray">
          <a:xfrm>
            <a:off x="572936" y="1902779"/>
            <a:ext cx="1412031" cy="905111"/>
          </a:xfrm>
          <a:prstGeom prst="roundRect">
            <a:avLst/>
          </a:prstGeom>
          <a:solidFill>
            <a:schemeClr val="accent1">
              <a:lumMod val="20000"/>
              <a:lumOff val="80000"/>
            </a:schemeClr>
          </a:solidFill>
          <a:ln/>
          <a:extLst/>
        </p:spPr>
        <p:style>
          <a:lnRef idx="1">
            <a:schemeClr val="accent6"/>
          </a:lnRef>
          <a:fillRef idx="2">
            <a:schemeClr val="accent6"/>
          </a:fillRef>
          <a:effectRef idx="1">
            <a:schemeClr val="accent6"/>
          </a:effectRef>
          <a:fontRef idx="minor">
            <a:schemeClr val="dk1"/>
          </a:fontRef>
        </p:style>
        <p:txBody>
          <a:bodyPr wrap="none" anchor="ctr"/>
          <a:lstStyle/>
          <a:p>
            <a:pPr algn="ctr"/>
            <a:r>
              <a:rPr lang="ru-RU" sz="1200" b="1" dirty="0">
                <a:solidFill>
                  <a:prstClr val="black"/>
                </a:solidFill>
              </a:rPr>
              <a:t>Гражданин </a:t>
            </a:r>
            <a:r>
              <a:rPr lang="ru-RU" sz="1200" b="1" dirty="0" smtClean="0">
                <a:solidFill>
                  <a:prstClr val="black"/>
                </a:solidFill>
              </a:rPr>
              <a:t>– </a:t>
            </a:r>
          </a:p>
          <a:p>
            <a:pPr algn="ctr"/>
            <a:r>
              <a:rPr lang="ru-RU" sz="1200" b="1" dirty="0" smtClean="0">
                <a:solidFill>
                  <a:prstClr val="black"/>
                </a:solidFill>
              </a:rPr>
              <a:t>налогоплательщик</a:t>
            </a:r>
            <a:endParaRPr lang="ru-RU" sz="1200" b="1" dirty="0">
              <a:solidFill>
                <a:prstClr val="black"/>
              </a:solidFill>
            </a:endParaRPr>
          </a:p>
        </p:txBody>
      </p:sp>
      <p:sp>
        <p:nvSpPr>
          <p:cNvPr id="53" name="Скругленный прямоугольник 52"/>
          <p:cNvSpPr/>
          <p:nvPr/>
        </p:nvSpPr>
        <p:spPr>
          <a:xfrm>
            <a:off x="2748098" y="2052006"/>
            <a:ext cx="1332977" cy="53254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ru-RU" sz="1200" b="1" dirty="0" smtClean="0">
                <a:solidFill>
                  <a:prstClr val="white"/>
                </a:solidFill>
                <a:cs typeface="Times New Roman" panose="02020603050405020304" pitchFamily="18" charset="0"/>
              </a:rPr>
              <a:t>БЮДЖЕТ</a:t>
            </a:r>
            <a:endParaRPr lang="ru-RU" sz="1200" b="1" dirty="0">
              <a:solidFill>
                <a:prstClr val="white"/>
              </a:solidFill>
              <a:cs typeface="Times New Roman" panose="02020603050405020304" pitchFamily="18" charset="0"/>
            </a:endParaRPr>
          </a:p>
        </p:txBody>
      </p:sp>
      <p:sp>
        <p:nvSpPr>
          <p:cNvPr id="54" name="Прямоугольник 53"/>
          <p:cNvSpPr/>
          <p:nvPr/>
        </p:nvSpPr>
        <p:spPr>
          <a:xfrm>
            <a:off x="1982399" y="2161693"/>
            <a:ext cx="705386" cy="276999"/>
          </a:xfrm>
          <a:prstGeom prst="rect">
            <a:avLst/>
          </a:prstGeom>
        </p:spPr>
        <p:txBody>
          <a:bodyPr wrap="none">
            <a:spAutoFit/>
          </a:bodyPr>
          <a:lstStyle/>
          <a:p>
            <a:pPr algn="ctr"/>
            <a:r>
              <a:rPr lang="ru-RU" sz="1200" b="1" dirty="0">
                <a:solidFill>
                  <a:prstClr val="black"/>
                </a:solidFill>
              </a:rPr>
              <a:t>Налоги</a:t>
            </a:r>
          </a:p>
        </p:txBody>
      </p:sp>
      <p:sp>
        <p:nvSpPr>
          <p:cNvPr id="55" name="AutoShape 28"/>
          <p:cNvSpPr>
            <a:spLocks noChangeArrowheads="1"/>
          </p:cNvSpPr>
          <p:nvPr/>
        </p:nvSpPr>
        <p:spPr bwMode="gray">
          <a:xfrm>
            <a:off x="4145756" y="1942321"/>
            <a:ext cx="685664" cy="751921"/>
          </a:xfrm>
          <a:prstGeom prst="rightArrow">
            <a:avLst>
              <a:gd name="adj1" fmla="val 61269"/>
              <a:gd name="adj2" fmla="val 54398"/>
            </a:avLst>
          </a:prstGeom>
          <a:solidFill>
            <a:srgbClr val="FFC000"/>
          </a:solidFill>
          <a:ln>
            <a:noFill/>
          </a:ln>
          <a:effectLst/>
          <a:extLst/>
        </p:spPr>
        <p:txBody>
          <a:bodyPr wrap="none" anchor="ctr"/>
          <a:lstStyle/>
          <a:p>
            <a:endParaRPr lang="ru-RU" sz="1200" dirty="0">
              <a:solidFill>
                <a:prstClr val="black"/>
              </a:solidFill>
            </a:endParaRPr>
          </a:p>
        </p:txBody>
      </p:sp>
      <p:sp>
        <p:nvSpPr>
          <p:cNvPr id="56" name="Прямоугольник 55"/>
          <p:cNvSpPr/>
          <p:nvPr/>
        </p:nvSpPr>
        <p:spPr>
          <a:xfrm>
            <a:off x="4081075" y="2162360"/>
            <a:ext cx="671402" cy="276999"/>
          </a:xfrm>
          <a:prstGeom prst="rect">
            <a:avLst/>
          </a:prstGeom>
        </p:spPr>
        <p:txBody>
          <a:bodyPr wrap="none">
            <a:spAutoFit/>
          </a:bodyPr>
          <a:lstStyle/>
          <a:p>
            <a:pPr algn="ctr"/>
            <a:r>
              <a:rPr lang="ru-RU" sz="1200" b="1" dirty="0" smtClean="0">
                <a:solidFill>
                  <a:prstClr val="black"/>
                </a:solidFill>
              </a:rPr>
              <a:t>Услуги</a:t>
            </a:r>
            <a:endParaRPr lang="ru-RU" sz="1200" b="1" dirty="0">
              <a:solidFill>
                <a:prstClr val="black"/>
              </a:solidFill>
            </a:endParaRPr>
          </a:p>
        </p:txBody>
      </p:sp>
      <p:cxnSp>
        <p:nvCxnSpPr>
          <p:cNvPr id="58" name="Прямая со стрелкой 57"/>
          <p:cNvCxnSpPr/>
          <p:nvPr/>
        </p:nvCxnSpPr>
        <p:spPr>
          <a:xfrm>
            <a:off x="2529680" y="4520952"/>
            <a:ext cx="1336511"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9" name="Прямая со стрелкой 58"/>
          <p:cNvCxnSpPr/>
          <p:nvPr/>
        </p:nvCxnSpPr>
        <p:spPr>
          <a:xfrm flipH="1">
            <a:off x="2519426" y="6465168"/>
            <a:ext cx="1336511"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a:off x="492069" y="3008784"/>
            <a:ext cx="5643335"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Номер слайда 4"/>
          <p:cNvSpPr>
            <a:spLocks noGrp="1"/>
          </p:cNvSpPr>
          <p:nvPr>
            <p:ph type="sldNum" sz="quarter" idx="12"/>
          </p:nvPr>
        </p:nvSpPr>
        <p:spPr>
          <a:xfrm>
            <a:off x="6525344" y="9633520"/>
            <a:ext cx="321852" cy="272480"/>
          </a:xfrm>
        </p:spPr>
        <p:txBody>
          <a:bodyPr/>
          <a:lstStyle/>
          <a:p>
            <a:pPr algn="ctr"/>
            <a:fld id="{B19B0651-EE4F-4900-A07F-96A6BFA9D0F0}" type="slidenum">
              <a:rPr lang="ru-RU" sz="1400" smtClean="0">
                <a:solidFill>
                  <a:prstClr val="black">
                    <a:lumMod val="85000"/>
                    <a:lumOff val="15000"/>
                  </a:prstClr>
                </a:solidFill>
              </a:rPr>
              <a:pPr algn="ctr"/>
              <a:t>4</a:t>
            </a:fld>
            <a:endParaRPr lang="ru-RU" sz="1400" dirty="0">
              <a:solidFill>
                <a:prstClr val="black">
                  <a:lumMod val="85000"/>
                  <a:lumOff val="15000"/>
                </a:prstClr>
              </a:solidFill>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250" y="7617296"/>
            <a:ext cx="5651500" cy="1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748098" y="7612512"/>
            <a:ext cx="4027506" cy="954107"/>
          </a:xfrm>
          <a:prstGeom prst="rect">
            <a:avLst/>
          </a:prstGeom>
          <a:noFill/>
        </p:spPr>
        <p:txBody>
          <a:bodyPr wrap="square" rtlCol="0">
            <a:spAutoFit/>
          </a:bodyPr>
          <a:lstStyle/>
          <a:p>
            <a:r>
              <a:rPr lang="ru-RU" sz="1400" b="1" dirty="0" smtClean="0"/>
              <a:t>Участие граждан в исполнении бюджета посредством голосования в проекте </a:t>
            </a:r>
          </a:p>
          <a:p>
            <a:r>
              <a:rPr lang="ru-RU" sz="1400" b="1" dirty="0" smtClean="0"/>
              <a:t>«Решаем вместе»</a:t>
            </a:r>
          </a:p>
          <a:p>
            <a:r>
              <a:rPr lang="en-US" sz="1400" b="1" dirty="0"/>
              <a:t>http://reshaem.vmeste76.ru/</a:t>
            </a:r>
            <a:endParaRPr lang="ru-RU" sz="1400" b="1" dirty="0"/>
          </a:p>
        </p:txBody>
      </p:sp>
      <p:pic>
        <p:nvPicPr>
          <p:cNvPr id="30" name="Picture 16" descr="http://vmeste76.ru/img/logo-main.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3638" y="7753359"/>
            <a:ext cx="2210866" cy="720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4726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09320" y="9572604"/>
            <a:ext cx="525785" cy="333396"/>
          </a:xfrm>
        </p:spPr>
        <p:txBody>
          <a:bodyPr/>
          <a:lstStyle/>
          <a:p>
            <a:fld id="{B19B0651-EE4F-4900-A07F-96A6BFA9D0F0}" type="slidenum">
              <a:rPr lang="ru-RU" sz="1400" smtClean="0"/>
              <a:t>40</a:t>
            </a:fld>
            <a:endParaRPr lang="ru-RU" sz="1400" dirty="0"/>
          </a:p>
        </p:txBody>
      </p:sp>
      <p:sp>
        <p:nvSpPr>
          <p:cNvPr id="5" name="TextBox 4"/>
          <p:cNvSpPr txBox="1"/>
          <p:nvPr/>
        </p:nvSpPr>
        <p:spPr>
          <a:xfrm>
            <a:off x="459185" y="560512"/>
            <a:ext cx="5976664" cy="923330"/>
          </a:xfrm>
          <a:prstGeom prst="rect">
            <a:avLst/>
          </a:prstGeom>
          <a:noFill/>
        </p:spPr>
        <p:txBody>
          <a:bodyPr wrap="square" rtlCol="0">
            <a:spAutoFit/>
          </a:bodyPr>
          <a:lstStyle/>
          <a:p>
            <a:pPr lvl="0" algn="ctr"/>
            <a:r>
              <a:rPr lang="ru-RU" dirty="0" smtClean="0">
                <a:solidFill>
                  <a:prstClr val="black"/>
                </a:solidFill>
                <a:latin typeface="Impact"/>
              </a:rPr>
              <a:t>Расходы на ГП </a:t>
            </a:r>
            <a:r>
              <a:rPr lang="ru-RU" dirty="0">
                <a:solidFill>
                  <a:prstClr val="black"/>
                </a:solidFill>
                <a:latin typeface="Impact"/>
              </a:rPr>
              <a:t>«Обеспечение качественными коммунальными услугами населения Ярославской области</a:t>
            </a:r>
            <a:r>
              <a:rPr lang="ru-RU" dirty="0" smtClean="0">
                <a:solidFill>
                  <a:prstClr val="black"/>
                </a:solidFill>
                <a:latin typeface="Impact"/>
              </a:rPr>
              <a:t>» в 2018 году</a:t>
            </a:r>
            <a:endParaRPr lang="ru-RU" dirty="0">
              <a:solidFill>
                <a:prstClr val="black"/>
              </a:solidFill>
              <a:latin typeface="Impact"/>
            </a:endParaRPr>
          </a:p>
        </p:txBody>
      </p:sp>
      <p:graphicFrame>
        <p:nvGraphicFramePr>
          <p:cNvPr id="9" name="Диаграмма 8"/>
          <p:cNvGraphicFramePr>
            <a:graphicFrameLocks/>
          </p:cNvGraphicFramePr>
          <p:nvPr>
            <p:extLst>
              <p:ext uri="{D42A27DB-BD31-4B8C-83A1-F6EECF244321}">
                <p14:modId xmlns:p14="http://schemas.microsoft.com/office/powerpoint/2010/main" val="1387457738"/>
              </p:ext>
            </p:extLst>
          </p:nvPr>
        </p:nvGraphicFramePr>
        <p:xfrm>
          <a:off x="9595" y="1477851"/>
          <a:ext cx="6896799" cy="2700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val="389045590"/>
              </p:ext>
            </p:extLst>
          </p:nvPr>
        </p:nvGraphicFramePr>
        <p:xfrm>
          <a:off x="304266" y="4232920"/>
          <a:ext cx="6365093" cy="5296297"/>
        </p:xfrm>
        <a:graphic>
          <a:graphicData uri="http://schemas.openxmlformats.org/presentationml/2006/ole">
            <mc:AlternateContent xmlns:mc="http://schemas.openxmlformats.org/markup-compatibility/2006">
              <mc:Choice xmlns:v="urn:schemas-microsoft-com:vml" Requires="v">
                <p:oleObj spid="_x0000_s22600" name="Лист" r:id="rId5" imgW="6286534" imgH="6448410" progId="Excel.Sheet.12">
                  <p:embed/>
                </p:oleObj>
              </mc:Choice>
              <mc:Fallback>
                <p:oleObj name="Лист" r:id="rId5" imgW="6286534" imgH="6448410" progId="Excel.Sheet.12">
                  <p:embed/>
                  <p:pic>
                    <p:nvPicPr>
                      <p:cNvPr id="0" name=""/>
                      <p:cNvPicPr/>
                      <p:nvPr/>
                    </p:nvPicPr>
                    <p:blipFill>
                      <a:blip r:embed="rId6"/>
                      <a:stretch>
                        <a:fillRect/>
                      </a:stretch>
                    </p:blipFill>
                    <p:spPr>
                      <a:xfrm>
                        <a:off x="304266" y="4232920"/>
                        <a:ext cx="6365093" cy="5296297"/>
                      </a:xfrm>
                      <a:prstGeom prst="rect">
                        <a:avLst/>
                      </a:prstGeom>
                    </p:spPr>
                  </p:pic>
                </p:oleObj>
              </mc:Fallback>
            </mc:AlternateContent>
          </a:graphicData>
        </a:graphic>
      </p:graphicFrame>
    </p:spTree>
    <p:extLst>
      <p:ext uri="{BB962C8B-B14F-4D97-AF65-F5344CB8AC3E}">
        <p14:creationId xmlns:p14="http://schemas.microsoft.com/office/powerpoint/2010/main" val="13033249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646331"/>
          </a:xfrm>
          <a:prstGeom prst="rect">
            <a:avLst/>
          </a:prstGeom>
        </p:spPr>
        <p:txBody>
          <a:bodyPr wrap="square">
            <a:spAutoFit/>
          </a:bodyPr>
          <a:lstStyle/>
          <a:p>
            <a:pPr algn="ctr"/>
            <a:r>
              <a:rPr lang="ru-RU" dirty="0">
                <a:latin typeface="+mj-lt"/>
              </a:rPr>
              <a:t>Госпрограмма «Развитие дорожного хозяйства и транспорта в Ярославской области»</a:t>
            </a:r>
          </a:p>
        </p:txBody>
      </p:sp>
      <p:sp>
        <p:nvSpPr>
          <p:cNvPr id="5" name="Прямоугольник 4"/>
          <p:cNvSpPr/>
          <p:nvPr/>
        </p:nvSpPr>
        <p:spPr>
          <a:xfrm>
            <a:off x="548680" y="1149538"/>
            <a:ext cx="5688632" cy="1015663"/>
          </a:xfrm>
          <a:prstGeom prst="rect">
            <a:avLst/>
          </a:prstGeom>
        </p:spPr>
        <p:txBody>
          <a:bodyPr wrap="square">
            <a:spAutoFit/>
          </a:bodyPr>
          <a:lstStyle/>
          <a:p>
            <a:pPr algn="just"/>
            <a:r>
              <a:rPr lang="ru-RU" sz="1200" b="1" dirty="0" smtClean="0"/>
              <a:t>ЦЕЛИ ГП: </a:t>
            </a:r>
          </a:p>
          <a:p>
            <a:pPr algn="just"/>
            <a:r>
              <a:rPr lang="ru-RU" sz="1200" dirty="0" smtClean="0"/>
              <a:t>- обеспечение </a:t>
            </a:r>
            <a:r>
              <a:rPr lang="ru-RU" sz="1200" dirty="0"/>
              <a:t>устойчивого функционирования и развития дорожной сети Ярославской области;</a:t>
            </a:r>
          </a:p>
          <a:p>
            <a:pPr algn="just"/>
            <a:r>
              <a:rPr lang="ru-RU" sz="1200" dirty="0"/>
              <a:t>- обеспечение удовлетворения потребности населения в услугах транспорта общего пользования</a:t>
            </a:r>
            <a:endParaRPr lang="ru-RU" sz="1200" b="1" dirty="0" smtClean="0"/>
          </a:p>
        </p:txBody>
      </p:sp>
      <p:sp>
        <p:nvSpPr>
          <p:cNvPr id="10"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41</a:t>
            </a:fld>
            <a:endParaRPr lang="ru-RU" sz="1400" dirty="0"/>
          </a:p>
        </p:txBody>
      </p:sp>
      <p:graphicFrame>
        <p:nvGraphicFramePr>
          <p:cNvPr id="2" name="Таблица 1"/>
          <p:cNvGraphicFramePr>
            <a:graphicFrameLocks noGrp="1"/>
          </p:cNvGraphicFramePr>
          <p:nvPr>
            <p:extLst>
              <p:ext uri="{D42A27DB-BD31-4B8C-83A1-F6EECF244321}">
                <p14:modId xmlns:p14="http://schemas.microsoft.com/office/powerpoint/2010/main" val="1612559620"/>
              </p:ext>
            </p:extLst>
          </p:nvPr>
        </p:nvGraphicFramePr>
        <p:xfrm>
          <a:off x="260648" y="2165201"/>
          <a:ext cx="6192688" cy="581025"/>
        </p:xfrm>
        <a:graphic>
          <a:graphicData uri="http://schemas.openxmlformats.org/drawingml/2006/table">
            <a:tbl>
              <a:tblPr/>
              <a:tblGrid>
                <a:gridCol w="3357312"/>
                <a:gridCol w="747636"/>
                <a:gridCol w="747636"/>
                <a:gridCol w="1340104"/>
              </a:tblGrid>
              <a:tr h="295275">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ПЛАН</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ФАКТ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исполнения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85750">
                <a:tc>
                  <a:txBody>
                    <a:bodyPr/>
                    <a:lstStyle/>
                    <a:p>
                      <a:pPr algn="l" fontAlgn="ctr"/>
                      <a:r>
                        <a:rPr lang="ru-RU" sz="1200" b="0" i="0" u="none" strike="noStrike">
                          <a:solidFill>
                            <a:srgbClr val="000000"/>
                          </a:solidFill>
                          <a:effectLst/>
                          <a:latin typeface="Arial" panose="020B0604020202020204" pitchFamily="34" charset="0"/>
                          <a:cs typeface="Arial" panose="020B0604020202020204" pitchFamily="34" charset="0"/>
                        </a:rPr>
                        <a:t>Объем финансирования ГП, млн. руб.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8 182</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7 602</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93%</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r>
            </a:tbl>
          </a:graphicData>
        </a:graphic>
      </p:graphicFrame>
      <p:sp>
        <p:nvSpPr>
          <p:cNvPr id="3" name="TextBox 2"/>
          <p:cNvSpPr txBox="1"/>
          <p:nvPr/>
        </p:nvSpPr>
        <p:spPr>
          <a:xfrm>
            <a:off x="97538" y="2719138"/>
            <a:ext cx="6552728" cy="369332"/>
          </a:xfrm>
          <a:prstGeom prst="rect">
            <a:avLst/>
          </a:prstGeom>
          <a:noFill/>
        </p:spPr>
        <p:txBody>
          <a:bodyPr wrap="square" rtlCol="0">
            <a:spAutoFit/>
          </a:bodyPr>
          <a:lstStyle/>
          <a:p>
            <a:r>
              <a:rPr lang="ru-RU" b="1" dirty="0"/>
              <a:t>Оценка результативности и эффективности реализации ГП</a:t>
            </a:r>
          </a:p>
        </p:txBody>
      </p:sp>
      <p:graphicFrame>
        <p:nvGraphicFramePr>
          <p:cNvPr id="8" name="Объект 7"/>
          <p:cNvGraphicFramePr>
            <a:graphicFrameLocks noChangeAspect="1"/>
          </p:cNvGraphicFramePr>
          <p:nvPr>
            <p:extLst>
              <p:ext uri="{D42A27DB-BD31-4B8C-83A1-F6EECF244321}">
                <p14:modId xmlns:p14="http://schemas.microsoft.com/office/powerpoint/2010/main" val="2117322991"/>
              </p:ext>
            </p:extLst>
          </p:nvPr>
        </p:nvGraphicFramePr>
        <p:xfrm>
          <a:off x="260648" y="3088470"/>
          <a:ext cx="6192688" cy="6545050"/>
        </p:xfrm>
        <a:graphic>
          <a:graphicData uri="http://schemas.openxmlformats.org/presentationml/2006/ole">
            <mc:AlternateContent xmlns:mc="http://schemas.openxmlformats.org/markup-compatibility/2006">
              <mc:Choice xmlns:v="urn:schemas-microsoft-com:vml" Requires="v">
                <p:oleObj spid="_x0000_s23620" name="Лист" r:id="rId5" imgW="7029399" imgH="11677770" progId="Excel.Sheet.12">
                  <p:embed/>
                </p:oleObj>
              </mc:Choice>
              <mc:Fallback>
                <p:oleObj name="Лист" r:id="rId5" imgW="7029399" imgH="11677770" progId="Excel.Sheet.12">
                  <p:embed/>
                  <p:pic>
                    <p:nvPicPr>
                      <p:cNvPr id="0" name=""/>
                      <p:cNvPicPr/>
                      <p:nvPr/>
                    </p:nvPicPr>
                    <p:blipFill>
                      <a:blip r:embed="rId6"/>
                      <a:stretch>
                        <a:fillRect/>
                      </a:stretch>
                    </p:blipFill>
                    <p:spPr>
                      <a:xfrm>
                        <a:off x="260648" y="3088470"/>
                        <a:ext cx="6192688" cy="6545050"/>
                      </a:xfrm>
                      <a:prstGeom prst="rect">
                        <a:avLst/>
                      </a:prstGeom>
                    </p:spPr>
                  </p:pic>
                </p:oleObj>
              </mc:Fallback>
            </mc:AlternateContent>
          </a:graphicData>
        </a:graphic>
      </p:graphicFrame>
    </p:spTree>
    <p:extLst>
      <p:ext uri="{BB962C8B-B14F-4D97-AF65-F5344CB8AC3E}">
        <p14:creationId xmlns:p14="http://schemas.microsoft.com/office/powerpoint/2010/main" val="40625394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67586" y="9572604"/>
            <a:ext cx="481236" cy="333396"/>
          </a:xfrm>
        </p:spPr>
        <p:txBody>
          <a:bodyPr/>
          <a:lstStyle/>
          <a:p>
            <a:fld id="{B19B0651-EE4F-4900-A07F-96A6BFA9D0F0}" type="slidenum">
              <a:rPr lang="ru-RU" sz="1400" smtClean="0"/>
              <a:t>42</a:t>
            </a:fld>
            <a:endParaRPr lang="ru-RU" sz="1400" dirty="0"/>
          </a:p>
        </p:txBody>
      </p:sp>
      <p:sp>
        <p:nvSpPr>
          <p:cNvPr id="5" name="TextBox 4"/>
          <p:cNvSpPr txBox="1"/>
          <p:nvPr/>
        </p:nvSpPr>
        <p:spPr>
          <a:xfrm>
            <a:off x="230585" y="560512"/>
            <a:ext cx="6192688" cy="707886"/>
          </a:xfrm>
          <a:prstGeom prst="rect">
            <a:avLst/>
          </a:prstGeom>
          <a:noFill/>
        </p:spPr>
        <p:txBody>
          <a:bodyPr wrap="square" rtlCol="0">
            <a:spAutoFit/>
          </a:bodyPr>
          <a:lstStyle/>
          <a:p>
            <a:pPr lvl="0" algn="ctr"/>
            <a:r>
              <a:rPr lang="ru-RU" sz="2000" dirty="0" smtClean="0">
                <a:solidFill>
                  <a:prstClr val="black"/>
                </a:solidFill>
                <a:latin typeface="Impact"/>
              </a:rPr>
              <a:t>Расходы по ГП  </a:t>
            </a:r>
            <a:r>
              <a:rPr lang="ru-RU" sz="2000" dirty="0">
                <a:solidFill>
                  <a:prstClr val="black"/>
                </a:solidFill>
                <a:latin typeface="Impact"/>
              </a:rPr>
              <a:t>«Развитие дорожного хозяйства и транспорта в Ярославской области</a:t>
            </a:r>
            <a:r>
              <a:rPr lang="ru-RU" sz="2000" dirty="0" smtClean="0">
                <a:solidFill>
                  <a:prstClr val="black"/>
                </a:solidFill>
                <a:latin typeface="Impact"/>
              </a:rPr>
              <a:t>» в 2018 году</a:t>
            </a:r>
            <a:endParaRPr lang="ru-RU" sz="2000" dirty="0">
              <a:solidFill>
                <a:prstClr val="black"/>
              </a:solidFill>
              <a:latin typeface="Impact"/>
            </a:endParaRPr>
          </a:p>
        </p:txBody>
      </p:sp>
      <p:graphicFrame>
        <p:nvGraphicFramePr>
          <p:cNvPr id="9" name="Диаграмма 8"/>
          <p:cNvGraphicFramePr>
            <a:graphicFrameLocks/>
          </p:cNvGraphicFramePr>
          <p:nvPr>
            <p:extLst>
              <p:ext uri="{D42A27DB-BD31-4B8C-83A1-F6EECF244321}">
                <p14:modId xmlns:p14="http://schemas.microsoft.com/office/powerpoint/2010/main" val="1680506898"/>
              </p:ext>
            </p:extLst>
          </p:nvPr>
        </p:nvGraphicFramePr>
        <p:xfrm>
          <a:off x="297125" y="1136576"/>
          <a:ext cx="6300227" cy="29594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1046130105"/>
              </p:ext>
            </p:extLst>
          </p:nvPr>
        </p:nvGraphicFramePr>
        <p:xfrm>
          <a:off x="332656" y="3944888"/>
          <a:ext cx="6264696" cy="4943103"/>
        </p:xfrm>
        <a:graphic>
          <a:graphicData uri="http://schemas.openxmlformats.org/presentationml/2006/ole">
            <mc:AlternateContent xmlns:mc="http://schemas.openxmlformats.org/markup-compatibility/2006">
              <mc:Choice xmlns:v="urn:schemas-microsoft-com:vml" Requires="v">
                <p:oleObj spid="_x0000_s24649" name="Лист" r:id="rId5" imgW="6048277" imgH="5591160" progId="Excel.Sheet.12">
                  <p:embed/>
                </p:oleObj>
              </mc:Choice>
              <mc:Fallback>
                <p:oleObj name="Лист" r:id="rId5" imgW="6048277" imgH="5591160" progId="Excel.Sheet.12">
                  <p:embed/>
                  <p:pic>
                    <p:nvPicPr>
                      <p:cNvPr id="0" name=""/>
                      <p:cNvPicPr/>
                      <p:nvPr/>
                    </p:nvPicPr>
                    <p:blipFill>
                      <a:blip r:embed="rId6"/>
                      <a:stretch>
                        <a:fillRect/>
                      </a:stretch>
                    </p:blipFill>
                    <p:spPr>
                      <a:xfrm>
                        <a:off x="332656" y="3944888"/>
                        <a:ext cx="6264696" cy="4943103"/>
                      </a:xfrm>
                      <a:prstGeom prst="rect">
                        <a:avLst/>
                      </a:prstGeom>
                    </p:spPr>
                  </p:pic>
                </p:oleObj>
              </mc:Fallback>
            </mc:AlternateContent>
          </a:graphicData>
        </a:graphic>
      </p:graphicFrame>
    </p:spTree>
    <p:extLst>
      <p:ext uri="{BB962C8B-B14F-4D97-AF65-F5344CB8AC3E}">
        <p14:creationId xmlns:p14="http://schemas.microsoft.com/office/powerpoint/2010/main" val="25194245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707886"/>
          </a:xfrm>
          <a:prstGeom prst="rect">
            <a:avLst/>
          </a:prstGeom>
        </p:spPr>
        <p:txBody>
          <a:bodyPr wrap="square">
            <a:spAutoFit/>
          </a:bodyPr>
          <a:lstStyle/>
          <a:p>
            <a:pPr algn="ctr"/>
            <a:r>
              <a:rPr lang="ru-RU" sz="2000" dirty="0">
                <a:latin typeface="+mj-lt"/>
              </a:rPr>
              <a:t>Госпрограмма «Развитие сельского хозяйства </a:t>
            </a:r>
            <a:endParaRPr lang="en-US" sz="2000" dirty="0" smtClean="0">
              <a:latin typeface="+mj-lt"/>
            </a:endParaRPr>
          </a:p>
          <a:p>
            <a:pPr algn="ctr"/>
            <a:r>
              <a:rPr lang="ru-RU" sz="2000" dirty="0" smtClean="0">
                <a:latin typeface="+mj-lt"/>
              </a:rPr>
              <a:t>в </a:t>
            </a:r>
            <a:r>
              <a:rPr lang="ru-RU" sz="2000" dirty="0">
                <a:latin typeface="+mj-lt"/>
              </a:rPr>
              <a:t>Ярославской области»</a:t>
            </a:r>
          </a:p>
        </p:txBody>
      </p:sp>
      <p:sp>
        <p:nvSpPr>
          <p:cNvPr id="5" name="Прямоугольник 4"/>
          <p:cNvSpPr/>
          <p:nvPr/>
        </p:nvSpPr>
        <p:spPr>
          <a:xfrm>
            <a:off x="274074" y="1187629"/>
            <a:ext cx="6441424" cy="830997"/>
          </a:xfrm>
          <a:prstGeom prst="rect">
            <a:avLst/>
          </a:prstGeom>
        </p:spPr>
        <p:txBody>
          <a:bodyPr wrap="square">
            <a:spAutoFit/>
          </a:bodyPr>
          <a:lstStyle/>
          <a:p>
            <a:pPr algn="just"/>
            <a:r>
              <a:rPr lang="ru-RU" sz="1200" b="1" dirty="0" smtClean="0"/>
              <a:t>ЦЕЛЬ ГП: </a:t>
            </a:r>
            <a:r>
              <a:rPr lang="ru-RU" sz="1200" dirty="0"/>
              <a:t>обеспечение эффективного развития аграрной экономики области, повышение конкурентоспособности продукции агропромышленного комплекса, производимой в области, в рамках вступления России во Всемирную торговую организацию, устойчивое развитие сельских территорий и повышение уровня жизни сельского населения области</a:t>
            </a:r>
            <a:endParaRPr lang="ru-RU" sz="1200" b="1" dirty="0" smtClean="0"/>
          </a:p>
        </p:txBody>
      </p:sp>
      <p:sp>
        <p:nvSpPr>
          <p:cNvPr id="11" name="Номер слайда 4"/>
          <p:cNvSpPr txBox="1">
            <a:spLocks/>
          </p:cNvSpPr>
          <p:nvPr/>
        </p:nvSpPr>
        <p:spPr>
          <a:xfrm>
            <a:off x="6513166" y="9633520"/>
            <a:ext cx="404664"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19B0651-EE4F-4900-A07F-96A6BFA9D0F0}" type="slidenum">
              <a:rPr lang="ru-RU" sz="1400" smtClean="0"/>
              <a:pPr/>
              <a:t>43</a:t>
            </a:fld>
            <a:endParaRPr lang="ru-RU" sz="1400" dirty="0"/>
          </a:p>
        </p:txBody>
      </p:sp>
      <p:graphicFrame>
        <p:nvGraphicFramePr>
          <p:cNvPr id="2" name="Таблица 1"/>
          <p:cNvGraphicFramePr>
            <a:graphicFrameLocks noGrp="1"/>
          </p:cNvGraphicFramePr>
          <p:nvPr>
            <p:extLst>
              <p:ext uri="{D42A27DB-BD31-4B8C-83A1-F6EECF244321}">
                <p14:modId xmlns:p14="http://schemas.microsoft.com/office/powerpoint/2010/main" val="2866367660"/>
              </p:ext>
            </p:extLst>
          </p:nvPr>
        </p:nvGraphicFramePr>
        <p:xfrm>
          <a:off x="274074" y="2036932"/>
          <a:ext cx="6323278" cy="523875"/>
        </p:xfrm>
        <a:graphic>
          <a:graphicData uri="http://schemas.openxmlformats.org/drawingml/2006/table">
            <a:tbl>
              <a:tblPr/>
              <a:tblGrid>
                <a:gridCol w="3474407"/>
                <a:gridCol w="772090"/>
                <a:gridCol w="757793"/>
                <a:gridCol w="1318988"/>
              </a:tblGrid>
              <a:tr h="266700">
                <a:tc>
                  <a:txBody>
                    <a:bodyPr/>
                    <a:lstStyle/>
                    <a:p>
                      <a:pPr algn="ctr" fontAlgn="ctr"/>
                      <a:r>
                        <a:rPr lang="ru-RU" sz="1400" b="0" i="0" u="none" strike="noStrike" dirty="0">
                          <a:solidFill>
                            <a:srgbClr val="000000"/>
                          </a:solidFill>
                          <a:effectLst/>
                          <a:latin typeface="Times New Roman"/>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400" b="0" i="0" u="none" strike="noStrike">
                          <a:solidFill>
                            <a:srgbClr val="000000"/>
                          </a:solidFill>
                          <a:effectLst/>
                          <a:latin typeface="Times New Roman"/>
                        </a:rPr>
                        <a:t>ПЛАН</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400" b="0" i="0" u="none" strike="noStrike">
                          <a:solidFill>
                            <a:srgbClr val="000000"/>
                          </a:solidFill>
                          <a:effectLst/>
                          <a:latin typeface="Times New Roman"/>
                        </a:rPr>
                        <a:t>ФАКТ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ru-RU" sz="1400" b="0" i="0" u="none" strike="noStrike">
                          <a:solidFill>
                            <a:srgbClr val="000000"/>
                          </a:solidFill>
                          <a:effectLst/>
                          <a:latin typeface="Times New Roman"/>
                        </a:rPr>
                        <a:t>% исполнения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257175">
                <a:tc>
                  <a:txBody>
                    <a:bodyPr/>
                    <a:lstStyle/>
                    <a:p>
                      <a:pPr algn="ctr" fontAlgn="ctr"/>
                      <a:r>
                        <a:rPr lang="ru-RU" sz="1400" b="0" i="0" u="none" strike="noStrike" dirty="0">
                          <a:solidFill>
                            <a:srgbClr val="000000"/>
                          </a:solidFill>
                          <a:effectLst/>
                          <a:latin typeface="Times New Roman"/>
                        </a:rPr>
                        <a:t>Объем финансирования ГП, млн. руб.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400" b="0" i="0" u="none" strike="noStrike" dirty="0">
                          <a:solidFill>
                            <a:srgbClr val="000000"/>
                          </a:solidFill>
                          <a:effectLst/>
                          <a:latin typeface="Times New Roman"/>
                        </a:rPr>
                        <a:t>1 </a:t>
                      </a:r>
                      <a:r>
                        <a:rPr lang="ru-RU" sz="1400" b="0" i="0" u="none" strike="noStrike" dirty="0" smtClean="0">
                          <a:solidFill>
                            <a:srgbClr val="000000"/>
                          </a:solidFill>
                          <a:effectLst/>
                          <a:latin typeface="Times New Roman"/>
                        </a:rPr>
                        <a:t>358</a:t>
                      </a:r>
                      <a:endParaRPr lang="ru-RU" sz="14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400" b="0" i="0" u="none" strike="noStrike" dirty="0">
                          <a:solidFill>
                            <a:srgbClr val="000000"/>
                          </a:solidFill>
                          <a:effectLst/>
                          <a:latin typeface="Times New Roman"/>
                        </a:rPr>
                        <a:t>1 </a:t>
                      </a:r>
                      <a:r>
                        <a:rPr lang="ru-RU" sz="1400" b="0" i="0" u="none" strike="noStrike" dirty="0" smtClean="0">
                          <a:solidFill>
                            <a:srgbClr val="000000"/>
                          </a:solidFill>
                          <a:effectLst/>
                          <a:latin typeface="Times New Roman"/>
                        </a:rPr>
                        <a:t>326</a:t>
                      </a:r>
                      <a:endParaRPr lang="ru-RU" sz="14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c>
                  <a:txBody>
                    <a:bodyPr/>
                    <a:lstStyle/>
                    <a:p>
                      <a:pPr algn="ctr" fontAlgn="ctr"/>
                      <a:r>
                        <a:rPr lang="ru-RU" sz="1400" b="0" i="0" u="none" strike="noStrike" dirty="0" smtClean="0">
                          <a:solidFill>
                            <a:srgbClr val="000000"/>
                          </a:solidFill>
                          <a:effectLst/>
                          <a:latin typeface="Times New Roman"/>
                        </a:rPr>
                        <a:t>98%</a:t>
                      </a:r>
                      <a:endParaRPr lang="ru-RU" sz="1400" b="0" i="0" u="none" strike="noStrike" dirty="0">
                        <a:solidFill>
                          <a:srgbClr val="00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ysClr val="window" lastClr="FFFFFF"/>
                    </a:solidFill>
                  </a:tcPr>
                </a:tc>
              </a:tr>
            </a:tbl>
          </a:graphicData>
        </a:graphic>
      </p:graphicFrame>
      <p:sp>
        <p:nvSpPr>
          <p:cNvPr id="3" name="TextBox 2"/>
          <p:cNvSpPr txBox="1"/>
          <p:nvPr/>
        </p:nvSpPr>
        <p:spPr>
          <a:xfrm>
            <a:off x="252767" y="2752110"/>
            <a:ext cx="6376129" cy="369332"/>
          </a:xfrm>
          <a:prstGeom prst="rect">
            <a:avLst/>
          </a:prstGeom>
          <a:noFill/>
        </p:spPr>
        <p:txBody>
          <a:bodyPr wrap="square" rtlCol="0">
            <a:spAutoFit/>
          </a:bodyPr>
          <a:lstStyle/>
          <a:p>
            <a:pPr algn="ctr"/>
            <a:r>
              <a:rPr lang="ru-RU" b="1" dirty="0"/>
              <a:t>Оценка результативности и эффективности реализации ГП</a:t>
            </a:r>
          </a:p>
        </p:txBody>
      </p:sp>
      <p:graphicFrame>
        <p:nvGraphicFramePr>
          <p:cNvPr id="7" name="Объект 6"/>
          <p:cNvGraphicFramePr>
            <a:graphicFrameLocks noChangeAspect="1"/>
          </p:cNvGraphicFramePr>
          <p:nvPr>
            <p:extLst>
              <p:ext uri="{D42A27DB-BD31-4B8C-83A1-F6EECF244321}">
                <p14:modId xmlns:p14="http://schemas.microsoft.com/office/powerpoint/2010/main" val="1817363548"/>
              </p:ext>
            </p:extLst>
          </p:nvPr>
        </p:nvGraphicFramePr>
        <p:xfrm>
          <a:off x="209046" y="3224808"/>
          <a:ext cx="6419850" cy="5112568"/>
        </p:xfrm>
        <a:graphic>
          <a:graphicData uri="http://schemas.openxmlformats.org/presentationml/2006/ole">
            <mc:AlternateContent xmlns:mc="http://schemas.openxmlformats.org/markup-compatibility/2006">
              <mc:Choice xmlns:v="urn:schemas-microsoft-com:vml" Requires="v">
                <p:oleObj spid="_x0000_s25665" name="Лист" r:id="rId5" imgW="6419979" imgH="4562460" progId="Excel.Sheet.12">
                  <p:embed/>
                </p:oleObj>
              </mc:Choice>
              <mc:Fallback>
                <p:oleObj name="Лист" r:id="rId5" imgW="6419979" imgH="4562460" progId="Excel.Sheet.12">
                  <p:embed/>
                  <p:pic>
                    <p:nvPicPr>
                      <p:cNvPr id="0" name=""/>
                      <p:cNvPicPr/>
                      <p:nvPr/>
                    </p:nvPicPr>
                    <p:blipFill>
                      <a:blip r:embed="rId6"/>
                      <a:stretch>
                        <a:fillRect/>
                      </a:stretch>
                    </p:blipFill>
                    <p:spPr>
                      <a:xfrm>
                        <a:off x="209046" y="3224808"/>
                        <a:ext cx="6419850" cy="5112568"/>
                      </a:xfrm>
                      <a:prstGeom prst="rect">
                        <a:avLst/>
                      </a:prstGeom>
                    </p:spPr>
                  </p:pic>
                </p:oleObj>
              </mc:Fallback>
            </mc:AlternateContent>
          </a:graphicData>
        </a:graphic>
      </p:graphicFrame>
    </p:spTree>
    <p:extLst>
      <p:ext uri="{BB962C8B-B14F-4D97-AF65-F5344CB8AC3E}">
        <p14:creationId xmlns:p14="http://schemas.microsoft.com/office/powerpoint/2010/main" val="12767051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76764" y="9561512"/>
            <a:ext cx="481236" cy="477412"/>
          </a:xfrm>
        </p:spPr>
        <p:txBody>
          <a:bodyPr/>
          <a:lstStyle/>
          <a:p>
            <a:fld id="{B19B0651-EE4F-4900-A07F-96A6BFA9D0F0}" type="slidenum">
              <a:rPr lang="ru-RU" sz="1400" smtClean="0"/>
              <a:t>44</a:t>
            </a:fld>
            <a:endParaRPr lang="ru-RU" sz="1400" dirty="0"/>
          </a:p>
        </p:txBody>
      </p:sp>
      <p:sp>
        <p:nvSpPr>
          <p:cNvPr id="5" name="TextBox 4"/>
          <p:cNvSpPr txBox="1"/>
          <p:nvPr/>
        </p:nvSpPr>
        <p:spPr>
          <a:xfrm>
            <a:off x="476672" y="595021"/>
            <a:ext cx="5976664" cy="707886"/>
          </a:xfrm>
          <a:prstGeom prst="rect">
            <a:avLst/>
          </a:prstGeom>
          <a:noFill/>
        </p:spPr>
        <p:txBody>
          <a:bodyPr wrap="square" rtlCol="0">
            <a:spAutoFit/>
          </a:bodyPr>
          <a:lstStyle/>
          <a:p>
            <a:pPr lvl="0" algn="ctr"/>
            <a:r>
              <a:rPr lang="ru-RU" sz="2000" dirty="0" smtClean="0">
                <a:solidFill>
                  <a:prstClr val="black"/>
                </a:solidFill>
                <a:latin typeface="Impact"/>
              </a:rPr>
              <a:t>Расходы по ГП </a:t>
            </a:r>
            <a:r>
              <a:rPr lang="ru-RU" sz="2000" dirty="0">
                <a:solidFill>
                  <a:prstClr val="black"/>
                </a:solidFill>
                <a:latin typeface="Impact"/>
              </a:rPr>
              <a:t>«Развитие сельского хозяйства </a:t>
            </a:r>
            <a:endParaRPr lang="en-US" sz="2000" dirty="0">
              <a:solidFill>
                <a:prstClr val="black"/>
              </a:solidFill>
              <a:latin typeface="Impact"/>
            </a:endParaRPr>
          </a:p>
          <a:p>
            <a:pPr lvl="0" algn="ctr"/>
            <a:r>
              <a:rPr lang="ru-RU" sz="2000" dirty="0">
                <a:solidFill>
                  <a:prstClr val="black"/>
                </a:solidFill>
                <a:latin typeface="Impact"/>
              </a:rPr>
              <a:t>в Ярославской области</a:t>
            </a:r>
            <a:r>
              <a:rPr lang="ru-RU" sz="2000" dirty="0" smtClean="0">
                <a:solidFill>
                  <a:prstClr val="black"/>
                </a:solidFill>
                <a:latin typeface="Impact"/>
              </a:rPr>
              <a:t>» в 2018 году</a:t>
            </a:r>
            <a:endParaRPr lang="ru-RU" sz="2000" dirty="0">
              <a:solidFill>
                <a:prstClr val="black"/>
              </a:solidFill>
              <a:latin typeface="Impact"/>
            </a:endParaRPr>
          </a:p>
        </p:txBody>
      </p:sp>
      <p:graphicFrame>
        <p:nvGraphicFramePr>
          <p:cNvPr id="9" name="Диаграмма 8"/>
          <p:cNvGraphicFramePr>
            <a:graphicFrameLocks/>
          </p:cNvGraphicFramePr>
          <p:nvPr>
            <p:extLst>
              <p:ext uri="{D42A27DB-BD31-4B8C-83A1-F6EECF244321}">
                <p14:modId xmlns:p14="http://schemas.microsoft.com/office/powerpoint/2010/main" val="2916178240"/>
              </p:ext>
            </p:extLst>
          </p:nvPr>
        </p:nvGraphicFramePr>
        <p:xfrm>
          <a:off x="332656" y="1568624"/>
          <a:ext cx="6264696" cy="1872208"/>
        </p:xfrm>
        <a:graphic>
          <a:graphicData uri="http://schemas.openxmlformats.org/drawingml/2006/chart">
            <c:chart xmlns:c="http://schemas.openxmlformats.org/drawingml/2006/chart" xmlns:r="http://schemas.openxmlformats.org/officeDocument/2006/relationships" r:id="rId3"/>
          </a:graphicData>
        </a:graphic>
      </p:graphicFrame>
      <p:sp>
        <p:nvSpPr>
          <p:cNvPr id="3" name="Прямоугольник 2"/>
          <p:cNvSpPr/>
          <p:nvPr/>
        </p:nvSpPr>
        <p:spPr>
          <a:xfrm>
            <a:off x="476672" y="1268398"/>
            <a:ext cx="5976664" cy="300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kern="0" dirty="0">
                <a:solidFill>
                  <a:srgbClr val="0070C0"/>
                </a:solidFill>
                <a:latin typeface="Times New Roman" panose="02020603050405020304" pitchFamily="18" charset="0"/>
                <a:cs typeface="Times New Roman" panose="02020603050405020304" pitchFamily="18" charset="0"/>
              </a:rPr>
              <a:t>Фактическое исполнение в 2018 году </a:t>
            </a:r>
            <a:r>
              <a:rPr lang="ru-RU" sz="1400" b="1" kern="0" dirty="0" smtClean="0">
                <a:solidFill>
                  <a:srgbClr val="0070C0"/>
                </a:solidFill>
                <a:latin typeface="Times New Roman" panose="02020603050405020304" pitchFamily="18" charset="0"/>
                <a:cs typeface="Times New Roman" panose="02020603050405020304" pitchFamily="18" charset="0"/>
              </a:rPr>
              <a:t>составило</a:t>
            </a:r>
            <a:r>
              <a:rPr lang="ru-RU" sz="1400" b="1" dirty="0" smtClean="0">
                <a:solidFill>
                  <a:srgbClr val="0070C0"/>
                </a:solidFill>
              </a:rPr>
              <a:t> 1 325 869 тыс. руб. </a:t>
            </a:r>
            <a:endParaRPr lang="ru-RU" sz="1400" b="1" dirty="0">
              <a:solidFill>
                <a:srgbClr val="0070C0"/>
              </a:solidFill>
            </a:endParaRPr>
          </a:p>
        </p:txBody>
      </p:sp>
      <p:graphicFrame>
        <p:nvGraphicFramePr>
          <p:cNvPr id="6" name="Объект 5"/>
          <p:cNvGraphicFramePr>
            <a:graphicFrameLocks noChangeAspect="1"/>
          </p:cNvGraphicFramePr>
          <p:nvPr>
            <p:extLst>
              <p:ext uri="{D42A27DB-BD31-4B8C-83A1-F6EECF244321}">
                <p14:modId xmlns:p14="http://schemas.microsoft.com/office/powerpoint/2010/main" val="2869496936"/>
              </p:ext>
            </p:extLst>
          </p:nvPr>
        </p:nvGraphicFramePr>
        <p:xfrm>
          <a:off x="404664" y="3440832"/>
          <a:ext cx="6264696" cy="6192688"/>
        </p:xfrm>
        <a:graphic>
          <a:graphicData uri="http://schemas.openxmlformats.org/presentationml/2006/ole">
            <mc:AlternateContent xmlns:mc="http://schemas.openxmlformats.org/markup-compatibility/2006">
              <mc:Choice xmlns:v="urn:schemas-microsoft-com:vml" Requires="v">
                <p:oleObj spid="_x0000_s26692" name="Лист" r:id="rId5" imgW="7315200" imgH="9048780" progId="Excel.Sheet.12">
                  <p:embed/>
                </p:oleObj>
              </mc:Choice>
              <mc:Fallback>
                <p:oleObj name="Лист" r:id="rId5" imgW="7315200" imgH="9048780" progId="Excel.Sheet.12">
                  <p:embed/>
                  <p:pic>
                    <p:nvPicPr>
                      <p:cNvPr id="0" name=""/>
                      <p:cNvPicPr/>
                      <p:nvPr/>
                    </p:nvPicPr>
                    <p:blipFill>
                      <a:blip r:embed="rId6"/>
                      <a:stretch>
                        <a:fillRect/>
                      </a:stretch>
                    </p:blipFill>
                    <p:spPr>
                      <a:xfrm>
                        <a:off x="404664" y="3440832"/>
                        <a:ext cx="6264696" cy="6192688"/>
                      </a:xfrm>
                      <a:prstGeom prst="rect">
                        <a:avLst/>
                      </a:prstGeom>
                    </p:spPr>
                  </p:pic>
                </p:oleObj>
              </mc:Fallback>
            </mc:AlternateContent>
          </a:graphicData>
        </a:graphic>
      </p:graphicFrame>
    </p:spTree>
    <p:extLst>
      <p:ext uri="{BB962C8B-B14F-4D97-AF65-F5344CB8AC3E}">
        <p14:creationId xmlns:p14="http://schemas.microsoft.com/office/powerpoint/2010/main" val="8575393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923330"/>
          </a:xfrm>
          <a:prstGeom prst="rect">
            <a:avLst/>
          </a:prstGeom>
        </p:spPr>
        <p:txBody>
          <a:bodyPr wrap="square">
            <a:spAutoFit/>
          </a:bodyPr>
          <a:lstStyle/>
          <a:p>
            <a:pPr algn="ctr"/>
            <a:r>
              <a:rPr lang="ru-RU" dirty="0">
                <a:latin typeface="+mj-lt"/>
              </a:rPr>
              <a:t>Госпрограмма «Создание условий для эффективного управления региональными и муниципальными финансами в Ярославской области»</a:t>
            </a:r>
          </a:p>
        </p:txBody>
      </p:sp>
      <p:sp>
        <p:nvSpPr>
          <p:cNvPr id="5" name="Прямоугольник 4"/>
          <p:cNvSpPr/>
          <p:nvPr/>
        </p:nvSpPr>
        <p:spPr>
          <a:xfrm>
            <a:off x="285259" y="1461791"/>
            <a:ext cx="6299323" cy="461665"/>
          </a:xfrm>
          <a:prstGeom prst="rect">
            <a:avLst/>
          </a:prstGeom>
          <a:noFill/>
          <a:ln>
            <a:solidFill>
              <a:srgbClr val="7030A0"/>
            </a:solidFill>
          </a:ln>
        </p:spPr>
        <p:style>
          <a:lnRef idx="2">
            <a:schemeClr val="accent3"/>
          </a:lnRef>
          <a:fillRef idx="1">
            <a:schemeClr val="lt1"/>
          </a:fillRef>
          <a:effectRef idx="0">
            <a:schemeClr val="accent3"/>
          </a:effectRef>
          <a:fontRef idx="minor">
            <a:schemeClr val="dk1"/>
          </a:fontRef>
        </p:style>
        <p:txBody>
          <a:bodyPr wrap="square">
            <a:spAutoFit/>
          </a:bodyPr>
          <a:lstStyle/>
          <a:p>
            <a:r>
              <a:rPr lang="ru-RU" sz="1200" b="1" dirty="0" smtClean="0"/>
              <a:t>ЦЕЛЬ ГП: </a:t>
            </a:r>
            <a:r>
              <a:rPr lang="ru-RU" sz="1200" dirty="0"/>
              <a:t>обеспечение долгосрочной сбалансированности и устойчивости бюджетной системы Ярославской </a:t>
            </a:r>
            <a:r>
              <a:rPr lang="ru-RU" sz="1200" dirty="0" smtClean="0"/>
              <a:t>области</a:t>
            </a:r>
          </a:p>
        </p:txBody>
      </p:sp>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45</a:t>
            </a:fld>
            <a:endParaRPr lang="ru-RU" sz="1400" dirty="0"/>
          </a:p>
        </p:txBody>
      </p:sp>
      <p:graphicFrame>
        <p:nvGraphicFramePr>
          <p:cNvPr id="2" name="Таблица 1"/>
          <p:cNvGraphicFramePr>
            <a:graphicFrameLocks noGrp="1"/>
          </p:cNvGraphicFramePr>
          <p:nvPr>
            <p:extLst>
              <p:ext uri="{D42A27DB-BD31-4B8C-83A1-F6EECF244321}">
                <p14:modId xmlns:p14="http://schemas.microsoft.com/office/powerpoint/2010/main" val="634056052"/>
              </p:ext>
            </p:extLst>
          </p:nvPr>
        </p:nvGraphicFramePr>
        <p:xfrm>
          <a:off x="298028" y="1923456"/>
          <a:ext cx="6293569" cy="452013"/>
        </p:xfrm>
        <a:graphic>
          <a:graphicData uri="http://schemas.openxmlformats.org/drawingml/2006/table">
            <a:tbl>
              <a:tblPr/>
              <a:tblGrid>
                <a:gridCol w="3406736"/>
                <a:gridCol w="752492"/>
                <a:gridCol w="766174"/>
                <a:gridCol w="1368167"/>
              </a:tblGrid>
              <a:tr h="230619">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7000"/>
                      </a:srgbClr>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ПЛАН</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7000"/>
                      </a:srgbClr>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ФАКТ</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7000"/>
                      </a:srgbClr>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 исполнения</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7000"/>
                      </a:srgbClr>
                    </a:solidFill>
                  </a:tcPr>
                </a:tc>
              </a:tr>
              <a:tr h="221394">
                <a:tc>
                  <a:txBody>
                    <a:bodyPr/>
                    <a:lstStyle/>
                    <a:p>
                      <a:pPr algn="l" fontAlgn="ctr"/>
                      <a:r>
                        <a:rPr lang="ru-RU" sz="1200" b="0" i="0" u="none" strike="noStrike">
                          <a:solidFill>
                            <a:srgbClr val="000000"/>
                          </a:solidFill>
                          <a:effectLst/>
                          <a:latin typeface="Arial" panose="020B0604020202020204" pitchFamily="34" charset="0"/>
                          <a:cs typeface="Arial" panose="020B0604020202020204" pitchFamily="34" charset="0"/>
                        </a:rPr>
                        <a:t>Объем финансирования ГП, млн. руб.</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6</a:t>
                      </a:r>
                      <a:r>
                        <a:rPr lang="ru-RU" sz="1200" b="0" i="0" u="none" strike="noStrike" baseline="0" dirty="0" smtClean="0">
                          <a:solidFill>
                            <a:srgbClr val="000000"/>
                          </a:solidFill>
                          <a:effectLst/>
                          <a:latin typeface="Arial" panose="020B0604020202020204" pitchFamily="34" charset="0"/>
                          <a:cs typeface="Arial" panose="020B0604020202020204" pitchFamily="34" charset="0"/>
                        </a:rPr>
                        <a:t> 768</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200" b="0" i="0" u="none" strike="noStrike" dirty="0" smtClean="0">
                          <a:solidFill>
                            <a:srgbClr val="000000"/>
                          </a:solidFill>
                          <a:effectLst/>
                          <a:latin typeface="Arial" panose="020B0604020202020204" pitchFamily="34" charset="0"/>
                          <a:cs typeface="Arial" panose="020B0604020202020204" pitchFamily="34" charset="0"/>
                        </a:rPr>
                        <a:t>6</a:t>
                      </a:r>
                      <a:r>
                        <a:rPr lang="ru-RU" sz="1200" b="0" i="0" u="none" strike="noStrike" baseline="0" dirty="0" smtClean="0">
                          <a:solidFill>
                            <a:srgbClr val="000000"/>
                          </a:solidFill>
                          <a:effectLst/>
                          <a:latin typeface="Arial" panose="020B0604020202020204" pitchFamily="34" charset="0"/>
                          <a:cs typeface="Arial" panose="020B0604020202020204" pitchFamily="34" charset="0"/>
                        </a:rPr>
                        <a:t> </a:t>
                      </a:r>
                      <a:r>
                        <a:rPr lang="ru-RU" sz="1200" b="0" i="0" u="none" strike="noStrike" dirty="0" smtClean="0">
                          <a:solidFill>
                            <a:srgbClr val="000000"/>
                          </a:solidFill>
                          <a:effectLst/>
                          <a:latin typeface="Arial" panose="020B0604020202020204" pitchFamily="34" charset="0"/>
                          <a:cs typeface="Arial" panose="020B0604020202020204" pitchFamily="34" charset="0"/>
                        </a:rPr>
                        <a:t>515</a:t>
                      </a:r>
                      <a:endParaRPr lang="ru-RU" sz="1200" b="0" i="0" u="none" strike="noStrike" dirty="0">
                        <a:solidFill>
                          <a:srgbClr val="000000"/>
                        </a:solidFill>
                        <a:effectLst/>
                        <a:latin typeface="Arial" panose="020B0604020202020204" pitchFamily="34" charset="0"/>
                        <a:cs typeface="Arial" panose="020B0604020202020204" pitchFamily="34" charset="0"/>
                      </a:endParaRP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1200" b="0" i="0" u="none" strike="noStrike" dirty="0">
                          <a:solidFill>
                            <a:srgbClr val="000000"/>
                          </a:solidFill>
                          <a:effectLst/>
                          <a:latin typeface="Arial" panose="020B0604020202020204" pitchFamily="34" charset="0"/>
                          <a:cs typeface="Arial" panose="020B0604020202020204" pitchFamily="34" charset="0"/>
                        </a:rPr>
                        <a:t>96%</a:t>
                      </a:r>
                    </a:p>
                  </a:txBody>
                  <a:tcPr marL="9225" marR="9225" marT="92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Прямоугольник 2"/>
          <p:cNvSpPr/>
          <p:nvPr/>
        </p:nvSpPr>
        <p:spPr>
          <a:xfrm>
            <a:off x="159891" y="4242138"/>
            <a:ext cx="6624736" cy="369332"/>
          </a:xfrm>
          <a:prstGeom prst="rect">
            <a:avLst/>
          </a:prstGeom>
        </p:spPr>
        <p:txBody>
          <a:bodyPr wrap="square">
            <a:spAutoFit/>
          </a:bodyPr>
          <a:lstStyle/>
          <a:p>
            <a:pPr algn="ctr"/>
            <a:r>
              <a:rPr lang="ru-RU" b="1" dirty="0"/>
              <a:t>Оценка результативности и эффективности реализации ГП</a:t>
            </a:r>
          </a:p>
        </p:txBody>
      </p:sp>
      <p:graphicFrame>
        <p:nvGraphicFramePr>
          <p:cNvPr id="8" name="Объект 7"/>
          <p:cNvGraphicFramePr>
            <a:graphicFrameLocks noChangeAspect="1"/>
          </p:cNvGraphicFramePr>
          <p:nvPr>
            <p:extLst>
              <p:ext uri="{D42A27DB-BD31-4B8C-83A1-F6EECF244321}">
                <p14:modId xmlns:p14="http://schemas.microsoft.com/office/powerpoint/2010/main" val="3248746584"/>
              </p:ext>
            </p:extLst>
          </p:nvPr>
        </p:nvGraphicFramePr>
        <p:xfrm>
          <a:off x="298029" y="4641660"/>
          <a:ext cx="6299322" cy="4775835"/>
        </p:xfrm>
        <a:graphic>
          <a:graphicData uri="http://schemas.openxmlformats.org/presentationml/2006/ole">
            <mc:AlternateContent xmlns:mc="http://schemas.openxmlformats.org/markup-compatibility/2006">
              <mc:Choice xmlns:v="urn:schemas-microsoft-com:vml" Requires="v">
                <p:oleObj spid="_x0000_s27712" name="Лист" r:id="rId5" imgW="7048579" imgH="5324400" progId="Excel.Sheet.12">
                  <p:embed/>
                </p:oleObj>
              </mc:Choice>
              <mc:Fallback>
                <p:oleObj name="Лист" r:id="rId5" imgW="7048579" imgH="5324400" progId="Excel.Sheet.12">
                  <p:embed/>
                  <p:pic>
                    <p:nvPicPr>
                      <p:cNvPr id="0" name=""/>
                      <p:cNvPicPr/>
                      <p:nvPr/>
                    </p:nvPicPr>
                    <p:blipFill>
                      <a:blip r:embed="rId6"/>
                      <a:stretch>
                        <a:fillRect/>
                      </a:stretch>
                    </p:blipFill>
                    <p:spPr>
                      <a:xfrm>
                        <a:off x="298029" y="4641660"/>
                        <a:ext cx="6299322" cy="4775835"/>
                      </a:xfrm>
                      <a:prstGeom prst="rect">
                        <a:avLst/>
                      </a:prstGeom>
                    </p:spPr>
                  </p:pic>
                </p:oleObj>
              </mc:Fallback>
            </mc:AlternateContent>
          </a:graphicData>
        </a:graphic>
      </p:graphicFrame>
      <p:graphicFrame>
        <p:nvGraphicFramePr>
          <p:cNvPr id="10" name="Диаграмма 9"/>
          <p:cNvGraphicFramePr>
            <a:graphicFrameLocks/>
          </p:cNvGraphicFramePr>
          <p:nvPr>
            <p:extLst>
              <p:ext uri="{D42A27DB-BD31-4B8C-83A1-F6EECF244321}">
                <p14:modId xmlns:p14="http://schemas.microsoft.com/office/powerpoint/2010/main" val="1218776239"/>
              </p:ext>
            </p:extLst>
          </p:nvPr>
        </p:nvGraphicFramePr>
        <p:xfrm>
          <a:off x="190778" y="2720752"/>
          <a:ext cx="6784627" cy="1706052"/>
        </p:xfrm>
        <a:graphic>
          <a:graphicData uri="http://schemas.openxmlformats.org/drawingml/2006/chart">
            <c:chart xmlns:c="http://schemas.openxmlformats.org/drawingml/2006/chart" xmlns:r="http://schemas.openxmlformats.org/officeDocument/2006/relationships" r:id="rId7"/>
          </a:graphicData>
        </a:graphic>
      </p:graphicFrame>
      <p:sp>
        <p:nvSpPr>
          <p:cNvPr id="11" name="Прямоугольник 10"/>
          <p:cNvSpPr/>
          <p:nvPr/>
        </p:nvSpPr>
        <p:spPr>
          <a:xfrm>
            <a:off x="285259" y="2432720"/>
            <a:ext cx="6299323"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kern="0" dirty="0">
                <a:solidFill>
                  <a:srgbClr val="7030A0"/>
                </a:solidFill>
                <a:latin typeface="Times New Roman" panose="02020603050405020304" pitchFamily="18" charset="0"/>
                <a:cs typeface="Times New Roman" panose="02020603050405020304" pitchFamily="18" charset="0"/>
              </a:rPr>
              <a:t>Фактическое исполнение в 2018 году </a:t>
            </a:r>
            <a:r>
              <a:rPr lang="ru-RU" sz="1600" kern="0" dirty="0" smtClean="0">
                <a:solidFill>
                  <a:srgbClr val="7030A0"/>
                </a:solidFill>
                <a:latin typeface="Times New Roman" panose="02020603050405020304" pitchFamily="18" charset="0"/>
                <a:cs typeface="Times New Roman" panose="02020603050405020304" pitchFamily="18" charset="0"/>
              </a:rPr>
              <a:t>составило</a:t>
            </a:r>
            <a:r>
              <a:rPr lang="ru-RU" sz="1600" dirty="0" smtClean="0">
                <a:solidFill>
                  <a:srgbClr val="7030A0"/>
                </a:solidFill>
              </a:rPr>
              <a:t> 6 515 262,5 тыс. руб.</a:t>
            </a:r>
            <a:endParaRPr lang="ru-RU" sz="1600" dirty="0">
              <a:solidFill>
                <a:srgbClr val="7030A0"/>
              </a:solidFill>
            </a:endParaRPr>
          </a:p>
        </p:txBody>
      </p:sp>
    </p:spTree>
    <p:extLst>
      <p:ext uri="{BB962C8B-B14F-4D97-AF65-F5344CB8AC3E}">
        <p14:creationId xmlns:p14="http://schemas.microsoft.com/office/powerpoint/2010/main" val="40504827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60648" y="545864"/>
            <a:ext cx="6480720" cy="584775"/>
          </a:xfrm>
          <a:prstGeom prst="rect">
            <a:avLst/>
          </a:prstGeom>
        </p:spPr>
        <p:txBody>
          <a:bodyPr wrap="square">
            <a:spAutoFit/>
          </a:bodyPr>
          <a:lstStyle/>
          <a:p>
            <a:pPr algn="ctr"/>
            <a:r>
              <a:rPr lang="ru-RU" sz="1600" dirty="0" smtClean="0">
                <a:latin typeface="+mj-lt"/>
              </a:rPr>
              <a:t>Перечень </a:t>
            </a:r>
            <a:r>
              <a:rPr lang="ru-RU" sz="1600" dirty="0">
                <a:latin typeface="+mj-lt"/>
              </a:rPr>
              <a:t>бюджетных </a:t>
            </a:r>
            <a:r>
              <a:rPr lang="ru-RU" sz="1600" dirty="0" smtClean="0">
                <a:latin typeface="+mj-lt"/>
              </a:rPr>
              <a:t>ассигнований на</a:t>
            </a:r>
            <a:r>
              <a:rPr lang="en-US" sz="1600" dirty="0" smtClean="0">
                <a:latin typeface="+mj-lt"/>
              </a:rPr>
              <a:t> </a:t>
            </a:r>
            <a:r>
              <a:rPr lang="ru-RU" sz="1600" dirty="0" smtClean="0">
                <a:latin typeface="+mj-lt"/>
              </a:rPr>
              <a:t>поддержку </a:t>
            </a:r>
            <a:r>
              <a:rPr lang="ru-RU" sz="1600" dirty="0">
                <a:latin typeface="+mj-lt"/>
              </a:rPr>
              <a:t>семьи и детства </a:t>
            </a:r>
            <a:endParaRPr lang="en-US" sz="1600" dirty="0" smtClean="0">
              <a:latin typeface="+mj-lt"/>
            </a:endParaRPr>
          </a:p>
          <a:p>
            <a:pPr algn="ctr"/>
            <a:r>
              <a:rPr lang="ru-RU" sz="1600" dirty="0" smtClean="0">
                <a:latin typeface="+mj-lt"/>
              </a:rPr>
              <a:t>В 2018 году</a:t>
            </a:r>
            <a:endParaRPr lang="ru-RU" sz="1600" dirty="0">
              <a:latin typeface="+mj-lt"/>
            </a:endParaRPr>
          </a:p>
        </p:txBody>
      </p:sp>
      <p:pic>
        <p:nvPicPr>
          <p:cNvPr id="2049" name="Picture 1" descr="C:\Users\Kosolapova\Pictures\0_833e9_d1cacb4b_ori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1384" y="7847447"/>
            <a:ext cx="5019245" cy="1190715"/>
          </a:xfrm>
          <a:prstGeom prst="rect">
            <a:avLst/>
          </a:prstGeom>
          <a:noFill/>
          <a:extLst>
            <a:ext uri="{909E8E84-426E-40DD-AFC4-6F175D3DCCD1}">
              <a14:hiddenFill xmlns:a14="http://schemas.microsoft.com/office/drawing/2010/main">
                <a:solidFill>
                  <a:srgbClr val="FFFFFF"/>
                </a:solidFill>
              </a14:hiddenFill>
            </a:ext>
          </a:extLst>
        </p:spPr>
      </p:pic>
      <p:sp>
        <p:nvSpPr>
          <p:cNvPr id="8"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46</a:t>
            </a:fld>
            <a:endParaRPr lang="ru-RU" sz="1400" dirty="0"/>
          </a:p>
        </p:txBody>
      </p:sp>
      <p:graphicFrame>
        <p:nvGraphicFramePr>
          <p:cNvPr id="2" name="Объект 1"/>
          <p:cNvGraphicFramePr>
            <a:graphicFrameLocks noChangeAspect="1"/>
          </p:cNvGraphicFramePr>
          <p:nvPr>
            <p:extLst>
              <p:ext uri="{D42A27DB-BD31-4B8C-83A1-F6EECF244321}">
                <p14:modId xmlns:p14="http://schemas.microsoft.com/office/powerpoint/2010/main" val="2972491703"/>
              </p:ext>
            </p:extLst>
          </p:nvPr>
        </p:nvGraphicFramePr>
        <p:xfrm>
          <a:off x="241553" y="1130638"/>
          <a:ext cx="6408713" cy="6846697"/>
        </p:xfrm>
        <a:graphic>
          <a:graphicData uri="http://schemas.openxmlformats.org/presentationml/2006/ole">
            <mc:AlternateContent xmlns:mc="http://schemas.openxmlformats.org/markup-compatibility/2006">
              <mc:Choice xmlns:v="urn:schemas-microsoft-com:vml" Requires="v">
                <p:oleObj spid="_x0000_s28735" name="Лист" r:id="rId6" imgW="6753323" imgH="8715330" progId="Excel.Sheet.12">
                  <p:embed/>
                </p:oleObj>
              </mc:Choice>
              <mc:Fallback>
                <p:oleObj name="Лист" r:id="rId6" imgW="6753323" imgH="8715330" progId="Excel.Sheet.12">
                  <p:embed/>
                  <p:pic>
                    <p:nvPicPr>
                      <p:cNvPr id="0" name=""/>
                      <p:cNvPicPr/>
                      <p:nvPr/>
                    </p:nvPicPr>
                    <p:blipFill>
                      <a:blip r:embed="rId7"/>
                      <a:stretch>
                        <a:fillRect/>
                      </a:stretch>
                    </p:blipFill>
                    <p:spPr>
                      <a:xfrm>
                        <a:off x="241553" y="1130638"/>
                        <a:ext cx="6408713" cy="6846697"/>
                      </a:xfrm>
                      <a:prstGeom prst="rect">
                        <a:avLst/>
                      </a:prstGeom>
                    </p:spPr>
                  </p:pic>
                </p:oleObj>
              </mc:Fallback>
            </mc:AlternateContent>
          </a:graphicData>
        </a:graphic>
      </p:graphicFrame>
    </p:spTree>
    <p:extLst>
      <p:ext uri="{BB962C8B-B14F-4D97-AF65-F5344CB8AC3E}">
        <p14:creationId xmlns:p14="http://schemas.microsoft.com/office/powerpoint/2010/main" val="40420252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43619" y="9633520"/>
            <a:ext cx="506072" cy="262384"/>
          </a:xfrm>
        </p:spPr>
        <p:txBody>
          <a:bodyPr/>
          <a:lstStyle/>
          <a:p>
            <a:fld id="{B19B0651-EE4F-4900-A07F-96A6BFA9D0F0}" type="slidenum">
              <a:rPr lang="ru-RU" sz="1400" smtClean="0"/>
              <a:t>47</a:t>
            </a:fld>
            <a:endParaRPr lang="ru-RU" sz="1400" dirty="0"/>
          </a:p>
        </p:txBody>
      </p:sp>
      <p:pic>
        <p:nvPicPr>
          <p:cNvPr id="24"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922" y="2546519"/>
            <a:ext cx="575366" cy="557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8109" y="2578197"/>
            <a:ext cx="575367" cy="52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Прямая соединительная линия 25"/>
          <p:cNvCxnSpPr/>
          <p:nvPr/>
        </p:nvCxnSpPr>
        <p:spPr>
          <a:xfrm flipH="1">
            <a:off x="511370" y="2337575"/>
            <a:ext cx="1951589" cy="23137"/>
          </a:xfrm>
          <a:prstGeom prst="line">
            <a:avLst/>
          </a:prstGeom>
          <a:noFill/>
          <a:ln w="34925" cap="flat" cmpd="sng" algn="ctr">
            <a:solidFill>
              <a:srgbClr val="92D050"/>
            </a:solidFill>
            <a:prstDash val="dash"/>
          </a:ln>
          <a:effectLst/>
        </p:spPr>
      </p:cxnSp>
      <p:cxnSp>
        <p:nvCxnSpPr>
          <p:cNvPr id="27" name="Прямая соединительная линия 26"/>
          <p:cNvCxnSpPr/>
          <p:nvPr/>
        </p:nvCxnSpPr>
        <p:spPr>
          <a:xfrm flipH="1" flipV="1">
            <a:off x="4509120" y="2360712"/>
            <a:ext cx="1806116" cy="9004"/>
          </a:xfrm>
          <a:prstGeom prst="line">
            <a:avLst/>
          </a:prstGeom>
          <a:noFill/>
          <a:ln w="34925" cap="flat" cmpd="sng" algn="ctr">
            <a:solidFill>
              <a:srgbClr val="CC3300"/>
            </a:solidFill>
            <a:prstDash val="dash"/>
          </a:ln>
          <a:effectLst/>
        </p:spPr>
      </p:cxnSp>
      <p:cxnSp>
        <p:nvCxnSpPr>
          <p:cNvPr id="28" name="Прямая соединительная линия 27"/>
          <p:cNvCxnSpPr/>
          <p:nvPr/>
        </p:nvCxnSpPr>
        <p:spPr>
          <a:xfrm flipH="1" flipV="1">
            <a:off x="4431415" y="1775321"/>
            <a:ext cx="1863084" cy="1984"/>
          </a:xfrm>
          <a:prstGeom prst="line">
            <a:avLst/>
          </a:prstGeom>
          <a:noFill/>
          <a:ln w="34925" cap="sq" cmpd="sng" algn="ctr">
            <a:solidFill>
              <a:srgbClr val="0070C0"/>
            </a:solidFill>
            <a:prstDash val="dash"/>
            <a:round/>
          </a:ln>
          <a:effectLst/>
        </p:spPr>
      </p:cxnSp>
      <p:sp>
        <p:nvSpPr>
          <p:cNvPr id="29" name="Заголовок 1"/>
          <p:cNvSpPr>
            <a:spLocks noGrp="1"/>
          </p:cNvSpPr>
          <p:nvPr>
            <p:ph type="title"/>
          </p:nvPr>
        </p:nvSpPr>
        <p:spPr>
          <a:xfrm>
            <a:off x="36998" y="560512"/>
            <a:ext cx="6664651" cy="338554"/>
          </a:xfrm>
        </p:spPr>
        <p:txBody>
          <a:bodyPr wrap="square">
            <a:spAutoFit/>
          </a:bodyPr>
          <a:lstStyle/>
          <a:p>
            <a:pPr algn="ctr"/>
            <a:r>
              <a:rPr lang="ru-RU" sz="1600" dirty="0">
                <a:solidFill>
                  <a:schemeClr val="tx1"/>
                </a:solidFill>
                <a:ea typeface="+mn-ea"/>
                <a:cs typeface="+mn-cs"/>
              </a:rPr>
              <a:t>АИП в разрезе государственных программ в 2018 году</a:t>
            </a:r>
          </a:p>
        </p:txBody>
      </p:sp>
      <p:sp>
        <p:nvSpPr>
          <p:cNvPr id="30" name="Прямоугольник 29"/>
          <p:cNvSpPr/>
          <p:nvPr/>
        </p:nvSpPr>
        <p:spPr>
          <a:xfrm>
            <a:off x="643598" y="2480047"/>
            <a:ext cx="2054059" cy="769441"/>
          </a:xfrm>
          <a:prstGeom prst="rect">
            <a:avLst/>
          </a:prstGeom>
        </p:spPr>
        <p:txBody>
          <a:bodyPr wrap="square">
            <a:spAutoFit/>
          </a:bodyPr>
          <a:lstStyle/>
          <a:p>
            <a:pPr algn="ctr">
              <a:defRPr sz="1000" b="0" i="0" u="none" strike="noStrike" kern="1200" baseline="0">
                <a:solidFill>
                  <a:prstClr val="black"/>
                </a:solidFill>
                <a:latin typeface="+mn-lt"/>
                <a:ea typeface="+mn-ea"/>
                <a:cs typeface="+mn-cs"/>
              </a:defRPr>
            </a:pPr>
            <a:r>
              <a:rPr lang="ru-RU" dirty="0" smtClean="0"/>
              <a:t>       Строительство объектов в области спорта, культуры и туризма, прочих отраслей</a:t>
            </a:r>
            <a:endParaRPr lang="ru-RU" dirty="0"/>
          </a:p>
          <a:p>
            <a:pPr algn="just">
              <a:defRPr sz="1000" b="0" i="0" u="none" strike="noStrike" kern="1200" baseline="0">
                <a:solidFill>
                  <a:prstClr val="black"/>
                </a:solidFill>
                <a:latin typeface="+mn-lt"/>
                <a:ea typeface="+mn-ea"/>
                <a:cs typeface="+mn-cs"/>
              </a:defRPr>
            </a:pPr>
            <a:r>
              <a:rPr lang="ru-RU" sz="1400" b="1" dirty="0" smtClean="0"/>
              <a:t>         414,6  млн</a:t>
            </a:r>
            <a:r>
              <a:rPr lang="ru-RU" sz="1400" b="1" dirty="0"/>
              <a:t>. руб.</a:t>
            </a:r>
          </a:p>
        </p:txBody>
      </p:sp>
      <p:sp>
        <p:nvSpPr>
          <p:cNvPr id="31" name="Прямоугольник 30"/>
          <p:cNvSpPr/>
          <p:nvPr/>
        </p:nvSpPr>
        <p:spPr>
          <a:xfrm>
            <a:off x="4365105" y="984320"/>
            <a:ext cx="1829199" cy="615553"/>
          </a:xfrm>
          <a:prstGeom prst="rect">
            <a:avLst/>
          </a:prstGeom>
        </p:spPr>
        <p:txBody>
          <a:bodyPr wrap="square">
            <a:spAutoFit/>
          </a:bodyPr>
          <a:lstStyle/>
          <a:p>
            <a:pPr algn="just">
              <a:defRPr sz="1000" b="0" i="0" u="none" strike="noStrike" kern="1200" baseline="0">
                <a:solidFill>
                  <a:prstClr val="black"/>
                </a:solidFill>
                <a:latin typeface="+mn-lt"/>
                <a:ea typeface="+mn-ea"/>
                <a:cs typeface="+mn-cs"/>
              </a:defRPr>
            </a:pPr>
            <a:r>
              <a:rPr lang="ru-RU" dirty="0" smtClean="0"/>
              <a:t>      Строительство </a:t>
            </a:r>
            <a:r>
              <a:rPr lang="ru-RU" dirty="0"/>
              <a:t>социальных объектов</a:t>
            </a:r>
          </a:p>
          <a:p>
            <a:pPr algn="just">
              <a:defRPr sz="1000" b="0" i="0" u="none" strike="noStrike" kern="1200" baseline="0">
                <a:solidFill>
                  <a:prstClr val="black"/>
                </a:solidFill>
                <a:latin typeface="+mn-lt"/>
                <a:ea typeface="+mn-ea"/>
                <a:cs typeface="+mn-cs"/>
              </a:defRPr>
            </a:pPr>
            <a:r>
              <a:rPr lang="ru-RU" sz="1400" b="1" dirty="0" smtClean="0"/>
              <a:t>422,7 млн</a:t>
            </a:r>
            <a:r>
              <a:rPr lang="ru-RU" sz="1400" b="1" dirty="0"/>
              <a:t>. руб.</a:t>
            </a:r>
          </a:p>
        </p:txBody>
      </p:sp>
      <p:sp>
        <p:nvSpPr>
          <p:cNvPr id="32" name="Прямоугольник 31"/>
          <p:cNvSpPr/>
          <p:nvPr/>
        </p:nvSpPr>
        <p:spPr>
          <a:xfrm>
            <a:off x="672546" y="1014606"/>
            <a:ext cx="2232224" cy="769441"/>
          </a:xfrm>
          <a:prstGeom prst="rect">
            <a:avLst/>
          </a:prstGeom>
        </p:spPr>
        <p:txBody>
          <a:bodyPr wrap="square">
            <a:spAutoFit/>
          </a:bodyPr>
          <a:lstStyle/>
          <a:p>
            <a:pPr>
              <a:defRPr sz="1000" b="0" i="0" u="none" strike="noStrike" kern="1200" baseline="0">
                <a:solidFill>
                  <a:prstClr val="black"/>
                </a:solidFill>
                <a:latin typeface="+mn-lt"/>
                <a:ea typeface="+mn-ea"/>
                <a:cs typeface="+mn-cs"/>
              </a:defRPr>
            </a:pPr>
            <a:r>
              <a:rPr lang="ru-RU" dirty="0" smtClean="0"/>
              <a:t>      Строительство и реконструкция автомобильных дорог и мостовых сооружений</a:t>
            </a:r>
            <a:endParaRPr lang="ru-RU" dirty="0"/>
          </a:p>
          <a:p>
            <a:pPr algn="just">
              <a:defRPr sz="1000" b="0" i="0" u="none" strike="noStrike" kern="1200" baseline="0">
                <a:solidFill>
                  <a:prstClr val="black"/>
                </a:solidFill>
                <a:latin typeface="+mn-lt"/>
                <a:ea typeface="+mn-ea"/>
                <a:cs typeface="+mn-cs"/>
              </a:defRPr>
            </a:pPr>
            <a:r>
              <a:rPr lang="ru-RU" sz="1400" b="1" dirty="0" smtClean="0"/>
              <a:t>494,5 млн</a:t>
            </a:r>
            <a:r>
              <a:rPr lang="ru-RU" sz="1400" b="1" dirty="0"/>
              <a:t>. руб.</a:t>
            </a:r>
          </a:p>
        </p:txBody>
      </p:sp>
      <p:sp>
        <p:nvSpPr>
          <p:cNvPr id="33" name="Прямоугольник 32"/>
          <p:cNvSpPr/>
          <p:nvPr/>
        </p:nvSpPr>
        <p:spPr>
          <a:xfrm>
            <a:off x="4348162" y="2480047"/>
            <a:ext cx="2281960" cy="923330"/>
          </a:xfrm>
          <a:prstGeom prst="rect">
            <a:avLst/>
          </a:prstGeom>
        </p:spPr>
        <p:txBody>
          <a:bodyPr wrap="square">
            <a:spAutoFit/>
          </a:bodyPr>
          <a:lstStyle/>
          <a:p>
            <a:pPr>
              <a:defRPr sz="1000" b="0" i="0" u="none" strike="noStrike" kern="1200" baseline="0">
                <a:solidFill>
                  <a:prstClr val="black"/>
                </a:solidFill>
                <a:latin typeface="+mn-lt"/>
                <a:ea typeface="+mn-ea"/>
                <a:cs typeface="+mn-cs"/>
              </a:defRPr>
            </a:pPr>
            <a:r>
              <a:rPr lang="ru-RU" dirty="0" smtClean="0"/>
              <a:t>     Обеспечение </a:t>
            </a:r>
            <a:r>
              <a:rPr lang="ru-RU" dirty="0"/>
              <a:t>доступным и комфортным </a:t>
            </a:r>
            <a:r>
              <a:rPr lang="ru-RU" dirty="0" smtClean="0"/>
              <a:t>жильем и</a:t>
            </a:r>
          </a:p>
          <a:p>
            <a:pPr>
              <a:defRPr sz="1000" b="0" i="0" u="none" strike="noStrike" kern="1200" baseline="0">
                <a:solidFill>
                  <a:prstClr val="black"/>
                </a:solidFill>
                <a:latin typeface="+mn-lt"/>
                <a:ea typeface="+mn-ea"/>
                <a:cs typeface="+mn-cs"/>
              </a:defRPr>
            </a:pPr>
            <a:r>
              <a:rPr lang="ru-RU" dirty="0" smtClean="0"/>
              <a:t>строительство коммунальных объектов </a:t>
            </a:r>
            <a:endParaRPr lang="ru-RU" dirty="0"/>
          </a:p>
          <a:p>
            <a:pPr>
              <a:defRPr sz="1000" b="0" i="0" u="none" strike="noStrike" kern="1200" baseline="0">
                <a:solidFill>
                  <a:prstClr val="black"/>
                </a:solidFill>
                <a:latin typeface="+mn-lt"/>
                <a:ea typeface="+mn-ea"/>
                <a:cs typeface="+mn-cs"/>
              </a:defRPr>
            </a:pPr>
            <a:r>
              <a:rPr lang="ru-RU" sz="1400" b="1" dirty="0" smtClean="0"/>
              <a:t>557,2 млн</a:t>
            </a:r>
            <a:r>
              <a:rPr lang="ru-RU" sz="1400" b="1" dirty="0"/>
              <a:t>. руб.</a:t>
            </a:r>
          </a:p>
        </p:txBody>
      </p:sp>
      <p:sp>
        <p:nvSpPr>
          <p:cNvPr id="50" name="Прямоугольник 49"/>
          <p:cNvSpPr/>
          <p:nvPr/>
        </p:nvSpPr>
        <p:spPr>
          <a:xfrm>
            <a:off x="360258" y="3403377"/>
            <a:ext cx="6408712" cy="584775"/>
          </a:xfrm>
          <a:prstGeom prst="rect">
            <a:avLst/>
          </a:prstGeom>
        </p:spPr>
        <p:txBody>
          <a:bodyPr wrap="square">
            <a:spAutoFit/>
          </a:bodyPr>
          <a:lstStyle/>
          <a:p>
            <a:pPr algn="ctr"/>
            <a:r>
              <a:rPr lang="ru-RU" sz="1600" dirty="0">
                <a:latin typeface="+mj-lt"/>
              </a:rPr>
              <a:t>Перечень строек и объектов, </a:t>
            </a:r>
            <a:r>
              <a:rPr lang="ru-RU" sz="1600" dirty="0" smtClean="0">
                <a:latin typeface="+mj-lt"/>
              </a:rPr>
              <a:t>профинансированных в </a:t>
            </a:r>
            <a:r>
              <a:rPr lang="ru-RU" sz="1600" dirty="0">
                <a:latin typeface="+mj-lt"/>
              </a:rPr>
              <a:t>рамках адресной инвестиционной программы </a:t>
            </a:r>
            <a:r>
              <a:rPr lang="ru-RU" sz="1600" dirty="0" smtClean="0">
                <a:latin typeface="+mj-lt"/>
              </a:rPr>
              <a:t>ЯО в 2018 году</a:t>
            </a:r>
            <a:endParaRPr lang="ru-RU" sz="1600" dirty="0">
              <a:latin typeface="+mj-lt"/>
            </a:endParaRPr>
          </a:p>
        </p:txBody>
      </p:sp>
      <p:cxnSp>
        <p:nvCxnSpPr>
          <p:cNvPr id="53" name="Прямая соединительная линия 52"/>
          <p:cNvCxnSpPr/>
          <p:nvPr/>
        </p:nvCxnSpPr>
        <p:spPr>
          <a:xfrm>
            <a:off x="499691" y="3414217"/>
            <a:ext cx="585442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 name="Прямоугольник 1"/>
          <p:cNvSpPr/>
          <p:nvPr/>
        </p:nvSpPr>
        <p:spPr>
          <a:xfrm>
            <a:off x="4509120" y="1064568"/>
            <a:ext cx="72008" cy="9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764704" y="1064568"/>
            <a:ext cx="72008" cy="10989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800708" y="2524234"/>
            <a:ext cx="72008" cy="99772"/>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6" name="Прямая соединительная линия 35"/>
          <p:cNvCxnSpPr/>
          <p:nvPr/>
        </p:nvCxnSpPr>
        <p:spPr>
          <a:xfrm flipH="1" flipV="1">
            <a:off x="555622" y="1774329"/>
            <a:ext cx="1863084" cy="1984"/>
          </a:xfrm>
          <a:prstGeom prst="line">
            <a:avLst/>
          </a:prstGeom>
          <a:noFill/>
          <a:ln w="34925" cap="sq" cmpd="sng" algn="ctr">
            <a:solidFill>
              <a:srgbClr val="7030A0"/>
            </a:solidFill>
            <a:prstDash val="dash"/>
            <a:round/>
          </a:ln>
          <a:effectLst/>
        </p:spPr>
      </p:cxnSp>
      <p:pic>
        <p:nvPicPr>
          <p:cNvPr id="34" name="Picture 6"/>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r="82917"/>
          <a:stretch/>
        </p:blipFill>
        <p:spPr bwMode="auto">
          <a:xfrm>
            <a:off x="6078108" y="1086786"/>
            <a:ext cx="552013" cy="55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171" y="1086786"/>
            <a:ext cx="504056" cy="523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9" name="Диаграмма 38"/>
          <p:cNvGraphicFramePr>
            <a:graphicFrameLocks/>
          </p:cNvGraphicFramePr>
          <p:nvPr>
            <p:extLst>
              <p:ext uri="{D42A27DB-BD31-4B8C-83A1-F6EECF244321}">
                <p14:modId xmlns:p14="http://schemas.microsoft.com/office/powerpoint/2010/main" val="764124344"/>
              </p:ext>
            </p:extLst>
          </p:nvPr>
        </p:nvGraphicFramePr>
        <p:xfrm>
          <a:off x="1767455" y="1004107"/>
          <a:ext cx="3476625" cy="2128838"/>
        </p:xfrm>
        <a:graphic>
          <a:graphicData uri="http://schemas.openxmlformats.org/drawingml/2006/chart">
            <c:chart xmlns:c="http://schemas.openxmlformats.org/drawingml/2006/chart" xmlns:r="http://schemas.openxmlformats.org/officeDocument/2006/relationships" r:id="rId8"/>
          </a:graphicData>
        </a:graphic>
      </p:graphicFrame>
      <p:sp>
        <p:nvSpPr>
          <p:cNvPr id="40" name="Прямоугольник 39"/>
          <p:cNvSpPr/>
          <p:nvPr/>
        </p:nvSpPr>
        <p:spPr>
          <a:xfrm>
            <a:off x="4509120" y="2546519"/>
            <a:ext cx="72008" cy="9977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5891408"/>
              </p:ext>
            </p:extLst>
          </p:nvPr>
        </p:nvGraphicFramePr>
        <p:xfrm>
          <a:off x="200171" y="3988152"/>
          <a:ext cx="6429950" cy="5603577"/>
        </p:xfrm>
        <a:graphic>
          <a:graphicData uri="http://schemas.openxmlformats.org/presentationml/2006/ole">
            <mc:AlternateContent xmlns:mc="http://schemas.openxmlformats.org/markup-compatibility/2006">
              <mc:Choice xmlns:v="urn:schemas-microsoft-com:vml" Requires="v">
                <p:oleObj spid="_x0000_s31808" name="Лист" r:id="rId10" imgW="5791110" imgH="6276960" progId="Excel.Sheet.12">
                  <p:embed/>
                </p:oleObj>
              </mc:Choice>
              <mc:Fallback>
                <p:oleObj name="Лист" r:id="rId10" imgW="5791110" imgH="6276960" progId="Excel.Sheet.12">
                  <p:embed/>
                  <p:pic>
                    <p:nvPicPr>
                      <p:cNvPr id="0" name=""/>
                      <p:cNvPicPr/>
                      <p:nvPr/>
                    </p:nvPicPr>
                    <p:blipFill>
                      <a:blip r:embed="rId11"/>
                      <a:stretch>
                        <a:fillRect/>
                      </a:stretch>
                    </p:blipFill>
                    <p:spPr>
                      <a:xfrm>
                        <a:off x="200171" y="3988152"/>
                        <a:ext cx="6429950" cy="5603577"/>
                      </a:xfrm>
                      <a:prstGeom prst="rect">
                        <a:avLst/>
                      </a:prstGeom>
                    </p:spPr>
                  </p:pic>
                </p:oleObj>
              </mc:Fallback>
            </mc:AlternateContent>
          </a:graphicData>
        </a:graphic>
      </p:graphicFrame>
    </p:spTree>
    <p:extLst>
      <p:ext uri="{BB962C8B-B14F-4D97-AF65-F5344CB8AC3E}">
        <p14:creationId xmlns:p14="http://schemas.microsoft.com/office/powerpoint/2010/main" val="11889448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88640" y="560512"/>
            <a:ext cx="6461626" cy="584775"/>
          </a:xfrm>
          <a:prstGeom prst="rect">
            <a:avLst/>
          </a:prstGeom>
        </p:spPr>
        <p:txBody>
          <a:bodyPr wrap="square">
            <a:spAutoFit/>
          </a:bodyPr>
          <a:lstStyle/>
          <a:p>
            <a:pPr lvl="0" algn="ctr"/>
            <a:r>
              <a:rPr lang="ru-RU" sz="1600" dirty="0">
                <a:solidFill>
                  <a:prstClr val="black"/>
                </a:solidFill>
                <a:latin typeface="Impact"/>
              </a:rPr>
              <a:t>Перечень строек и объектов, профинансированных в рамках адресной инвестиционной программы ЯО в </a:t>
            </a:r>
            <a:r>
              <a:rPr lang="ru-RU" sz="1600" dirty="0" smtClean="0">
                <a:solidFill>
                  <a:prstClr val="black"/>
                </a:solidFill>
                <a:latin typeface="Impact"/>
              </a:rPr>
              <a:t>2018 году </a:t>
            </a:r>
            <a:r>
              <a:rPr lang="ru-RU" sz="1600" dirty="0" smtClean="0">
                <a:latin typeface="+mj-lt"/>
              </a:rPr>
              <a:t>(продолжение)</a:t>
            </a:r>
            <a:endParaRPr lang="ru-RU" sz="1600" dirty="0">
              <a:latin typeface="+mj-lt"/>
            </a:endParaRPr>
          </a:p>
        </p:txBody>
      </p:sp>
      <p:sp>
        <p:nvSpPr>
          <p:cNvPr id="7"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48</a:t>
            </a:fld>
            <a:endParaRPr lang="ru-RU" sz="1400" dirty="0"/>
          </a:p>
        </p:txBody>
      </p:sp>
      <p:graphicFrame>
        <p:nvGraphicFramePr>
          <p:cNvPr id="2" name="Объект 1"/>
          <p:cNvGraphicFramePr>
            <a:graphicFrameLocks noChangeAspect="1"/>
          </p:cNvGraphicFramePr>
          <p:nvPr>
            <p:extLst>
              <p:ext uri="{D42A27DB-BD31-4B8C-83A1-F6EECF244321}">
                <p14:modId xmlns:p14="http://schemas.microsoft.com/office/powerpoint/2010/main" val="2198306558"/>
              </p:ext>
            </p:extLst>
          </p:nvPr>
        </p:nvGraphicFramePr>
        <p:xfrm>
          <a:off x="332656" y="1280592"/>
          <a:ext cx="6317610" cy="8280920"/>
        </p:xfrm>
        <a:graphic>
          <a:graphicData uri="http://schemas.openxmlformats.org/presentationml/2006/ole">
            <mc:AlternateContent xmlns:mc="http://schemas.openxmlformats.org/markup-compatibility/2006">
              <mc:Choice xmlns:v="urn:schemas-microsoft-com:vml" Requires="v">
                <p:oleObj spid="_x0000_s32829" name="Лист" r:id="rId5" imgW="5791110" imgH="9629820" progId="Excel.Sheet.12">
                  <p:embed/>
                </p:oleObj>
              </mc:Choice>
              <mc:Fallback>
                <p:oleObj name="Лист" r:id="rId5" imgW="5791110" imgH="9629820" progId="Excel.Sheet.12">
                  <p:embed/>
                  <p:pic>
                    <p:nvPicPr>
                      <p:cNvPr id="0" name=""/>
                      <p:cNvPicPr/>
                      <p:nvPr/>
                    </p:nvPicPr>
                    <p:blipFill>
                      <a:blip r:embed="rId6"/>
                      <a:stretch>
                        <a:fillRect/>
                      </a:stretch>
                    </p:blipFill>
                    <p:spPr>
                      <a:xfrm>
                        <a:off x="332656" y="1280592"/>
                        <a:ext cx="6317610" cy="8280920"/>
                      </a:xfrm>
                      <a:prstGeom prst="rect">
                        <a:avLst/>
                      </a:prstGeom>
                    </p:spPr>
                  </p:pic>
                </p:oleObj>
              </mc:Fallback>
            </mc:AlternateContent>
          </a:graphicData>
        </a:graphic>
      </p:graphicFrame>
    </p:spTree>
    <p:extLst>
      <p:ext uri="{BB962C8B-B14F-4D97-AF65-F5344CB8AC3E}">
        <p14:creationId xmlns:p14="http://schemas.microsoft.com/office/powerpoint/2010/main" val="14367624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7969" y="848544"/>
            <a:ext cx="6443399" cy="576064"/>
          </a:xfrm>
        </p:spPr>
        <p:txBody>
          <a:bodyPr>
            <a:noAutofit/>
          </a:bodyPr>
          <a:lstStyle/>
          <a:p>
            <a:pPr lvl="0" algn="ctr">
              <a:spcBef>
                <a:spcPts val="0"/>
              </a:spcBef>
            </a:pP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a:solidFill>
                  <a:prstClr val="black"/>
                </a:solidFill>
                <a:ea typeface="+mn-ea"/>
                <a:cs typeface="+mn-cs"/>
              </a:rPr>
              <a:t/>
            </a:r>
            <a:br>
              <a:rPr lang="ru-RU" sz="1600" dirty="0">
                <a:solidFill>
                  <a:prstClr val="black"/>
                </a:solidFill>
                <a:ea typeface="+mn-ea"/>
                <a:cs typeface="+mn-cs"/>
              </a:rPr>
            </a:b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a:solidFill>
                  <a:prstClr val="black"/>
                </a:solidFill>
                <a:ea typeface="+mn-ea"/>
                <a:cs typeface="+mn-cs"/>
              </a:rPr>
              <a:t/>
            </a:r>
            <a:br>
              <a:rPr lang="ru-RU" sz="1600" dirty="0">
                <a:solidFill>
                  <a:prstClr val="black"/>
                </a:solidFill>
                <a:ea typeface="+mn-ea"/>
                <a:cs typeface="+mn-cs"/>
              </a:rPr>
            </a:b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a:solidFill>
                  <a:prstClr val="black"/>
                </a:solidFill>
                <a:ea typeface="+mn-ea"/>
                <a:cs typeface="+mn-cs"/>
              </a:rPr>
              <a:t/>
            </a:r>
            <a:br>
              <a:rPr lang="ru-RU" sz="1600" dirty="0">
                <a:solidFill>
                  <a:prstClr val="black"/>
                </a:solidFill>
                <a:ea typeface="+mn-ea"/>
                <a:cs typeface="+mn-cs"/>
              </a:rPr>
            </a:br>
            <a:r>
              <a:rPr lang="ru-RU" sz="1600" dirty="0" smtClean="0">
                <a:solidFill>
                  <a:prstClr val="black"/>
                </a:solidFill>
                <a:ea typeface="+mn-ea"/>
                <a:cs typeface="+mn-cs"/>
              </a:rPr>
              <a:t/>
            </a:r>
            <a:br>
              <a:rPr lang="ru-RU" sz="1600" dirty="0" smtClean="0">
                <a:solidFill>
                  <a:prstClr val="black"/>
                </a:solidFill>
                <a:ea typeface="+mn-ea"/>
                <a:cs typeface="+mn-cs"/>
              </a:rPr>
            </a:br>
            <a:r>
              <a:rPr lang="ru-RU" sz="1600" dirty="0" smtClean="0">
                <a:solidFill>
                  <a:prstClr val="black"/>
                </a:solidFill>
              </a:rPr>
              <a:t>Перечень </a:t>
            </a:r>
            <a:r>
              <a:rPr lang="ru-RU" sz="1600" dirty="0">
                <a:solidFill>
                  <a:prstClr val="black"/>
                </a:solidFill>
              </a:rPr>
              <a:t>строек и объектов, профинансированных в рамках адресной инвестиционной программы ЯО в </a:t>
            </a:r>
            <a:r>
              <a:rPr lang="ru-RU" sz="1600" dirty="0" smtClean="0">
                <a:solidFill>
                  <a:prstClr val="black"/>
                </a:solidFill>
              </a:rPr>
              <a:t>2018 году  </a:t>
            </a:r>
            <a:r>
              <a:rPr lang="ru-RU" sz="1600" dirty="0" smtClean="0">
                <a:solidFill>
                  <a:prstClr val="black"/>
                </a:solidFill>
                <a:ea typeface="+mn-ea"/>
                <a:cs typeface="+mn-cs"/>
              </a:rPr>
              <a:t>(продолжение</a:t>
            </a:r>
            <a:r>
              <a:rPr lang="ru-RU" sz="1600" dirty="0">
                <a:solidFill>
                  <a:prstClr val="black"/>
                </a:solidFill>
                <a:ea typeface="+mn-ea"/>
                <a:cs typeface="+mn-cs"/>
              </a:rPr>
              <a:t>)</a:t>
            </a:r>
            <a:br>
              <a:rPr lang="ru-RU" sz="1600" dirty="0">
                <a:solidFill>
                  <a:prstClr val="black"/>
                </a:solidFill>
                <a:ea typeface="+mn-ea"/>
                <a:cs typeface="+mn-cs"/>
              </a:rPr>
            </a:br>
            <a:endParaRPr lang="ru-RU" sz="1600" dirty="0"/>
          </a:p>
        </p:txBody>
      </p:sp>
      <p:sp>
        <p:nvSpPr>
          <p:cNvPr id="4" name="Номер слайда 3"/>
          <p:cNvSpPr>
            <a:spLocks noGrp="1"/>
          </p:cNvSpPr>
          <p:nvPr>
            <p:ph type="sldNum" sz="quarter" idx="12"/>
          </p:nvPr>
        </p:nvSpPr>
        <p:spPr>
          <a:xfrm>
            <a:off x="6286500" y="9363087"/>
            <a:ext cx="571500" cy="527403"/>
          </a:xfrm>
        </p:spPr>
        <p:txBody>
          <a:bodyPr/>
          <a:lstStyle/>
          <a:p>
            <a:fld id="{B19B0651-EE4F-4900-A07F-96A6BFA9D0F0}" type="slidenum">
              <a:rPr lang="ru-RU" sz="1400" smtClean="0"/>
              <a:t>49</a:t>
            </a:fld>
            <a:endParaRPr lang="ru-RU" sz="1400" dirty="0"/>
          </a:p>
        </p:txBody>
      </p:sp>
      <p:graphicFrame>
        <p:nvGraphicFramePr>
          <p:cNvPr id="3" name="Объект 2"/>
          <p:cNvGraphicFramePr>
            <a:graphicFrameLocks noChangeAspect="1"/>
          </p:cNvGraphicFramePr>
          <p:nvPr>
            <p:extLst>
              <p:ext uri="{D42A27DB-BD31-4B8C-83A1-F6EECF244321}">
                <p14:modId xmlns:p14="http://schemas.microsoft.com/office/powerpoint/2010/main" val="791894507"/>
              </p:ext>
            </p:extLst>
          </p:nvPr>
        </p:nvGraphicFramePr>
        <p:xfrm>
          <a:off x="260648" y="1352600"/>
          <a:ext cx="6408712" cy="8136904"/>
        </p:xfrm>
        <a:graphic>
          <a:graphicData uri="http://schemas.openxmlformats.org/presentationml/2006/ole">
            <mc:AlternateContent xmlns:mc="http://schemas.openxmlformats.org/markup-compatibility/2006">
              <mc:Choice xmlns:v="urn:schemas-microsoft-com:vml" Requires="v">
                <p:oleObj spid="_x0000_s33853" name="Лист" r:id="rId4" imgW="5791110" imgH="10125000" progId="Excel.Sheet.12">
                  <p:embed/>
                </p:oleObj>
              </mc:Choice>
              <mc:Fallback>
                <p:oleObj name="Лист" r:id="rId4" imgW="5791110" imgH="10125000" progId="Excel.Sheet.12">
                  <p:embed/>
                  <p:pic>
                    <p:nvPicPr>
                      <p:cNvPr id="0" name=""/>
                      <p:cNvPicPr/>
                      <p:nvPr/>
                    </p:nvPicPr>
                    <p:blipFill>
                      <a:blip r:embed="rId5"/>
                      <a:stretch>
                        <a:fillRect/>
                      </a:stretch>
                    </p:blipFill>
                    <p:spPr>
                      <a:xfrm>
                        <a:off x="260648" y="1352600"/>
                        <a:ext cx="6408712" cy="8136904"/>
                      </a:xfrm>
                      <a:prstGeom prst="rect">
                        <a:avLst/>
                      </a:prstGeom>
                    </p:spPr>
                  </p:pic>
                </p:oleObj>
              </mc:Fallback>
            </mc:AlternateContent>
          </a:graphicData>
        </a:graphic>
      </p:graphicFrame>
    </p:spTree>
    <p:extLst>
      <p:ext uri="{BB962C8B-B14F-4D97-AF65-F5344CB8AC3E}">
        <p14:creationId xmlns:p14="http://schemas.microsoft.com/office/powerpoint/2010/main" val="37290257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332656" y="632520"/>
            <a:ext cx="6336705" cy="648072"/>
          </a:xfrm>
        </p:spPr>
        <p:txBody>
          <a:bodyPr vert="horz" lIns="91440" tIns="45720" rIns="91440" bIns="45720" rtlCol="0" anchor="t" anchorCtr="0">
            <a:noAutofit/>
          </a:bodyPr>
          <a:lstStyle/>
          <a:p>
            <a:pPr algn="ctr"/>
            <a:r>
              <a:rPr lang="ru-RU" sz="1800" dirty="0"/>
              <a:t>Основные показатели социально-экономического развития Ярославской области </a:t>
            </a:r>
            <a:r>
              <a:rPr lang="ru-RU" sz="1800" dirty="0" smtClean="0"/>
              <a:t>за 2018 год (оценка)</a:t>
            </a:r>
            <a:endParaRPr lang="ru-RU" sz="1800" dirty="0"/>
          </a:p>
        </p:txBody>
      </p:sp>
      <p:sp>
        <p:nvSpPr>
          <p:cNvPr id="7" name="Номер слайда 4"/>
          <p:cNvSpPr txBox="1">
            <a:spLocks/>
          </p:cNvSpPr>
          <p:nvPr/>
        </p:nvSpPr>
        <p:spPr>
          <a:xfrm>
            <a:off x="6525344" y="9633520"/>
            <a:ext cx="321852"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5</a:t>
            </a:fld>
            <a:endParaRPr lang="ru-RU" sz="1400" dirty="0"/>
          </a:p>
        </p:txBody>
      </p:sp>
      <p:sp>
        <p:nvSpPr>
          <p:cNvPr id="3" name="TextBox 2"/>
          <p:cNvSpPr txBox="1"/>
          <p:nvPr/>
        </p:nvSpPr>
        <p:spPr>
          <a:xfrm>
            <a:off x="421574" y="7905328"/>
            <a:ext cx="6264696" cy="646331"/>
          </a:xfrm>
          <a:prstGeom prst="rect">
            <a:avLst/>
          </a:prstGeom>
          <a:noFill/>
        </p:spPr>
        <p:txBody>
          <a:bodyPr wrap="square" rtlCol="0">
            <a:spAutoFit/>
          </a:bodyPr>
          <a:lstStyle/>
          <a:p>
            <a:r>
              <a:rPr lang="ru-RU" sz="1200" dirty="0" smtClean="0"/>
              <a:t>* Данные уточненного прогноза социально-экономического развития Ярославской области</a:t>
            </a:r>
          </a:p>
          <a:p>
            <a:r>
              <a:rPr lang="ru-RU" sz="1200" dirty="0"/>
              <a:t>** </a:t>
            </a:r>
            <a:r>
              <a:rPr lang="ru-RU" sz="1200" dirty="0" smtClean="0"/>
              <a:t>Оценка</a:t>
            </a:r>
          </a:p>
          <a:p>
            <a:endParaRPr lang="ru-RU" sz="1200" dirty="0"/>
          </a:p>
        </p:txBody>
      </p:sp>
      <p:graphicFrame>
        <p:nvGraphicFramePr>
          <p:cNvPr id="8" name="Объект 7"/>
          <p:cNvGraphicFramePr>
            <a:graphicFrameLocks noChangeAspect="1"/>
          </p:cNvGraphicFramePr>
          <p:nvPr>
            <p:extLst>
              <p:ext uri="{D42A27DB-BD31-4B8C-83A1-F6EECF244321}">
                <p14:modId xmlns:p14="http://schemas.microsoft.com/office/powerpoint/2010/main" val="1145636230"/>
              </p:ext>
            </p:extLst>
          </p:nvPr>
        </p:nvGraphicFramePr>
        <p:xfrm>
          <a:off x="422275" y="1497013"/>
          <a:ext cx="6257925" cy="6353175"/>
        </p:xfrm>
        <a:graphic>
          <a:graphicData uri="http://schemas.openxmlformats.org/presentationml/2006/ole">
            <mc:AlternateContent xmlns:mc="http://schemas.openxmlformats.org/markup-compatibility/2006">
              <mc:Choice xmlns:v="urn:schemas-microsoft-com:vml" Requires="v">
                <p:oleObj spid="_x0000_s1134" name="Лист" r:id="rId5" imgW="6257900" imgH="6353100" progId="Excel.Sheet.12">
                  <p:embed/>
                </p:oleObj>
              </mc:Choice>
              <mc:Fallback>
                <p:oleObj name="Лист" r:id="rId5" imgW="6257900" imgH="6353100" progId="Excel.Sheet.12">
                  <p:embed/>
                  <p:pic>
                    <p:nvPicPr>
                      <p:cNvPr id="0" name=""/>
                      <p:cNvPicPr/>
                      <p:nvPr/>
                    </p:nvPicPr>
                    <p:blipFill>
                      <a:blip r:embed="rId6"/>
                      <a:stretch>
                        <a:fillRect/>
                      </a:stretch>
                    </p:blipFill>
                    <p:spPr>
                      <a:xfrm>
                        <a:off x="422275" y="1497013"/>
                        <a:ext cx="6257925" cy="6353175"/>
                      </a:xfrm>
                      <a:prstGeom prst="rect">
                        <a:avLst/>
                      </a:prstGeom>
                    </p:spPr>
                  </p:pic>
                </p:oleObj>
              </mc:Fallback>
            </mc:AlternateContent>
          </a:graphicData>
        </a:graphic>
      </p:graphicFrame>
    </p:spTree>
    <p:extLst>
      <p:ext uri="{BB962C8B-B14F-4D97-AF65-F5344CB8AC3E}">
        <p14:creationId xmlns:p14="http://schemas.microsoft.com/office/powerpoint/2010/main" val="32878186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50</a:t>
            </a:fld>
            <a:endParaRPr lang="ru-RU" sz="1400" dirty="0"/>
          </a:p>
        </p:txBody>
      </p:sp>
      <p:sp>
        <p:nvSpPr>
          <p:cNvPr id="2" name="Прямоугольник 1"/>
          <p:cNvSpPr/>
          <p:nvPr/>
        </p:nvSpPr>
        <p:spPr>
          <a:xfrm>
            <a:off x="116632" y="560512"/>
            <a:ext cx="6336704" cy="707886"/>
          </a:xfrm>
          <a:prstGeom prst="rect">
            <a:avLst/>
          </a:prstGeom>
        </p:spPr>
        <p:txBody>
          <a:bodyPr wrap="square">
            <a:spAutoFit/>
          </a:bodyPr>
          <a:lstStyle/>
          <a:p>
            <a:pPr algn="ctr"/>
            <a:r>
              <a:rPr lang="ru-RU" sz="2000" dirty="0">
                <a:latin typeface="+mj-lt"/>
                <a:cs typeface="Times New Roman" panose="02020603050405020304" pitchFamily="18" charset="0"/>
              </a:rPr>
              <a:t>Использование бюджетных ассигнований дорожного фонда Ярославской области за </a:t>
            </a:r>
            <a:r>
              <a:rPr lang="ru-RU" sz="2000" dirty="0" smtClean="0">
                <a:latin typeface="+mj-lt"/>
                <a:cs typeface="Times New Roman" panose="02020603050405020304" pitchFamily="18" charset="0"/>
              </a:rPr>
              <a:t>2018 </a:t>
            </a:r>
            <a:r>
              <a:rPr lang="ru-RU" sz="2000" dirty="0">
                <a:latin typeface="+mj-lt"/>
                <a:cs typeface="Times New Roman" panose="02020603050405020304" pitchFamily="18" charset="0"/>
              </a:rPr>
              <a:t>год</a:t>
            </a:r>
          </a:p>
        </p:txBody>
      </p:sp>
      <p:sp>
        <p:nvSpPr>
          <p:cNvPr id="3" name="TextBox 2"/>
          <p:cNvSpPr txBox="1"/>
          <p:nvPr/>
        </p:nvSpPr>
        <p:spPr>
          <a:xfrm>
            <a:off x="598215" y="1229728"/>
            <a:ext cx="5832648" cy="369332"/>
          </a:xfrm>
          <a:prstGeom prst="rect">
            <a:avLst/>
          </a:prstGeom>
          <a:noFill/>
        </p:spPr>
        <p:txBody>
          <a:bodyPr wrap="square" rtlCol="0">
            <a:spAutoFit/>
          </a:bodyPr>
          <a:lstStyle/>
          <a:p>
            <a:pPr algn="ctr"/>
            <a:r>
              <a:rPr lang="ru-RU" b="1" dirty="0" smtClean="0"/>
              <a:t>Всего объем дорожного фонда 6 904 039,3 </a:t>
            </a:r>
            <a:r>
              <a:rPr lang="ru-RU" b="1" dirty="0" err="1" smtClean="0"/>
              <a:t>тыс.руб</a:t>
            </a:r>
            <a:r>
              <a:rPr lang="ru-RU" b="1" dirty="0" smtClean="0"/>
              <a:t>.</a:t>
            </a:r>
            <a:endParaRPr lang="ru-RU" b="1" dirty="0"/>
          </a:p>
        </p:txBody>
      </p:sp>
      <p:sp>
        <p:nvSpPr>
          <p:cNvPr id="8" name="Прямоугольник 7"/>
          <p:cNvSpPr/>
          <p:nvPr/>
        </p:nvSpPr>
        <p:spPr>
          <a:xfrm>
            <a:off x="263595" y="1969632"/>
            <a:ext cx="1800200" cy="720080"/>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Акцизы на </a:t>
            </a:r>
            <a:r>
              <a:rPr lang="ru-RU" sz="1000" dirty="0" smtClean="0">
                <a:solidFill>
                  <a:schemeClr val="tx1"/>
                </a:solidFill>
              </a:rPr>
              <a:t>нефтепродукты</a:t>
            </a:r>
          </a:p>
          <a:p>
            <a:pPr algn="ctr"/>
            <a:r>
              <a:rPr lang="ru-RU" sz="1000" dirty="0" smtClean="0">
                <a:solidFill>
                  <a:schemeClr val="tx1"/>
                </a:solidFill>
              </a:rPr>
              <a:t>2 906 016,6 тыс. руб.</a:t>
            </a:r>
            <a:endParaRPr lang="ru-RU" sz="1000" dirty="0">
              <a:solidFill>
                <a:schemeClr val="tx1"/>
              </a:solidFill>
            </a:endParaRPr>
          </a:p>
        </p:txBody>
      </p:sp>
      <p:sp>
        <p:nvSpPr>
          <p:cNvPr id="12" name="Прямоугольник 11"/>
          <p:cNvSpPr/>
          <p:nvPr/>
        </p:nvSpPr>
        <p:spPr>
          <a:xfrm>
            <a:off x="2648149" y="1969632"/>
            <a:ext cx="1716955" cy="720080"/>
          </a:xfrm>
          <a:prstGeom prst="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Транспортный </a:t>
            </a:r>
            <a:r>
              <a:rPr lang="ru-RU" sz="1000" dirty="0" smtClean="0">
                <a:solidFill>
                  <a:schemeClr val="tx1"/>
                </a:solidFill>
              </a:rPr>
              <a:t>налог</a:t>
            </a:r>
          </a:p>
          <a:p>
            <a:pPr algn="ctr"/>
            <a:r>
              <a:rPr lang="ru-RU" sz="1000" dirty="0" smtClean="0">
                <a:solidFill>
                  <a:schemeClr val="tx1"/>
                </a:solidFill>
              </a:rPr>
              <a:t> 1 236 944,9 тыс. руб.</a:t>
            </a:r>
            <a:endParaRPr lang="ru-RU" sz="1000" dirty="0">
              <a:solidFill>
                <a:schemeClr val="tx1"/>
              </a:solidFill>
            </a:endParaRPr>
          </a:p>
        </p:txBody>
      </p:sp>
      <p:sp>
        <p:nvSpPr>
          <p:cNvPr id="13" name="Прямоугольник 12"/>
          <p:cNvSpPr/>
          <p:nvPr/>
        </p:nvSpPr>
        <p:spPr>
          <a:xfrm>
            <a:off x="4869160" y="1969632"/>
            <a:ext cx="1781106" cy="720080"/>
          </a:xfrm>
          <a:prstGeom prst="rect">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Перечисления из федерального </a:t>
            </a:r>
            <a:r>
              <a:rPr lang="ru-RU" sz="1000" dirty="0" smtClean="0">
                <a:solidFill>
                  <a:schemeClr val="tx1"/>
                </a:solidFill>
              </a:rPr>
              <a:t>бюджета</a:t>
            </a:r>
          </a:p>
          <a:p>
            <a:pPr algn="ctr"/>
            <a:r>
              <a:rPr lang="ru-RU" sz="1000" dirty="0" smtClean="0">
                <a:solidFill>
                  <a:schemeClr val="tx1"/>
                </a:solidFill>
              </a:rPr>
              <a:t>1 801 360,1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15" name="Прямоугольник 14"/>
          <p:cNvSpPr/>
          <p:nvPr/>
        </p:nvSpPr>
        <p:spPr>
          <a:xfrm>
            <a:off x="260648" y="2864768"/>
            <a:ext cx="1368152" cy="1368152"/>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Бюджетные ассигнования дорожного фонда, перешедшие </a:t>
            </a:r>
            <a:endParaRPr lang="ru-RU" sz="1000" dirty="0" smtClean="0">
              <a:solidFill>
                <a:schemeClr val="tx1"/>
              </a:solidFill>
            </a:endParaRPr>
          </a:p>
          <a:p>
            <a:pPr algn="ctr"/>
            <a:r>
              <a:rPr lang="ru-RU" sz="1000" dirty="0" smtClean="0">
                <a:solidFill>
                  <a:schemeClr val="tx1"/>
                </a:solidFill>
              </a:rPr>
              <a:t>с 2017 года</a:t>
            </a:r>
          </a:p>
          <a:p>
            <a:pPr algn="ctr"/>
            <a:r>
              <a:rPr lang="ru-RU" sz="1000" dirty="0" smtClean="0">
                <a:solidFill>
                  <a:schemeClr val="tx1"/>
                </a:solidFill>
              </a:rPr>
              <a:t>923 320,7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18" name="Прямоугольник 17"/>
          <p:cNvSpPr/>
          <p:nvPr/>
        </p:nvSpPr>
        <p:spPr>
          <a:xfrm>
            <a:off x="1844824" y="2877761"/>
            <a:ext cx="1440160" cy="1368152"/>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Прочие неналоговые доходы-обеспечение заявки на участие в конкурсе</a:t>
            </a:r>
          </a:p>
          <a:p>
            <a:pPr algn="ctr"/>
            <a:r>
              <a:rPr lang="ru-RU" sz="1000" dirty="0" smtClean="0">
                <a:solidFill>
                  <a:schemeClr val="tx1"/>
                </a:solidFill>
              </a:rPr>
              <a:t>12 056,7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19" name="Прямоугольник 18"/>
          <p:cNvSpPr/>
          <p:nvPr/>
        </p:nvSpPr>
        <p:spPr>
          <a:xfrm>
            <a:off x="3613398" y="2864768"/>
            <a:ext cx="1440160" cy="1368152"/>
          </a:xfrm>
          <a:prstGeom prst="rect">
            <a:avLst/>
          </a:prstGeom>
          <a:solidFill>
            <a:srgbClr val="CBE23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Прочие доходы от оказания платных </a:t>
            </a:r>
            <a:r>
              <a:rPr lang="ru-RU" sz="1000" dirty="0" smtClean="0">
                <a:solidFill>
                  <a:schemeClr val="tx1"/>
                </a:solidFill>
              </a:rPr>
              <a:t>услуг (</a:t>
            </a:r>
            <a:r>
              <a:rPr lang="ru-RU" sz="1000" dirty="0">
                <a:solidFill>
                  <a:schemeClr val="tx1"/>
                </a:solidFill>
              </a:rPr>
              <a:t>работ) получателями средств бюджетов субъектов </a:t>
            </a:r>
            <a:r>
              <a:rPr lang="ru-RU" sz="1000" dirty="0" smtClean="0">
                <a:solidFill>
                  <a:schemeClr val="tx1"/>
                </a:solidFill>
              </a:rPr>
              <a:t>РФ</a:t>
            </a:r>
          </a:p>
          <a:p>
            <a:pPr algn="ctr"/>
            <a:r>
              <a:rPr lang="ru-RU" sz="1000" dirty="0" smtClean="0">
                <a:solidFill>
                  <a:schemeClr val="tx1"/>
                </a:solidFill>
              </a:rPr>
              <a:t>270,9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20" name="Прямоугольник 19"/>
          <p:cNvSpPr/>
          <p:nvPr/>
        </p:nvSpPr>
        <p:spPr>
          <a:xfrm>
            <a:off x="5282114" y="2864768"/>
            <a:ext cx="1368152" cy="1368152"/>
          </a:xfrm>
          <a:prstGeom prst="rect">
            <a:avLst/>
          </a:prstGeom>
          <a:solidFill>
            <a:srgbClr val="CC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Прочие поступления от денежных взысканий (штрафов) и иных сумм в возмещение ущерба, зачисляемых в бюджеты субъектов </a:t>
            </a:r>
            <a:r>
              <a:rPr lang="ru-RU" sz="1000" dirty="0" smtClean="0">
                <a:solidFill>
                  <a:schemeClr val="tx1"/>
                </a:solidFill>
              </a:rPr>
              <a:t>РФ</a:t>
            </a:r>
          </a:p>
          <a:p>
            <a:pPr algn="ctr"/>
            <a:r>
              <a:rPr lang="ru-RU" sz="1000" dirty="0" smtClean="0">
                <a:solidFill>
                  <a:schemeClr val="tx1"/>
                </a:solidFill>
              </a:rPr>
              <a:t>64,1 тыс. руб.</a:t>
            </a:r>
            <a:endParaRPr lang="ru-RU" sz="1000" dirty="0">
              <a:solidFill>
                <a:schemeClr val="tx1"/>
              </a:solidFill>
            </a:endParaRPr>
          </a:p>
        </p:txBody>
      </p:sp>
      <p:sp>
        <p:nvSpPr>
          <p:cNvPr id="21" name="Прямоугольник 20"/>
          <p:cNvSpPr/>
          <p:nvPr/>
        </p:nvSpPr>
        <p:spPr>
          <a:xfrm>
            <a:off x="260645" y="4520952"/>
            <a:ext cx="1368152" cy="1872208"/>
          </a:xfrm>
          <a:prstGeom prst="rect">
            <a:avLst/>
          </a:prstGeom>
          <a:solidFill>
            <a:srgbClr val="99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Поступления сумм в возмещение ущерба в связи с нарушением исполнителем (подрядчиком) условий государственных контрактов</a:t>
            </a:r>
          </a:p>
          <a:p>
            <a:pPr algn="ctr"/>
            <a:r>
              <a:rPr lang="ru-RU" sz="1000" dirty="0" smtClean="0">
                <a:solidFill>
                  <a:schemeClr val="tx1"/>
                </a:solidFill>
              </a:rPr>
              <a:t>13 064,6 </a:t>
            </a:r>
            <a:r>
              <a:rPr lang="ru-RU" sz="1000" dirty="0" err="1">
                <a:solidFill>
                  <a:schemeClr val="tx1"/>
                </a:solidFill>
              </a:rPr>
              <a:t>тыс.руб</a:t>
            </a:r>
            <a:endParaRPr lang="ru-RU" sz="1000" dirty="0">
              <a:solidFill>
                <a:schemeClr val="tx1"/>
              </a:solidFill>
            </a:endParaRPr>
          </a:p>
        </p:txBody>
      </p:sp>
      <p:sp>
        <p:nvSpPr>
          <p:cNvPr id="23" name="Прямоугольник 22"/>
          <p:cNvSpPr/>
          <p:nvPr/>
        </p:nvSpPr>
        <p:spPr>
          <a:xfrm>
            <a:off x="1844824" y="4520952"/>
            <a:ext cx="1440160" cy="1872208"/>
          </a:xfrm>
          <a:prstGeom prst="rect">
            <a:avLst/>
          </a:prstGeom>
          <a:solidFill>
            <a:srgbClr val="9BE5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a:solidFill>
                <a:schemeClr val="tx1"/>
              </a:solidFill>
            </a:endParaRPr>
          </a:p>
          <a:p>
            <a:pPr algn="ctr"/>
            <a:r>
              <a:rPr lang="ru-RU" sz="1000" dirty="0" smtClean="0">
                <a:solidFill>
                  <a:schemeClr val="tx1"/>
                </a:solidFill>
              </a:rPr>
              <a:t>Плата </a:t>
            </a:r>
            <a:r>
              <a:rPr lang="ru-RU" sz="1000" dirty="0">
                <a:solidFill>
                  <a:schemeClr val="tx1"/>
                </a:solidFill>
              </a:rPr>
              <a:t>за оказание услуг по присоединению объектов дорожного сервиса к автомобильным дорогам общего пользования регионального или межмуниципального значения</a:t>
            </a:r>
          </a:p>
          <a:p>
            <a:pPr algn="ctr"/>
            <a:r>
              <a:rPr lang="ru-RU" sz="1000" dirty="0" smtClean="0">
                <a:solidFill>
                  <a:schemeClr val="tx1"/>
                </a:solidFill>
              </a:rPr>
              <a:t>60,6 </a:t>
            </a:r>
            <a:r>
              <a:rPr lang="ru-RU" sz="1000" dirty="0" err="1">
                <a:solidFill>
                  <a:schemeClr val="tx1"/>
                </a:solidFill>
              </a:rPr>
              <a:t>тыс.руб</a:t>
            </a:r>
            <a:r>
              <a:rPr lang="ru-RU" sz="1000" dirty="0">
                <a:solidFill>
                  <a:schemeClr val="tx1"/>
                </a:solidFill>
              </a:rPr>
              <a:t>.</a:t>
            </a:r>
          </a:p>
          <a:p>
            <a:pPr algn="ctr"/>
            <a:endParaRPr lang="ru-RU" sz="1000" dirty="0">
              <a:solidFill>
                <a:schemeClr val="tx1"/>
              </a:solidFill>
            </a:endParaRPr>
          </a:p>
        </p:txBody>
      </p:sp>
      <p:sp>
        <p:nvSpPr>
          <p:cNvPr id="24" name="Прямоугольник 23"/>
          <p:cNvSpPr/>
          <p:nvPr/>
        </p:nvSpPr>
        <p:spPr>
          <a:xfrm>
            <a:off x="3590925" y="4520952"/>
            <a:ext cx="1440160" cy="1872208"/>
          </a:xfrm>
          <a:prstGeom prst="rect">
            <a:avLst/>
          </a:prstGeom>
          <a:solidFill>
            <a:srgbClr val="00B0F0">
              <a:alpha val="6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Плата в счет возмещения вреда, причиняемого дорогам транспортными средствами, осуществляющими перевозки тяжеловесных грузов</a:t>
            </a:r>
          </a:p>
          <a:p>
            <a:pPr algn="ctr"/>
            <a:r>
              <a:rPr lang="ru-RU" sz="1000" dirty="0" smtClean="0">
                <a:solidFill>
                  <a:schemeClr val="tx1"/>
                </a:solidFill>
              </a:rPr>
              <a:t>9 224,1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25" name="Прямоугольник 24"/>
          <p:cNvSpPr/>
          <p:nvPr/>
        </p:nvSpPr>
        <p:spPr>
          <a:xfrm>
            <a:off x="5320034" y="4520952"/>
            <a:ext cx="1368152" cy="1872208"/>
          </a:xfrm>
          <a:prstGeom prst="rect">
            <a:avLst/>
          </a:prstGeom>
          <a:solidFill>
            <a:srgbClr val="93E3FF">
              <a:alpha val="6666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Государственная пошлина за выдачу  разрешений на движение по автодорогам транспортных средств, осуществляющих перевозку тяжеловесных </a:t>
            </a:r>
            <a:r>
              <a:rPr lang="ru-RU" sz="1000" dirty="0" smtClean="0">
                <a:solidFill>
                  <a:schemeClr val="tx1"/>
                </a:solidFill>
              </a:rPr>
              <a:t>грузов</a:t>
            </a:r>
          </a:p>
          <a:p>
            <a:pPr algn="ctr"/>
            <a:r>
              <a:rPr lang="ru-RU" sz="1000" dirty="0" smtClean="0">
                <a:solidFill>
                  <a:schemeClr val="tx1"/>
                </a:solidFill>
              </a:rPr>
              <a:t>1 656,0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22" name="Правая фигурная скобка 21"/>
          <p:cNvSpPr/>
          <p:nvPr/>
        </p:nvSpPr>
        <p:spPr>
          <a:xfrm rot="16200000">
            <a:off x="3262539" y="-1456016"/>
            <a:ext cx="370571" cy="648072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6" name="Правая фигурная скобка 25"/>
          <p:cNvSpPr/>
          <p:nvPr/>
        </p:nvSpPr>
        <p:spPr>
          <a:xfrm rot="5400000">
            <a:off x="3282942" y="3328732"/>
            <a:ext cx="346507" cy="64753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TextBox 26"/>
          <p:cNvSpPr txBox="1"/>
          <p:nvPr/>
        </p:nvSpPr>
        <p:spPr>
          <a:xfrm>
            <a:off x="503867" y="6739668"/>
            <a:ext cx="5904656" cy="369332"/>
          </a:xfrm>
          <a:prstGeom prst="rect">
            <a:avLst/>
          </a:prstGeom>
          <a:noFill/>
        </p:spPr>
        <p:txBody>
          <a:bodyPr wrap="square" rtlCol="0">
            <a:spAutoFit/>
          </a:bodyPr>
          <a:lstStyle/>
          <a:p>
            <a:pPr algn="ctr"/>
            <a:r>
              <a:rPr lang="ru-RU" b="1" dirty="0" smtClean="0"/>
              <a:t>Расходы дорожного фонда 6 121 752,5 </a:t>
            </a:r>
            <a:r>
              <a:rPr lang="ru-RU" b="1" dirty="0" err="1" smtClean="0"/>
              <a:t>тыс.руб</a:t>
            </a:r>
            <a:r>
              <a:rPr lang="ru-RU" dirty="0" smtClean="0"/>
              <a:t>.</a:t>
            </a:r>
            <a:endParaRPr lang="ru-RU" dirty="0"/>
          </a:p>
        </p:txBody>
      </p:sp>
      <p:sp>
        <p:nvSpPr>
          <p:cNvPr id="28" name="Прямоугольная выноска 27"/>
          <p:cNvSpPr/>
          <p:nvPr/>
        </p:nvSpPr>
        <p:spPr>
          <a:xfrm>
            <a:off x="260645" y="7473280"/>
            <a:ext cx="1224139" cy="1440160"/>
          </a:xfrm>
          <a:prstGeom prst="wedgeRectCallout">
            <a:avLst>
              <a:gd name="adj1" fmla="val 18892"/>
              <a:gd name="adj2" fmla="val -73556"/>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ОЦП </a:t>
            </a:r>
            <a:r>
              <a:rPr lang="ru-RU" sz="1000" dirty="0" smtClean="0">
                <a:solidFill>
                  <a:schemeClr val="tx1"/>
                </a:solidFill>
              </a:rPr>
              <a:t>«Развитие </a:t>
            </a:r>
            <a:r>
              <a:rPr lang="ru-RU" sz="1000" dirty="0">
                <a:solidFill>
                  <a:schemeClr val="tx1"/>
                </a:solidFill>
              </a:rPr>
              <a:t>сети автомобильных дорог Ярославской </a:t>
            </a:r>
            <a:r>
              <a:rPr lang="ru-RU" sz="1000" dirty="0" smtClean="0">
                <a:solidFill>
                  <a:schemeClr val="tx1"/>
                </a:solidFill>
              </a:rPr>
              <a:t>области</a:t>
            </a:r>
          </a:p>
          <a:p>
            <a:pPr algn="ctr"/>
            <a:r>
              <a:rPr lang="ru-RU" sz="1000" dirty="0" smtClean="0">
                <a:solidFill>
                  <a:schemeClr val="tx1"/>
                </a:solidFill>
              </a:rPr>
              <a:t>460 331,3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30" name="Прямоугольная выноска 29"/>
          <p:cNvSpPr/>
          <p:nvPr/>
        </p:nvSpPr>
        <p:spPr>
          <a:xfrm>
            <a:off x="1628800" y="7479804"/>
            <a:ext cx="1224136" cy="1433636"/>
          </a:xfrm>
          <a:prstGeom prst="wedgeRectCallout">
            <a:avLst>
              <a:gd name="adj1" fmla="val 18892"/>
              <a:gd name="adj2" fmla="val -73556"/>
            </a:avLst>
          </a:prstGeom>
          <a:solidFill>
            <a:srgbClr val="5BDF7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000" dirty="0" smtClean="0">
              <a:solidFill>
                <a:schemeClr val="tx1"/>
              </a:solidFill>
            </a:endParaRPr>
          </a:p>
          <a:p>
            <a:pPr algn="ctr"/>
            <a:r>
              <a:rPr lang="ru-RU" sz="1000" dirty="0" smtClean="0">
                <a:solidFill>
                  <a:schemeClr val="tx1"/>
                </a:solidFill>
              </a:rPr>
              <a:t>РП </a:t>
            </a:r>
            <a:r>
              <a:rPr lang="ru-RU" sz="1000" dirty="0">
                <a:solidFill>
                  <a:schemeClr val="tx1"/>
                </a:solidFill>
              </a:rPr>
              <a:t>"Комплексное развитие транспортной инфраструктуры городской агломерации </a:t>
            </a:r>
            <a:r>
              <a:rPr lang="ru-RU" sz="1000" dirty="0" smtClean="0">
                <a:solidFill>
                  <a:schemeClr val="tx1"/>
                </a:solidFill>
              </a:rPr>
              <a:t>«Ярославская»</a:t>
            </a:r>
          </a:p>
          <a:p>
            <a:pPr algn="ctr"/>
            <a:r>
              <a:rPr lang="ru-RU" sz="1000" dirty="0" smtClean="0">
                <a:solidFill>
                  <a:schemeClr val="tx1"/>
                </a:solidFill>
              </a:rPr>
              <a:t>1 326 936,6 </a:t>
            </a:r>
            <a:r>
              <a:rPr lang="ru-RU" sz="1000" dirty="0" err="1" smtClean="0">
                <a:solidFill>
                  <a:schemeClr val="tx1"/>
                </a:solidFill>
              </a:rPr>
              <a:t>тыс.руб</a:t>
            </a:r>
            <a:r>
              <a:rPr lang="ru-RU" sz="1000" dirty="0" smtClean="0">
                <a:solidFill>
                  <a:schemeClr val="tx1"/>
                </a:solidFill>
              </a:rPr>
              <a:t>.</a:t>
            </a:r>
          </a:p>
          <a:p>
            <a:pPr algn="ctr"/>
            <a:endParaRPr lang="ru-RU" sz="1000" dirty="0">
              <a:solidFill>
                <a:schemeClr val="tx1"/>
              </a:solidFill>
            </a:endParaRPr>
          </a:p>
        </p:txBody>
      </p:sp>
      <p:sp>
        <p:nvSpPr>
          <p:cNvPr id="31" name="Прямоугольная выноска 30"/>
          <p:cNvSpPr/>
          <p:nvPr/>
        </p:nvSpPr>
        <p:spPr>
          <a:xfrm>
            <a:off x="2987811" y="7484445"/>
            <a:ext cx="1206227" cy="1440160"/>
          </a:xfrm>
          <a:prstGeom prst="wedgeRectCallout">
            <a:avLst>
              <a:gd name="adj1" fmla="val 18892"/>
              <a:gd name="adj2" fmla="val -73556"/>
            </a:avLst>
          </a:prstGeom>
          <a:solidFill>
            <a:srgbClr val="52E8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ОЦП «Устойчивое развитие сельских территорий Ярославской области»</a:t>
            </a:r>
          </a:p>
          <a:p>
            <a:pPr algn="ctr"/>
            <a:r>
              <a:rPr lang="ru-RU" sz="1000" dirty="0" smtClean="0">
                <a:solidFill>
                  <a:schemeClr val="tx1"/>
                </a:solidFill>
              </a:rPr>
              <a:t>42 282,1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32" name="Прямоугольная выноска 31"/>
          <p:cNvSpPr/>
          <p:nvPr/>
        </p:nvSpPr>
        <p:spPr>
          <a:xfrm>
            <a:off x="4311005" y="7484445"/>
            <a:ext cx="1202433" cy="1440160"/>
          </a:xfrm>
          <a:prstGeom prst="wedgeRectCallout">
            <a:avLst>
              <a:gd name="adj1" fmla="val 18892"/>
              <a:gd name="adj2" fmla="val -73556"/>
            </a:avLst>
          </a:prstGeom>
          <a:solidFill>
            <a:srgbClr val="8CF0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a:solidFill>
                  <a:schemeClr val="tx1"/>
                </a:solidFill>
              </a:rPr>
              <a:t>ВЦП "Сохранность региональных автомобильных </a:t>
            </a:r>
            <a:r>
              <a:rPr lang="ru-RU" sz="1000" dirty="0" smtClean="0">
                <a:solidFill>
                  <a:schemeClr val="tx1"/>
                </a:solidFill>
              </a:rPr>
              <a:t>дорог Ярославской области»</a:t>
            </a:r>
          </a:p>
          <a:p>
            <a:pPr algn="ctr"/>
            <a:r>
              <a:rPr lang="ru-RU" sz="1000" dirty="0" smtClean="0">
                <a:solidFill>
                  <a:schemeClr val="tx1"/>
                </a:solidFill>
              </a:rPr>
              <a:t>4 089 390,8 </a:t>
            </a:r>
            <a:r>
              <a:rPr lang="ru-RU" sz="1000" dirty="0" err="1" smtClean="0">
                <a:solidFill>
                  <a:schemeClr val="tx1"/>
                </a:solidFill>
              </a:rPr>
              <a:t>тыс.руб</a:t>
            </a:r>
            <a:r>
              <a:rPr lang="ru-RU" sz="1000" dirty="0" smtClean="0">
                <a:solidFill>
                  <a:schemeClr val="tx1"/>
                </a:solidFill>
              </a:rPr>
              <a:t>.</a:t>
            </a:r>
            <a:endParaRPr lang="ru-RU" sz="1000" dirty="0">
              <a:solidFill>
                <a:schemeClr val="tx1"/>
              </a:solidFill>
            </a:endParaRPr>
          </a:p>
        </p:txBody>
      </p:sp>
      <p:sp>
        <p:nvSpPr>
          <p:cNvPr id="29" name="Прямоугольная выноска 28"/>
          <p:cNvSpPr/>
          <p:nvPr/>
        </p:nvSpPr>
        <p:spPr>
          <a:xfrm>
            <a:off x="5606012" y="7473280"/>
            <a:ext cx="1179959" cy="1440160"/>
          </a:xfrm>
          <a:prstGeom prst="wedgeRectCallout">
            <a:avLst>
              <a:gd name="adj1" fmla="val 18892"/>
              <a:gd name="adj2" fmla="val -73556"/>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dirty="0" smtClean="0">
                <a:solidFill>
                  <a:schemeClr val="tx1"/>
                </a:solidFill>
              </a:rPr>
              <a:t>РП «Создание комфортной городской среды на территории Ярославской области</a:t>
            </a:r>
            <a:r>
              <a:rPr lang="ru-RU" sz="1000" dirty="0">
                <a:solidFill>
                  <a:schemeClr val="tx1"/>
                </a:solidFill>
              </a:rPr>
              <a:t>» </a:t>
            </a:r>
            <a:endParaRPr lang="ru-RU" sz="1000" dirty="0" smtClean="0">
              <a:solidFill>
                <a:schemeClr val="tx1"/>
              </a:solidFill>
            </a:endParaRPr>
          </a:p>
          <a:p>
            <a:pPr algn="ctr"/>
            <a:r>
              <a:rPr lang="ru-RU" sz="1000" dirty="0" smtClean="0">
                <a:solidFill>
                  <a:schemeClr val="tx1"/>
                </a:solidFill>
              </a:rPr>
              <a:t>202 811,7 </a:t>
            </a:r>
            <a:r>
              <a:rPr lang="ru-RU" sz="1000" dirty="0" err="1">
                <a:solidFill>
                  <a:schemeClr val="tx1"/>
                </a:solidFill>
              </a:rPr>
              <a:t>тыс.руб</a:t>
            </a:r>
            <a:endParaRPr lang="ru-RU" sz="1000" dirty="0">
              <a:solidFill>
                <a:schemeClr val="tx1"/>
              </a:solidFill>
            </a:endParaRPr>
          </a:p>
        </p:txBody>
      </p:sp>
    </p:spTree>
    <p:extLst>
      <p:ext uri="{BB962C8B-B14F-4D97-AF65-F5344CB8AC3E}">
        <p14:creationId xmlns:p14="http://schemas.microsoft.com/office/powerpoint/2010/main" val="8728712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081644" y="9057456"/>
            <a:ext cx="571500" cy="527403"/>
          </a:xfrm>
        </p:spPr>
        <p:txBody>
          <a:bodyPr/>
          <a:lstStyle/>
          <a:p>
            <a:fld id="{B19B0651-EE4F-4900-A07F-96A6BFA9D0F0}" type="slidenum">
              <a:rPr lang="ru-RU" sz="1400" smtClean="0">
                <a:solidFill>
                  <a:prstClr val="black">
                    <a:lumMod val="85000"/>
                    <a:lumOff val="15000"/>
                  </a:prstClr>
                </a:solidFill>
              </a:rPr>
              <a:pPr/>
              <a:t>51</a:t>
            </a:fld>
            <a:endParaRPr lang="ru-RU" sz="1400">
              <a:solidFill>
                <a:prstClr val="black">
                  <a:lumMod val="85000"/>
                  <a:lumOff val="15000"/>
                </a:prstClr>
              </a:solidFill>
            </a:endParaRPr>
          </a:p>
        </p:txBody>
      </p:sp>
      <p:pic>
        <p:nvPicPr>
          <p:cNvPr id="4" name="Picture 16" descr="http://vmeste76.ru/img/logo-mai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562" y="416496"/>
            <a:ext cx="4156751" cy="135574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02937" y="1748011"/>
            <a:ext cx="6507723" cy="1754304"/>
          </a:xfrm>
          <a:prstGeom prst="rect">
            <a:avLst/>
          </a:prstGeom>
        </p:spPr>
        <p:txBody>
          <a:bodyPr wrap="square" lIns="91417" tIns="45709" rIns="91417" bIns="45709">
            <a:spAutoFit/>
          </a:bodyPr>
          <a:lstStyle/>
          <a:p>
            <a:pPr indent="450000" algn="just"/>
            <a:r>
              <a:rPr lang="ru-RU" sz="1200" dirty="0">
                <a:latin typeface="Times New Roman" panose="02020603050405020304" pitchFamily="18" charset="0"/>
                <a:ea typeface="Calibri"/>
                <a:cs typeface="Times New Roman" panose="02020603050405020304" pitchFamily="18" charset="0"/>
              </a:rPr>
              <a:t>Губернаторский проект "Решаем вместе!" реализуется </a:t>
            </a:r>
            <a:r>
              <a:rPr lang="ru-RU" sz="1200" dirty="0" smtClean="0">
                <a:latin typeface="Times New Roman" panose="02020603050405020304" pitchFamily="18" charset="0"/>
                <a:ea typeface="Calibri"/>
                <a:cs typeface="Times New Roman" panose="02020603050405020304" pitchFamily="18" charset="0"/>
              </a:rPr>
              <a:t>с целью </a:t>
            </a:r>
            <a:r>
              <a:rPr lang="ru-RU" sz="1200" dirty="0">
                <a:latin typeface="Times New Roman" panose="02020603050405020304" pitchFamily="18" charset="0"/>
                <a:ea typeface="Calibri"/>
                <a:cs typeface="Times New Roman" panose="02020603050405020304" pitchFamily="18" charset="0"/>
              </a:rPr>
              <a:t>повышения уровня комфортности проживания жителей Ярославской области, их вовлечения в решение первоочередных проблем местного значения. В рамках проекта муниципальным образованиям на конкурсной основе предоставляется финансовая помощь из федерального и областного бюджетов на выполнение проектов, поддержанных населением. Губернаторский проект направлен на формирование местного бюджета (бюджета муниципального образования) понятного жителю или открытого бюджета. Согласно методологии Министерства финансов Российской Федерации губернаторский проект является примером инициативного бюджетирования</a:t>
            </a:r>
            <a:endParaRPr lang="ru-RU" sz="1200" i="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571299" y="3296816"/>
            <a:ext cx="5039360" cy="707864"/>
          </a:xfrm>
          <a:prstGeom prst="rect">
            <a:avLst/>
          </a:prstGeom>
          <a:pattFill prst="pct10">
            <a:fgClr>
              <a:schemeClr val="accent2">
                <a:lumMod val="40000"/>
                <a:lumOff val="60000"/>
              </a:schemeClr>
            </a:fgClr>
            <a:bgClr>
              <a:schemeClr val="bg1"/>
            </a:bgClr>
          </a:pattFill>
        </p:spPr>
        <p:txBody>
          <a:bodyPr wrap="square" lIns="91417" tIns="45709" rIns="91417" bIns="45709" rtlCol="0">
            <a:spAutoFit/>
          </a:bodyPr>
          <a:lstStyle/>
          <a:p>
            <a:pPr indent="450000" algn="just"/>
            <a:r>
              <a:rPr lang="ru-RU" sz="1000" b="1" dirty="0">
                <a:latin typeface="Times New Roman" panose="02020603050405020304" pitchFamily="18" charset="0"/>
                <a:cs typeface="Times New Roman" panose="02020603050405020304" pitchFamily="18" charset="0"/>
              </a:rPr>
              <a:t>*</a:t>
            </a:r>
            <a:r>
              <a:rPr lang="ru-RU" sz="1000" b="1" dirty="0" smtClean="0">
                <a:latin typeface="Times New Roman" panose="02020603050405020304" pitchFamily="18" charset="0"/>
                <a:cs typeface="Times New Roman" panose="02020603050405020304" pitchFamily="18" charset="0"/>
              </a:rPr>
              <a:t>Инициативное </a:t>
            </a:r>
            <a:r>
              <a:rPr lang="ru-RU" sz="1000" b="1" dirty="0">
                <a:latin typeface="Times New Roman" panose="02020603050405020304" pitchFamily="18" charset="0"/>
                <a:cs typeface="Times New Roman" panose="02020603050405020304" pitchFamily="18" charset="0"/>
              </a:rPr>
              <a:t>бюджетирование</a:t>
            </a:r>
            <a:r>
              <a:rPr lang="ru-RU" sz="1000" dirty="0">
                <a:latin typeface="Times New Roman" panose="02020603050405020304" pitchFamily="18" charset="0"/>
                <a:cs typeface="Times New Roman" panose="02020603050405020304" pitchFamily="18" charset="0"/>
              </a:rPr>
              <a:t> — способ решения местных проблем по инициативе и при участии граждан путем формирования проектов по привлечению бюджетного и иного финансирования, безвозмездного выполнения работ, с последующим общественным контролем за их реализацией.</a:t>
            </a:r>
            <a:endParaRPr lang="ru-RU" sz="1000" b="1" dirty="0" smtClean="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102935" y="4004680"/>
            <a:ext cx="6507723" cy="1200306"/>
          </a:xfrm>
          <a:prstGeom prst="rect">
            <a:avLst/>
          </a:prstGeom>
        </p:spPr>
        <p:txBody>
          <a:bodyPr wrap="square" lIns="91417" tIns="45709" rIns="91417" bIns="45709">
            <a:spAutoFit/>
          </a:bodyPr>
          <a:lstStyle/>
          <a:p>
            <a:pPr indent="450000" algn="just"/>
            <a:r>
              <a:rPr lang="ru-RU" sz="1200" dirty="0"/>
              <a:t>В 2017 году реализовано 500 проектов на сумму более 730 млн</a:t>
            </a:r>
            <a:r>
              <a:rPr lang="ru-RU" sz="1200" dirty="0" smtClean="0"/>
              <a:t>. руб</a:t>
            </a:r>
            <a:r>
              <a:rPr lang="ru-RU" sz="1200" dirty="0"/>
              <a:t>. </a:t>
            </a:r>
            <a:r>
              <a:rPr lang="ru-RU" sz="1200" dirty="0" smtClean="0"/>
              <a:t>(в том числе средства федерального бюджета, областного бюджета, местных бюджетов, средства физических и юридических лиц).</a:t>
            </a:r>
            <a:endParaRPr lang="ru-RU" sz="1200" dirty="0"/>
          </a:p>
          <a:p>
            <a:pPr indent="450000" algn="just"/>
            <a:r>
              <a:rPr lang="ru-RU" sz="1200" dirty="0"/>
              <a:t>В 2018 году реализовано 444 проекта на сумму более 750 млн</a:t>
            </a:r>
            <a:r>
              <a:rPr lang="ru-RU" sz="1200" dirty="0" smtClean="0"/>
              <a:t>. руб. (</a:t>
            </a:r>
            <a:r>
              <a:rPr lang="ru-RU" sz="1200" dirty="0"/>
              <a:t>в том числе средства федерального бюджета, областного бюджета, местных бюджетов, средства физических и юридических лиц</a:t>
            </a:r>
            <a:r>
              <a:rPr lang="ru-RU" sz="1200" dirty="0" smtClean="0"/>
              <a:t>).</a:t>
            </a:r>
            <a:endParaRPr lang="ru-RU" sz="1200" dirty="0"/>
          </a:p>
        </p:txBody>
      </p:sp>
      <p:graphicFrame>
        <p:nvGraphicFramePr>
          <p:cNvPr id="8" name="Диаграмма 7"/>
          <p:cNvGraphicFramePr>
            <a:graphicFrameLocks/>
          </p:cNvGraphicFramePr>
          <p:nvPr>
            <p:extLst>
              <p:ext uri="{D42A27DB-BD31-4B8C-83A1-F6EECF244321}">
                <p14:modId xmlns:p14="http://schemas.microsoft.com/office/powerpoint/2010/main" val="1003032438"/>
              </p:ext>
            </p:extLst>
          </p:nvPr>
        </p:nvGraphicFramePr>
        <p:xfrm>
          <a:off x="102935" y="5562714"/>
          <a:ext cx="3751335" cy="35667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a:graphicFrameLocks/>
          </p:cNvGraphicFramePr>
          <p:nvPr>
            <p:extLst>
              <p:ext uri="{D42A27DB-BD31-4B8C-83A1-F6EECF244321}">
                <p14:modId xmlns:p14="http://schemas.microsoft.com/office/powerpoint/2010/main" val="221074698"/>
              </p:ext>
            </p:extLst>
          </p:nvPr>
        </p:nvGraphicFramePr>
        <p:xfrm>
          <a:off x="3515519" y="5527758"/>
          <a:ext cx="3158431" cy="3385681"/>
        </p:xfrm>
        <a:graphic>
          <a:graphicData uri="http://schemas.openxmlformats.org/drawingml/2006/chart">
            <c:chart xmlns:c="http://schemas.openxmlformats.org/drawingml/2006/chart" xmlns:r="http://schemas.openxmlformats.org/officeDocument/2006/relationships" r:id="rId4"/>
          </a:graphicData>
        </a:graphic>
      </p:graphicFrame>
      <p:sp>
        <p:nvSpPr>
          <p:cNvPr id="10" name="Прямоугольник 9"/>
          <p:cNvSpPr/>
          <p:nvPr/>
        </p:nvSpPr>
        <p:spPr>
          <a:xfrm>
            <a:off x="582562" y="5204986"/>
            <a:ext cx="2044919" cy="338554"/>
          </a:xfrm>
          <a:prstGeom prst="rect">
            <a:avLst/>
          </a:prstGeom>
        </p:spPr>
        <p:txBody>
          <a:bodyPr wrap="none">
            <a:spAutoFit/>
          </a:bodyPr>
          <a:lstStyle/>
          <a:p>
            <a:r>
              <a:rPr lang="ru-RU" sz="1600" dirty="0"/>
              <a:t>Количество проектов</a:t>
            </a:r>
          </a:p>
        </p:txBody>
      </p:sp>
      <p:sp>
        <p:nvSpPr>
          <p:cNvPr id="12" name="Прямоугольник 11"/>
          <p:cNvSpPr/>
          <p:nvPr/>
        </p:nvSpPr>
        <p:spPr>
          <a:xfrm>
            <a:off x="3913617" y="5051096"/>
            <a:ext cx="2697041" cy="584775"/>
          </a:xfrm>
          <a:prstGeom prst="rect">
            <a:avLst/>
          </a:prstGeom>
        </p:spPr>
        <p:txBody>
          <a:bodyPr wrap="square">
            <a:spAutoFit/>
          </a:bodyPr>
          <a:lstStyle/>
          <a:p>
            <a:r>
              <a:rPr lang="ru-RU" sz="1600" dirty="0"/>
              <a:t>Денежные средства по направлениям, </a:t>
            </a:r>
            <a:r>
              <a:rPr lang="ru-RU" sz="1600" dirty="0" err="1"/>
              <a:t>млн.руб</a:t>
            </a:r>
            <a:r>
              <a:rPr lang="ru-RU" sz="1600" dirty="0"/>
              <a:t>.</a:t>
            </a:r>
          </a:p>
        </p:txBody>
      </p:sp>
    </p:spTree>
    <p:extLst>
      <p:ext uri="{BB962C8B-B14F-4D97-AF65-F5344CB8AC3E}">
        <p14:creationId xmlns:p14="http://schemas.microsoft.com/office/powerpoint/2010/main" val="41274564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Kosolapova\Pictures\jrsl-l-cl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7573" y="3898707"/>
            <a:ext cx="720080" cy="71875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Kosolapova\Pictures\jrsl-l-cl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4784" y="3944888"/>
            <a:ext cx="720080" cy="718755"/>
          </a:xfrm>
          <a:prstGeom prst="rect">
            <a:avLst/>
          </a:prstGeom>
          <a:noFill/>
          <a:extLst>
            <a:ext uri="{909E8E84-426E-40DD-AFC4-6F175D3DCCD1}">
              <a14:hiddenFill xmlns:a14="http://schemas.microsoft.com/office/drawing/2010/main">
                <a:solidFill>
                  <a:srgbClr val="FFFFFF"/>
                </a:solidFill>
              </a14:hiddenFill>
            </a:ext>
          </a:extLst>
        </p:spPr>
      </p:pic>
      <p:sp>
        <p:nvSpPr>
          <p:cNvPr id="4" name="Номер слайда 3"/>
          <p:cNvSpPr>
            <a:spLocks noGrp="1"/>
          </p:cNvSpPr>
          <p:nvPr>
            <p:ph type="sldNum" sz="quarter" idx="12"/>
          </p:nvPr>
        </p:nvSpPr>
        <p:spPr>
          <a:xfrm>
            <a:off x="6347601" y="9378597"/>
            <a:ext cx="510399" cy="527403"/>
          </a:xfrm>
        </p:spPr>
        <p:txBody>
          <a:bodyPr/>
          <a:lstStyle/>
          <a:p>
            <a:fld id="{B19B0651-EE4F-4900-A07F-96A6BFA9D0F0}" type="slidenum">
              <a:rPr lang="ru-RU" sz="1400" smtClean="0"/>
              <a:t>52</a:t>
            </a:fld>
            <a:endParaRPr lang="ru-RU" sz="1400" dirty="0"/>
          </a:p>
        </p:txBody>
      </p:sp>
      <p:sp>
        <p:nvSpPr>
          <p:cNvPr id="5" name="TextBox 4"/>
          <p:cNvSpPr txBox="1"/>
          <p:nvPr/>
        </p:nvSpPr>
        <p:spPr>
          <a:xfrm>
            <a:off x="620688" y="663878"/>
            <a:ext cx="5544616" cy="369332"/>
          </a:xfrm>
          <a:prstGeom prst="rect">
            <a:avLst/>
          </a:prstGeom>
          <a:noFill/>
        </p:spPr>
        <p:txBody>
          <a:bodyPr wrap="square" rtlCol="0">
            <a:spAutoFit/>
          </a:bodyPr>
          <a:lstStyle/>
          <a:p>
            <a:pPr algn="ctr"/>
            <a:r>
              <a:rPr lang="ru-RU" dirty="0" smtClean="0">
                <a:latin typeface="+mj-lt"/>
              </a:rPr>
              <a:t>МЕЖБЮДЖЕТНЫЕ ТРАНСФЕРТЫ </a:t>
            </a:r>
            <a:endParaRPr lang="ru-RU" dirty="0">
              <a:latin typeface="+mj-lt"/>
            </a:endParaRPr>
          </a:p>
        </p:txBody>
      </p:sp>
      <p:sp>
        <p:nvSpPr>
          <p:cNvPr id="6" name="TextBox 5"/>
          <p:cNvSpPr txBox="1"/>
          <p:nvPr/>
        </p:nvSpPr>
        <p:spPr>
          <a:xfrm>
            <a:off x="346340" y="1033210"/>
            <a:ext cx="6179003" cy="923330"/>
          </a:xfrm>
          <a:prstGeom prst="rect">
            <a:avLst/>
          </a:prstGeom>
          <a:noFill/>
          <a:ln w="19050">
            <a:solidFill>
              <a:srgbClr val="CC3300"/>
            </a:solidFill>
          </a:ln>
        </p:spPr>
        <p:txBody>
          <a:bodyPr wrap="square" rtlCol="0">
            <a:spAutoFit/>
          </a:bodyPr>
          <a:lstStyle/>
          <a:p>
            <a:r>
              <a:rPr lang="ru-RU" b="1" dirty="0">
                <a:solidFill>
                  <a:srgbClr val="222222"/>
                </a:solidFill>
              </a:rPr>
              <a:t>Межбюджетные трансферты</a:t>
            </a:r>
            <a:r>
              <a:rPr lang="ru-RU" dirty="0">
                <a:solidFill>
                  <a:srgbClr val="222222"/>
                </a:solidFill>
              </a:rPr>
              <a:t> — это средства одного бюджета бюджетной системы РФ, перечисляемые другому бюджету бюджетной системы РФ.</a:t>
            </a:r>
            <a:endParaRPr lang="ru-RU" dirty="0"/>
          </a:p>
        </p:txBody>
      </p:sp>
      <p:sp>
        <p:nvSpPr>
          <p:cNvPr id="7" name="Прямоугольник 6"/>
          <p:cNvSpPr/>
          <p:nvPr/>
        </p:nvSpPr>
        <p:spPr>
          <a:xfrm>
            <a:off x="346339" y="2072680"/>
            <a:ext cx="6179003" cy="646331"/>
          </a:xfrm>
          <a:prstGeom prst="rect">
            <a:avLst/>
          </a:prstGeom>
        </p:spPr>
        <p:txBody>
          <a:bodyPr wrap="square">
            <a:spAutoFit/>
          </a:bodyPr>
          <a:lstStyle/>
          <a:p>
            <a:pPr lvl="0" algn="ctr"/>
            <a:r>
              <a:rPr lang="ru-RU" b="1" dirty="0">
                <a:solidFill>
                  <a:prstClr val="black"/>
                </a:solidFill>
                <a:latin typeface="Times New Roman" panose="02020603050405020304" pitchFamily="18" charset="0"/>
                <a:cs typeface="Times New Roman" panose="02020603050405020304" pitchFamily="18" charset="0"/>
              </a:rPr>
              <a:t>Структура межбюджетных трансфертов Ярославской области в </a:t>
            </a:r>
            <a:r>
              <a:rPr lang="ru-RU" b="1" dirty="0" smtClean="0">
                <a:solidFill>
                  <a:prstClr val="black"/>
                </a:solidFill>
                <a:latin typeface="Times New Roman" panose="02020603050405020304" pitchFamily="18" charset="0"/>
                <a:cs typeface="Times New Roman" panose="02020603050405020304" pitchFamily="18" charset="0"/>
              </a:rPr>
              <a:t>2017 – 2018 годах</a:t>
            </a:r>
            <a:endParaRPr lang="ru-RU" b="1" dirty="0">
              <a:solidFill>
                <a:prstClr val="black"/>
              </a:solidFill>
              <a:latin typeface="Times New Roman" panose="02020603050405020304" pitchFamily="18" charset="0"/>
              <a:cs typeface="Times New Roman" panose="02020603050405020304" pitchFamily="18" charset="0"/>
            </a:endParaRPr>
          </a:p>
        </p:txBody>
      </p:sp>
      <p:pic>
        <p:nvPicPr>
          <p:cNvPr id="2049"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l="39332" t="80919" r="35075" b="16430"/>
          <a:stretch/>
        </p:blipFill>
        <p:spPr bwMode="auto">
          <a:xfrm>
            <a:off x="1095581" y="5313040"/>
            <a:ext cx="4680520" cy="272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Объект 1"/>
          <p:cNvGraphicFramePr>
            <a:graphicFrameLocks noChangeAspect="1"/>
          </p:cNvGraphicFramePr>
          <p:nvPr>
            <p:extLst>
              <p:ext uri="{D42A27DB-BD31-4B8C-83A1-F6EECF244321}">
                <p14:modId xmlns:p14="http://schemas.microsoft.com/office/powerpoint/2010/main" val="3840783026"/>
              </p:ext>
            </p:extLst>
          </p:nvPr>
        </p:nvGraphicFramePr>
        <p:xfrm>
          <a:off x="379425" y="6217461"/>
          <a:ext cx="6001903" cy="1924107"/>
        </p:xfrm>
        <a:graphic>
          <a:graphicData uri="http://schemas.openxmlformats.org/presentationml/2006/ole">
            <mc:AlternateContent xmlns:mc="http://schemas.openxmlformats.org/markup-compatibility/2006">
              <mc:Choice xmlns:v="urn:schemas-microsoft-com:vml" Requires="v">
                <p:oleObj spid="_x0000_s34875" name="Лист" r:id="rId6" imgW="5229233" imgH="1676430" progId="Excel.Sheet.12">
                  <p:embed/>
                </p:oleObj>
              </mc:Choice>
              <mc:Fallback>
                <p:oleObj name="Лист" r:id="rId6" imgW="5229233" imgH="1676430" progId="Excel.Sheet.12">
                  <p:embed/>
                  <p:pic>
                    <p:nvPicPr>
                      <p:cNvPr id="0" name=""/>
                      <p:cNvPicPr/>
                      <p:nvPr/>
                    </p:nvPicPr>
                    <p:blipFill>
                      <a:blip r:embed="rId7"/>
                      <a:stretch>
                        <a:fillRect/>
                      </a:stretch>
                    </p:blipFill>
                    <p:spPr>
                      <a:xfrm>
                        <a:off x="379425" y="6217461"/>
                        <a:ext cx="6001903" cy="1924107"/>
                      </a:xfrm>
                      <a:prstGeom prst="rect">
                        <a:avLst/>
                      </a:prstGeom>
                    </p:spPr>
                  </p:pic>
                </p:oleObj>
              </mc:Fallback>
            </mc:AlternateContent>
          </a:graphicData>
        </a:graphic>
      </p:graphicFrame>
      <p:graphicFrame>
        <p:nvGraphicFramePr>
          <p:cNvPr id="13" name="Диаграмма 12"/>
          <p:cNvGraphicFramePr>
            <a:graphicFrameLocks/>
          </p:cNvGraphicFramePr>
          <p:nvPr>
            <p:extLst>
              <p:ext uri="{D42A27DB-BD31-4B8C-83A1-F6EECF244321}">
                <p14:modId xmlns:p14="http://schemas.microsoft.com/office/powerpoint/2010/main" val="3329319103"/>
              </p:ext>
            </p:extLst>
          </p:nvPr>
        </p:nvGraphicFramePr>
        <p:xfrm>
          <a:off x="2651613" y="2694436"/>
          <a:ext cx="4572000" cy="27432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4" name="Диаграмма 13"/>
          <p:cNvGraphicFramePr>
            <a:graphicFrameLocks/>
          </p:cNvGraphicFramePr>
          <p:nvPr>
            <p:extLst>
              <p:ext uri="{D42A27DB-BD31-4B8C-83A1-F6EECF244321}">
                <p14:modId xmlns:p14="http://schemas.microsoft.com/office/powerpoint/2010/main" val="1113723723"/>
              </p:ext>
            </p:extLst>
          </p:nvPr>
        </p:nvGraphicFramePr>
        <p:xfrm>
          <a:off x="-745976" y="2746208"/>
          <a:ext cx="5181600" cy="2743200"/>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35169121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p:cNvSpPr/>
          <p:nvPr/>
        </p:nvSpPr>
        <p:spPr>
          <a:xfrm>
            <a:off x="605476" y="4016896"/>
            <a:ext cx="5769119" cy="1815882"/>
          </a:xfrm>
          <a:prstGeom prst="rect">
            <a:avLst/>
          </a:prstGeom>
          <a:solidFill>
            <a:srgbClr val="99FFCC">
              <a:alpha val="30000"/>
            </a:srgbClr>
          </a:solidFill>
          <a:ln cmpd="sng">
            <a:solidFill>
              <a:srgbClr val="C0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fontAlgn="auto">
              <a:spcBef>
                <a:spcPts val="0"/>
              </a:spcBef>
              <a:spcAft>
                <a:spcPts val="0"/>
              </a:spcAft>
              <a:defRPr/>
            </a:pPr>
            <a:r>
              <a:rPr lang="ru-RU" sz="1400" b="1" dirty="0" smtClean="0">
                <a:solidFill>
                  <a:prstClr val="black"/>
                </a:solidFill>
                <a:latin typeface="Times New Roman" panose="02020603050405020304" pitchFamily="18" charset="0"/>
                <a:cs typeface="Times New Roman" panose="02020603050405020304" pitchFamily="18" charset="0"/>
              </a:rPr>
              <a:t>БЮДЖЕТНЫЕ КРЕДИТЫ ПРЕДОСТАВЛЯЮТСЯ:</a:t>
            </a:r>
          </a:p>
          <a:p>
            <a:pPr marL="285750" indent="-285750" fontAlgn="auto">
              <a:spcBef>
                <a:spcPts val="0"/>
              </a:spcBef>
              <a:spcAft>
                <a:spcPts val="0"/>
              </a:spcAft>
              <a:buFont typeface="Wingdings" panose="05000000000000000000" pitchFamily="2" charset="2"/>
              <a:buChar char="ü"/>
              <a:defRPr/>
            </a:pPr>
            <a:r>
              <a:rPr lang="ru-RU" sz="1400" dirty="0" smtClean="0">
                <a:solidFill>
                  <a:prstClr val="black"/>
                </a:solidFill>
                <a:latin typeface="Times New Roman" panose="02020603050405020304" pitchFamily="18" charset="0"/>
                <a:cs typeface="Times New Roman" panose="02020603050405020304" pitchFamily="18" charset="0"/>
              </a:rPr>
              <a:t>на </a:t>
            </a:r>
            <a:r>
              <a:rPr lang="ru-RU" sz="1400" dirty="0">
                <a:solidFill>
                  <a:prstClr val="black"/>
                </a:solidFill>
                <a:latin typeface="Times New Roman" panose="02020603050405020304" pitchFamily="18" charset="0"/>
                <a:cs typeface="Times New Roman" panose="02020603050405020304" pitchFamily="18" charset="0"/>
              </a:rPr>
              <a:t>покрытие временных кассовых разрывов, возникающих при исполнении местных бюджетов;</a:t>
            </a:r>
          </a:p>
          <a:p>
            <a:pPr marL="285750" indent="-285750" fontAlgn="auto">
              <a:spcBef>
                <a:spcPts val="0"/>
              </a:spcBef>
              <a:spcAft>
                <a:spcPts val="0"/>
              </a:spcAft>
              <a:buFont typeface="Wingdings" panose="05000000000000000000" pitchFamily="2" charset="2"/>
              <a:buChar char="ü"/>
              <a:defRPr/>
            </a:pPr>
            <a:r>
              <a:rPr lang="ru-RU" sz="1400" dirty="0" smtClean="0">
                <a:solidFill>
                  <a:prstClr val="black"/>
                </a:solidFill>
                <a:latin typeface="Times New Roman" panose="02020603050405020304" pitchFamily="18" charset="0"/>
                <a:cs typeface="Times New Roman" panose="02020603050405020304" pitchFamily="18" charset="0"/>
              </a:rPr>
              <a:t>на </a:t>
            </a:r>
            <a:r>
              <a:rPr lang="ru-RU" sz="1400" dirty="0">
                <a:solidFill>
                  <a:prstClr val="black"/>
                </a:solidFill>
                <a:latin typeface="Times New Roman" panose="02020603050405020304" pitchFamily="18" charset="0"/>
                <a:cs typeface="Times New Roman" panose="02020603050405020304" pitchFamily="18" charset="0"/>
              </a:rPr>
              <a:t>частичное погашение прогнозируемого дефицита;</a:t>
            </a:r>
          </a:p>
          <a:p>
            <a:pPr marL="285750" indent="-285750" fontAlgn="auto">
              <a:spcBef>
                <a:spcPts val="0"/>
              </a:spcBef>
              <a:spcAft>
                <a:spcPts val="0"/>
              </a:spcAft>
              <a:buFont typeface="Wingdings" panose="05000000000000000000" pitchFamily="2" charset="2"/>
              <a:buChar char="ü"/>
              <a:defRPr/>
            </a:pPr>
            <a:r>
              <a:rPr lang="ru-RU" sz="1400" dirty="0" smtClean="0">
                <a:solidFill>
                  <a:prstClr val="black"/>
                </a:solidFill>
                <a:latin typeface="Times New Roman" panose="02020603050405020304" pitchFamily="18" charset="0"/>
                <a:cs typeface="Times New Roman" panose="02020603050405020304" pitchFamily="18" charset="0"/>
              </a:rPr>
              <a:t>на </a:t>
            </a:r>
            <a:r>
              <a:rPr lang="ru-RU" sz="1400" dirty="0">
                <a:solidFill>
                  <a:prstClr val="black"/>
                </a:solidFill>
                <a:latin typeface="Times New Roman" panose="02020603050405020304" pitchFamily="18" charset="0"/>
                <a:cs typeface="Times New Roman" panose="02020603050405020304" pitchFamily="18" charset="0"/>
              </a:rPr>
              <a:t>поддержание платежеспособности бюджетов муниципальных образований Ярославской области;</a:t>
            </a:r>
          </a:p>
          <a:p>
            <a:pPr marL="285750" indent="-285750" fontAlgn="auto">
              <a:spcBef>
                <a:spcPts val="0"/>
              </a:spcBef>
              <a:spcAft>
                <a:spcPts val="0"/>
              </a:spcAft>
              <a:buFont typeface="Wingdings" panose="05000000000000000000" pitchFamily="2" charset="2"/>
              <a:buChar char="ü"/>
              <a:defRPr/>
            </a:pPr>
            <a:r>
              <a:rPr lang="ru-RU" sz="1400" dirty="0" smtClean="0">
                <a:solidFill>
                  <a:prstClr val="black"/>
                </a:solidFill>
                <a:latin typeface="Times New Roman" panose="02020603050405020304" pitchFamily="18" charset="0"/>
                <a:cs typeface="Times New Roman" panose="02020603050405020304" pitchFamily="18" charset="0"/>
              </a:rPr>
              <a:t>на </a:t>
            </a:r>
            <a:r>
              <a:rPr lang="ru-RU" sz="1400" dirty="0">
                <a:solidFill>
                  <a:prstClr val="black"/>
                </a:solidFill>
                <a:latin typeface="Times New Roman" panose="02020603050405020304" pitchFamily="18" charset="0"/>
                <a:cs typeface="Times New Roman" panose="02020603050405020304" pitchFamily="18" charset="0"/>
              </a:rPr>
              <a:t>осуществление мероприятий, связанных с предупреждением и ликвидацией последствий чрезвычайных ситуаций.</a:t>
            </a:r>
          </a:p>
        </p:txBody>
      </p:sp>
      <p:sp>
        <p:nvSpPr>
          <p:cNvPr id="16" name="Прямоугольник 15"/>
          <p:cNvSpPr/>
          <p:nvPr/>
        </p:nvSpPr>
        <p:spPr>
          <a:xfrm>
            <a:off x="486222" y="1208584"/>
            <a:ext cx="5967114" cy="2308324"/>
          </a:xfrm>
          <a:prstGeom prst="rect">
            <a:avLst/>
          </a:prstGeom>
        </p:spPr>
        <p:txBody>
          <a:bodyPr wrap="square">
            <a:spAutoFit/>
          </a:bodyPr>
          <a:lstStyle/>
          <a:p>
            <a:pPr algn="just"/>
            <a:r>
              <a:rPr lang="ru-RU" sz="1600" b="1" dirty="0" smtClean="0"/>
              <a:t>БЮДЖЕТНЫЕ КРЕДИТЫ МУНИЦИПАЛЬНЫМ ОБРАЗОВАНИЯМ ЯРОСЛАВСКОЙ ОБЛАСТИ В 2018 ГОДУ </a:t>
            </a:r>
            <a:r>
              <a:rPr lang="ru-RU" sz="1600" dirty="0" smtClean="0"/>
              <a:t>предоставлялись </a:t>
            </a:r>
            <a:r>
              <a:rPr lang="ru-RU" sz="1600" dirty="0"/>
              <a:t>из областного бюджета в пределах общего объема бюджетных ассигнований, предусмотренных по источникам финансирования дефицита областного бюджета в сумме до </a:t>
            </a:r>
            <a:r>
              <a:rPr lang="ru-RU" sz="1600" b="1" i="1" dirty="0" smtClean="0"/>
              <a:t>784</a:t>
            </a:r>
            <a:r>
              <a:rPr lang="ru-RU" sz="1600" b="1" i="1" dirty="0"/>
              <a:t> </a:t>
            </a:r>
            <a:r>
              <a:rPr lang="ru-RU" sz="1600" b="1" i="1" dirty="0" smtClean="0"/>
              <a:t>023 448</a:t>
            </a:r>
            <a:r>
              <a:rPr lang="ru-RU" sz="1600" b="1" i="1" dirty="0"/>
              <a:t> рублей.</a:t>
            </a:r>
            <a:endParaRPr lang="ru-RU" sz="1600" b="1" i="1" dirty="0" smtClean="0"/>
          </a:p>
          <a:p>
            <a:pPr algn="just"/>
            <a:endParaRPr lang="ru-RU" sz="1600" dirty="0"/>
          </a:p>
          <a:p>
            <a:pPr algn="just"/>
            <a:r>
              <a:rPr lang="ru-RU" sz="1600" b="1" dirty="0">
                <a:latin typeface="Times New Roman" panose="02020603050405020304" pitchFamily="18" charset="0"/>
                <a:cs typeface="Times New Roman" panose="02020603050405020304" pitchFamily="18" charset="0"/>
              </a:rPr>
              <a:t>РАЗМЕР </a:t>
            </a:r>
            <a:r>
              <a:rPr lang="ru-RU" sz="1600" b="1" dirty="0" smtClean="0">
                <a:latin typeface="Times New Roman" panose="02020603050405020304" pitchFamily="18" charset="0"/>
                <a:cs typeface="Times New Roman" panose="02020603050405020304" pitchFamily="18" charset="0"/>
              </a:rPr>
              <a:t>СТАВКИ </a:t>
            </a:r>
            <a:r>
              <a:rPr lang="ru-RU" sz="1600" dirty="0">
                <a:latin typeface="Times New Roman" panose="02020603050405020304" pitchFamily="18" charset="0"/>
                <a:cs typeface="Times New Roman" panose="02020603050405020304" pitchFamily="18" charset="0"/>
              </a:rPr>
              <a:t>за пользование бюджетными кредитами - </a:t>
            </a:r>
            <a:r>
              <a:rPr lang="ru-RU" sz="1600" dirty="0" smtClean="0">
                <a:latin typeface="Times New Roman" panose="02020603050405020304" pitchFamily="18" charset="0"/>
                <a:cs typeface="Times New Roman" panose="02020603050405020304" pitchFamily="18" charset="0"/>
              </a:rPr>
              <a:t>       </a:t>
            </a:r>
            <a:r>
              <a:rPr lang="ru-RU" sz="1600" b="1" i="1" dirty="0" smtClean="0">
                <a:latin typeface="Times New Roman" panose="02020603050405020304" pitchFamily="18" charset="0"/>
                <a:cs typeface="Times New Roman" panose="02020603050405020304" pitchFamily="18" charset="0"/>
              </a:rPr>
              <a:t>1 </a:t>
            </a:r>
            <a:r>
              <a:rPr lang="ru-RU" sz="1600" b="1" i="1" dirty="0">
                <a:latin typeface="Times New Roman" panose="02020603050405020304" pitchFamily="18" charset="0"/>
                <a:cs typeface="Times New Roman" panose="02020603050405020304" pitchFamily="18" charset="0"/>
              </a:rPr>
              <a:t>процент </a:t>
            </a:r>
            <a:r>
              <a:rPr lang="ru-RU" sz="1600" b="1" i="1" dirty="0" smtClean="0">
                <a:latin typeface="Times New Roman" panose="02020603050405020304" pitchFamily="18" charset="0"/>
                <a:cs typeface="Times New Roman" panose="02020603050405020304" pitchFamily="18" charset="0"/>
              </a:rPr>
              <a:t>годовых</a:t>
            </a:r>
            <a:endParaRPr lang="ru-RU" sz="1600" b="1" i="1" dirty="0">
              <a:latin typeface="Times New Roman" panose="02020603050405020304" pitchFamily="18" charset="0"/>
              <a:cs typeface="Times New Roman" panose="02020603050405020304" pitchFamily="18" charset="0"/>
            </a:endParaRPr>
          </a:p>
        </p:txBody>
      </p:sp>
      <p:pic>
        <p:nvPicPr>
          <p:cNvPr id="18" name="Picture 2" descr="C:\Users\Kosolapova\Pictures\Без названия.png"/>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Texturizer trans="3000" scaling="54"/>
                    </a14:imgEffect>
                  </a14:imgLayer>
                </a14:imgProps>
              </a:ext>
              <a:ext uri="{28A0092B-C50C-407E-A947-70E740481C1C}">
                <a14:useLocalDpi xmlns:a14="http://schemas.microsoft.com/office/drawing/2010/main" val="0"/>
              </a:ext>
            </a:extLst>
          </a:blip>
          <a:srcRect/>
          <a:stretch>
            <a:fillRect/>
          </a:stretch>
        </p:blipFill>
        <p:spPr bwMode="auto">
          <a:xfrm>
            <a:off x="2002900" y="8985449"/>
            <a:ext cx="1487136" cy="9151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Kosolapova\Pictures\kredit.jpg"/>
          <p:cNvPicPr>
            <a:picLocks noChangeAspect="1" noChangeArrowheads="1"/>
          </p:cNvPicPr>
          <p:nvPr/>
        </p:nvPicPr>
        <p:blipFill>
          <a:blip r:embed="rId5" cstate="print">
            <a:extLst>
              <a:ext uri="{BEBA8EAE-BF5A-486C-A8C5-ECC9F3942E4B}">
                <a14:imgProps xmlns:a14="http://schemas.microsoft.com/office/drawing/2010/main">
                  <a14:imgLayer r:embed="rId6">
                    <a14:imgEffect>
                      <a14:artisticTexturizer/>
                    </a14:imgEffect>
                  </a14:imgLayer>
                </a14:imgProps>
              </a:ext>
              <a:ext uri="{28A0092B-C50C-407E-A947-70E740481C1C}">
                <a14:useLocalDpi xmlns:a14="http://schemas.microsoft.com/office/drawing/2010/main" val="0"/>
              </a:ext>
            </a:extLst>
          </a:blip>
          <a:srcRect/>
          <a:stretch>
            <a:fillRect/>
          </a:stretch>
        </p:blipFill>
        <p:spPr bwMode="auto">
          <a:xfrm>
            <a:off x="3490036" y="8985449"/>
            <a:ext cx="1293288" cy="920551"/>
          </a:xfrm>
          <a:prstGeom prst="rect">
            <a:avLst/>
          </a:prstGeom>
          <a:noFill/>
          <a:extLst>
            <a:ext uri="{909E8E84-426E-40DD-AFC4-6F175D3DCCD1}">
              <a14:hiddenFill xmlns:a14="http://schemas.microsoft.com/office/drawing/2010/main">
                <a:solidFill>
                  <a:srgbClr val="FFFFFF"/>
                </a:solidFill>
              </a14:hiddenFill>
            </a:ext>
          </a:extLst>
        </p:spPr>
      </p:pic>
      <p:sp>
        <p:nvSpPr>
          <p:cNvPr id="20" name="Заголовок 1"/>
          <p:cNvSpPr txBox="1">
            <a:spLocks/>
          </p:cNvSpPr>
          <p:nvPr/>
        </p:nvSpPr>
        <p:spPr>
          <a:xfrm>
            <a:off x="362191" y="632520"/>
            <a:ext cx="6288075" cy="504057"/>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1800" dirty="0" smtClean="0"/>
              <a:t>Бюджетные кредиты из областного бюджета местным бюджетам</a:t>
            </a:r>
            <a:endParaRPr lang="ru-RU" sz="1800" dirty="0"/>
          </a:p>
        </p:txBody>
      </p:sp>
      <p:sp>
        <p:nvSpPr>
          <p:cNvPr id="17"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53</a:t>
            </a:fld>
            <a:endParaRPr lang="ru-RU" sz="1400" dirty="0"/>
          </a:p>
        </p:txBody>
      </p:sp>
    </p:spTree>
    <p:extLst>
      <p:ext uri="{BB962C8B-B14F-4D97-AF65-F5344CB8AC3E}">
        <p14:creationId xmlns:p14="http://schemas.microsoft.com/office/powerpoint/2010/main" val="15671299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479704" y="9567977"/>
            <a:ext cx="378296" cy="338023"/>
          </a:xfrm>
        </p:spPr>
        <p:txBody>
          <a:bodyPr vert="horz" lIns="91440" tIns="45720" rIns="91440" bIns="45720" rtlCol="0" anchor="ctr"/>
          <a:lstStyle/>
          <a:p>
            <a:pPr algn="ctr"/>
            <a:fld id="{B19B0651-EE4F-4900-A07F-96A6BFA9D0F0}" type="slidenum">
              <a:rPr lang="ru-RU" sz="1400"/>
              <a:pPr algn="ctr"/>
              <a:t>54</a:t>
            </a:fld>
            <a:endParaRPr lang="ru-RU" sz="1400"/>
          </a:p>
        </p:txBody>
      </p:sp>
      <p:sp>
        <p:nvSpPr>
          <p:cNvPr id="7" name="Прямоугольник 6"/>
          <p:cNvSpPr/>
          <p:nvPr/>
        </p:nvSpPr>
        <p:spPr>
          <a:xfrm>
            <a:off x="269621" y="560512"/>
            <a:ext cx="6408712" cy="512767"/>
          </a:xfrm>
          <a:prstGeom prst="rect">
            <a:avLst/>
          </a:prstGeom>
        </p:spPr>
        <p:txBody>
          <a:bodyPr vert="horz" lIns="91440" tIns="45720" rIns="91440" bIns="45720" rtlCol="0" anchor="b" anchorCtr="0">
            <a:noAutofit/>
          </a:bodyPr>
          <a:lstStyle/>
          <a:p>
            <a:pPr algn="ctr">
              <a:spcBef>
                <a:spcPct val="0"/>
              </a:spcBef>
            </a:pPr>
            <a:r>
              <a:rPr lang="ru-RU" sz="1600" dirty="0" smtClean="0">
                <a:solidFill>
                  <a:schemeClr val="tx1">
                    <a:lumMod val="85000"/>
                    <a:lumOff val="15000"/>
                  </a:schemeClr>
                </a:solidFill>
                <a:latin typeface="+mj-lt"/>
                <a:ea typeface="+mj-ea"/>
                <a:cs typeface="+mj-cs"/>
              </a:rPr>
              <a:t>Субсидии и субвенции </a:t>
            </a:r>
            <a:r>
              <a:rPr lang="ru-RU" sz="1600" dirty="0">
                <a:solidFill>
                  <a:schemeClr val="tx1">
                    <a:lumMod val="85000"/>
                    <a:lumOff val="15000"/>
                  </a:schemeClr>
                </a:solidFill>
                <a:latin typeface="+mj-lt"/>
                <a:ea typeface="+mj-ea"/>
                <a:cs typeface="+mj-cs"/>
              </a:rPr>
              <a:t>бюджетам муниципальных образований </a:t>
            </a:r>
          </a:p>
          <a:p>
            <a:pPr algn="ctr">
              <a:spcBef>
                <a:spcPct val="0"/>
              </a:spcBef>
            </a:pPr>
            <a:r>
              <a:rPr lang="ru-RU" sz="1600" dirty="0">
                <a:solidFill>
                  <a:schemeClr val="tx1">
                    <a:lumMod val="85000"/>
                    <a:lumOff val="15000"/>
                  </a:schemeClr>
                </a:solidFill>
                <a:latin typeface="+mj-lt"/>
                <a:ea typeface="+mj-ea"/>
                <a:cs typeface="+mj-cs"/>
              </a:rPr>
              <a:t>Ярославской </a:t>
            </a:r>
            <a:r>
              <a:rPr lang="ru-RU" dirty="0" smtClean="0">
                <a:solidFill>
                  <a:schemeClr val="tx1">
                    <a:lumMod val="85000"/>
                    <a:lumOff val="15000"/>
                  </a:schemeClr>
                </a:solidFill>
                <a:latin typeface="+mj-lt"/>
                <a:ea typeface="+mj-ea"/>
                <a:cs typeface="+mj-cs"/>
              </a:rPr>
              <a:t>области</a:t>
            </a:r>
            <a:r>
              <a:rPr lang="en-US" sz="1600" dirty="0" smtClean="0">
                <a:solidFill>
                  <a:schemeClr val="tx1">
                    <a:lumMod val="85000"/>
                    <a:lumOff val="15000"/>
                  </a:schemeClr>
                </a:solidFill>
                <a:latin typeface="+mj-lt"/>
                <a:ea typeface="+mj-ea"/>
                <a:cs typeface="+mj-cs"/>
              </a:rPr>
              <a:t> </a:t>
            </a:r>
            <a:r>
              <a:rPr lang="ru-RU" sz="1600" dirty="0" smtClean="0">
                <a:solidFill>
                  <a:schemeClr val="tx1">
                    <a:lumMod val="85000"/>
                    <a:lumOff val="15000"/>
                  </a:schemeClr>
                </a:solidFill>
                <a:latin typeface="+mj-lt"/>
                <a:ea typeface="+mj-ea"/>
                <a:cs typeface="+mj-cs"/>
              </a:rPr>
              <a:t>в 2018  году</a:t>
            </a:r>
            <a:endParaRPr lang="ru-RU" sz="1600" dirty="0">
              <a:solidFill>
                <a:schemeClr val="tx1">
                  <a:lumMod val="85000"/>
                  <a:lumOff val="15000"/>
                </a:schemeClr>
              </a:solidFill>
              <a:latin typeface="+mj-lt"/>
              <a:ea typeface="+mj-ea"/>
              <a:cs typeface="+mj-cs"/>
            </a:endParaRPr>
          </a:p>
        </p:txBody>
      </p:sp>
      <p:graphicFrame>
        <p:nvGraphicFramePr>
          <p:cNvPr id="6" name="Объект 5"/>
          <p:cNvGraphicFramePr>
            <a:graphicFrameLocks noChangeAspect="1"/>
          </p:cNvGraphicFramePr>
          <p:nvPr>
            <p:extLst>
              <p:ext uri="{D42A27DB-BD31-4B8C-83A1-F6EECF244321}">
                <p14:modId xmlns:p14="http://schemas.microsoft.com/office/powerpoint/2010/main" val="2203442025"/>
              </p:ext>
            </p:extLst>
          </p:nvPr>
        </p:nvGraphicFramePr>
        <p:xfrm>
          <a:off x="144989" y="5385048"/>
          <a:ext cx="6657975" cy="3511302"/>
        </p:xfrm>
        <a:graphic>
          <a:graphicData uri="http://schemas.openxmlformats.org/presentationml/2006/ole">
            <mc:AlternateContent xmlns:mc="http://schemas.openxmlformats.org/markup-compatibility/2006">
              <mc:Choice xmlns:v="urn:schemas-microsoft-com:vml" Requires="v">
                <p:oleObj spid="_x0000_s35960" name="Лист" r:id="rId4" imgW="6657967" imgH="3943350" progId="Excel.Sheet.12">
                  <p:embed/>
                </p:oleObj>
              </mc:Choice>
              <mc:Fallback>
                <p:oleObj name="Лист" r:id="rId4" imgW="6657967" imgH="3943350" progId="Excel.Sheet.12">
                  <p:embed/>
                  <p:pic>
                    <p:nvPicPr>
                      <p:cNvPr id="0" name=""/>
                      <p:cNvPicPr/>
                      <p:nvPr/>
                    </p:nvPicPr>
                    <p:blipFill>
                      <a:blip r:embed="rId5"/>
                      <a:stretch>
                        <a:fillRect/>
                      </a:stretch>
                    </p:blipFill>
                    <p:spPr>
                      <a:xfrm>
                        <a:off x="144989" y="5385048"/>
                        <a:ext cx="6657975" cy="3511302"/>
                      </a:xfrm>
                      <a:prstGeom prst="rect">
                        <a:avLst/>
                      </a:prstGeom>
                    </p:spPr>
                  </p:pic>
                </p:oleObj>
              </mc:Fallback>
            </mc:AlternateContent>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3052350362"/>
              </p:ext>
            </p:extLst>
          </p:nvPr>
        </p:nvGraphicFramePr>
        <p:xfrm>
          <a:off x="161609" y="1073279"/>
          <a:ext cx="6624736" cy="4171950"/>
        </p:xfrm>
        <a:graphic>
          <a:graphicData uri="http://schemas.openxmlformats.org/presentationml/2006/ole">
            <mc:AlternateContent xmlns:mc="http://schemas.openxmlformats.org/markup-compatibility/2006">
              <mc:Choice xmlns:v="urn:schemas-microsoft-com:vml" Requires="v">
                <p:oleObj spid="_x0000_s35961" name="Лист" r:id="rId7" imgW="6010188" imgH="4172040" progId="Excel.Sheet.12">
                  <p:embed/>
                </p:oleObj>
              </mc:Choice>
              <mc:Fallback>
                <p:oleObj name="Лист" r:id="rId7" imgW="6010188" imgH="4172040" progId="Excel.Sheet.12">
                  <p:embed/>
                  <p:pic>
                    <p:nvPicPr>
                      <p:cNvPr id="0" name=""/>
                      <p:cNvPicPr/>
                      <p:nvPr/>
                    </p:nvPicPr>
                    <p:blipFill>
                      <a:blip r:embed="rId8"/>
                      <a:stretch>
                        <a:fillRect/>
                      </a:stretch>
                    </p:blipFill>
                    <p:spPr>
                      <a:xfrm>
                        <a:off x="161609" y="1073279"/>
                        <a:ext cx="6624736" cy="4171950"/>
                      </a:xfrm>
                      <a:prstGeom prst="rect">
                        <a:avLst/>
                      </a:prstGeom>
                    </p:spPr>
                  </p:pic>
                </p:oleObj>
              </mc:Fallback>
            </mc:AlternateContent>
          </a:graphicData>
        </a:graphic>
      </p:graphicFrame>
    </p:spTree>
    <p:extLst>
      <p:ext uri="{BB962C8B-B14F-4D97-AF65-F5344CB8AC3E}">
        <p14:creationId xmlns:p14="http://schemas.microsoft.com/office/powerpoint/2010/main" val="20176748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8680" y="560512"/>
            <a:ext cx="5688632" cy="646331"/>
          </a:xfrm>
          <a:prstGeom prst="rect">
            <a:avLst/>
          </a:prstGeom>
        </p:spPr>
        <p:txBody>
          <a:bodyPr wrap="square">
            <a:spAutoFit/>
          </a:bodyPr>
          <a:lstStyle/>
          <a:p>
            <a:pPr algn="ctr"/>
            <a:r>
              <a:rPr lang="ru-RU" dirty="0">
                <a:latin typeface="+mj-lt"/>
              </a:rPr>
              <a:t>Дефицит бюджета Ярославской области и источники его</a:t>
            </a:r>
            <a:r>
              <a:rPr lang="en-US" dirty="0">
                <a:latin typeface="+mj-lt"/>
              </a:rPr>
              <a:t> </a:t>
            </a:r>
            <a:r>
              <a:rPr lang="ru-RU" dirty="0">
                <a:latin typeface="+mj-lt"/>
              </a:rPr>
              <a:t>финансирования</a:t>
            </a:r>
          </a:p>
        </p:txBody>
      </p:sp>
      <p:sp>
        <p:nvSpPr>
          <p:cNvPr id="9" name="TextBox 8"/>
          <p:cNvSpPr txBox="1"/>
          <p:nvPr/>
        </p:nvSpPr>
        <p:spPr>
          <a:xfrm>
            <a:off x="586646" y="3854297"/>
            <a:ext cx="5688632" cy="584775"/>
          </a:xfrm>
          <a:prstGeom prst="rect">
            <a:avLst/>
          </a:prstGeom>
          <a:noFill/>
        </p:spPr>
        <p:txBody>
          <a:bodyPr wrap="square" rtlCol="0" anchor="ctr">
            <a:spAutoFit/>
          </a:bodyPr>
          <a:lstStyle/>
          <a:p>
            <a:pPr algn="ctr"/>
            <a:r>
              <a:rPr lang="ru-RU" sz="1600" b="1" dirty="0"/>
              <a:t>Источники финансирования дефицита областного бюджета за </a:t>
            </a:r>
            <a:r>
              <a:rPr lang="ru-RU" sz="1600" b="1" dirty="0" smtClean="0"/>
              <a:t>2018 </a:t>
            </a:r>
            <a:r>
              <a:rPr lang="ru-RU" sz="1600" b="1" dirty="0"/>
              <a:t>год</a:t>
            </a:r>
          </a:p>
        </p:txBody>
      </p:sp>
      <p:pic>
        <p:nvPicPr>
          <p:cNvPr id="5123" name="Picture 3" descr="C:\Users\Kosolapova\Pictures\plata-1100x440.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0" y="7783030"/>
            <a:ext cx="2780928" cy="1112371"/>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Kosolapova\Pictures\byudzhet.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0" b="100000" l="47495" r="100000"/>
                    </a14:imgEffect>
                  </a14:imgLayer>
                </a14:imgProps>
              </a:ext>
              <a:ext uri="{28A0092B-C50C-407E-A947-70E740481C1C}">
                <a14:useLocalDpi xmlns:a14="http://schemas.microsoft.com/office/drawing/2010/main" val="0"/>
              </a:ext>
            </a:extLst>
          </a:blip>
          <a:srcRect l="45415"/>
          <a:stretch/>
        </p:blipFill>
        <p:spPr bwMode="auto">
          <a:xfrm>
            <a:off x="4979145" y="7636380"/>
            <a:ext cx="1242254" cy="1405670"/>
          </a:xfrm>
          <a:prstGeom prst="rect">
            <a:avLst/>
          </a:prstGeom>
          <a:noFill/>
          <a:extLst>
            <a:ext uri="{909E8E84-426E-40DD-AFC4-6F175D3DCCD1}">
              <a14:hiddenFill xmlns:a14="http://schemas.microsoft.com/office/drawing/2010/main">
                <a:solidFill>
                  <a:srgbClr val="FFFFFF"/>
                </a:solidFill>
              </a14:hiddenFill>
            </a:ext>
          </a:extLst>
        </p:spPr>
      </p:pic>
      <p:sp>
        <p:nvSpPr>
          <p:cNvPr id="12"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55</a:t>
            </a:fld>
            <a:endParaRPr lang="ru-RU" sz="1400" dirty="0"/>
          </a:p>
        </p:txBody>
      </p:sp>
      <p:graphicFrame>
        <p:nvGraphicFramePr>
          <p:cNvPr id="13" name="Диаграмма 12"/>
          <p:cNvGraphicFramePr>
            <a:graphicFrameLocks/>
          </p:cNvGraphicFramePr>
          <p:nvPr>
            <p:extLst>
              <p:ext uri="{D42A27DB-BD31-4B8C-83A1-F6EECF244321}">
                <p14:modId xmlns:p14="http://schemas.microsoft.com/office/powerpoint/2010/main" val="3125060301"/>
              </p:ext>
            </p:extLst>
          </p:nvPr>
        </p:nvGraphicFramePr>
        <p:xfrm>
          <a:off x="404664" y="1212006"/>
          <a:ext cx="6245602" cy="27432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 name="Объект 1"/>
          <p:cNvGraphicFramePr>
            <a:graphicFrameLocks noChangeAspect="1"/>
          </p:cNvGraphicFramePr>
          <p:nvPr>
            <p:extLst>
              <p:ext uri="{D42A27DB-BD31-4B8C-83A1-F6EECF244321}">
                <p14:modId xmlns:p14="http://schemas.microsoft.com/office/powerpoint/2010/main" val="2349496115"/>
              </p:ext>
            </p:extLst>
          </p:nvPr>
        </p:nvGraphicFramePr>
        <p:xfrm>
          <a:off x="484104" y="4592960"/>
          <a:ext cx="5969232" cy="2933857"/>
        </p:xfrm>
        <a:graphic>
          <a:graphicData uri="http://schemas.openxmlformats.org/presentationml/2006/ole">
            <mc:AlternateContent xmlns:mc="http://schemas.openxmlformats.org/markup-compatibility/2006">
              <mc:Choice xmlns:v="urn:schemas-microsoft-com:vml" Requires="v">
                <p:oleObj spid="_x0000_s36915" name="Лист" r:id="rId10" imgW="5600666" imgH="2752650" progId="Excel.Sheet.12">
                  <p:embed/>
                </p:oleObj>
              </mc:Choice>
              <mc:Fallback>
                <p:oleObj name="Лист" r:id="rId10" imgW="5600666" imgH="2752650" progId="Excel.Sheet.12">
                  <p:embed/>
                  <p:pic>
                    <p:nvPicPr>
                      <p:cNvPr id="0" name=""/>
                      <p:cNvPicPr/>
                      <p:nvPr/>
                    </p:nvPicPr>
                    <p:blipFill>
                      <a:blip r:embed="rId11"/>
                      <a:stretch>
                        <a:fillRect/>
                      </a:stretch>
                    </p:blipFill>
                    <p:spPr>
                      <a:xfrm>
                        <a:off x="484104" y="4592960"/>
                        <a:ext cx="5969232" cy="2933857"/>
                      </a:xfrm>
                      <a:prstGeom prst="rect">
                        <a:avLst/>
                      </a:prstGeom>
                    </p:spPr>
                  </p:pic>
                </p:oleObj>
              </mc:Fallback>
            </mc:AlternateContent>
          </a:graphicData>
        </a:graphic>
      </p:graphicFrame>
    </p:spTree>
    <p:extLst>
      <p:ext uri="{BB962C8B-B14F-4D97-AF65-F5344CB8AC3E}">
        <p14:creationId xmlns:p14="http://schemas.microsoft.com/office/powerpoint/2010/main" val="8148505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376764" y="9428588"/>
            <a:ext cx="481236" cy="477412"/>
          </a:xfrm>
        </p:spPr>
        <p:txBody>
          <a:bodyPr/>
          <a:lstStyle/>
          <a:p>
            <a:fld id="{B19B0651-EE4F-4900-A07F-96A6BFA9D0F0}" type="slidenum">
              <a:rPr lang="ru-RU" sz="1400" smtClean="0"/>
              <a:t>56</a:t>
            </a:fld>
            <a:endParaRPr lang="ru-RU" sz="1400" dirty="0"/>
          </a:p>
        </p:txBody>
      </p:sp>
      <p:sp>
        <p:nvSpPr>
          <p:cNvPr id="5" name="Прямоугольник 4"/>
          <p:cNvSpPr/>
          <p:nvPr/>
        </p:nvSpPr>
        <p:spPr>
          <a:xfrm>
            <a:off x="548680" y="632520"/>
            <a:ext cx="5904656" cy="400110"/>
          </a:xfrm>
          <a:prstGeom prst="rect">
            <a:avLst/>
          </a:prstGeom>
        </p:spPr>
        <p:txBody>
          <a:bodyPr wrap="square">
            <a:spAutoFit/>
          </a:bodyPr>
          <a:lstStyle/>
          <a:p>
            <a:pPr lvl="0" algn="ctr"/>
            <a:r>
              <a:rPr lang="ru-RU" sz="2000" dirty="0">
                <a:solidFill>
                  <a:prstClr val="black"/>
                </a:solidFill>
                <a:latin typeface="+mj-lt"/>
                <a:cs typeface="Times New Roman" panose="02020603050405020304" pitchFamily="18" charset="0"/>
              </a:rPr>
              <a:t>Государственный долг Ярославской области</a:t>
            </a:r>
          </a:p>
        </p:txBody>
      </p:sp>
      <p:sp>
        <p:nvSpPr>
          <p:cNvPr id="9" name="Прямоугольник 8"/>
          <p:cNvSpPr/>
          <p:nvPr/>
        </p:nvSpPr>
        <p:spPr>
          <a:xfrm>
            <a:off x="404664" y="3440832"/>
            <a:ext cx="6120680" cy="338554"/>
          </a:xfrm>
          <a:prstGeom prst="rect">
            <a:avLst/>
          </a:prstGeom>
        </p:spPr>
        <p:txBody>
          <a:bodyPr wrap="square">
            <a:spAutoFit/>
          </a:bodyPr>
          <a:lstStyle/>
          <a:p>
            <a:pPr lvl="0" algn="ctr"/>
            <a:r>
              <a:rPr lang="ru-RU" sz="1600" b="1" dirty="0">
                <a:solidFill>
                  <a:prstClr val="black"/>
                </a:solidFill>
                <a:latin typeface="Times New Roman" panose="02020603050405020304" pitchFamily="18" charset="0"/>
                <a:cs typeface="Times New Roman" panose="02020603050405020304" pitchFamily="18" charset="0"/>
              </a:rPr>
              <a:t>Структура государственного долга </a:t>
            </a:r>
            <a:r>
              <a:rPr lang="ru-RU" sz="1600" b="1" dirty="0" smtClean="0">
                <a:solidFill>
                  <a:prstClr val="black"/>
                </a:solidFill>
                <a:latin typeface="Times New Roman" panose="02020603050405020304" pitchFamily="18" charset="0"/>
                <a:cs typeface="Times New Roman" panose="02020603050405020304" pitchFamily="18" charset="0"/>
              </a:rPr>
              <a:t> на 01.01.2019 года</a:t>
            </a:r>
            <a:endParaRPr lang="ru-RU" sz="1600" b="1" dirty="0">
              <a:solidFill>
                <a:prstClr val="black"/>
              </a:solidFill>
              <a:latin typeface="Times New Roman" panose="02020603050405020304" pitchFamily="18" charset="0"/>
              <a:cs typeface="Times New Roman" panose="02020603050405020304" pitchFamily="18" charset="0"/>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2762628211"/>
              </p:ext>
            </p:extLst>
          </p:nvPr>
        </p:nvGraphicFramePr>
        <p:xfrm>
          <a:off x="404664" y="1136576"/>
          <a:ext cx="6219825" cy="2162175"/>
        </p:xfrm>
        <a:graphic>
          <a:graphicData uri="http://schemas.openxmlformats.org/presentationml/2006/ole">
            <mc:AlternateContent xmlns:mc="http://schemas.openxmlformats.org/markup-compatibility/2006">
              <mc:Choice xmlns:v="urn:schemas-microsoft-com:vml" Requires="v">
                <p:oleObj spid="_x0000_s37938" name="Лист" r:id="rId4" imgW="6219811" imgH="2162160" progId="Excel.Sheet.12">
                  <p:embed/>
                </p:oleObj>
              </mc:Choice>
              <mc:Fallback>
                <p:oleObj name="Лист" r:id="rId4" imgW="6219811" imgH="2162160" progId="Excel.Sheet.12">
                  <p:embed/>
                  <p:pic>
                    <p:nvPicPr>
                      <p:cNvPr id="0" name=""/>
                      <p:cNvPicPr/>
                      <p:nvPr/>
                    </p:nvPicPr>
                    <p:blipFill>
                      <a:blip r:embed="rId5"/>
                      <a:stretch>
                        <a:fillRect/>
                      </a:stretch>
                    </p:blipFill>
                    <p:spPr>
                      <a:xfrm>
                        <a:off x="404664" y="1136576"/>
                        <a:ext cx="6219825" cy="2162175"/>
                      </a:xfrm>
                      <a:prstGeom prst="rect">
                        <a:avLst/>
                      </a:prstGeom>
                    </p:spPr>
                  </p:pic>
                </p:oleObj>
              </mc:Fallback>
            </mc:AlternateContent>
          </a:graphicData>
        </a:graphic>
      </p:graphicFrame>
      <p:graphicFrame>
        <p:nvGraphicFramePr>
          <p:cNvPr id="10" name="Диаграмма 9"/>
          <p:cNvGraphicFramePr>
            <a:graphicFrameLocks/>
          </p:cNvGraphicFramePr>
          <p:nvPr>
            <p:extLst>
              <p:ext uri="{D42A27DB-BD31-4B8C-83A1-F6EECF244321}">
                <p14:modId xmlns:p14="http://schemas.microsoft.com/office/powerpoint/2010/main" val="2333359575"/>
              </p:ext>
            </p:extLst>
          </p:nvPr>
        </p:nvGraphicFramePr>
        <p:xfrm>
          <a:off x="548680" y="3440832"/>
          <a:ext cx="5976664" cy="30963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Диаграмма 10"/>
          <p:cNvGraphicFramePr>
            <a:graphicFrameLocks/>
          </p:cNvGraphicFramePr>
          <p:nvPr>
            <p:extLst>
              <p:ext uri="{D42A27DB-BD31-4B8C-83A1-F6EECF244321}">
                <p14:modId xmlns:p14="http://schemas.microsoft.com/office/powerpoint/2010/main" val="3393483927"/>
              </p:ext>
            </p:extLst>
          </p:nvPr>
        </p:nvGraphicFramePr>
        <p:xfrm>
          <a:off x="548680" y="6321152"/>
          <a:ext cx="6048672" cy="2671192"/>
        </p:xfrm>
        <a:graphic>
          <a:graphicData uri="http://schemas.openxmlformats.org/drawingml/2006/chart">
            <c:chart xmlns:c="http://schemas.openxmlformats.org/drawingml/2006/chart" xmlns:r="http://schemas.openxmlformats.org/officeDocument/2006/relationships" r:id="rId7"/>
          </a:graphicData>
        </a:graphic>
      </p:graphicFrame>
      <p:sp>
        <p:nvSpPr>
          <p:cNvPr id="6" name="Прямоугольник 5"/>
          <p:cNvSpPr/>
          <p:nvPr/>
        </p:nvSpPr>
        <p:spPr>
          <a:xfrm>
            <a:off x="548680" y="5817096"/>
            <a:ext cx="590465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chemeClr val="tx1"/>
                </a:solidFill>
              </a:rPr>
              <a:t>Расходы на обслуживание государственного долга, млн. руб</a:t>
            </a:r>
            <a:r>
              <a:rPr lang="ru-RU" sz="1600" dirty="0" smtClean="0"/>
              <a:t>.</a:t>
            </a:r>
            <a:endParaRPr lang="ru-RU" sz="1600" dirty="0"/>
          </a:p>
        </p:txBody>
      </p:sp>
    </p:spTree>
    <p:extLst>
      <p:ext uri="{BB962C8B-B14F-4D97-AF65-F5344CB8AC3E}">
        <p14:creationId xmlns:p14="http://schemas.microsoft.com/office/powerpoint/2010/main" val="41909030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128112" y="9129464"/>
            <a:ext cx="571500" cy="527403"/>
          </a:xfrm>
        </p:spPr>
        <p:txBody>
          <a:bodyPr/>
          <a:lstStyle/>
          <a:p>
            <a:fld id="{B19B0651-EE4F-4900-A07F-96A6BFA9D0F0}" type="slidenum">
              <a:rPr lang="ru-RU" sz="1400" smtClean="0">
                <a:solidFill>
                  <a:prstClr val="black">
                    <a:lumMod val="85000"/>
                    <a:lumOff val="15000"/>
                  </a:prstClr>
                </a:solidFill>
              </a:rPr>
              <a:pPr/>
              <a:t>57</a:t>
            </a:fld>
            <a:endParaRPr lang="ru-RU" sz="1400">
              <a:solidFill>
                <a:prstClr val="black">
                  <a:lumMod val="85000"/>
                  <a:lumOff val="15000"/>
                </a:prstClr>
              </a:solidFill>
            </a:endParaRPr>
          </a:p>
        </p:txBody>
      </p:sp>
      <p:sp>
        <p:nvSpPr>
          <p:cNvPr id="3" name="Прямоугольник 2"/>
          <p:cNvSpPr/>
          <p:nvPr/>
        </p:nvSpPr>
        <p:spPr>
          <a:xfrm>
            <a:off x="620688" y="632520"/>
            <a:ext cx="5544616" cy="646331"/>
          </a:xfrm>
          <a:prstGeom prst="rect">
            <a:avLst/>
          </a:prstGeom>
        </p:spPr>
        <p:txBody>
          <a:bodyPr wrap="square">
            <a:spAutoFit/>
          </a:bodyPr>
          <a:lstStyle/>
          <a:p>
            <a:pPr algn="ctr"/>
            <a:r>
              <a:rPr lang="ru-RU" dirty="0">
                <a:latin typeface="Impact" panose="020B0806030902050204" pitchFamily="34" charset="0"/>
              </a:rPr>
              <a:t>Соблюдение Ярославской областью ограничений </a:t>
            </a:r>
            <a:br>
              <a:rPr lang="ru-RU" dirty="0">
                <a:latin typeface="Impact" panose="020B0806030902050204" pitchFamily="34" charset="0"/>
              </a:rPr>
            </a:br>
            <a:r>
              <a:rPr lang="ru-RU" dirty="0">
                <a:latin typeface="Impact" panose="020B0806030902050204" pitchFamily="34" charset="0"/>
              </a:rPr>
              <a:t>Бюджетного кодекса РФ </a:t>
            </a:r>
          </a:p>
        </p:txBody>
      </p:sp>
      <p:graphicFrame>
        <p:nvGraphicFramePr>
          <p:cNvPr id="4" name="Диаграмма 3"/>
          <p:cNvGraphicFramePr/>
          <p:nvPr>
            <p:extLst>
              <p:ext uri="{D42A27DB-BD31-4B8C-83A1-F6EECF244321}">
                <p14:modId xmlns:p14="http://schemas.microsoft.com/office/powerpoint/2010/main" val="171584912"/>
              </p:ext>
            </p:extLst>
          </p:nvPr>
        </p:nvGraphicFramePr>
        <p:xfrm>
          <a:off x="-99392" y="1278851"/>
          <a:ext cx="6957393" cy="2522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p:nvPr>
            <p:extLst>
              <p:ext uri="{D42A27DB-BD31-4B8C-83A1-F6EECF244321}">
                <p14:modId xmlns:p14="http://schemas.microsoft.com/office/powerpoint/2010/main" val="2861181752"/>
              </p:ext>
            </p:extLst>
          </p:nvPr>
        </p:nvGraphicFramePr>
        <p:xfrm>
          <a:off x="-243408" y="3872880"/>
          <a:ext cx="7151104" cy="24482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Диаграмма 5"/>
          <p:cNvGraphicFramePr/>
          <p:nvPr>
            <p:extLst>
              <p:ext uri="{D42A27DB-BD31-4B8C-83A1-F6EECF244321}">
                <p14:modId xmlns:p14="http://schemas.microsoft.com/office/powerpoint/2010/main" val="287795426"/>
              </p:ext>
            </p:extLst>
          </p:nvPr>
        </p:nvGraphicFramePr>
        <p:xfrm>
          <a:off x="-99391" y="6321152"/>
          <a:ext cx="6957392" cy="266429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23670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280091" y="9489504"/>
            <a:ext cx="571500" cy="527403"/>
          </a:xfrm>
        </p:spPr>
        <p:txBody>
          <a:bodyPr/>
          <a:lstStyle/>
          <a:p>
            <a:fld id="{B19B0651-EE4F-4900-A07F-96A6BFA9D0F0}" type="slidenum">
              <a:rPr lang="ru-RU" sz="1400" smtClean="0"/>
              <a:t>58</a:t>
            </a:fld>
            <a:endParaRPr lang="ru-RU" sz="1400" dirty="0"/>
          </a:p>
        </p:txBody>
      </p:sp>
      <p:sp>
        <p:nvSpPr>
          <p:cNvPr id="5" name="Прямоугольник 4"/>
          <p:cNvSpPr/>
          <p:nvPr/>
        </p:nvSpPr>
        <p:spPr>
          <a:xfrm>
            <a:off x="332656" y="488504"/>
            <a:ext cx="6336704" cy="1015663"/>
          </a:xfrm>
          <a:prstGeom prst="rect">
            <a:avLst/>
          </a:prstGeom>
        </p:spPr>
        <p:txBody>
          <a:bodyPr wrap="square">
            <a:spAutoFit/>
          </a:bodyPr>
          <a:lstStyle/>
          <a:p>
            <a:pPr algn="ctr"/>
            <a:r>
              <a:rPr lang="ru-RU" sz="2000" dirty="0">
                <a:latin typeface="+mj-lt"/>
                <a:cs typeface="Times New Roman" panose="02020603050405020304" pitchFamily="18" charset="0"/>
              </a:rPr>
              <a:t>Анализ исполнения  </a:t>
            </a:r>
            <a:r>
              <a:rPr lang="ru-RU" sz="2000" dirty="0" smtClean="0">
                <a:latin typeface="+mj-lt"/>
                <a:cs typeface="Times New Roman" panose="02020603050405020304" pitchFamily="18" charset="0"/>
              </a:rPr>
              <a:t>доходов консолидированных </a:t>
            </a:r>
            <a:r>
              <a:rPr lang="ru-RU" sz="2000" dirty="0">
                <a:latin typeface="+mj-lt"/>
                <a:cs typeface="Times New Roman" panose="02020603050405020304" pitchFamily="18" charset="0"/>
              </a:rPr>
              <a:t>бюджетов муниципальных образований Ярославской области</a:t>
            </a:r>
            <a:endParaRPr lang="ru-RU" sz="2000" dirty="0">
              <a:latin typeface="+mj-lt"/>
            </a:endParaRPr>
          </a:p>
        </p:txBody>
      </p:sp>
      <p:sp>
        <p:nvSpPr>
          <p:cNvPr id="2" name="Прямоугольник 1"/>
          <p:cNvSpPr/>
          <p:nvPr/>
        </p:nvSpPr>
        <p:spPr>
          <a:xfrm>
            <a:off x="2841737" y="1504165"/>
            <a:ext cx="1318542" cy="280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2018 год</a:t>
            </a:r>
            <a:endParaRPr lang="ru-RU" dirty="0">
              <a:solidFill>
                <a:schemeClr val="tx1"/>
              </a:solidFill>
            </a:endParaRPr>
          </a:p>
        </p:txBody>
      </p:sp>
      <p:graphicFrame>
        <p:nvGraphicFramePr>
          <p:cNvPr id="11" name="Диаграмма 10"/>
          <p:cNvGraphicFramePr>
            <a:graphicFrameLocks/>
          </p:cNvGraphicFramePr>
          <p:nvPr>
            <p:extLst>
              <p:ext uri="{D42A27DB-BD31-4B8C-83A1-F6EECF244321}">
                <p14:modId xmlns:p14="http://schemas.microsoft.com/office/powerpoint/2010/main" val="557981853"/>
              </p:ext>
            </p:extLst>
          </p:nvPr>
        </p:nvGraphicFramePr>
        <p:xfrm>
          <a:off x="188640" y="1798435"/>
          <a:ext cx="6480720" cy="308255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Объект 5"/>
          <p:cNvGraphicFramePr>
            <a:graphicFrameLocks noChangeAspect="1"/>
          </p:cNvGraphicFramePr>
          <p:nvPr>
            <p:extLst>
              <p:ext uri="{D42A27DB-BD31-4B8C-83A1-F6EECF244321}">
                <p14:modId xmlns:p14="http://schemas.microsoft.com/office/powerpoint/2010/main" val="1006807437"/>
              </p:ext>
            </p:extLst>
          </p:nvPr>
        </p:nvGraphicFramePr>
        <p:xfrm>
          <a:off x="260648" y="5025008"/>
          <a:ext cx="6480720" cy="4392488"/>
        </p:xfrm>
        <a:graphic>
          <a:graphicData uri="http://schemas.openxmlformats.org/presentationml/2006/ole">
            <mc:AlternateContent xmlns:mc="http://schemas.openxmlformats.org/markup-compatibility/2006">
              <mc:Choice xmlns:v="urn:schemas-microsoft-com:vml" Requires="v">
                <p:oleObj spid="_x0000_s38961" name="Лист" r:id="rId5" imgW="6343532" imgH="4448250" progId="Excel.Sheet.8">
                  <p:embed/>
                </p:oleObj>
              </mc:Choice>
              <mc:Fallback>
                <p:oleObj name="Лист" r:id="rId5" imgW="6343532" imgH="4448250" progId="Excel.Sheet.8">
                  <p:embed/>
                  <p:pic>
                    <p:nvPicPr>
                      <p:cNvPr id="0" name=""/>
                      <p:cNvPicPr/>
                      <p:nvPr/>
                    </p:nvPicPr>
                    <p:blipFill>
                      <a:blip r:embed="rId6"/>
                      <a:stretch>
                        <a:fillRect/>
                      </a:stretch>
                    </p:blipFill>
                    <p:spPr>
                      <a:xfrm>
                        <a:off x="260648" y="5025008"/>
                        <a:ext cx="6480720" cy="4392488"/>
                      </a:xfrm>
                      <a:prstGeom prst="rect">
                        <a:avLst/>
                      </a:prstGeom>
                    </p:spPr>
                  </p:pic>
                </p:oleObj>
              </mc:Fallback>
            </mc:AlternateContent>
          </a:graphicData>
        </a:graphic>
      </p:graphicFrame>
    </p:spTree>
    <p:extLst>
      <p:ext uri="{BB962C8B-B14F-4D97-AF65-F5344CB8AC3E}">
        <p14:creationId xmlns:p14="http://schemas.microsoft.com/office/powerpoint/2010/main" val="11808452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286500" y="9378597"/>
            <a:ext cx="571500" cy="527403"/>
          </a:xfrm>
        </p:spPr>
        <p:txBody>
          <a:bodyPr/>
          <a:lstStyle/>
          <a:p>
            <a:fld id="{B19B0651-EE4F-4900-A07F-96A6BFA9D0F0}" type="slidenum">
              <a:rPr lang="ru-RU" sz="1400" smtClean="0"/>
              <a:t>59</a:t>
            </a:fld>
            <a:endParaRPr lang="ru-RU" sz="1400" dirty="0"/>
          </a:p>
        </p:txBody>
      </p:sp>
      <p:sp>
        <p:nvSpPr>
          <p:cNvPr id="5" name="TextBox 4"/>
          <p:cNvSpPr txBox="1"/>
          <p:nvPr/>
        </p:nvSpPr>
        <p:spPr>
          <a:xfrm>
            <a:off x="260648" y="560512"/>
            <a:ext cx="6408712" cy="1015663"/>
          </a:xfrm>
          <a:prstGeom prst="rect">
            <a:avLst/>
          </a:prstGeom>
          <a:noFill/>
        </p:spPr>
        <p:txBody>
          <a:bodyPr wrap="square" rtlCol="0">
            <a:spAutoFit/>
          </a:bodyPr>
          <a:lstStyle/>
          <a:p>
            <a:pPr lvl="0" algn="ctr"/>
            <a:r>
              <a:rPr lang="ru-RU" sz="2000" dirty="0">
                <a:solidFill>
                  <a:prstClr val="black"/>
                </a:solidFill>
                <a:latin typeface="Impact"/>
                <a:cs typeface="Times New Roman" panose="02020603050405020304" pitchFamily="18" charset="0"/>
              </a:rPr>
              <a:t>Анализ исполнения  </a:t>
            </a:r>
            <a:r>
              <a:rPr lang="ru-RU" sz="2000" dirty="0" smtClean="0">
                <a:solidFill>
                  <a:prstClr val="black"/>
                </a:solidFill>
                <a:latin typeface="Impact"/>
                <a:cs typeface="Times New Roman" panose="02020603050405020304" pitchFamily="18" charset="0"/>
              </a:rPr>
              <a:t>расходов </a:t>
            </a:r>
            <a:r>
              <a:rPr lang="ru-RU" sz="2000" dirty="0">
                <a:solidFill>
                  <a:prstClr val="black"/>
                </a:solidFill>
                <a:latin typeface="Impact"/>
                <a:cs typeface="Times New Roman" panose="02020603050405020304" pitchFamily="18" charset="0"/>
              </a:rPr>
              <a:t>консолидированных бюджетов муниципальных образований Ярославской области</a:t>
            </a:r>
            <a:endParaRPr lang="ru-RU" sz="2000" dirty="0">
              <a:solidFill>
                <a:prstClr val="black"/>
              </a:solidFill>
              <a:latin typeface="Impact"/>
            </a:endParaRPr>
          </a:p>
        </p:txBody>
      </p:sp>
      <p:graphicFrame>
        <p:nvGraphicFramePr>
          <p:cNvPr id="8" name="Диаграмма 7"/>
          <p:cNvGraphicFramePr>
            <a:graphicFrameLocks/>
          </p:cNvGraphicFramePr>
          <p:nvPr>
            <p:extLst>
              <p:ext uri="{D42A27DB-BD31-4B8C-83A1-F6EECF244321}">
                <p14:modId xmlns:p14="http://schemas.microsoft.com/office/powerpoint/2010/main" val="3462597066"/>
              </p:ext>
            </p:extLst>
          </p:nvPr>
        </p:nvGraphicFramePr>
        <p:xfrm>
          <a:off x="260649" y="1712640"/>
          <a:ext cx="6336704" cy="3581406"/>
        </p:xfrm>
        <a:graphic>
          <a:graphicData uri="http://schemas.openxmlformats.org/drawingml/2006/chart">
            <c:chart xmlns:c="http://schemas.openxmlformats.org/drawingml/2006/chart" xmlns:r="http://schemas.openxmlformats.org/officeDocument/2006/relationships" r:id="rId3"/>
          </a:graphicData>
        </a:graphic>
      </p:graphicFrame>
      <p:sp>
        <p:nvSpPr>
          <p:cNvPr id="2" name="Прямоугольник 1"/>
          <p:cNvSpPr/>
          <p:nvPr/>
        </p:nvSpPr>
        <p:spPr>
          <a:xfrm>
            <a:off x="2636912" y="1576175"/>
            <a:ext cx="1742492" cy="280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2018 год</a:t>
            </a:r>
            <a:endParaRPr lang="ru-RU" dirty="0">
              <a:solidFill>
                <a:schemeClr val="tx1"/>
              </a:solidFill>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3458415402"/>
              </p:ext>
            </p:extLst>
          </p:nvPr>
        </p:nvGraphicFramePr>
        <p:xfrm>
          <a:off x="374998" y="5313040"/>
          <a:ext cx="6305550" cy="4169668"/>
        </p:xfrm>
        <a:graphic>
          <a:graphicData uri="http://schemas.openxmlformats.org/presentationml/2006/ole">
            <mc:AlternateContent xmlns:mc="http://schemas.openxmlformats.org/markup-compatibility/2006">
              <mc:Choice xmlns:v="urn:schemas-microsoft-com:vml" Requires="v">
                <p:oleObj spid="_x0000_s39984" name="Лист" r:id="rId5" imgW="6305443" imgH="4457700" progId="Excel.Sheet.8">
                  <p:embed/>
                </p:oleObj>
              </mc:Choice>
              <mc:Fallback>
                <p:oleObj name="Лист" r:id="rId5" imgW="6305443" imgH="4457700" progId="Excel.Sheet.8">
                  <p:embed/>
                  <p:pic>
                    <p:nvPicPr>
                      <p:cNvPr id="0" name=""/>
                      <p:cNvPicPr/>
                      <p:nvPr/>
                    </p:nvPicPr>
                    <p:blipFill>
                      <a:blip r:embed="rId6"/>
                      <a:stretch>
                        <a:fillRect/>
                      </a:stretch>
                    </p:blipFill>
                    <p:spPr>
                      <a:xfrm>
                        <a:off x="374998" y="5313040"/>
                        <a:ext cx="6305550" cy="4169668"/>
                      </a:xfrm>
                      <a:prstGeom prst="rect">
                        <a:avLst/>
                      </a:prstGeom>
                    </p:spPr>
                  </p:pic>
                </p:oleObj>
              </mc:Fallback>
            </mc:AlternateContent>
          </a:graphicData>
        </a:graphic>
      </p:graphicFrame>
    </p:spTree>
    <p:extLst>
      <p:ext uri="{BB962C8B-B14F-4D97-AF65-F5344CB8AC3E}">
        <p14:creationId xmlns:p14="http://schemas.microsoft.com/office/powerpoint/2010/main" val="530281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332656" y="560512"/>
            <a:ext cx="6336705" cy="648072"/>
          </a:xfrm>
        </p:spPr>
        <p:txBody>
          <a:bodyPr vert="horz" lIns="91440" tIns="45720" rIns="91440" bIns="45720" rtlCol="0" anchor="t" anchorCtr="0">
            <a:noAutofit/>
          </a:bodyPr>
          <a:lstStyle/>
          <a:p>
            <a:pPr algn="ctr"/>
            <a:r>
              <a:rPr lang="ru-RU" sz="1800" dirty="0" smtClean="0"/>
              <a:t>Структура валового регионального продукта Ярославской </a:t>
            </a:r>
            <a:r>
              <a:rPr lang="ru-RU" sz="1800" dirty="0"/>
              <a:t>области </a:t>
            </a:r>
            <a:r>
              <a:rPr lang="ru-RU" sz="1800" dirty="0" smtClean="0"/>
              <a:t>(процентов)</a:t>
            </a:r>
            <a:endParaRPr lang="ru-RU" sz="1800" dirty="0"/>
          </a:p>
        </p:txBody>
      </p:sp>
      <p:sp>
        <p:nvSpPr>
          <p:cNvPr id="9" name="Номер слайда 4"/>
          <p:cNvSpPr txBox="1">
            <a:spLocks/>
          </p:cNvSpPr>
          <p:nvPr/>
        </p:nvSpPr>
        <p:spPr>
          <a:xfrm>
            <a:off x="6525344" y="9633520"/>
            <a:ext cx="321852"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6</a:t>
            </a:fld>
            <a:endParaRPr lang="ru-RU" sz="1400" dirty="0"/>
          </a:p>
        </p:txBody>
      </p:sp>
      <p:pic>
        <p:nvPicPr>
          <p:cNvPr id="460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32" y="1382174"/>
            <a:ext cx="6624736" cy="5102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89889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286500" y="9378597"/>
            <a:ext cx="571500" cy="527403"/>
          </a:xfrm>
        </p:spPr>
        <p:txBody>
          <a:bodyPr/>
          <a:lstStyle/>
          <a:p>
            <a:fld id="{B19B0651-EE4F-4900-A07F-96A6BFA9D0F0}" type="slidenum">
              <a:rPr lang="ru-RU" sz="1400" smtClean="0"/>
              <a:t>60</a:t>
            </a:fld>
            <a:endParaRPr lang="ru-RU" sz="1400" dirty="0"/>
          </a:p>
        </p:txBody>
      </p:sp>
      <p:sp>
        <p:nvSpPr>
          <p:cNvPr id="6" name="Прямоугольник 5"/>
          <p:cNvSpPr/>
          <p:nvPr/>
        </p:nvSpPr>
        <p:spPr>
          <a:xfrm>
            <a:off x="476672" y="632520"/>
            <a:ext cx="6120680" cy="646331"/>
          </a:xfrm>
          <a:prstGeom prst="rect">
            <a:avLst/>
          </a:prstGeom>
        </p:spPr>
        <p:txBody>
          <a:bodyPr wrap="square">
            <a:spAutoFit/>
          </a:bodyPr>
          <a:lstStyle/>
          <a:p>
            <a:pPr algn="ctr"/>
            <a:r>
              <a:rPr lang="ru-RU" dirty="0">
                <a:latin typeface="+mj-lt"/>
                <a:cs typeface="Times New Roman" panose="02020603050405020304" pitchFamily="18" charset="0"/>
              </a:rPr>
              <a:t>Долговая нагрузка на бюджеты субъектов ЦФО РФ </a:t>
            </a:r>
            <a:endParaRPr lang="ru-RU" dirty="0" smtClean="0">
              <a:latin typeface="+mj-lt"/>
              <a:cs typeface="Times New Roman" panose="02020603050405020304" pitchFamily="18" charset="0"/>
            </a:endParaRPr>
          </a:p>
          <a:p>
            <a:pPr algn="ctr"/>
            <a:r>
              <a:rPr lang="ru-RU" dirty="0" smtClean="0">
                <a:latin typeface="+mj-lt"/>
                <a:cs typeface="Times New Roman" panose="02020603050405020304" pitchFamily="18" charset="0"/>
              </a:rPr>
              <a:t>на 01.01.2019</a:t>
            </a:r>
            <a:endParaRPr lang="ru-RU" dirty="0">
              <a:latin typeface="+mj-lt"/>
              <a:cs typeface="Times New Roman" panose="02020603050405020304" pitchFamily="18" charset="0"/>
            </a:endParaRPr>
          </a:p>
        </p:txBody>
      </p:sp>
      <p:sp>
        <p:nvSpPr>
          <p:cNvPr id="7" name="Прямоугольник 6"/>
          <p:cNvSpPr/>
          <p:nvPr/>
        </p:nvSpPr>
        <p:spPr>
          <a:xfrm>
            <a:off x="188640" y="5025008"/>
            <a:ext cx="4320480" cy="369332"/>
          </a:xfrm>
          <a:prstGeom prst="rect">
            <a:avLst/>
          </a:prstGeom>
        </p:spPr>
        <p:txBody>
          <a:bodyPr wrap="square">
            <a:spAutoFit/>
          </a:bodyPr>
          <a:lstStyle/>
          <a:p>
            <a:r>
              <a:rPr lang="ru-RU" sz="1400" b="1" dirty="0">
                <a:solidFill>
                  <a:srgbClr val="C00000"/>
                </a:solidFill>
                <a:latin typeface="Times New Roman" panose="02020603050405020304" pitchFamily="18" charset="0"/>
                <a:cs typeface="Times New Roman" panose="02020603050405020304" pitchFamily="18" charset="0"/>
              </a:rPr>
              <a:t>По данным сайта </a:t>
            </a:r>
            <a:r>
              <a:rPr lang="en-US" sz="1400" b="1" dirty="0">
                <a:solidFill>
                  <a:srgbClr val="C00000"/>
                </a:solidFill>
                <a:latin typeface="Times New Roman" panose="02020603050405020304" pitchFamily="18" charset="0"/>
                <a:cs typeface="Times New Roman" panose="02020603050405020304" pitchFamily="18" charset="0"/>
              </a:rPr>
              <a:t>http://iminfin.ru</a:t>
            </a:r>
            <a:r>
              <a:rPr lang="en-US" b="1" dirty="0">
                <a:solidFill>
                  <a:srgbClr val="C00000"/>
                </a:solidFill>
                <a:latin typeface="Times New Roman" panose="02020603050405020304" pitchFamily="18" charset="0"/>
                <a:cs typeface="Times New Roman" panose="02020603050405020304" pitchFamily="18" charset="0"/>
              </a:rPr>
              <a:t>/</a:t>
            </a:r>
            <a:endParaRPr lang="ru-RU" b="1" dirty="0">
              <a:solidFill>
                <a:srgbClr val="C0000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88640" y="6123988"/>
            <a:ext cx="1346448" cy="14401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solidFill>
                <a:schemeClr val="tx1"/>
              </a:solidFill>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val="1788814418"/>
              </p:ext>
            </p:extLst>
          </p:nvPr>
        </p:nvGraphicFramePr>
        <p:xfrm>
          <a:off x="206077" y="1424608"/>
          <a:ext cx="6535291" cy="3888431"/>
        </p:xfrm>
        <a:graphic>
          <a:graphicData uri="http://schemas.openxmlformats.org/presentationml/2006/ole">
            <mc:AlternateContent xmlns:mc="http://schemas.openxmlformats.org/markup-compatibility/2006">
              <mc:Choice xmlns:v="urn:schemas-microsoft-com:vml" Requires="v">
                <p:oleObj spid="_x0000_s41010" name="Лист" r:id="rId4" imgW="6391345" imgH="4800600" progId="Excel.Sheet.12">
                  <p:embed/>
                </p:oleObj>
              </mc:Choice>
              <mc:Fallback>
                <p:oleObj name="Лист" r:id="rId4" imgW="6391345" imgH="4800600" progId="Excel.Sheet.12">
                  <p:embed/>
                  <p:pic>
                    <p:nvPicPr>
                      <p:cNvPr id="0" name=""/>
                      <p:cNvPicPr/>
                      <p:nvPr/>
                    </p:nvPicPr>
                    <p:blipFill>
                      <a:blip r:embed="rId5"/>
                      <a:stretch>
                        <a:fillRect/>
                      </a:stretch>
                    </p:blipFill>
                    <p:spPr>
                      <a:xfrm>
                        <a:off x="206077" y="1424608"/>
                        <a:ext cx="6535291" cy="3888431"/>
                      </a:xfrm>
                      <a:prstGeom prst="rect">
                        <a:avLst/>
                      </a:prstGeom>
                    </p:spPr>
                  </p:pic>
                </p:oleObj>
              </mc:Fallback>
            </mc:AlternateContent>
          </a:graphicData>
        </a:graphic>
      </p:graphicFrame>
      <p:graphicFrame>
        <p:nvGraphicFramePr>
          <p:cNvPr id="10" name="Диаграмма 9"/>
          <p:cNvGraphicFramePr>
            <a:graphicFrameLocks/>
          </p:cNvGraphicFramePr>
          <p:nvPr>
            <p:extLst>
              <p:ext uri="{D42A27DB-BD31-4B8C-83A1-F6EECF244321}">
                <p14:modId xmlns:p14="http://schemas.microsoft.com/office/powerpoint/2010/main" val="3517672563"/>
              </p:ext>
            </p:extLst>
          </p:nvPr>
        </p:nvGraphicFramePr>
        <p:xfrm>
          <a:off x="-225363" y="5209674"/>
          <a:ext cx="7083363" cy="379221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0470227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9258" y="4782611"/>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Номер слайда 4"/>
          <p:cNvSpPr txBox="1">
            <a:spLocks/>
          </p:cNvSpPr>
          <p:nvPr/>
        </p:nvSpPr>
        <p:spPr>
          <a:xfrm>
            <a:off x="6453336" y="9633520"/>
            <a:ext cx="393860"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61</a:t>
            </a:fld>
            <a:endParaRPr lang="ru-RU" sz="1400" dirty="0"/>
          </a:p>
        </p:txBody>
      </p:sp>
      <p:pic>
        <p:nvPicPr>
          <p:cNvPr id="9"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45768" y="5414610"/>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3336" y="3180623"/>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9258" y="4035022"/>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9258" y="4620749"/>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9258" y="5817096"/>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5"/>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46852" b="49352" l="41979" r="43542"/>
                    </a14:imgEffect>
                  </a14:imgLayer>
                </a14:imgProps>
              </a:ext>
              <a:ext uri="{28A0092B-C50C-407E-A947-70E740481C1C}">
                <a14:useLocalDpi xmlns:a14="http://schemas.microsoft.com/office/drawing/2010/main" val="0"/>
              </a:ext>
            </a:extLst>
          </a:blip>
          <a:srcRect l="42107" t="46978" r="56539" b="50620"/>
          <a:stretch/>
        </p:blipFill>
        <p:spPr bwMode="auto">
          <a:xfrm>
            <a:off x="6459258" y="5591114"/>
            <a:ext cx="162277" cy="16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Прямоугольник 12"/>
          <p:cNvSpPr/>
          <p:nvPr/>
        </p:nvSpPr>
        <p:spPr>
          <a:xfrm>
            <a:off x="701080" y="784920"/>
            <a:ext cx="5688632" cy="369332"/>
          </a:xfrm>
          <a:prstGeom prst="rect">
            <a:avLst/>
          </a:prstGeom>
        </p:spPr>
        <p:txBody>
          <a:bodyPr wrap="square">
            <a:spAutoFit/>
          </a:bodyPr>
          <a:lstStyle/>
          <a:p>
            <a:pPr algn="ctr"/>
            <a:r>
              <a:rPr lang="ru-RU" dirty="0" smtClean="0">
                <a:latin typeface="+mj-lt"/>
              </a:rPr>
              <a:t>Долговая нагрузка на местные бюджеты на 01.01.2019</a:t>
            </a:r>
            <a:endParaRPr lang="ru-RU" dirty="0">
              <a:latin typeface="+mj-lt"/>
            </a:endParaRPr>
          </a:p>
        </p:txBody>
      </p:sp>
      <p:graphicFrame>
        <p:nvGraphicFramePr>
          <p:cNvPr id="3" name="Объект 2"/>
          <p:cNvGraphicFramePr>
            <a:graphicFrameLocks noChangeAspect="1"/>
          </p:cNvGraphicFramePr>
          <p:nvPr>
            <p:extLst>
              <p:ext uri="{D42A27DB-BD31-4B8C-83A1-F6EECF244321}">
                <p14:modId xmlns:p14="http://schemas.microsoft.com/office/powerpoint/2010/main" val="4266029888"/>
              </p:ext>
            </p:extLst>
          </p:nvPr>
        </p:nvGraphicFramePr>
        <p:xfrm>
          <a:off x="158275" y="1414841"/>
          <a:ext cx="6491991" cy="5200650"/>
        </p:xfrm>
        <a:graphic>
          <a:graphicData uri="http://schemas.openxmlformats.org/presentationml/2006/ole">
            <mc:AlternateContent xmlns:mc="http://schemas.openxmlformats.org/markup-compatibility/2006">
              <mc:Choice xmlns:v="urn:schemas-microsoft-com:vml" Requires="v">
                <p:oleObj spid="_x0000_s42030" name="Лист" r:id="rId7" imgW="6734144" imgH="5200740" progId="Excel.Sheet.8">
                  <p:embed/>
                </p:oleObj>
              </mc:Choice>
              <mc:Fallback>
                <p:oleObj name="Лист" r:id="rId7" imgW="6734144" imgH="5200740" progId="Excel.Sheet.8">
                  <p:embed/>
                  <p:pic>
                    <p:nvPicPr>
                      <p:cNvPr id="0" name=""/>
                      <p:cNvPicPr/>
                      <p:nvPr/>
                    </p:nvPicPr>
                    <p:blipFill>
                      <a:blip r:embed="rId8"/>
                      <a:stretch>
                        <a:fillRect/>
                      </a:stretch>
                    </p:blipFill>
                    <p:spPr>
                      <a:xfrm>
                        <a:off x="158275" y="1414841"/>
                        <a:ext cx="6491991" cy="5200650"/>
                      </a:xfrm>
                      <a:prstGeom prst="rect">
                        <a:avLst/>
                      </a:prstGeom>
                    </p:spPr>
                  </p:pic>
                </p:oleObj>
              </mc:Fallback>
            </mc:AlternateContent>
          </a:graphicData>
        </a:graphic>
      </p:graphicFrame>
    </p:spTree>
    <p:extLst>
      <p:ext uri="{BB962C8B-B14F-4D97-AF65-F5344CB8AC3E}">
        <p14:creationId xmlns:p14="http://schemas.microsoft.com/office/powerpoint/2010/main" val="36355714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5880475" y="8985448"/>
            <a:ext cx="571500" cy="527403"/>
          </a:xfrm>
        </p:spPr>
        <p:txBody>
          <a:bodyPr/>
          <a:lstStyle/>
          <a:p>
            <a:fld id="{B19B0651-EE4F-4900-A07F-96A6BFA9D0F0}" type="slidenum">
              <a:rPr lang="ru-RU" sz="1400" smtClean="0"/>
              <a:t>62</a:t>
            </a:fld>
            <a:endParaRPr lang="ru-RU" sz="1400" dirty="0"/>
          </a:p>
        </p:txBody>
      </p:sp>
      <p:sp>
        <p:nvSpPr>
          <p:cNvPr id="3" name="TextBox 2"/>
          <p:cNvSpPr txBox="1"/>
          <p:nvPr/>
        </p:nvSpPr>
        <p:spPr>
          <a:xfrm>
            <a:off x="286020" y="493063"/>
            <a:ext cx="6264696" cy="707886"/>
          </a:xfrm>
          <a:prstGeom prst="rect">
            <a:avLst/>
          </a:prstGeom>
          <a:noFill/>
        </p:spPr>
        <p:txBody>
          <a:bodyPr wrap="square" rtlCol="0">
            <a:spAutoFit/>
          </a:bodyPr>
          <a:lstStyle/>
          <a:p>
            <a:pPr lvl="0" algn="ctr"/>
            <a:r>
              <a:rPr lang="ru-RU" sz="2000" dirty="0" smtClean="0">
                <a:solidFill>
                  <a:prstClr val="black"/>
                </a:solidFill>
                <a:latin typeface="+mj-lt"/>
                <a:cs typeface="Times New Roman" panose="02020603050405020304" pitchFamily="18" charset="0"/>
              </a:rPr>
              <a:t>Уровень открытости бюджетных данных в Ярославской области</a:t>
            </a:r>
            <a:endParaRPr lang="ru-RU" sz="2000" dirty="0">
              <a:solidFill>
                <a:prstClr val="black"/>
              </a:solidFill>
              <a:latin typeface="+mj-lt"/>
              <a:cs typeface="Times New Roman" panose="02020603050405020304" pitchFamily="18" charset="0"/>
            </a:endParaRPr>
          </a:p>
        </p:txBody>
      </p:sp>
      <p:sp>
        <p:nvSpPr>
          <p:cNvPr id="4" name="Прямоугольник 3"/>
          <p:cNvSpPr/>
          <p:nvPr/>
        </p:nvSpPr>
        <p:spPr>
          <a:xfrm>
            <a:off x="286020" y="1064568"/>
            <a:ext cx="6165955" cy="1107973"/>
          </a:xfrm>
          <a:prstGeom prst="rect">
            <a:avLst/>
          </a:prstGeom>
        </p:spPr>
        <p:txBody>
          <a:bodyPr wrap="square" lIns="91417" tIns="45709" rIns="91417" bIns="45709">
            <a:spAutoFit/>
          </a:bodyPr>
          <a:lstStyle/>
          <a:p>
            <a:pPr indent="450000" algn="just"/>
            <a:r>
              <a:rPr lang="ru-RU" sz="1100" dirty="0" smtClean="0">
                <a:solidFill>
                  <a:prstClr val="black"/>
                </a:solidFill>
                <a:latin typeface="Times New Roman" panose="02020603050405020304" pitchFamily="18" charset="0"/>
                <a:ea typeface="Calibri"/>
                <a:cs typeface="Times New Roman" panose="02020603050405020304" pitchFamily="18" charset="0"/>
              </a:rPr>
              <a:t>«Бюджет для граждан» является составной частью понятия «открытый бюджет». Открытый бюджет, открытые бюджетные данные – общедоступные данные, характеризующие бюджет, бюджетную систему и бюджетный процесс, предоставляемые государственными органами и органами местного самоуправления.</a:t>
            </a:r>
          </a:p>
          <a:p>
            <a:pPr indent="450000" algn="just"/>
            <a:r>
              <a:rPr lang="ru-RU" sz="1100" dirty="0">
                <a:latin typeface="Times New Roman" panose="02020603050405020304" pitchFamily="18" charset="0"/>
                <a:ea typeface="Times New Roman"/>
                <a:cs typeface="Times New Roman" panose="02020603050405020304" pitchFamily="18" charset="0"/>
              </a:rPr>
              <a:t>Ежегодно </a:t>
            </a:r>
            <a:r>
              <a:rPr lang="ru-RU" sz="1100" dirty="0" smtClean="0">
                <a:latin typeface="Times New Roman" panose="02020603050405020304" pitchFamily="18" charset="0"/>
                <a:ea typeface="Times New Roman"/>
                <a:cs typeface="Times New Roman" panose="02020603050405020304" pitchFamily="18" charset="0"/>
              </a:rPr>
              <a:t>ФГБУ </a:t>
            </a:r>
            <a:r>
              <a:rPr lang="ru-RU" sz="1100" dirty="0">
                <a:latin typeface="Times New Roman" panose="02020603050405020304" pitchFamily="18" charset="0"/>
                <a:ea typeface="Times New Roman"/>
                <a:cs typeface="Times New Roman" panose="02020603050405020304" pitchFamily="18" charset="0"/>
              </a:rPr>
              <a:t>«Научно-исследовательский финансовый </a:t>
            </a:r>
            <a:r>
              <a:rPr lang="ru-RU" sz="1100" dirty="0" smtClean="0">
                <a:latin typeface="Times New Roman" panose="02020603050405020304" pitchFamily="18" charset="0"/>
                <a:ea typeface="Times New Roman"/>
                <a:cs typeface="Times New Roman" panose="02020603050405020304" pitchFamily="18" charset="0"/>
              </a:rPr>
              <a:t>институт» </a:t>
            </a:r>
            <a:r>
              <a:rPr lang="ru-RU" sz="1100" dirty="0">
                <a:latin typeface="Times New Roman" panose="02020603050405020304" pitchFamily="18" charset="0"/>
                <a:ea typeface="Times New Roman"/>
                <a:cs typeface="Times New Roman" panose="02020603050405020304" pitchFamily="18" charset="0"/>
              </a:rPr>
              <a:t>по заказу Минфина России </a:t>
            </a:r>
            <a:r>
              <a:rPr lang="ru-RU" sz="1100" dirty="0" smtClean="0">
                <a:latin typeface="Times New Roman" panose="02020603050405020304" pitchFamily="18" charset="0"/>
                <a:ea typeface="Times New Roman"/>
                <a:cs typeface="Times New Roman" panose="02020603050405020304" pitchFamily="18" charset="0"/>
              </a:rPr>
              <a:t>составляет </a:t>
            </a:r>
            <a:r>
              <a:rPr lang="ru-RU" sz="1100" dirty="0">
                <a:latin typeface="Times New Roman" panose="02020603050405020304" pitchFamily="18" charset="0"/>
                <a:ea typeface="Times New Roman"/>
                <a:cs typeface="Times New Roman" panose="02020603050405020304" pitchFamily="18" charset="0"/>
              </a:rPr>
              <a:t>рейтинг субъектов по уровню открытости бюджетных данных. </a:t>
            </a:r>
            <a:endParaRPr lang="ru-RU" sz="1100" i="1" dirty="0">
              <a:solidFill>
                <a:prstClr val="black"/>
              </a:solidFill>
              <a:latin typeface="Times New Roman" panose="02020603050405020304" pitchFamily="18" charset="0"/>
              <a:cs typeface="Times New Roman" panose="02020603050405020304" pitchFamily="18" charset="0"/>
            </a:endParaRPr>
          </a:p>
        </p:txBody>
      </p:sp>
      <p:graphicFrame>
        <p:nvGraphicFramePr>
          <p:cNvPr id="5" name="Схема 4"/>
          <p:cNvGraphicFramePr/>
          <p:nvPr>
            <p:extLst>
              <p:ext uri="{D42A27DB-BD31-4B8C-83A1-F6EECF244321}">
                <p14:modId xmlns:p14="http://schemas.microsoft.com/office/powerpoint/2010/main" val="1095140240"/>
              </p:ext>
            </p:extLst>
          </p:nvPr>
        </p:nvGraphicFramePr>
        <p:xfrm>
          <a:off x="338499" y="2164745"/>
          <a:ext cx="6113476" cy="57504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Прямоугольник 5"/>
          <p:cNvSpPr/>
          <p:nvPr/>
        </p:nvSpPr>
        <p:spPr>
          <a:xfrm>
            <a:off x="3703910" y="6007782"/>
            <a:ext cx="2701619" cy="307754"/>
          </a:xfrm>
          <a:prstGeom prst="rect">
            <a:avLst/>
          </a:prstGeom>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p:spPr>
        <p:txBody>
          <a:bodyPr wrap="square" lIns="91417" tIns="45709" rIns="91417" bIns="45709">
            <a:spAutoFit/>
          </a:bodyPr>
          <a:lstStyle/>
          <a:p>
            <a:pPr marL="0" marR="0" lvl="0" indent="0" algn="just" defTabSz="1279622"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smtClean="0">
                <a:ln>
                  <a:noFill/>
                </a:ln>
                <a:solidFill>
                  <a:srgbClr val="000099"/>
                </a:solidFill>
                <a:effectLst/>
                <a:uLnTx/>
                <a:uFillTx/>
                <a:latin typeface="Arial Narrow" panose="020B0606020202030204" pitchFamily="34" charset="0"/>
                <a:ea typeface="Calibri"/>
              </a:rPr>
              <a:t>Результаты проведенных оценок:</a:t>
            </a:r>
          </a:p>
        </p:txBody>
      </p:sp>
      <p:sp>
        <p:nvSpPr>
          <p:cNvPr id="8" name="Прямоугольник 7"/>
          <p:cNvSpPr/>
          <p:nvPr/>
        </p:nvSpPr>
        <p:spPr>
          <a:xfrm>
            <a:off x="3703911" y="7514655"/>
            <a:ext cx="2701619" cy="307754"/>
          </a:xfrm>
          <a:prstGeom prst="rect">
            <a:avLst/>
          </a:prstGeom>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p:spPr>
        <p:txBody>
          <a:bodyPr wrap="square" lIns="91417" tIns="45709" rIns="91417" bIns="45709">
            <a:spAutoFit/>
          </a:bodyPr>
          <a:lstStyle/>
          <a:p>
            <a:pPr marL="0" marR="0" lvl="0" indent="0" algn="just" defTabSz="1279622"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smtClean="0">
                <a:ln>
                  <a:noFill/>
                </a:ln>
                <a:solidFill>
                  <a:srgbClr val="000099"/>
                </a:solidFill>
                <a:effectLst/>
                <a:uLnTx/>
                <a:uFillTx/>
                <a:latin typeface="Arial Narrow" panose="020B0606020202030204" pitchFamily="34" charset="0"/>
                <a:ea typeface="Calibri"/>
              </a:rPr>
              <a:t>Динамика по уровню открытости:</a:t>
            </a:r>
          </a:p>
        </p:txBody>
      </p:sp>
      <p:graphicFrame>
        <p:nvGraphicFramePr>
          <p:cNvPr id="10" name="Объект 9"/>
          <p:cNvGraphicFramePr>
            <a:graphicFrameLocks noChangeAspect="1"/>
          </p:cNvGraphicFramePr>
          <p:nvPr>
            <p:extLst>
              <p:ext uri="{D42A27DB-BD31-4B8C-83A1-F6EECF244321}">
                <p14:modId xmlns:p14="http://schemas.microsoft.com/office/powerpoint/2010/main" val="1297048951"/>
              </p:ext>
            </p:extLst>
          </p:nvPr>
        </p:nvGraphicFramePr>
        <p:xfrm>
          <a:off x="3933056" y="6323204"/>
          <a:ext cx="2019300" cy="1133475"/>
        </p:xfrm>
        <a:graphic>
          <a:graphicData uri="http://schemas.openxmlformats.org/presentationml/2006/ole">
            <mc:AlternateContent xmlns:mc="http://schemas.openxmlformats.org/markup-compatibility/2006">
              <mc:Choice xmlns:v="urn:schemas-microsoft-com:vml" Requires="v">
                <p:oleObj spid="_x0000_s43046" name="Лист" r:id="rId9" imgW="2019244" imgH="1133460" progId="Excel.Sheet.12">
                  <p:embed/>
                </p:oleObj>
              </mc:Choice>
              <mc:Fallback>
                <p:oleObj name="Лист" r:id="rId9" imgW="2019244" imgH="1133460" progId="Excel.Sheet.12">
                  <p:embed/>
                  <p:pic>
                    <p:nvPicPr>
                      <p:cNvPr id="0" name=""/>
                      <p:cNvPicPr/>
                      <p:nvPr/>
                    </p:nvPicPr>
                    <p:blipFill>
                      <a:blip r:embed="rId10"/>
                      <a:stretch>
                        <a:fillRect/>
                      </a:stretch>
                    </p:blipFill>
                    <p:spPr>
                      <a:xfrm>
                        <a:off x="3933056" y="6323204"/>
                        <a:ext cx="2019300" cy="1133475"/>
                      </a:xfrm>
                      <a:prstGeom prst="rect">
                        <a:avLst/>
                      </a:prstGeom>
                    </p:spPr>
                  </p:pic>
                </p:oleObj>
              </mc:Fallback>
            </mc:AlternateContent>
          </a:graphicData>
        </a:graphic>
      </p:graphicFrame>
      <p:graphicFrame>
        <p:nvGraphicFramePr>
          <p:cNvPr id="11" name="Диаграмма 10"/>
          <p:cNvGraphicFramePr>
            <a:graphicFrameLocks/>
          </p:cNvGraphicFramePr>
          <p:nvPr>
            <p:extLst>
              <p:ext uri="{D42A27DB-BD31-4B8C-83A1-F6EECF244321}">
                <p14:modId xmlns:p14="http://schemas.microsoft.com/office/powerpoint/2010/main" val="2689614467"/>
              </p:ext>
            </p:extLst>
          </p:nvPr>
        </p:nvGraphicFramePr>
        <p:xfrm>
          <a:off x="3861048" y="7761312"/>
          <a:ext cx="2160240" cy="1080120"/>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p14="http://schemas.microsoft.com/office/powerpoint/2010/main" val="1324360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2656" y="704528"/>
            <a:ext cx="6264696" cy="400110"/>
          </a:xfrm>
          <a:prstGeom prst="rect">
            <a:avLst/>
          </a:prstGeom>
          <a:noFill/>
        </p:spPr>
        <p:txBody>
          <a:bodyPr wrap="square" rtlCol="0">
            <a:spAutoFit/>
          </a:bodyPr>
          <a:lstStyle/>
          <a:p>
            <a:pPr lvl="0" algn="ctr"/>
            <a:r>
              <a:rPr lang="ru-RU" sz="2000" dirty="0" smtClean="0">
                <a:solidFill>
                  <a:prstClr val="black"/>
                </a:solidFill>
                <a:latin typeface="+mj-lt"/>
                <a:cs typeface="Times New Roman" panose="02020603050405020304" pitchFamily="18" charset="0"/>
              </a:rPr>
              <a:t>Полезные ссылки и контакты</a:t>
            </a:r>
            <a:endParaRPr lang="ru-RU" sz="2000" dirty="0">
              <a:solidFill>
                <a:prstClr val="black"/>
              </a:solidFill>
              <a:latin typeface="+mj-lt"/>
              <a:cs typeface="Times New Roman" panose="02020603050405020304" pitchFamily="18" charset="0"/>
            </a:endParaRPr>
          </a:p>
        </p:txBody>
      </p:sp>
      <p:sp>
        <p:nvSpPr>
          <p:cNvPr id="6" name="TextBox 5"/>
          <p:cNvSpPr txBox="1"/>
          <p:nvPr/>
        </p:nvSpPr>
        <p:spPr>
          <a:xfrm>
            <a:off x="2240817" y="5097536"/>
            <a:ext cx="3672407" cy="869293"/>
          </a:xfrm>
          <a:prstGeom prst="rect">
            <a:avLst/>
          </a:prstGeom>
          <a:noFill/>
          <a:ln w="19050">
            <a:noFill/>
          </a:ln>
        </p:spPr>
        <p:txBody>
          <a:bodyPr wrap="square" lIns="68406" tIns="34203" rIns="68406" bIns="34203">
            <a:spAutoFit/>
          </a:bodyPr>
          <a:lstStyle/>
          <a:p>
            <a:pPr algn="just">
              <a:defRPr/>
            </a:pPr>
            <a:r>
              <a:rPr lang="ru-RU" sz="1300" b="1" dirty="0">
                <a:solidFill>
                  <a:schemeClr val="accent2">
                    <a:lumMod val="50000"/>
                  </a:schemeClr>
                </a:solidFill>
                <a:latin typeface="Arial Narrow" panose="020B0606020202030204" pitchFamily="34" charset="0"/>
                <a:cs typeface="Arial" panose="020B0604020202020204" pitchFamily="34" charset="0"/>
              </a:rPr>
              <a:t>Сайт Министерства финансов Российской Федерации</a:t>
            </a:r>
            <a:r>
              <a:rPr lang="ru-RU" sz="1300" b="1" dirty="0">
                <a:solidFill>
                  <a:srgbClr val="C00000"/>
                </a:solidFill>
                <a:latin typeface="Arial Narrow" panose="020B0606020202030204" pitchFamily="34" charset="0"/>
                <a:cs typeface="Arial" panose="020B0604020202020204" pitchFamily="34" charset="0"/>
              </a:rPr>
              <a:t>:</a:t>
            </a:r>
          </a:p>
          <a:p>
            <a:pPr algn="just">
              <a:defRPr/>
            </a:pPr>
            <a:endParaRPr lang="ru-RU" sz="1300" dirty="0">
              <a:latin typeface="Arial Narrow" panose="020B0606020202030204" pitchFamily="34" charset="0"/>
              <a:cs typeface="Arial" panose="020B0604020202020204" pitchFamily="34" charset="0"/>
            </a:endParaRPr>
          </a:p>
          <a:p>
            <a:pPr algn="just">
              <a:defRPr/>
            </a:pPr>
            <a:r>
              <a:rPr lang="en-US" sz="1300" dirty="0">
                <a:solidFill>
                  <a:srgbClr val="0070C0"/>
                </a:solidFill>
                <a:latin typeface="Arial Narrow" panose="020B0606020202030204" pitchFamily="34" charset="0"/>
                <a:cs typeface="Arial" panose="020B0604020202020204" pitchFamily="34" charset="0"/>
              </a:rPr>
              <a:t>https://www.minfin.ru</a:t>
            </a:r>
            <a:endParaRPr lang="ru-RU" sz="1300" dirty="0">
              <a:solidFill>
                <a:srgbClr val="0070C0"/>
              </a:solidFill>
              <a:latin typeface="Arial Narrow" panose="020B0606020202030204" pitchFamily="34" charset="0"/>
              <a:cs typeface="Arial" panose="020B0604020202020204" pitchFamily="34" charset="0"/>
            </a:endParaRPr>
          </a:p>
        </p:txBody>
      </p:sp>
      <p:pic>
        <p:nvPicPr>
          <p:cNvPr id="7" name="Picture 2" descr="J:\Users2\Отдел методологии\БЮДЖЕТ ДЛЯ ГРАЖДАН\Проект закона 2019-2021\qrcodewww.yarregion.ruДФ.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688" y="1558646"/>
            <a:ext cx="1301290" cy="12013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J:\Users2\Отдел методологии\БЮДЖЕТ ДЛЯ ГРАЖДАН\Проект закона 2019-2021\qrcodebudget76.ru.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687" y="3440832"/>
            <a:ext cx="1301290" cy="12450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J:\Users2\Отдел методологии\БЮДЖЕТ ДЛЯ ГРАЖДАН\Проект закона 2019-2021\qrcodewww.minfin.r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688" y="5097017"/>
            <a:ext cx="1308822" cy="12241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280016" y="1558646"/>
            <a:ext cx="4492496" cy="1469457"/>
          </a:xfrm>
          <a:prstGeom prst="rect">
            <a:avLst/>
          </a:prstGeom>
          <a:noFill/>
          <a:ln w="19050">
            <a:noFill/>
          </a:ln>
        </p:spPr>
        <p:txBody>
          <a:bodyPr wrap="square" lIns="68406" tIns="34203" rIns="68406" bIns="34203">
            <a:spAutoFit/>
          </a:bodyPr>
          <a:lstStyle/>
          <a:p>
            <a:pPr algn="just" defTabSz="1279622">
              <a:defRPr/>
            </a:pPr>
            <a:r>
              <a:rPr lang="ru-RU" sz="1300" b="1" dirty="0" smtClean="0">
                <a:solidFill>
                  <a:srgbClr val="C0504D">
                    <a:lumMod val="50000"/>
                  </a:srgbClr>
                </a:solidFill>
                <a:latin typeface="Arial Narrow" panose="020B0606020202030204" pitchFamily="34" charset="0"/>
                <a:cs typeface="Arial" panose="020B0604020202020204" pitchFamily="34" charset="0"/>
              </a:rPr>
              <a:t>Департамент финансов Ярославской области</a:t>
            </a:r>
            <a:r>
              <a:rPr lang="ru-RU" sz="1300" b="1" dirty="0" smtClean="0">
                <a:solidFill>
                  <a:srgbClr val="C00000"/>
                </a:solidFill>
                <a:latin typeface="Arial Narrow" panose="020B0606020202030204" pitchFamily="34" charset="0"/>
                <a:cs typeface="Arial" panose="020B0604020202020204" pitchFamily="34" charset="0"/>
              </a:rPr>
              <a:t>:  </a:t>
            </a:r>
          </a:p>
          <a:p>
            <a:pPr algn="just" defTabSz="1279622">
              <a:defRPr/>
            </a:pPr>
            <a:r>
              <a:rPr lang="en-US" sz="1300" dirty="0">
                <a:solidFill>
                  <a:srgbClr val="0070C0"/>
                </a:solidFill>
                <a:latin typeface="Arial Narrow" panose="020B0606020202030204" pitchFamily="34" charset="0"/>
                <a:cs typeface="Arial" panose="020B0604020202020204" pitchFamily="34" charset="0"/>
              </a:rPr>
              <a:t>http://www.yarregion.ru/depts/depfin/default.aspx</a:t>
            </a:r>
          </a:p>
          <a:p>
            <a:pPr algn="just" defTabSz="1279622">
              <a:defRPr/>
            </a:pPr>
            <a:endParaRPr lang="ru-RU" sz="1300" b="1" dirty="0">
              <a:solidFill>
                <a:prstClr val="black"/>
              </a:solidFill>
              <a:latin typeface="Arial Narrow" panose="020B0606020202030204" pitchFamily="34" charset="0"/>
              <a:cs typeface="Arial" panose="020B0604020202020204" pitchFamily="34" charset="0"/>
            </a:endParaRPr>
          </a:p>
          <a:p>
            <a:pPr algn="just" defTabSz="1279622">
              <a:defRPr/>
            </a:pPr>
            <a:r>
              <a:rPr lang="ru-RU" sz="1300" b="1" dirty="0" smtClean="0">
                <a:solidFill>
                  <a:prstClr val="black"/>
                </a:solidFill>
                <a:latin typeface="Arial Narrow" panose="020B0606020202030204" pitchFamily="34" charset="0"/>
                <a:cs typeface="Arial" panose="020B0604020202020204" pitchFamily="34" charset="0"/>
              </a:rPr>
              <a:t>Адрес: 150000, г. Ярославль, ул. Андропова, 9/9</a:t>
            </a:r>
          </a:p>
          <a:p>
            <a:pPr algn="just" defTabSz="1279622">
              <a:defRPr/>
            </a:pPr>
            <a:r>
              <a:rPr lang="ru-RU" sz="1300" dirty="0" smtClean="0">
                <a:solidFill>
                  <a:prstClr val="black"/>
                </a:solidFill>
                <a:latin typeface="Arial Narrow" panose="020B0606020202030204" pitchFamily="34" charset="0"/>
                <a:cs typeface="Arial" panose="020B0604020202020204" pitchFamily="34" charset="0"/>
              </a:rPr>
              <a:t>Телефон: (4852)32-83-54</a:t>
            </a:r>
          </a:p>
          <a:p>
            <a:pPr algn="just" defTabSz="1279622">
              <a:defRPr/>
            </a:pPr>
            <a:r>
              <a:rPr lang="ru-RU" sz="1300" dirty="0" smtClean="0">
                <a:solidFill>
                  <a:prstClr val="black"/>
                </a:solidFill>
                <a:latin typeface="Arial Narrow" panose="020B0606020202030204" pitchFamily="34" charset="0"/>
                <a:cs typeface="Arial" panose="020B0604020202020204" pitchFamily="34" charset="0"/>
              </a:rPr>
              <a:t>Факс</a:t>
            </a:r>
            <a:r>
              <a:rPr lang="ru-RU" sz="1300" dirty="0">
                <a:solidFill>
                  <a:prstClr val="black"/>
                </a:solidFill>
                <a:latin typeface="Arial Narrow" panose="020B0606020202030204" pitchFamily="34" charset="0"/>
                <a:cs typeface="Arial" panose="020B0604020202020204" pitchFamily="34" charset="0"/>
              </a:rPr>
              <a:t>: (4852)30-49-32 </a:t>
            </a:r>
            <a:endParaRPr lang="ru-RU" sz="1300" dirty="0" smtClean="0">
              <a:solidFill>
                <a:prstClr val="black"/>
              </a:solidFill>
              <a:latin typeface="Arial Narrow" panose="020B0606020202030204" pitchFamily="34" charset="0"/>
              <a:cs typeface="Arial" panose="020B0604020202020204" pitchFamily="34" charset="0"/>
            </a:endParaRPr>
          </a:p>
          <a:p>
            <a:pPr algn="just" defTabSz="1279622">
              <a:defRPr/>
            </a:pPr>
            <a:r>
              <a:rPr lang="ru-RU" sz="1300" dirty="0" smtClean="0">
                <a:solidFill>
                  <a:prstClr val="black"/>
                </a:solidFill>
                <a:latin typeface="Arial Narrow" panose="020B0606020202030204" pitchFamily="34" charset="0"/>
                <a:cs typeface="Arial" panose="020B0604020202020204" pitchFamily="34" charset="0"/>
              </a:rPr>
              <a:t>Электронная почта: </a:t>
            </a:r>
            <a:r>
              <a:rPr lang="en-US" sz="1300" dirty="0" smtClean="0">
                <a:solidFill>
                  <a:prstClr val="black"/>
                </a:solidFill>
                <a:latin typeface="Arial Narrow" panose="020B0606020202030204" pitchFamily="34" charset="0"/>
                <a:cs typeface="Arial" panose="020B0604020202020204" pitchFamily="34" charset="0"/>
              </a:rPr>
              <a:t>DepFin@region.adm.yar.ru</a:t>
            </a:r>
            <a:endParaRPr lang="ru-RU" sz="1300" dirty="0">
              <a:solidFill>
                <a:prstClr val="black"/>
              </a:solidFill>
              <a:latin typeface="Arial Narrow" panose="020B0606020202030204" pitchFamily="34" charset="0"/>
              <a:cs typeface="Arial" panose="020B0604020202020204" pitchFamily="34" charset="0"/>
            </a:endParaRPr>
          </a:p>
        </p:txBody>
      </p:sp>
      <p:sp>
        <p:nvSpPr>
          <p:cNvPr id="11" name="TextBox 10"/>
          <p:cNvSpPr txBox="1"/>
          <p:nvPr/>
        </p:nvSpPr>
        <p:spPr>
          <a:xfrm>
            <a:off x="2290408" y="3440832"/>
            <a:ext cx="4125351" cy="669238"/>
          </a:xfrm>
          <a:prstGeom prst="rect">
            <a:avLst/>
          </a:prstGeom>
          <a:noFill/>
          <a:ln w="19050">
            <a:noFill/>
          </a:ln>
        </p:spPr>
        <p:txBody>
          <a:bodyPr wrap="square" lIns="68406" tIns="34203" rIns="68406" bIns="34203">
            <a:spAutoFit/>
          </a:bodyPr>
          <a:lstStyle/>
          <a:p>
            <a:pPr algn="just">
              <a:defRPr/>
            </a:pPr>
            <a:r>
              <a:rPr lang="ru-RU" sz="1300" b="1" dirty="0">
                <a:solidFill>
                  <a:schemeClr val="accent2">
                    <a:lumMod val="50000"/>
                  </a:schemeClr>
                </a:solidFill>
                <a:latin typeface="Arial Narrow" panose="020B0606020202030204" pitchFamily="34" charset="0"/>
                <a:cs typeface="Arial" panose="020B0604020202020204" pitchFamily="34" charset="0"/>
              </a:rPr>
              <a:t>Портал «Открытый бюджет Ярославской области»:</a:t>
            </a:r>
          </a:p>
          <a:p>
            <a:pPr algn="just">
              <a:defRPr/>
            </a:pPr>
            <a:endParaRPr lang="ru-RU" sz="1300" dirty="0" smtClean="0">
              <a:solidFill>
                <a:srgbClr val="0070C0"/>
              </a:solidFill>
              <a:latin typeface="Arial Narrow" panose="020B0606020202030204" pitchFamily="34" charset="0"/>
              <a:cs typeface="Arial" panose="020B0604020202020204" pitchFamily="34" charset="0"/>
            </a:endParaRPr>
          </a:p>
          <a:p>
            <a:pPr algn="just">
              <a:defRPr/>
            </a:pPr>
            <a:r>
              <a:rPr lang="en-US" sz="1300" dirty="0" smtClean="0">
                <a:solidFill>
                  <a:srgbClr val="0070C0"/>
                </a:solidFill>
                <a:latin typeface="Arial Narrow" panose="020B0606020202030204" pitchFamily="34" charset="0"/>
                <a:cs typeface="Arial" panose="020B0604020202020204" pitchFamily="34" charset="0"/>
              </a:rPr>
              <a:t>http</a:t>
            </a:r>
            <a:r>
              <a:rPr lang="en-US" sz="1300" dirty="0">
                <a:solidFill>
                  <a:srgbClr val="0070C0"/>
                </a:solidFill>
                <a:latin typeface="Arial Narrow" panose="020B0606020202030204" pitchFamily="34" charset="0"/>
                <a:cs typeface="Arial" panose="020B0604020202020204" pitchFamily="34" charset="0"/>
              </a:rPr>
              <a:t>://budget76.ru</a:t>
            </a:r>
            <a:endParaRPr lang="ru-RU" sz="1300" dirty="0">
              <a:solidFill>
                <a:srgbClr val="0070C0"/>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2751911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0688" y="776536"/>
            <a:ext cx="5446390" cy="1085304"/>
          </a:xfrm>
        </p:spPr>
        <p:txBody>
          <a:bodyPr anchor="t">
            <a:normAutofit/>
          </a:bodyPr>
          <a:lstStyle/>
          <a:p>
            <a:pPr algn="ctr"/>
            <a:r>
              <a:rPr lang="ru-RU" sz="3000" dirty="0" smtClean="0"/>
              <a:t>Стадии бюджетного процесса</a:t>
            </a:r>
            <a:endParaRPr lang="ru-RU" sz="3000" dirty="0"/>
          </a:p>
        </p:txBody>
      </p:sp>
      <p:graphicFrame>
        <p:nvGraphicFramePr>
          <p:cNvPr id="39" name="Схема 38"/>
          <p:cNvGraphicFramePr/>
          <p:nvPr>
            <p:extLst>
              <p:ext uri="{D42A27DB-BD31-4B8C-83A1-F6EECF244321}">
                <p14:modId xmlns:p14="http://schemas.microsoft.com/office/powerpoint/2010/main" val="3011641116"/>
              </p:ext>
            </p:extLst>
          </p:nvPr>
        </p:nvGraphicFramePr>
        <p:xfrm>
          <a:off x="476672" y="1856656"/>
          <a:ext cx="5832648" cy="67687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descr="C:\Users\Kosolapova\Pictures\45678_35.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98905" y="7329264"/>
            <a:ext cx="1606359" cy="9598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Kosolapova\Pictures\141822016954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8720" y="3296817"/>
            <a:ext cx="1536171" cy="1152128"/>
          </a:xfrm>
          <a:prstGeom prst="rect">
            <a:avLst/>
          </a:prstGeom>
          <a:noFill/>
          <a:extLst>
            <a:ext uri="{909E8E84-426E-40DD-AFC4-6F175D3DCCD1}">
              <a14:hiddenFill xmlns:a14="http://schemas.microsoft.com/office/drawing/2010/main">
                <a:solidFill>
                  <a:srgbClr val="FFFFFF"/>
                </a:solidFill>
              </a14:hiddenFill>
            </a:ext>
          </a:extLst>
        </p:spPr>
      </p:pic>
      <p:sp>
        <p:nvSpPr>
          <p:cNvPr id="9" name="Номер слайда 4"/>
          <p:cNvSpPr txBox="1">
            <a:spLocks/>
          </p:cNvSpPr>
          <p:nvPr/>
        </p:nvSpPr>
        <p:spPr>
          <a:xfrm>
            <a:off x="6525344" y="9633520"/>
            <a:ext cx="321852"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7</a:t>
            </a:fld>
            <a:endParaRPr lang="ru-RU" sz="1400" dirty="0"/>
          </a:p>
        </p:txBody>
      </p:sp>
    </p:spTree>
    <p:extLst>
      <p:ext uri="{BB962C8B-B14F-4D97-AF65-F5344CB8AC3E}">
        <p14:creationId xmlns:p14="http://schemas.microsoft.com/office/powerpoint/2010/main" val="2720651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3182488071"/>
              </p:ext>
            </p:extLst>
          </p:nvPr>
        </p:nvGraphicFramePr>
        <p:xfrm>
          <a:off x="0" y="1424608"/>
          <a:ext cx="6686270" cy="7416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Заголовок 1"/>
          <p:cNvSpPr>
            <a:spLocks noGrp="1"/>
          </p:cNvSpPr>
          <p:nvPr>
            <p:ph type="title"/>
          </p:nvPr>
        </p:nvSpPr>
        <p:spPr>
          <a:xfrm>
            <a:off x="908720" y="704528"/>
            <a:ext cx="5086350" cy="725264"/>
          </a:xfrm>
        </p:spPr>
        <p:txBody>
          <a:bodyPr anchor="t">
            <a:normAutofit/>
          </a:bodyPr>
          <a:lstStyle/>
          <a:p>
            <a:pPr algn="ctr"/>
            <a:r>
              <a:rPr lang="ru-RU" sz="2000" dirty="0"/>
              <a:t>Основные </a:t>
            </a:r>
            <a:r>
              <a:rPr lang="ru-RU" sz="2000" dirty="0" smtClean="0"/>
              <a:t>задачи</a:t>
            </a:r>
            <a:r>
              <a:rPr lang="en-US" sz="2000" dirty="0" smtClean="0"/>
              <a:t> </a:t>
            </a:r>
            <a:r>
              <a:rPr lang="ru-RU" sz="2000" dirty="0" smtClean="0"/>
              <a:t>бюджетной </a:t>
            </a:r>
            <a:r>
              <a:rPr lang="ru-RU" sz="2000" dirty="0"/>
              <a:t>политики</a:t>
            </a:r>
            <a:br>
              <a:rPr lang="ru-RU" sz="2000" dirty="0"/>
            </a:br>
            <a:r>
              <a:rPr lang="ru-RU" sz="2000" dirty="0" smtClean="0"/>
              <a:t>в 2018 году</a:t>
            </a:r>
            <a:endParaRPr lang="ru-RU" sz="2000" dirty="0"/>
          </a:p>
        </p:txBody>
      </p:sp>
      <p:sp>
        <p:nvSpPr>
          <p:cNvPr id="7" name="Номер слайда 4"/>
          <p:cNvSpPr txBox="1">
            <a:spLocks/>
          </p:cNvSpPr>
          <p:nvPr/>
        </p:nvSpPr>
        <p:spPr>
          <a:xfrm>
            <a:off x="6525344" y="9633520"/>
            <a:ext cx="321852"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8</a:t>
            </a:fld>
            <a:endParaRPr lang="ru-RU" sz="1400" dirty="0"/>
          </a:p>
        </p:txBody>
      </p:sp>
    </p:spTree>
    <p:extLst>
      <p:ext uri="{BB962C8B-B14F-4D97-AF65-F5344CB8AC3E}">
        <p14:creationId xmlns:p14="http://schemas.microsoft.com/office/powerpoint/2010/main" val="17299907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0728" y="560512"/>
            <a:ext cx="5086350" cy="648072"/>
          </a:xfrm>
        </p:spPr>
        <p:txBody>
          <a:bodyPr anchor="t">
            <a:noAutofit/>
          </a:bodyPr>
          <a:lstStyle/>
          <a:p>
            <a:pPr algn="ctr"/>
            <a:r>
              <a:rPr lang="ru-RU" sz="2000" dirty="0"/>
              <a:t>Основные направления налоговой </a:t>
            </a:r>
            <a:r>
              <a:rPr lang="ru-RU" sz="2000" dirty="0" smtClean="0"/>
              <a:t>политики в 2018 году</a:t>
            </a:r>
            <a:endParaRPr lang="ru-RU" sz="2000" dirty="0"/>
          </a:p>
        </p:txBody>
      </p:sp>
      <p:graphicFrame>
        <p:nvGraphicFramePr>
          <p:cNvPr id="4" name="Схема 3"/>
          <p:cNvGraphicFramePr/>
          <p:nvPr>
            <p:extLst>
              <p:ext uri="{D42A27DB-BD31-4B8C-83A1-F6EECF244321}">
                <p14:modId xmlns:p14="http://schemas.microsoft.com/office/powerpoint/2010/main" val="3711657267"/>
              </p:ext>
            </p:extLst>
          </p:nvPr>
        </p:nvGraphicFramePr>
        <p:xfrm>
          <a:off x="277558" y="1352600"/>
          <a:ext cx="6408712" cy="7488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Номер слайда 4"/>
          <p:cNvSpPr txBox="1">
            <a:spLocks/>
          </p:cNvSpPr>
          <p:nvPr/>
        </p:nvSpPr>
        <p:spPr>
          <a:xfrm>
            <a:off x="6525344" y="9633520"/>
            <a:ext cx="321852" cy="272480"/>
          </a:xfrm>
          <a:prstGeom prst="rect">
            <a:avLst/>
          </a:prstGeom>
        </p:spPr>
        <p:txBody>
          <a:bodyPr vert="horz" lIns="91440" tIns="45720" rIns="91440" bIns="45720" rtlCol="0" anchor="ctr"/>
          <a:lstStyle>
            <a:defPPr>
              <a:defRPr lang="ru-RU"/>
            </a:defPPr>
            <a:lvl1pPr marL="0" algn="r" defTabSz="914400" rtl="0" eaLnBrk="1" latinLnBrk="0" hangingPunct="1">
              <a:defRPr sz="2400" kern="1200">
                <a:solidFill>
                  <a:schemeClr val="tx1">
                    <a:lumMod val="85000"/>
                    <a:lumOff val="1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19B0651-EE4F-4900-A07F-96A6BFA9D0F0}" type="slidenum">
              <a:rPr lang="ru-RU" sz="1400" smtClean="0"/>
              <a:pPr algn="ctr"/>
              <a:t>9</a:t>
            </a:fld>
            <a:endParaRPr lang="ru-RU" sz="1400" dirty="0"/>
          </a:p>
        </p:txBody>
      </p:sp>
    </p:spTree>
    <p:extLst>
      <p:ext uri="{BB962C8B-B14F-4D97-AF65-F5344CB8AC3E}">
        <p14:creationId xmlns:p14="http://schemas.microsoft.com/office/powerpoint/2010/main" val="39875440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1_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9.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0.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7.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8.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9.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0.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SalesDirection">
    <a:dk1>
      <a:srgbClr val="595959"/>
    </a:dk1>
    <a:lt1>
      <a:sysClr val="window" lastClr="FFFFFF"/>
    </a:lt1>
    <a:dk2>
      <a:srgbClr val="000000"/>
    </a:dk2>
    <a:lt2>
      <a:srgbClr val="F2F2F2"/>
    </a:lt2>
    <a:accent1>
      <a:srgbClr val="1EB8C1"/>
    </a:accent1>
    <a:accent2>
      <a:srgbClr val="EF7920"/>
    </a:accent2>
    <a:accent3>
      <a:srgbClr val="EFC119"/>
    </a:accent3>
    <a:accent4>
      <a:srgbClr val="969890"/>
    </a:accent4>
    <a:accent5>
      <a:srgbClr val="50B4F2"/>
    </a:accent5>
    <a:accent6>
      <a:srgbClr val="C05A3A"/>
    </a:accent6>
    <a:hlink>
      <a:srgbClr val="EFC119"/>
    </a:hlink>
    <a:folHlink>
      <a:srgbClr val="969890"/>
    </a:folHlink>
  </a:clrScheme>
  <a:fontScheme name="Book Antiqua">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888A45750EF1CA4C9A5D6274012A5A06" ma:contentTypeVersion="16" ma:contentTypeDescription="Создание документа." ma:contentTypeScope="" ma:versionID="5b56b5891c0bfaa3fbbfad49d98de9da">
  <xsd:schema xmlns:xsd="http://www.w3.org/2001/XMLSchema" xmlns:xs="http://www.w3.org/2001/XMLSchema" xmlns:p="http://schemas.microsoft.com/office/2006/metadata/properties" xmlns:ns1="http://schemas.microsoft.com/sharepoint/v3" xmlns:ns2="f07adec3-9edc-4ba9-a947-c557adee0635" xmlns:ns3="e0e05f54-cbf1-4c6c-9b4a-ded4f332edc5" xmlns:ns4="aafbb199-1328-4a0f-94a7-ff9dcc491817" xmlns:ns5="http://schemas.microsoft.com/sharepoint/v3/fields" targetNamespace="http://schemas.microsoft.com/office/2006/metadata/properties" ma:root="true" ma:fieldsID="f5366217b7a7f8e805b6dc09166a4b88" ns1:_="" ns2:_="" ns3:_="" ns4:_="" ns5:_="">
    <xsd:import namespace="http://schemas.microsoft.com/sharepoint/v3"/>
    <xsd:import namespace="f07adec3-9edc-4ba9-a947-c557adee0635"/>
    <xsd:import namespace="e0e05f54-cbf1-4c6c-9b4a-ded4f332edc5"/>
    <xsd:import namespace="aafbb199-1328-4a0f-94a7-ff9dcc491817"/>
    <xsd:import namespace="http://schemas.microsoft.com/sharepoint/v3/fields"/>
    <xsd:element name="properties">
      <xsd:complexType>
        <xsd:sequence>
          <xsd:element name="documentManagement">
            <xsd:complexType>
              <xsd:all>
                <xsd:element ref="ns2:Description" minOccurs="0"/>
                <xsd:element ref="ns3:DocDate" minOccurs="0"/>
                <xsd:element ref="ns4:docType"/>
                <xsd:element ref="ns5:_DCDateCreated" minOccurs="0"/>
                <xsd:element ref="ns1:FirstName" minOccurs="0"/>
                <xsd:element ref="ns4:_x0031__x0020__x0423__x0440__x043e__x0432__x0435__x043d__x044c__x0020__x0432__x043b__x043e__x0436__x0435__x043d__x043d__x043e__x0441__x0442__x0438_" minOccurs="0"/>
                <xsd:element ref="ns4:_x0032__x0020__x0443__x0440__x043e__x0432__x0435__x043d__x044c__x0020__x0433__x0440__x0443__x043f__x043f__x0438__x0440__x043e__x0432__x043a__x0438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FirstName" ma:index="12" nillable="true" ma:displayName="Имя" ma:internalName="FirstNam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7adec3-9edc-4ba9-a947-c557adee0635" elementFormDefault="qualified">
    <xsd:import namespace="http://schemas.microsoft.com/office/2006/documentManagement/types"/>
    <xsd:import namespace="http://schemas.microsoft.com/office/infopath/2007/PartnerControls"/>
    <xsd:element name="Description" ma:index="8" nillable="true" ma:displayName="Описание" ma:internalName="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e05f54-cbf1-4c6c-9b4a-ded4f332edc5" elementFormDefault="qualified">
    <xsd:import namespace="http://schemas.microsoft.com/office/2006/documentManagement/types"/>
    <xsd:import namespace="http://schemas.microsoft.com/office/infopath/2007/PartnerControls"/>
    <xsd:element name="DocDate" ma:index="9" nillable="true" ma:displayName="Дата документа" ma:default="[today]" ma:format="DateOnly" ma:internalName="Doc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afbb199-1328-4a0f-94a7-ff9dcc491817" elementFormDefault="qualified">
    <xsd:import namespace="http://schemas.microsoft.com/office/2006/documentManagement/types"/>
    <xsd:import namespace="http://schemas.microsoft.com/office/infopath/2007/PartnerControls"/>
    <xsd:element name="docType" ma:index="10" ma:displayName="Тип документа" ma:indexed="true" ma:list="{10f0f151-8569-4db7-aa67-2bce480f2f53}" ma:internalName="docType" ma:showField="Title">
      <xsd:simpleType>
        <xsd:restriction base="dms:Lookup"/>
      </xsd:simpleType>
    </xsd:element>
    <xsd:element name="_x0031__x0020__x0423__x0440__x043e__x0432__x0435__x043d__x044c__x0020__x0432__x043b__x043e__x0436__x0435__x043d__x043d__x043e__x0441__x0442__x0438_" ma:index="13" nillable="true" ma:displayName="1 Уровень группировки" ma:list="{72132dc0-dc7b-49ef-93e8-c3b1c6765e36}" ma:internalName="_x0031__x0020__x0423__x0440__x043e__x0432__x0435__x043d__x044c__x0020__x0432__x043b__x043e__x0436__x0435__x043d__x043d__x043e__x0441__x0442__x0438_" ma:readOnly="false" ma:showField="Title">
      <xsd:simpleType>
        <xsd:restriction base="dms:Lookup"/>
      </xsd:simpleType>
    </xsd:element>
    <xsd:element name="_x0032__x0020__x0443__x0440__x043e__x0432__x0435__x043d__x044c__x0020__x0433__x0440__x0443__x043f__x043f__x0438__x0440__x043e__x0432__x043a__x0438_" ma:index="14" nillable="true" ma:displayName="2 Уровень группировки" ma:list="{39c1bbda-82dd-4977-aac4-8f76559b35ed}" ma:internalName="_x0032__x0020__x0443__x0440__x043e__x0432__x0435__x043d__x044c__x0020__x0433__x0440__x0443__x043f__x043f__x0438__x0440__x043e__x0432__x043a__x0438_" ma:readOnly="false" ma:showField="Title">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DCDateCreated" ma:index="11" nillable="true" ma:displayName="Дата создания" ma:description="Дата создания этого ресурса" ma:format="DateTime" ma:internalName="_DCDateCreated">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Date xmlns="e0e05f54-cbf1-4c6c-9b4a-ded4f332edc5">2019-05-30T21:00:00+00:00</DocDate>
    <FirstName xmlns="http://schemas.microsoft.com/sharepoint/v3" xsi:nil="true"/>
    <docType xmlns="aafbb199-1328-4a0f-94a7-ff9dcc491817">48</docType>
    <Description xmlns="f07adec3-9edc-4ba9-a947-c557adee0635" xsi:nil="true"/>
    <_x0031__x0020__x0423__x0440__x043e__x0432__x0435__x043d__x044c__x0020__x0432__x043b__x043e__x0436__x0435__x043d__x043d__x043e__x0441__x0442__x0438_ xmlns="aafbb199-1328-4a0f-94a7-ff9dcc491817">61</_x0031__x0020__x0423__x0440__x043e__x0432__x0435__x043d__x044c__x0020__x0432__x043b__x043e__x0436__x0435__x043d__x043d__x043e__x0441__x0442__x0438_>
    <_x0032__x0020__x0443__x0440__x043e__x0432__x0435__x043d__x044c__x0020__x0433__x0440__x0443__x043f__x043f__x0438__x0440__x043e__x0432__x043a__x0438_ xmlns="aafbb199-1328-4a0f-94a7-ff9dcc491817" xsi:nil="true"/>
    <_DCDateCreated xmlns="http://schemas.microsoft.com/sharepoint/v3/fields" xsi:nil="true"/>
  </documentManagement>
</p:properties>
</file>

<file path=customXml/itemProps1.xml><?xml version="1.0" encoding="utf-8"?>
<ds:datastoreItem xmlns:ds="http://schemas.openxmlformats.org/officeDocument/2006/customXml" ds:itemID="{50968521-C083-4288-B708-C8A180D48654}"/>
</file>

<file path=customXml/itemProps2.xml><?xml version="1.0" encoding="utf-8"?>
<ds:datastoreItem xmlns:ds="http://schemas.openxmlformats.org/officeDocument/2006/customXml" ds:itemID="{18D5487F-6A88-42BF-9454-A184B1385FF7}"/>
</file>

<file path=customXml/itemProps3.xml><?xml version="1.0" encoding="utf-8"?>
<ds:datastoreItem xmlns:ds="http://schemas.openxmlformats.org/officeDocument/2006/customXml" ds:itemID="{3831D3C5-C43C-4211-B8B3-4733D137D570}"/>
</file>

<file path=docProps/app.xml><?xml version="1.0" encoding="utf-8"?>
<Properties xmlns="http://schemas.openxmlformats.org/officeDocument/2006/extended-properties" xmlns:vt="http://schemas.openxmlformats.org/officeDocument/2006/docPropsVTypes">
  <Template>Newsprint</Template>
  <TotalTime>16163</TotalTime>
  <Words>3691</Words>
  <Application>Microsoft Office PowerPoint</Application>
  <PresentationFormat>Лист A4 (210x297 мм)</PresentationFormat>
  <Paragraphs>695</Paragraphs>
  <Slides>63</Slides>
  <Notes>30</Notes>
  <HiddenSlides>0</HiddenSlides>
  <MMClips>0</MMClips>
  <ScaleCrop>false</ScaleCrop>
  <HeadingPairs>
    <vt:vector size="6" baseType="variant">
      <vt:variant>
        <vt:lpstr>Тема</vt:lpstr>
      </vt:variant>
      <vt:variant>
        <vt:i4>2</vt:i4>
      </vt:variant>
      <vt:variant>
        <vt:lpstr>Внедренные серверы OLE</vt:lpstr>
      </vt:variant>
      <vt:variant>
        <vt:i4>1</vt:i4>
      </vt:variant>
      <vt:variant>
        <vt:lpstr>Заголовки слайдов</vt:lpstr>
      </vt:variant>
      <vt:variant>
        <vt:i4>63</vt:i4>
      </vt:variant>
    </vt:vector>
  </HeadingPairs>
  <TitlesOfParts>
    <vt:vector size="66" baseType="lpstr">
      <vt:lpstr>NewsPrint</vt:lpstr>
      <vt:lpstr>1_NewsPrint</vt:lpstr>
      <vt:lpstr>Лист</vt:lpstr>
      <vt:lpstr>Презентация PowerPoint</vt:lpstr>
      <vt:lpstr>Основные понятия бюджета</vt:lpstr>
      <vt:lpstr>Бюджетная система России и  Ярославской области</vt:lpstr>
      <vt:lpstr>Гражданин и его участие в бюджетном процессе</vt:lpstr>
      <vt:lpstr>Основные показатели социально-экономического развития Ярославской области за 2018 год (оценка)</vt:lpstr>
      <vt:lpstr>Структура валового регионального продукта Ярославской области (процентов)</vt:lpstr>
      <vt:lpstr>Стадии бюджетного процесса</vt:lpstr>
      <vt:lpstr>Основные задачи бюджетной политики в 2018 году</vt:lpstr>
      <vt:lpstr>Основные направления налоговой политики в 2018 году</vt:lpstr>
      <vt:lpstr>Основные риски, влияющие на сбалансированность областного бюджета</vt:lpstr>
      <vt:lpstr>Презентация PowerPoint</vt:lpstr>
      <vt:lpstr>Бюджетные доходы на душу населения в субъектах РФ  в 2018 году, руб./чел.</vt:lpstr>
      <vt:lpstr>Презентация PowerPoint</vt:lpstr>
      <vt:lpstr>Основные характеристики областного бюджета за 2018 год, млн. руб.</vt:lpstr>
      <vt:lpstr>Презентация PowerPoint</vt:lpstr>
      <vt:lpstr>Презентация PowerPoint</vt:lpstr>
      <vt:lpstr>Исполнение областного бюджета по доходам  за 2014- 2018 гг, тыс. руб.</vt:lpstr>
      <vt:lpstr>СТРУКТУРА НАЛОГОВЫХ И НЕНАЛОГОВЫХ ДОХОДОВ  ОБЛАСТНОГО БЮДЖЕТА В 2018 ГОДУ</vt:lpstr>
      <vt:lpstr>ПЕРЕЧЕНЬ КРУПНЕЙШИХ  НАЛОГОПЛАТЕЛЬЩИКОВ РЕГИОНА</vt:lpstr>
      <vt:lpstr>Презентация PowerPoint</vt:lpstr>
      <vt:lpstr>Презентация PowerPoint</vt:lpstr>
      <vt:lpstr>ДИНАМИКА РАСХОДОВ ОБЛАСТНОГО БЮДЖЕТА  ЗА 2014-2018 годы, тыс. руб.</vt:lpstr>
      <vt:lpstr>СТРУКТУРА РАСХОДОВ ОБЛАСТНОГО БЮДЖЕТА ПО РАЗДЕЛАМ БЮДЖЕТНОЙ КЛАССИФИКАЦИИ ЗА 2014-2018 ГОДЫ</vt:lpstr>
      <vt:lpstr>СРАВНЕНИЕ ПЛАНОВОЙ И ФАКТИЧЕСКОЙ СТРУКТУРЫ РАСХОДОВ ЗА 2018 ГОД</vt:lpstr>
      <vt:lpstr>СТРУКТУРА РАСХОДОВ ОБЛАСТНОГО БЮДЖЕТА В РАЗРЕЗЕ  ВИДОВ РАСХОДОВ ЗА 2018 ГОД</vt:lpstr>
      <vt:lpstr>Презентация PowerPoint</vt:lpstr>
      <vt:lpstr>  Сравнение расходов областного бюджета в разрезе государственных программ  в 2017 и 2018 гг, млн. руб. </vt:lpstr>
      <vt:lpstr>Презентация PowerPoint</vt:lpstr>
      <vt:lpstr>Презентация PowerPoint</vt:lpstr>
      <vt:lpstr>  Информация о расходах по ГП «Развитие здравоохранения в Ярославской области» в 2018 году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АИП в разрезе государственных программ в 2018 году</vt:lpstr>
      <vt:lpstr>Презентация PowerPoint</vt:lpstr>
      <vt:lpstr>         Перечень строек и объектов, профинансированных в рамках адресной инвестиционной программы ЯО в 2018 году  (продолжение)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Косолапова Ксения Вячеславовна</dc:creator>
  <cp:lastModifiedBy>Жигулина Ирэна Валерьевна</cp:lastModifiedBy>
  <cp:revision>1002</cp:revision>
  <cp:lastPrinted>2019-05-29T11:53:36Z</cp:lastPrinted>
  <dcterms:created xsi:type="dcterms:W3CDTF">2017-11-15T12:03:34Z</dcterms:created>
  <dcterms:modified xsi:type="dcterms:W3CDTF">2019-06-03T09:48:56Z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0x010100888A45750EF1CA4C9A5D6274012A5A06</vt:lpwstr>
  </property>
</Properties>
</file>