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diagrams/data1.xml" ContentType="application/vnd.openxmlformats-officedocument.drawingml.diagramData+xml"/>
  <Override PartName="/ppt/drawings/drawing1.xml" ContentType="application/vnd.openxmlformats-officedocument.drawingml.chartshapes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5.xml" ContentType="application/vnd.openxmlformats-officedocument.drawingml.chart+xml"/>
  <Override PartName="/ppt/charts/chart34.xml" ContentType="application/vnd.openxmlformats-officedocument.drawingml.chart+xml"/>
  <Override PartName="/ppt/charts/chart33.xml" ContentType="application/vnd.openxmlformats-officedocument.drawingml.chart+xml"/>
  <Override PartName="/ppt/charts/chart32.xml" ContentType="application/vnd.openxmlformats-officedocument.drawingml.chart+xml"/>
  <Override PartName="/ppt/diagrams/drawing4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4.xml" ContentType="application/vnd.openxmlformats-officedocument.drawingml.diagramLayout+xml"/>
  <Override PartName="/ppt/diagrams/layout2.xml" ContentType="application/vnd.openxmlformats-officedocument.drawingml.diagramLayout+xml"/>
  <Override PartName="/ppt/charts/chart36.xml" ContentType="application/vnd.openxmlformats-officedocument.drawingml.chart+xml"/>
  <Override PartName="/ppt/charts/chart31.xml" ContentType="application/vnd.openxmlformats-officedocument.drawingml.chart+xml"/>
  <Override PartName="/ppt/theme/theme2.xml" ContentType="application/vnd.openxmlformats-officedocument.theme+xml"/>
  <Override PartName="/ppt/charts/chart30.xml" ContentType="application/vnd.openxmlformats-officedocument.drawingml.chart+xml"/>
  <Override PartName="/ppt/charts/chart9.xml" ContentType="application/vnd.openxmlformats-officedocument.drawingml.chart+xml"/>
  <Override PartName="/ppt/theme/theme1.xml" ContentType="application/vnd.openxmlformats-officedocument.theme+xml"/>
  <Override PartName="/ppt/diagrams/drawing2.xml" ContentType="application/vnd.ms-office.drawingml.diagramDrawing+xml"/>
  <Override PartName="/ppt/charts/chart10.xml" ContentType="application/vnd.openxmlformats-officedocument.drawingml.chart+xml"/>
  <Override PartName="/ppt/charts/chart12.xml" ContentType="application/vnd.openxmlformats-officedocument.drawingml.chart+xml"/>
  <Override PartName="/ppt/charts/chart11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layout3.xml" ContentType="application/vnd.openxmlformats-officedocument.drawingml.diagram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charts/chart4.xml" ContentType="application/vnd.openxmlformats-officedocument.drawingml.chart+xml"/>
  <Override PartName="/ppt/charts/chart3.xml" ContentType="application/vnd.openxmlformats-officedocument.drawingml.chart+xml"/>
  <Override PartName="/ppt/charts/chart25.xml" ContentType="application/vnd.openxmlformats-officedocument.drawingml.chart+xml"/>
  <Override PartName="/ppt/charts/chart24.xml" ContentType="application/vnd.openxmlformats-officedocument.drawingml.chart+xml"/>
  <Override PartName="/ppt/charts/chart23.xml" ContentType="application/vnd.openxmlformats-officedocument.drawingml.chart+xml"/>
  <Override PartName="/ppt/charts/chart22.xml" ContentType="application/vnd.openxmlformats-officedocument.drawingml.chart+xml"/>
  <Override PartName="/ppt/charts/chart26.xml" ContentType="application/vnd.openxmlformats-officedocument.drawingml.chart+xml"/>
  <Override PartName="/ppt/charts/chart29.xml" ContentType="application/vnd.openxmlformats-officedocument.drawingml.chart+xml"/>
  <Override PartName="/ppt/charts/chart28.xml" ContentType="application/vnd.openxmlformats-officedocument.drawingml.chart+xml"/>
  <Override PartName="/ppt/charts/chart27.xml" ContentType="application/vnd.openxmlformats-officedocument.drawingml.char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charts/chart14.xml" ContentType="application/vnd.openxmlformats-officedocument.drawingml.chart+xml"/>
  <Override PartName="/ppt/charts/chart13.xml" ContentType="application/vnd.openxmlformats-officedocument.drawingml.chart+xml"/>
  <Override PartName="/ppt/charts/chart21.xml" ContentType="application/vnd.openxmlformats-officedocument.drawingml.chart+xml"/>
  <Override PartName="/ppt/charts/chart15.xml" ContentType="application/vnd.openxmlformats-officedocument.drawingml.chart+xml"/>
  <Override PartName="/ppt/charts/chart17.xml" ContentType="application/vnd.openxmlformats-officedocument.drawingml.chart+xml"/>
  <Override PartName="/ppt/charts/chart20.xml" ContentType="application/vnd.openxmlformats-officedocument.drawingml.chart+xml"/>
  <Override PartName="/ppt/charts/chart19.xml" ContentType="application/vnd.openxmlformats-officedocument.drawingml.chart+xml"/>
  <Override PartName="/ppt/charts/chart16.xml" ContentType="application/vnd.openxmlformats-officedocument.drawingml.chart+xml"/>
  <Override PartName="/ppt/charts/chart18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0" r:id="rId2"/>
    <p:sldId id="269" r:id="rId3"/>
    <p:sldId id="258" r:id="rId4"/>
    <p:sldId id="259" r:id="rId5"/>
    <p:sldId id="260" r:id="rId6"/>
    <p:sldId id="268" r:id="rId7"/>
    <p:sldId id="261" r:id="rId8"/>
    <p:sldId id="273" r:id="rId9"/>
  </p:sldIdLst>
  <p:sldSz cx="12801600" cy="9601200" type="A3"/>
  <p:notesSz cx="6797675" cy="9928225"/>
  <p:defaultTextStyle>
    <a:defPPr>
      <a:defRPr lang="ru-RU"/>
    </a:defPPr>
    <a:lvl1pPr marL="0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811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62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9432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9243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9055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8866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8677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8488" algn="l" defTabSz="127962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CCFF"/>
    <a:srgbClr val="009999"/>
    <a:srgbClr val="66CCFF"/>
    <a:srgbClr val="FF99CC"/>
    <a:srgbClr val="884106"/>
    <a:srgbClr val="FFD833"/>
    <a:srgbClr val="F0ECF4"/>
    <a:srgbClr val="FFE1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9" autoAdjust="0"/>
  </p:normalViewPr>
  <p:slideViewPr>
    <p:cSldViewPr>
      <p:cViewPr>
        <p:scale>
          <a:sx n="86" d="100"/>
          <a:sy n="86" d="100"/>
        </p:scale>
        <p:origin x="-1224" y="-72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2;&#1080;&#1087;%20&#1089;&#1083;&#1072;&#1081;&#1076;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pfin-asfr-hw\D\Users2\&#1054;&#1090;&#1076;&#1077;&#1083;%20&#1084;&#1077;&#1090;&#1086;&#1076;&#1086;&#1083;&#1086;&#1075;&#1080;&#1080;\&#1041;&#1070;&#1044;&#1046;&#1045;&#1058;%20&#1044;&#1051;&#1071;%20&#1043;&#1056;&#1040;&#1046;&#1044;&#1040;&#1053;\&#1055;&#1088;&#1086;&#1077;&#1082;&#1090;%20&#1079;&#1072;&#1082;&#1086;&#1085;&#1072;%202019-2021\&#1084;&#1072;&#1090;&#1077;&#1088;&#1080;&#1072;&#1083;&#1099;\&#1075;&#1086;&#1089;&#1076;&#1086;&#1083;&#1075;.xls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8.bin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1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Лист1!$D$2:$I$2</c:f>
              <c:strCache>
                <c:ptCount val="1"/>
                <c:pt idx="0">
                  <c:v>2017 год 2018 год 2019 год (оценка) 2020 год (прогноз) 2021 год (прогноз) 2022 год (прогноз)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3"/>
            <c:invertIfNegative val="0"/>
            <c:bubble3D val="0"/>
            <c:spPr>
              <a:pattFill prst="pct10">
                <a:fgClr>
                  <a:schemeClr val="bg1"/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</c:spPr>
          </c:dPt>
          <c:dPt>
            <c:idx val="4"/>
            <c:invertIfNegative val="0"/>
            <c:bubble3D val="0"/>
            <c:spPr>
              <a:pattFill prst="pct10">
                <a:fgClr>
                  <a:schemeClr val="bg1"/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</c:spPr>
          </c:dPt>
          <c:dPt>
            <c:idx val="5"/>
            <c:invertIfNegative val="0"/>
            <c:bubble3D val="0"/>
            <c:spPr>
              <a:pattFill prst="pct10">
                <a:fgClr>
                  <a:schemeClr val="bg1"/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</c:spPr>
          </c:dPt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Лист1!$D$5:$I$5</c:f>
              <c:numCache>
                <c:formatCode>0.0</c:formatCode>
                <c:ptCount val="6"/>
                <c:pt idx="0">
                  <c:v>510.6</c:v>
                </c:pt>
                <c:pt idx="1">
                  <c:v>562.79999999999995</c:v>
                </c:pt>
                <c:pt idx="2">
                  <c:v>587.79999999999995</c:v>
                </c:pt>
                <c:pt idx="3">
                  <c:v>611.20000000000005</c:v>
                </c:pt>
                <c:pt idx="4">
                  <c:v>635.29999999999995</c:v>
                </c:pt>
                <c:pt idx="5">
                  <c:v>660.9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3107840"/>
        <c:axId val="63109376"/>
      </c:barChart>
      <c:catAx>
        <c:axId val="63107840"/>
        <c:scaling>
          <c:orientation val="minMax"/>
        </c:scaling>
        <c:delete val="0"/>
        <c:axPos val="b"/>
        <c:majorTickMark val="out"/>
        <c:minorTickMark val="none"/>
        <c:tickLblPos val="nextTo"/>
        <c:crossAx val="63109376"/>
        <c:crosses val="autoZero"/>
        <c:auto val="1"/>
        <c:lblAlgn val="ctr"/>
        <c:lblOffset val="100"/>
        <c:noMultiLvlLbl val="0"/>
      </c:catAx>
      <c:valAx>
        <c:axId val="6310937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63107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3.3754772554991659E-2"/>
          <c:y val="6.4814814814814811E-2"/>
          <c:w val="0.93430370655239903"/>
          <c:h val="0.8981481481481481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13"/>
            <c:invertIfNegative val="0"/>
            <c:bubble3D val="0"/>
            <c:spPr>
              <a:pattFill prst="pct75">
                <a:fgClr>
                  <a:srgbClr val="009999"/>
                </a:fgClr>
                <a:bgClr>
                  <a:schemeClr val="bg1"/>
                </a:bgClr>
              </a:pattFill>
            </c:spPr>
          </c:dPt>
          <c:val>
            <c:numRef>
              <c:f>Лист1!$W$26:$AN$26</c:f>
              <c:numCache>
                <c:formatCode>General</c:formatCode>
                <c:ptCount val="18"/>
                <c:pt idx="0">
                  <c:v>37.4</c:v>
                </c:pt>
                <c:pt idx="1">
                  <c:v>47.2</c:v>
                </c:pt>
                <c:pt idx="2">
                  <c:v>43.2</c:v>
                </c:pt>
                <c:pt idx="3">
                  <c:v>51.3</c:v>
                </c:pt>
                <c:pt idx="4">
                  <c:v>46.4</c:v>
                </c:pt>
                <c:pt idx="5">
                  <c:v>47.2</c:v>
                </c:pt>
                <c:pt idx="6">
                  <c:v>44.8</c:v>
                </c:pt>
                <c:pt idx="7">
                  <c:v>46.8</c:v>
                </c:pt>
                <c:pt idx="8">
                  <c:v>47.5</c:v>
                </c:pt>
                <c:pt idx="9">
                  <c:v>46.3</c:v>
                </c:pt>
                <c:pt idx="10">
                  <c:v>49</c:v>
                </c:pt>
                <c:pt idx="11">
                  <c:v>53.3</c:v>
                </c:pt>
                <c:pt idx="12">
                  <c:v>53.8</c:v>
                </c:pt>
                <c:pt idx="13">
                  <c:v>55.5</c:v>
                </c:pt>
                <c:pt idx="14">
                  <c:v>55</c:v>
                </c:pt>
                <c:pt idx="15">
                  <c:v>62.3</c:v>
                </c:pt>
                <c:pt idx="16">
                  <c:v>74.3</c:v>
                </c:pt>
                <c:pt idx="17">
                  <c:v>141.6</c:v>
                </c:pt>
              </c:numCache>
            </c:numRef>
          </c:val>
        </c:ser>
        <c:ser>
          <c:idx val="1"/>
          <c:order val="1"/>
          <c:invertIfNegative val="0"/>
          <c:dPt>
            <c:idx val="13"/>
            <c:invertIfNegative val="0"/>
            <c:bubble3D val="0"/>
            <c:spPr>
              <a:pattFill prst="pct75">
                <a:fgClr>
                  <a:srgbClr val="99CCFF"/>
                </a:fgClr>
                <a:bgClr>
                  <a:schemeClr val="bg1"/>
                </a:bgClr>
              </a:pattFill>
            </c:spPr>
          </c:dPt>
          <c:val>
            <c:numRef>
              <c:f>Лист1!$W$27:$AN$27</c:f>
              <c:numCache>
                <c:formatCode>General</c:formatCode>
                <c:ptCount val="18"/>
                <c:pt idx="0">
                  <c:v>38.9</c:v>
                </c:pt>
                <c:pt idx="1">
                  <c:v>47.3</c:v>
                </c:pt>
                <c:pt idx="2">
                  <c:v>46.3</c:v>
                </c:pt>
                <c:pt idx="3">
                  <c:v>49.3</c:v>
                </c:pt>
                <c:pt idx="4">
                  <c:v>51</c:v>
                </c:pt>
                <c:pt idx="5">
                  <c:v>49.2</c:v>
                </c:pt>
                <c:pt idx="6">
                  <c:v>46.4</c:v>
                </c:pt>
                <c:pt idx="7">
                  <c:v>49</c:v>
                </c:pt>
                <c:pt idx="8">
                  <c:v>48.7</c:v>
                </c:pt>
                <c:pt idx="9">
                  <c:v>49</c:v>
                </c:pt>
                <c:pt idx="10">
                  <c:v>53.1</c:v>
                </c:pt>
                <c:pt idx="11">
                  <c:v>58.5</c:v>
                </c:pt>
                <c:pt idx="12">
                  <c:v>54.9</c:v>
                </c:pt>
                <c:pt idx="13">
                  <c:v>57.7</c:v>
                </c:pt>
                <c:pt idx="14">
                  <c:v>61.6</c:v>
                </c:pt>
                <c:pt idx="15">
                  <c:v>67</c:v>
                </c:pt>
                <c:pt idx="16">
                  <c:v>83.5</c:v>
                </c:pt>
                <c:pt idx="17">
                  <c:v>170</c:v>
                </c:pt>
              </c:numCache>
            </c:numRef>
          </c:val>
        </c:ser>
        <c:ser>
          <c:idx val="2"/>
          <c:order val="2"/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13"/>
            <c:invertIfNegative val="0"/>
            <c:bubble3D val="0"/>
            <c:spPr>
              <a:pattFill prst="pct75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</c:spPr>
          </c:dPt>
          <c:val>
            <c:numRef>
              <c:f>Лист1!$W$28:$AN$28</c:f>
              <c:numCache>
                <c:formatCode>#,##0.0</c:formatCode>
                <c:ptCount val="18"/>
                <c:pt idx="0">
                  <c:v>43.2</c:v>
                </c:pt>
                <c:pt idx="1">
                  <c:v>49.6</c:v>
                </c:pt>
                <c:pt idx="2" formatCode="General">
                  <c:v>51.4</c:v>
                </c:pt>
                <c:pt idx="3" formatCode="General">
                  <c:v>51.7</c:v>
                </c:pt>
                <c:pt idx="4" formatCode="General">
                  <c:v>51.9</c:v>
                </c:pt>
                <c:pt idx="5" formatCode="General">
                  <c:v>52.4</c:v>
                </c:pt>
                <c:pt idx="6" formatCode="General">
                  <c:v>52.9</c:v>
                </c:pt>
                <c:pt idx="7" formatCode="General">
                  <c:v>53</c:v>
                </c:pt>
                <c:pt idx="8" formatCode="General">
                  <c:v>53.9</c:v>
                </c:pt>
                <c:pt idx="9" formatCode="General">
                  <c:v>55.3</c:v>
                </c:pt>
                <c:pt idx="10" formatCode="General">
                  <c:v>58.1</c:v>
                </c:pt>
                <c:pt idx="11" formatCode="General">
                  <c:v>59.8</c:v>
                </c:pt>
                <c:pt idx="12" formatCode="General">
                  <c:v>60.3</c:v>
                </c:pt>
                <c:pt idx="13" formatCode="General">
                  <c:v>63.9</c:v>
                </c:pt>
                <c:pt idx="14" formatCode="General">
                  <c:v>68.3</c:v>
                </c:pt>
                <c:pt idx="15" formatCode="General">
                  <c:v>72.8</c:v>
                </c:pt>
                <c:pt idx="16" formatCode="General">
                  <c:v>93.8</c:v>
                </c:pt>
                <c:pt idx="17" formatCode="General">
                  <c:v>185.9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944128"/>
        <c:axId val="76945664"/>
      </c:barChart>
      <c:catAx>
        <c:axId val="76944128"/>
        <c:scaling>
          <c:orientation val="minMax"/>
        </c:scaling>
        <c:delete val="1"/>
        <c:axPos val="b"/>
        <c:majorTickMark val="out"/>
        <c:minorTickMark val="none"/>
        <c:tickLblPos val="nextTo"/>
        <c:crossAx val="76945664"/>
        <c:crosses val="autoZero"/>
        <c:auto val="1"/>
        <c:lblAlgn val="ctr"/>
        <c:lblOffset val="100"/>
        <c:noMultiLvlLbl val="0"/>
      </c:catAx>
      <c:valAx>
        <c:axId val="76945664"/>
        <c:scaling>
          <c:orientation val="minMax"/>
          <c:max val="250"/>
        </c:scaling>
        <c:delete val="1"/>
        <c:axPos val="l"/>
        <c:numFmt formatCode="General" sourceLinked="1"/>
        <c:majorTickMark val="out"/>
        <c:minorTickMark val="none"/>
        <c:tickLblPos val="nextTo"/>
        <c:crossAx val="76944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016028737914722"/>
          <c:y val="7.6860043639598918E-2"/>
          <c:w val="0.64257492153661022"/>
          <c:h val="0.53671831587254248"/>
        </c:manualLayout>
      </c:layout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1.6666666666666666E-2"/>
                  <c:y val="2.78958687356601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2340007870278119E-2"/>
                  <c:y val="3.0314438963786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доходы!$B$7:$B$17</c:f>
              <c:numCache>
                <c:formatCode>General</c:formatCode>
                <c:ptCount val="6"/>
                <c:pt idx="0">
                  <c:v>16886014.100000001</c:v>
                </c:pt>
                <c:pt idx="1">
                  <c:v>17198025.5</c:v>
                </c:pt>
                <c:pt idx="2">
                  <c:v>10209540</c:v>
                </c:pt>
                <c:pt idx="3">
                  <c:v>2718455.4</c:v>
                </c:pt>
                <c:pt idx="4" formatCode="0.00">
                  <c:v>7884847</c:v>
                </c:pt>
                <c:pt idx="5" formatCode="#,##0.00">
                  <c:v>1086943</c:v>
                </c:pt>
              </c:numCache>
            </c:numRef>
          </c:val>
        </c:ser>
        <c:ser>
          <c:idx val="1"/>
          <c:order val="1"/>
          <c:dLbls>
            <c:dLbl>
              <c:idx val="2"/>
              <c:layout>
                <c:manualLayout>
                  <c:x val="1.6902174631713389E-2"/>
                  <c:y val="2.777844429285987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доходы!$C$7:$C$17</c:f>
              <c:numCache>
                <c:formatCode>General</c:formatCode>
                <c:ptCount val="6"/>
                <c:pt idx="0">
                  <c:v>19011000</c:v>
                </c:pt>
                <c:pt idx="1">
                  <c:v>17768100</c:v>
                </c:pt>
                <c:pt idx="2">
                  <c:v>11184479</c:v>
                </c:pt>
                <c:pt idx="3">
                  <c:v>3223489</c:v>
                </c:pt>
                <c:pt idx="4" formatCode="0.00">
                  <c:v>6911704</c:v>
                </c:pt>
                <c:pt idx="5" formatCode="#,##0.00">
                  <c:v>1080191</c:v>
                </c:pt>
              </c:numCache>
            </c:numRef>
          </c:val>
        </c:ser>
        <c:ser>
          <c:idx val="2"/>
          <c:order val="2"/>
          <c:dLbls>
            <c:dLbl>
              <c:idx val="0"/>
              <c:layout>
                <c:manualLayout>
                  <c:x val="-1.1111111111111112E-2"/>
                  <c:y val="-1.775191646814739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9223437013379931E-2"/>
                  <c:y val="2.577853719589191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7909925898094296E-3"/>
                  <c:y val="7.255111885030337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доходы!$D$7:$D$17</c:f>
              <c:numCache>
                <c:formatCode>General</c:formatCode>
                <c:ptCount val="6"/>
                <c:pt idx="0">
                  <c:v>20090150</c:v>
                </c:pt>
                <c:pt idx="1">
                  <c:v>18955656</c:v>
                </c:pt>
                <c:pt idx="2">
                  <c:v>12665235.9</c:v>
                </c:pt>
                <c:pt idx="3">
                  <c:v>3406325</c:v>
                </c:pt>
                <c:pt idx="4" formatCode="0.00">
                  <c:v>7291212</c:v>
                </c:pt>
                <c:pt idx="5">
                  <c:v>964810.7</c:v>
                </c:pt>
              </c:numCache>
            </c:numRef>
          </c:val>
        </c:ser>
        <c:ser>
          <c:idx val="3"/>
          <c:order val="3"/>
          <c:dLbls>
            <c:dLbl>
              <c:idx val="0"/>
              <c:layout>
                <c:manualLayout>
                  <c:x val="-3.3333333333333333E-2"/>
                  <c:y val="-2.78958687356601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5551377731855097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6599807301301696E-3"/>
                  <c:y val="-2.052314197494893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доходы!$E$7:$E$17</c:f>
              <c:numCache>
                <c:formatCode>General</c:formatCode>
                <c:ptCount val="6"/>
                <c:pt idx="0">
                  <c:v>21777720</c:v>
                </c:pt>
                <c:pt idx="1">
                  <c:v>20036128</c:v>
                </c:pt>
                <c:pt idx="2">
                  <c:v>15280365.199999999</c:v>
                </c:pt>
                <c:pt idx="3">
                  <c:v>3613603</c:v>
                </c:pt>
                <c:pt idx="4" formatCode="0.00">
                  <c:v>7409402</c:v>
                </c:pt>
                <c:pt idx="5">
                  <c:v>966024.9</c:v>
                </c:pt>
              </c:numCache>
            </c:numRef>
          </c:val>
        </c:ser>
        <c:ser>
          <c:idx val="4"/>
          <c:order val="4"/>
          <c:dLbls>
            <c:dLbl>
              <c:idx val="0"/>
              <c:layout>
                <c:manualLayout>
                  <c:x val="-3.3333333333333229E-2"/>
                  <c:y val="-4.31117971369293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360883258605210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7080313771481958E-4"/>
                  <c:y val="-4.79487141400603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доходы!$A$7:$A$17</c:f>
              <c:strCache>
                <c:ptCount val="6"/>
                <c:pt idx="0">
                  <c:v>Налог на прибыль организаций</c:v>
                </c:pt>
                <c:pt idx="1">
                  <c:v>Налог на доходы физических лиц</c:v>
                </c:pt>
                <c:pt idx="2">
                  <c:v>Акцизы</c:v>
                </c:pt>
                <c:pt idx="3">
                  <c:v>Налог, взимаемый в связи с применением УСН</c:v>
                </c:pt>
                <c:pt idx="4">
                  <c:v>Налог на имущество</c:v>
                </c:pt>
                <c:pt idx="5">
                  <c:v>Прочие налоговые и неналоговые доходы</c:v>
                </c:pt>
              </c:strCache>
            </c:strRef>
          </c:cat>
          <c:val>
            <c:numRef>
              <c:f>доходы!$F$7:$F$17</c:f>
              <c:numCache>
                <c:formatCode>General</c:formatCode>
                <c:ptCount val="6"/>
                <c:pt idx="0">
                  <c:v>23933710</c:v>
                </c:pt>
                <c:pt idx="1">
                  <c:v>21598946</c:v>
                </c:pt>
                <c:pt idx="2">
                  <c:v>16824377.199999999</c:v>
                </c:pt>
                <c:pt idx="3">
                  <c:v>3863274</c:v>
                </c:pt>
                <c:pt idx="4" formatCode="0.00">
                  <c:v>7707032</c:v>
                </c:pt>
                <c:pt idx="5">
                  <c:v>964067.9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14480285774084714"/>
          <c:y val="0.67033173788665967"/>
          <c:w val="0.61194718249971158"/>
          <c:h val="0.3296682621133403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876870165407715"/>
          <c:y val="0.11072355412639304"/>
          <c:w val="0.55989623025196145"/>
          <c:h val="0.56489535551715098"/>
        </c:manualLayout>
      </c:layout>
      <c:doughnutChart>
        <c:varyColors val="1"/>
        <c:ser>
          <c:idx val="0"/>
          <c:order val="0"/>
          <c:tx>
            <c:strRef>
              <c:f>доходы!$B$4</c:f>
              <c:strCache>
                <c:ptCount val="1"/>
                <c:pt idx="0">
                  <c:v>2018 год</c:v>
                </c:pt>
              </c:strCache>
            </c:strRef>
          </c:tx>
          <c:dLbls>
            <c:dLbl>
              <c:idx val="0"/>
              <c:layout>
                <c:manualLayout>
                  <c:x val="-4.7640106928644475E-2"/>
                  <c:y val="-3.794642323587974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04424429325615E-2"/>
                  <c:y val="7.589284647175949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3.2595862635388329E-2"/>
                  <c:y val="-3.794642323587974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5073740488760252E-2"/>
                  <c:y val="-3.035713858870379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доходы!$B$19:$B$22</c:f>
              <c:numCache>
                <c:formatCode>0.00</c:formatCode>
                <c:ptCount val="4"/>
                <c:pt idx="0">
                  <c:v>2968143.9</c:v>
                </c:pt>
                <c:pt idx="1">
                  <c:v>1645980.1</c:v>
                </c:pt>
                <c:pt idx="2">
                  <c:v>2354376.9</c:v>
                </c:pt>
                <c:pt idx="3">
                  <c:v>2950102.8</c:v>
                </c:pt>
              </c:numCache>
            </c:numRef>
          </c:val>
        </c:ser>
        <c:ser>
          <c:idx val="1"/>
          <c:order val="1"/>
          <c:tx>
            <c:strRef>
              <c:f>доходы!$C$4</c:f>
              <c:strCache>
                <c:ptCount val="1"/>
                <c:pt idx="0">
                  <c:v>2019 год (оценка)</c:v>
                </c:pt>
              </c:strCache>
            </c:strRef>
          </c:tx>
          <c:dLbls>
            <c:dLbl>
              <c:idx val="1"/>
              <c:layout>
                <c:manualLayout>
                  <c:x val="-2.7581114537636276E-2"/>
                  <c:y val="5.312499253023164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4.0117984782016405E-2"/>
                  <c:y val="-5.81845156283489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0147480977520552E-2"/>
                  <c:y val="-4.30059463339970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доходы!$C$19:$C$22</c:f>
              <c:numCache>
                <c:formatCode>General</c:formatCode>
                <c:ptCount val="4"/>
                <c:pt idx="0">
                  <c:v>1532872</c:v>
                </c:pt>
                <c:pt idx="1">
                  <c:v>5046114</c:v>
                </c:pt>
                <c:pt idx="2">
                  <c:v>3060737</c:v>
                </c:pt>
                <c:pt idx="3">
                  <c:v>3735695</c:v>
                </c:pt>
              </c:numCache>
            </c:numRef>
          </c:val>
        </c:ser>
        <c:ser>
          <c:idx val="2"/>
          <c:order val="2"/>
          <c:tx>
            <c:strRef>
              <c:f>доходы!$D$4</c:f>
              <c:strCache>
                <c:ptCount val="1"/>
                <c:pt idx="0">
                  <c:v>2020 год (план)</c:v>
                </c:pt>
              </c:strCache>
            </c:strRef>
          </c:tx>
          <c:dLbls>
            <c:dLbl>
              <c:idx val="0"/>
              <c:layout>
                <c:manualLayout>
                  <c:x val="-3.2595862635388329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2536870244380126E-2"/>
                  <c:y val="-2.02380923924691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0029496195504101E-2"/>
                  <c:y val="2.02380923924691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доходы!$D$19:$D$22</c:f>
              <c:numCache>
                <c:formatCode>General</c:formatCode>
                <c:ptCount val="4"/>
                <c:pt idx="0">
                  <c:v>1532871.9</c:v>
                </c:pt>
                <c:pt idx="1">
                  <c:v>4946270.8</c:v>
                </c:pt>
                <c:pt idx="2">
                  <c:v>3857962.5</c:v>
                </c:pt>
                <c:pt idx="3">
                  <c:v>1378993.2</c:v>
                </c:pt>
              </c:numCache>
            </c:numRef>
          </c:val>
        </c:ser>
        <c:ser>
          <c:idx val="3"/>
          <c:order val="3"/>
          <c:tx>
            <c:strRef>
              <c:f>доходы!$E$4</c:f>
              <c:strCache>
                <c:ptCount val="1"/>
                <c:pt idx="0">
                  <c:v>2021 год (план)</c:v>
                </c:pt>
              </c:strCache>
            </c:strRef>
          </c:tx>
          <c:dLbls>
            <c:dLbl>
              <c:idx val="1"/>
              <c:layout>
                <c:manualLayout>
                  <c:x val="-7.5221221466279832E-3"/>
                  <c:y val="3.288690013776245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2536870244380126E-2"/>
                  <c:y val="-3.541666168682109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3.2595862635388329E-2"/>
                  <c:y val="-2.529761549058649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доходы!$E$19:$E$22</c:f>
              <c:numCache>
                <c:formatCode>General</c:formatCode>
                <c:ptCount val="4"/>
                <c:pt idx="0">
                  <c:v>414638.5</c:v>
                </c:pt>
                <c:pt idx="1">
                  <c:v>4605053</c:v>
                </c:pt>
                <c:pt idx="2">
                  <c:v>3807509.7</c:v>
                </c:pt>
                <c:pt idx="3">
                  <c:v>1087362.7</c:v>
                </c:pt>
              </c:numCache>
            </c:numRef>
          </c:val>
        </c:ser>
        <c:ser>
          <c:idx val="4"/>
          <c:order val="4"/>
          <c:tx>
            <c:strRef>
              <c:f>доходы!$F$4</c:f>
              <c:strCache>
                <c:ptCount val="1"/>
                <c:pt idx="0">
                  <c:v>2022 (план)</c:v>
                </c:pt>
              </c:strCache>
            </c:strRef>
          </c:tx>
          <c:dLbls>
            <c:dLbl>
              <c:idx val="1"/>
              <c:layout>
                <c:manualLayout>
                  <c:x val="1.504424429325615E-2"/>
                  <c:y val="-6.830356182458349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5073740488760024E-3"/>
                  <c:y val="6.07142771774075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доходы!$A$19:$A$22</c:f>
              <c:strCache>
                <c:ptCount val="4"/>
                <c:pt idx="0">
                  <c:v>Дотации</c:v>
                </c:pt>
                <c:pt idx="1">
                  <c:v>Межбюджетные 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доходы!$F$19:$F$22</c:f>
              <c:numCache>
                <c:formatCode>General</c:formatCode>
                <c:ptCount val="4"/>
                <c:pt idx="0">
                  <c:v>370682.7</c:v>
                </c:pt>
                <c:pt idx="1">
                  <c:v>6121643.0999999996</c:v>
                </c:pt>
                <c:pt idx="2">
                  <c:v>3839830.5</c:v>
                </c:pt>
                <c:pt idx="3">
                  <c:v>461725.2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32234129506856779"/>
          <c:y val="0.75545850832510664"/>
          <c:w val="0.48068611230666569"/>
          <c:h val="0.23189268392960014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372973041291188E-2"/>
          <c:y val="8.335134801835728E-2"/>
          <c:w val="0.76120288334744679"/>
          <c:h val="0.82403000270539528"/>
        </c:manualLayout>
      </c:layout>
      <c:doughnutChart>
        <c:varyColors val="1"/>
        <c:ser>
          <c:idx val="0"/>
          <c:order val="0"/>
          <c:tx>
            <c:strRef>
              <c:f>'Приложение №28 Табл.№1'!$I$7</c:f>
              <c:strCache>
                <c:ptCount val="1"/>
                <c:pt idx="0">
                  <c:v>2020 год </c:v>
                </c:pt>
              </c:strCache>
            </c:strRef>
          </c:tx>
          <c:dLbls>
            <c:dLbl>
              <c:idx val="1"/>
              <c:delete val="1"/>
            </c:dLbl>
            <c:dLbl>
              <c:idx val="2"/>
              <c:layout>
                <c:manualLayout>
                  <c:x val="6.420545746388443E-3"/>
                  <c:y val="2.316825314472551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Табл.№1'!$I$8:$I$21</c:f>
              <c:numCache>
                <c:formatCode>#,##0.0;[Red]\-#,##0.0</c:formatCode>
                <c:ptCount val="14"/>
                <c:pt idx="0">
                  <c:v>2756141.3829999999</c:v>
                </c:pt>
                <c:pt idx="1">
                  <c:v>17557</c:v>
                </c:pt>
                <c:pt idx="2">
                  <c:v>670409.67500000005</c:v>
                </c:pt>
                <c:pt idx="3">
                  <c:v>11153154.433</c:v>
                </c:pt>
                <c:pt idx="4">
                  <c:v>3705607.3339999998</c:v>
                </c:pt>
                <c:pt idx="5">
                  <c:v>112547.56</c:v>
                </c:pt>
                <c:pt idx="6">
                  <c:v>20160333.456999999</c:v>
                </c:pt>
                <c:pt idx="7">
                  <c:v>1665230.2379999999</c:v>
                </c:pt>
                <c:pt idx="8">
                  <c:v>7737335.3090000004</c:v>
                </c:pt>
                <c:pt idx="9">
                  <c:v>19862774.331999999</c:v>
                </c:pt>
                <c:pt idx="10">
                  <c:v>435496.79499999998</c:v>
                </c:pt>
                <c:pt idx="11">
                  <c:v>115599.955</c:v>
                </c:pt>
                <c:pt idx="12">
                  <c:v>2347181.4360000002</c:v>
                </c:pt>
                <c:pt idx="13">
                  <c:v>4350119.0959999999</c:v>
                </c:pt>
              </c:numCache>
            </c:numRef>
          </c:val>
        </c:ser>
        <c:ser>
          <c:idx val="1"/>
          <c:order val="1"/>
          <c:tx>
            <c:strRef>
              <c:f>'Приложение №28 Табл.№1'!$J$7</c:f>
              <c:strCache>
                <c:ptCount val="1"/>
                <c:pt idx="0">
                  <c:v>2021 год</c:v>
                </c:pt>
              </c:strCache>
            </c:strRef>
          </c:tx>
          <c:dLbls>
            <c:dLbl>
              <c:idx val="1"/>
              <c:delete val="1"/>
            </c:dLbl>
            <c:dLbl>
              <c:idx val="2"/>
              <c:layout>
                <c:manualLayout>
                  <c:x val="2.1401819154628142E-3"/>
                  <c:y val="-6.950475943417674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Табл.№1'!$J$8:$J$21</c:f>
              <c:numCache>
                <c:formatCode>#,##0.0;[Red]\-#,##0.0</c:formatCode>
                <c:ptCount val="14"/>
                <c:pt idx="0">
                  <c:v>2591621.048</c:v>
                </c:pt>
                <c:pt idx="1">
                  <c:v>17802.099999999999</c:v>
                </c:pt>
                <c:pt idx="2">
                  <c:v>649885.73899999994</c:v>
                </c:pt>
                <c:pt idx="3">
                  <c:v>12376892.312000001</c:v>
                </c:pt>
                <c:pt idx="4">
                  <c:v>3245850.798</c:v>
                </c:pt>
                <c:pt idx="5">
                  <c:v>418848.29399999999</c:v>
                </c:pt>
                <c:pt idx="6">
                  <c:v>19891658.725000001</c:v>
                </c:pt>
                <c:pt idx="7">
                  <c:v>1622695.639</c:v>
                </c:pt>
                <c:pt idx="8">
                  <c:v>6758246.4740000004</c:v>
                </c:pt>
                <c:pt idx="9">
                  <c:v>19903058.164999999</c:v>
                </c:pt>
                <c:pt idx="10">
                  <c:v>455410.71399999998</c:v>
                </c:pt>
                <c:pt idx="11">
                  <c:v>115599.955</c:v>
                </c:pt>
                <c:pt idx="12">
                  <c:v>2566645.7609999999</c:v>
                </c:pt>
                <c:pt idx="13">
                  <c:v>2019366</c:v>
                </c:pt>
              </c:numCache>
            </c:numRef>
          </c:val>
        </c:ser>
        <c:ser>
          <c:idx val="2"/>
          <c:order val="2"/>
          <c:tx>
            <c:strRef>
              <c:f>'Приложение №28 Табл.№1'!$K$7</c:f>
              <c:strCache>
                <c:ptCount val="1"/>
                <c:pt idx="0">
                  <c:v>2022 год </c:v>
                </c:pt>
              </c:strCache>
            </c:strRef>
          </c:tx>
          <c:dLbls>
            <c:dLbl>
              <c:idx val="1"/>
              <c:delete val="1"/>
            </c:dLbl>
            <c:dLbl>
              <c:idx val="2"/>
              <c:layout>
                <c:manualLayout>
                  <c:x val="6.420377228127383E-3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delete val="1"/>
            </c:dLbl>
            <c:dLbl>
              <c:idx val="11"/>
              <c:delete val="1"/>
            </c:dLbl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'Приложение №28 Табл.№1'!$K$8:$K$21</c:f>
              <c:numCache>
                <c:formatCode>#,##0.0;[Red]\-#,##0.0</c:formatCode>
                <c:ptCount val="14"/>
                <c:pt idx="0">
                  <c:v>2655304.048</c:v>
                </c:pt>
                <c:pt idx="1">
                  <c:v>18607.2</c:v>
                </c:pt>
                <c:pt idx="2">
                  <c:v>627980.08400000003</c:v>
                </c:pt>
                <c:pt idx="3">
                  <c:v>13297955.858999999</c:v>
                </c:pt>
                <c:pt idx="4">
                  <c:v>3157445.591</c:v>
                </c:pt>
                <c:pt idx="5">
                  <c:v>714127.04099999997</c:v>
                </c:pt>
                <c:pt idx="6">
                  <c:v>19338698.454999998</c:v>
                </c:pt>
                <c:pt idx="7">
                  <c:v>1682705.0759999999</c:v>
                </c:pt>
                <c:pt idx="8">
                  <c:v>8397451.7009999994</c:v>
                </c:pt>
                <c:pt idx="9">
                  <c:v>19592601.675000001</c:v>
                </c:pt>
                <c:pt idx="10">
                  <c:v>300111.30599999998</c:v>
                </c:pt>
                <c:pt idx="11">
                  <c:v>115059.955</c:v>
                </c:pt>
                <c:pt idx="12">
                  <c:v>2566645.7609999999</c:v>
                </c:pt>
                <c:pt idx="13">
                  <c:v>519371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59381800714954"/>
          <c:y val="0.17587119264194789"/>
          <c:w val="0.50344058993445173"/>
          <c:h val="0.78592299729228321"/>
        </c:manualLayout>
      </c:layout>
      <c:doughnutChart>
        <c:varyColors val="1"/>
        <c:ser>
          <c:idx val="2"/>
          <c:order val="0"/>
          <c:dLbls>
            <c:dLbl>
              <c:idx val="4"/>
              <c:delete val="1"/>
            </c:dLbl>
            <c:dLbl>
              <c:idx val="5"/>
              <c:layout>
                <c:manualLayout>
                  <c:x val="9.3970233485693357E-3"/>
                  <c:y val="6.609749953679705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Лист1!$C$36:$C$41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Лист1!$G$36:$G$41</c:f>
              <c:numCache>
                <c:formatCode>#,##0</c:formatCode>
                <c:ptCount val="6"/>
                <c:pt idx="0" formatCode="0.00">
                  <c:v>49719218604</c:v>
                </c:pt>
                <c:pt idx="1">
                  <c:v>13215361057</c:v>
                </c:pt>
                <c:pt idx="2">
                  <c:v>7427892604</c:v>
                </c:pt>
                <c:pt idx="3">
                  <c:v>1579402635</c:v>
                </c:pt>
                <c:pt idx="4" formatCode="0.00">
                  <c:v>0</c:v>
                </c:pt>
                <c:pt idx="5">
                  <c:v>3147613103</c:v>
                </c:pt>
              </c:numCache>
            </c:numRef>
          </c:val>
        </c:ser>
        <c:ser>
          <c:idx val="1"/>
          <c:order val="1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Лист1!$C$36:$C$41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Лист1!$J$36:$J$41</c:f>
              <c:numCache>
                <c:formatCode>#,##0</c:formatCode>
                <c:ptCount val="6"/>
                <c:pt idx="0" formatCode="0.00">
                  <c:v>48467676467</c:v>
                </c:pt>
                <c:pt idx="1">
                  <c:v>14604912895</c:v>
                </c:pt>
                <c:pt idx="2">
                  <c:v>5491548605</c:v>
                </c:pt>
                <c:pt idx="3">
                  <c:v>1036647074</c:v>
                </c:pt>
                <c:pt idx="4" formatCode="0.00">
                  <c:v>6364225360</c:v>
                </c:pt>
                <c:pt idx="5">
                  <c:v>3032796683</c:v>
                </c:pt>
              </c:numCache>
            </c:numRef>
          </c:val>
        </c:ser>
        <c:ser>
          <c:idx val="0"/>
          <c:order val="2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Лист1!$C$36:$C$41</c:f>
              <c:strCache>
                <c:ptCount val="6"/>
                <c:pt idx="0">
                  <c:v>Социальная сфера</c:v>
                </c:pt>
                <c:pt idx="1">
                  <c:v>Инфраструктура</c:v>
                </c:pt>
                <c:pt idx="2">
                  <c:v>Эффективное государственное управление и развитие территорий</c:v>
                </c:pt>
                <c:pt idx="3">
                  <c:v>Экономика</c:v>
                </c:pt>
                <c:pt idx="4">
                  <c:v>Условно утвержденные расходы</c:v>
                </c:pt>
                <c:pt idx="5">
                  <c:v>Непрограммные расходы</c:v>
                </c:pt>
              </c:strCache>
            </c:strRef>
          </c:cat>
          <c:val>
            <c:numRef>
              <c:f>Лист1!$K$36:$K$41</c:f>
              <c:numCache>
                <c:formatCode>#,##0</c:formatCode>
                <c:ptCount val="6"/>
                <c:pt idx="0" formatCode="0.00">
                  <c:v>49138964953</c:v>
                </c:pt>
                <c:pt idx="1">
                  <c:v>15066709952</c:v>
                </c:pt>
                <c:pt idx="2">
                  <c:v>3961647697</c:v>
                </c:pt>
                <c:pt idx="3">
                  <c:v>1679710367</c:v>
                </c:pt>
                <c:pt idx="4" formatCode="0.00">
                  <c:v>12701223899</c:v>
                </c:pt>
                <c:pt idx="5">
                  <c:v>3137031783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78"/>
        <c:holeSize val="50"/>
      </c:doughnutChart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12"/>
        <c:holeSize val="50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342"/>
        <c:holeSize val="50"/>
      </c:doughnutChart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896709889377369"/>
          <c:y val="0.12278839048853463"/>
          <c:w val="0.63333637532337672"/>
          <c:h val="0.77341102079875956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Report!$L$13</c:f>
              <c:strCache>
                <c:ptCount val="1"/>
                <c:pt idx="0">
                  <c:v>Строительство социальных объектов</c:v>
                </c:pt>
              </c:strCache>
            </c:strRef>
          </c:tx>
          <c:dLbls>
            <c:dLbl>
              <c:idx val="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Report!$M$13:$N$13</c:f>
              <c:numCache>
                <c:formatCode>#,##0_ ;[Red]\-#,##0\ </c:formatCode>
                <c:ptCount val="2"/>
                <c:pt idx="0">
                  <c:v>2170867052</c:v>
                </c:pt>
                <c:pt idx="1">
                  <c:v>3068327266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Лист1!$D$2:$I$2</c:f>
              <c:strCache>
                <c:ptCount val="1"/>
                <c:pt idx="0">
                  <c:v>2017 год 2018 год 2019 год (оценка) 2020 год (прогноз) 2021 год (прогноз) 2022 год (прогноз)</c:v>
                </c:pt>
              </c:strCache>
            </c:strRef>
          </c:tx>
          <c:dPt>
            <c:idx val="2"/>
            <c:marker>
              <c:spPr>
                <a:solidFill>
                  <a:srgbClr val="FF0066"/>
                </a:solidFill>
                <a:ln w="25400" cap="flat" cmpd="sng" algn="ctr">
                  <a:solidFill>
                    <a:schemeClr val="accent2"/>
                  </a:solidFill>
                  <a:prstDash val="solid"/>
                </a:ln>
                <a:effectLst/>
              </c:spPr>
            </c:marker>
            <c:bubble3D val="0"/>
            <c:spPr>
              <a:ln w="25400" cap="flat" cmpd="sng" algn="ctr">
                <a:solidFill>
                  <a:schemeClr val="accent2"/>
                </a:solidFill>
                <a:prstDash val="solid"/>
              </a:ln>
              <a:effectLst/>
            </c:spPr>
          </c:dPt>
          <c:dLbls>
            <c:dLbl>
              <c:idx val="0"/>
              <c:layout>
                <c:manualLayout>
                  <c:x val="-0.12722123768237184"/>
                  <c:y val="5.52323971944835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595856162915644"/>
                  <c:y val="0.1166173507185598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4662082767366619E-2"/>
                  <c:y val="-0.128922463377745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3399406714151216E-2"/>
                  <c:y val="8.87150991167069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8716247075325431E-2"/>
                  <c:y val="8.313464879633641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Лист1!$D$7:$I$7</c:f>
              <c:numCache>
                <c:formatCode>0.0</c:formatCode>
                <c:ptCount val="6"/>
                <c:pt idx="0">
                  <c:v>102.3</c:v>
                </c:pt>
                <c:pt idx="1">
                  <c:v>102.5</c:v>
                </c:pt>
                <c:pt idx="2">
                  <c:v>101.1</c:v>
                </c:pt>
                <c:pt idx="3">
                  <c:v>101.5</c:v>
                </c:pt>
                <c:pt idx="4">
                  <c:v>102.2</c:v>
                </c:pt>
                <c:pt idx="5">
                  <c:v>102.5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1330176"/>
        <c:axId val="61337984"/>
      </c:lineChart>
      <c:catAx>
        <c:axId val="61330176"/>
        <c:scaling>
          <c:orientation val="minMax"/>
        </c:scaling>
        <c:delete val="1"/>
        <c:axPos val="b"/>
        <c:majorTickMark val="out"/>
        <c:minorTickMark val="none"/>
        <c:tickLblPos val="nextTo"/>
        <c:crossAx val="61337984"/>
        <c:crosses val="autoZero"/>
        <c:auto val="1"/>
        <c:lblAlgn val="ctr"/>
        <c:lblOffset val="100"/>
        <c:noMultiLvlLbl val="0"/>
      </c:catAx>
      <c:valAx>
        <c:axId val="6133798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61330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Report!$L$15</c:f>
              <c:strCache>
                <c:ptCount val="1"/>
                <c:pt idx="0">
                  <c:v>Обеспечение доступным и комфортным жильем населения</c:v>
                </c:pt>
              </c:strCache>
            </c:strRef>
          </c:tx>
          <c:dLbls>
            <c:dLbl>
              <c:idx val="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Report!$M$15:$N$15</c:f>
              <c:numCache>
                <c:formatCode>#,##0_ ;[Red]\-#,##0\ </c:formatCode>
                <c:ptCount val="2"/>
                <c:pt idx="0">
                  <c:v>509991503</c:v>
                </c:pt>
                <c:pt idx="1">
                  <c:v>4729202815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Report!$L$16</c:f>
              <c:strCache>
                <c:ptCount val="1"/>
                <c:pt idx="0">
                  <c:v>Развитие сети автомобильных дорог</c:v>
                </c:pt>
              </c:strCache>
            </c:strRef>
          </c:tx>
          <c:dLbls>
            <c:dLbl>
              <c:idx val="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Report!$M$16:$N$16</c:f>
              <c:numCache>
                <c:formatCode>#,##0_ ;[Red]\-#,##0\ </c:formatCode>
                <c:ptCount val="2"/>
                <c:pt idx="0">
                  <c:v>614972400</c:v>
                </c:pt>
                <c:pt idx="1">
                  <c:v>4624221918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Report!$L$27</c:f>
              <c:strCache>
                <c:ptCount val="1"/>
                <c:pt idx="0">
                  <c:v>Прочие направления</c:v>
                </c:pt>
              </c:strCache>
            </c:strRef>
          </c:tx>
          <c:dLbls>
            <c:dLbl>
              <c:idx val="1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Report!$M$27:$N$27</c:f>
              <c:numCache>
                <c:formatCode>#,##0_ ;[Red]\-#,##0\ </c:formatCode>
                <c:ptCount val="2"/>
                <c:pt idx="0">
                  <c:v>1943363363</c:v>
                </c:pt>
                <c:pt idx="1">
                  <c:v>3295830955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  <c:pt idx="3">
                  <c:v>Парки и скверы</c:v>
                </c:pt>
                <c:pt idx="4">
                  <c:v>Лучшие практики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202</c:v>
                </c:pt>
                <c:pt idx="1">
                  <c:v>279</c:v>
                </c:pt>
                <c:pt idx="2">
                  <c:v>19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  <c:pt idx="3">
                  <c:v>Парки и скверы</c:v>
                </c:pt>
                <c:pt idx="4">
                  <c:v>Лучшие практики</c:v>
                </c:pt>
              </c:strCache>
            </c:strRef>
          </c:cat>
          <c:val>
            <c:numRef>
              <c:f>Лист1!$C$3:$C$7</c:f>
              <c:numCache>
                <c:formatCode>General</c:formatCode>
                <c:ptCount val="5"/>
                <c:pt idx="0">
                  <c:v>138</c:v>
                </c:pt>
                <c:pt idx="1">
                  <c:v>289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cat>
            <c:strRef>
              <c:f>Лист1!$A$3:$A$7</c:f>
              <c:strCache>
                <c:ptCount val="5"/>
                <c:pt idx="0">
                  <c:v>Городская среда</c:v>
                </c:pt>
                <c:pt idx="1">
                  <c:v>Поддержка местных  инициатив</c:v>
                </c:pt>
                <c:pt idx="2">
                  <c:v>Культура</c:v>
                </c:pt>
                <c:pt idx="3">
                  <c:v>Парки и скверы</c:v>
                </c:pt>
                <c:pt idx="4">
                  <c:v>Лучшие практики</c:v>
                </c:pt>
              </c:strCache>
            </c:strRef>
          </c:cat>
          <c:val>
            <c:numRef>
              <c:f>Лист1!$D$3:$D$7</c:f>
              <c:numCache>
                <c:formatCode>General</c:formatCode>
                <c:ptCount val="5"/>
                <c:pt idx="0">
                  <c:v>166</c:v>
                </c:pt>
                <c:pt idx="1">
                  <c:v>321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363648"/>
        <c:axId val="180365184"/>
      </c:barChart>
      <c:catAx>
        <c:axId val="180363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80365184"/>
        <c:crosses val="autoZero"/>
        <c:auto val="1"/>
        <c:lblAlgn val="ctr"/>
        <c:lblOffset val="100"/>
        <c:noMultiLvlLbl val="0"/>
      </c:catAx>
      <c:valAx>
        <c:axId val="180365184"/>
        <c:scaling>
          <c:orientation val="minMax"/>
        </c:scaling>
        <c:delete val="0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80363648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59367508515144018"/>
          <c:y val="5.5131756330643114E-2"/>
          <c:w val="0.17495064877453698"/>
          <c:h val="0.2551380604946492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140315911792217E-2"/>
          <c:y val="0.15487197436883657"/>
          <c:w val="0.74911578030022585"/>
          <c:h val="0.744161319974595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Лист1!$A$12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Лист1!$B$11:$D$11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 </c:v>
                </c:pt>
              </c:strCache>
            </c:strRef>
          </c:cat>
          <c:val>
            <c:numRef>
              <c:f>Лист1!$B$12:$D$12</c:f>
              <c:numCache>
                <c:formatCode>#,##0.0</c:formatCode>
                <c:ptCount val="3"/>
                <c:pt idx="0">
                  <c:v>24927.492165</c:v>
                </c:pt>
                <c:pt idx="1">
                  <c:v>24910.726445</c:v>
                </c:pt>
                <c:pt idx="2">
                  <c:v>24932.222044999999</c:v>
                </c:pt>
              </c:numCache>
            </c:numRef>
          </c:val>
        </c:ser>
        <c:ser>
          <c:idx val="1"/>
          <c:order val="1"/>
          <c:tx>
            <c:strRef>
              <c:f>Лист1!$A$13</c:f>
              <c:strCache>
                <c:ptCount val="1"/>
                <c:pt idx="0">
                  <c:v>дотации
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val>
            <c:numRef>
              <c:f>Лист1!$B$13:$D$13</c:f>
              <c:numCache>
                <c:formatCode>#,##0.0</c:formatCode>
                <c:ptCount val="3"/>
                <c:pt idx="0">
                  <c:v>4350.1190960000004</c:v>
                </c:pt>
                <c:pt idx="1">
                  <c:v>2019.366</c:v>
                </c:pt>
                <c:pt idx="2">
                  <c:v>519.37099999999998</c:v>
                </c:pt>
              </c:numCache>
            </c:numRef>
          </c:val>
        </c:ser>
        <c:ser>
          <c:idx val="2"/>
          <c:order val="2"/>
          <c:tx>
            <c:strRef>
              <c:f>Лист1!$A$14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4974300559807795E-2"/>
                  <c:y val="-1.394189267962811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730725419855848E-2"/>
                  <c:y val="-2.32368537283219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Лист1!$B$14:$D$14</c:f>
              <c:numCache>
                <c:formatCode>#,##0.0</c:formatCode>
                <c:ptCount val="3"/>
                <c:pt idx="0">
                  <c:v>4789.33248</c:v>
                </c:pt>
                <c:pt idx="1">
                  <c:v>3367.14968</c:v>
                </c:pt>
                <c:pt idx="2">
                  <c:v>3487.836519</c:v>
                </c:pt>
              </c:numCache>
            </c:numRef>
          </c:val>
        </c:ser>
        <c:ser>
          <c:idx val="3"/>
          <c:order val="3"/>
          <c:tx>
            <c:strRef>
              <c:f>Лист1!$A$15</c:f>
              <c:strCache>
                <c:ptCount val="1"/>
                <c:pt idx="0">
                  <c:v>иные МБТ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769,4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Лист1!$B$15:$D$15</c:f>
              <c:numCache>
                <c:formatCode>#,##0.0</c:formatCode>
                <c:ptCount val="3"/>
                <c:pt idx="0">
                  <c:v>769.41</c:v>
                </c:pt>
                <c:pt idx="1">
                  <c:v>741</c:v>
                </c:pt>
                <c:pt idx="2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80414336"/>
        <c:axId val="180415872"/>
      </c:barChart>
      <c:catAx>
        <c:axId val="180414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0415872"/>
        <c:crosses val="autoZero"/>
        <c:auto val="1"/>
        <c:lblAlgn val="ctr"/>
        <c:lblOffset val="100"/>
        <c:noMultiLvlLbl val="0"/>
      </c:catAx>
      <c:valAx>
        <c:axId val="180415872"/>
        <c:scaling>
          <c:orientation val="minMax"/>
          <c:max val="30000"/>
        </c:scaling>
        <c:delete val="0"/>
        <c:axPos val="l"/>
        <c:numFmt formatCode="#,##0.0" sourceLinked="1"/>
        <c:majorTickMark val="out"/>
        <c:minorTickMark val="none"/>
        <c:tickLblPos val="nextTo"/>
        <c:crossAx val="180414336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85141847963865269"/>
          <c:y val="0.24046251954517961"/>
          <c:w val="0.11736364466158758"/>
          <c:h val="0.5283691901004511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24896885630401"/>
          <c:y val="0.12003168811215671"/>
          <c:w val="0.70455388650855622"/>
          <c:h val="0.61858203700147241"/>
        </c:manualLayout>
      </c:layout>
      <c:lineChart>
        <c:grouping val="standard"/>
        <c:varyColors val="0"/>
        <c:ser>
          <c:idx val="0"/>
          <c:order val="0"/>
          <c:tx>
            <c:v>Общий объем МБТ</c:v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34 836,</a:t>
                    </a:r>
                    <a:r>
                      <a:rPr lang="ru-RU"/>
                      <a:t>3</a:t>
                    </a:r>
                    <a:endParaRPr lang="en-US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Лист1!$B$16:$D$16</c:f>
              <c:numCache>
                <c:formatCode>#,##0.0</c:formatCode>
                <c:ptCount val="3"/>
                <c:pt idx="0">
                  <c:v>34836.353740999999</c:v>
                </c:pt>
                <c:pt idx="1">
                  <c:v>31038.242125000001</c:v>
                </c:pt>
                <c:pt idx="2">
                  <c:v>28944.429563999998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399488"/>
        <c:axId val="180769920"/>
      </c:lineChart>
      <c:catAx>
        <c:axId val="180399488"/>
        <c:scaling>
          <c:orientation val="minMax"/>
        </c:scaling>
        <c:delete val="1"/>
        <c:axPos val="b"/>
        <c:majorTickMark val="out"/>
        <c:minorTickMark val="none"/>
        <c:tickLblPos val="nextTo"/>
        <c:crossAx val="180769920"/>
        <c:crosses val="autoZero"/>
        <c:auto val="1"/>
        <c:lblAlgn val="ctr"/>
        <c:lblOffset val="100"/>
        <c:noMultiLvlLbl val="0"/>
      </c:catAx>
      <c:valAx>
        <c:axId val="180769920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80399488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9464530862513005"/>
          <c:y val="0.20891908328532105"/>
          <c:w val="0.20248179176360162"/>
          <c:h val="6.9966391396197425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323647949502521E-2"/>
          <c:y val="5.3925877202632755E-2"/>
          <c:w val="0.89237861753882874"/>
          <c:h val="0.47326345744005333"/>
        </c:manualLayout>
      </c:layout>
      <c:barChart>
        <c:barDir val="col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7553280"/>
        <c:axId val="167555072"/>
      </c:barChart>
      <c:catAx>
        <c:axId val="167553280"/>
        <c:scaling>
          <c:orientation val="minMax"/>
        </c:scaling>
        <c:delete val="0"/>
        <c:axPos val="b"/>
        <c:majorTickMark val="out"/>
        <c:minorTickMark val="none"/>
        <c:tickLblPos val="nextTo"/>
        <c:crossAx val="167555072"/>
        <c:crosses val="autoZero"/>
        <c:auto val="1"/>
        <c:lblAlgn val="ctr"/>
        <c:lblOffset val="100"/>
        <c:noMultiLvlLbl val="0"/>
      </c:catAx>
      <c:valAx>
        <c:axId val="16755507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67553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Лист1!$A$8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5,</a:t>
                    </a:r>
                    <a:r>
                      <a:rPr lang="ru-RU" smtClean="0"/>
                      <a:t>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15,</a:t>
                    </a:r>
                    <a:r>
                      <a:rPr lang="ru-RU" smtClean="0"/>
                      <a:t>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28,</a:t>
                    </a:r>
                    <a:r>
                      <a:rPr lang="ru-RU" smtClean="0"/>
                      <a:t>3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Лист1!$I$8:$N$8</c:f>
              <c:numCache>
                <c:formatCode>0.0%</c:formatCode>
                <c:ptCount val="6"/>
                <c:pt idx="0">
                  <c:v>4.6225736879942483E-2</c:v>
                </c:pt>
                <c:pt idx="1">
                  <c:v>9.8337547748426318E-2</c:v>
                </c:pt>
                <c:pt idx="2">
                  <c:v>9.9026733882465592E-2</c:v>
                </c:pt>
                <c:pt idx="3">
                  <c:v>5.4537113299726082E-2</c:v>
                </c:pt>
                <c:pt idx="4">
                  <c:v>0.1565737864129764</c:v>
                </c:pt>
                <c:pt idx="5">
                  <c:v>0.28379536857445964</c:v>
                </c:pt>
              </c:numCache>
            </c:numRef>
          </c:val>
        </c:ser>
        <c:ser>
          <c:idx val="1"/>
          <c:order val="1"/>
          <c:tx>
            <c:strRef>
              <c:f>Лист1!$A$9</c:f>
              <c:strCache>
                <c:ptCount val="1"/>
                <c:pt idx="0">
                  <c:v>Государственные ценные бумаги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50,</a:t>
                    </a:r>
                    <a:r>
                      <a:rPr lang="ru-RU" smtClean="0"/>
                      <a:t>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53,</a:t>
                    </a:r>
                    <a:r>
                      <a:rPr lang="ru-RU" smtClean="0"/>
                      <a:t>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Лист1!$I$9:$N$9</c:f>
              <c:numCache>
                <c:formatCode>0.0%</c:formatCode>
                <c:ptCount val="6"/>
                <c:pt idx="0">
                  <c:v>0.52950284797876457</c:v>
                </c:pt>
                <c:pt idx="1">
                  <c:v>0.50841986334534894</c:v>
                </c:pt>
                <c:pt idx="2">
                  <c:v>0.52725306533095884</c:v>
                </c:pt>
                <c:pt idx="3">
                  <c:v>0.60900849660752765</c:v>
                </c:pt>
                <c:pt idx="4">
                  <c:v>0.58486121618938769</c:v>
                </c:pt>
                <c:pt idx="5">
                  <c:v>0.53579656875877368</c:v>
                </c:pt>
              </c:numCache>
            </c:numRef>
          </c:val>
        </c:ser>
        <c:ser>
          <c:idx val="2"/>
          <c:order val="2"/>
          <c:tx>
            <c:strRef>
              <c:f>Лист1!$A$10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Лист1!$I$10:$N$10</c:f>
              <c:numCache>
                <c:formatCode>0.0%</c:formatCode>
                <c:ptCount val="6"/>
                <c:pt idx="0">
                  <c:v>0.42427141514129296</c:v>
                </c:pt>
                <c:pt idx="1">
                  <c:v>0.39324258890622477</c:v>
                </c:pt>
                <c:pt idx="2">
                  <c:v>0.37372020078657547</c:v>
                </c:pt>
                <c:pt idx="3">
                  <c:v>0.33377153327949738</c:v>
                </c:pt>
                <c:pt idx="4">
                  <c:v>0.25588214778208823</c:v>
                </c:pt>
                <c:pt idx="5">
                  <c:v>0.17772907982297281</c:v>
                </c:pt>
              </c:numCache>
            </c:numRef>
          </c:val>
        </c:ser>
        <c:ser>
          <c:idx val="3"/>
          <c:order val="3"/>
          <c:tx>
            <c:strRef>
              <c:f>Лист1!$A$11</c:f>
              <c:strCache>
                <c:ptCount val="1"/>
                <c:pt idx="0">
                  <c:v>Обязательства по госгарантиям 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9.9994834912464359E-3"/>
                  <c:y val="-1.639263854361087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9995867929971484E-3"/>
                  <c:y val="-1.092842569574055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3999276887745011E-2"/>
                  <c:y val="-1.00941651672350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Лист1!$B$7:$G$7</c:f>
              <c:strCache>
                <c:ptCount val="6"/>
                <c:pt idx="0">
                  <c:v>на 01.01.2018
(факт)</c:v>
                </c:pt>
                <c:pt idx="1">
                  <c:v>на 01.01.2019
(факт)</c:v>
                </c:pt>
                <c:pt idx="2">
                  <c:v>на 01.01.2020
(оценка)</c:v>
                </c:pt>
                <c:pt idx="3">
                  <c:v>на 01.01.2021
(проект)</c:v>
                </c:pt>
                <c:pt idx="4">
                  <c:v>на 01.01.2022
(проект)</c:v>
                </c:pt>
                <c:pt idx="5">
                  <c:v>на 01.01.2023
(проект)</c:v>
                </c:pt>
              </c:strCache>
            </c:strRef>
          </c:cat>
          <c:val>
            <c:numRef>
              <c:f>Лист1!$I$11:$N$11</c:f>
              <c:numCache>
                <c:formatCode>0.0%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2.6828568132490202E-3</c:v>
                </c:pt>
                <c:pt idx="4">
                  <c:v>2.6828496155476499E-3</c:v>
                </c:pt>
                <c:pt idx="5">
                  <c:v>2.6789828437938684E-3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85142656"/>
        <c:axId val="185166080"/>
      </c:barChart>
      <c:catAx>
        <c:axId val="1851426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 b="0">
                <a:latin typeface="Arial Narrow" panose="020B0606020202030204" pitchFamily="34" charset="0"/>
              </a:defRPr>
            </a:pPr>
            <a:endParaRPr lang="ru-RU"/>
          </a:p>
        </c:txPr>
        <c:crossAx val="185166080"/>
        <c:crosses val="autoZero"/>
        <c:auto val="1"/>
        <c:lblAlgn val="ctr"/>
        <c:lblOffset val="100"/>
        <c:noMultiLvlLbl val="0"/>
      </c:catAx>
      <c:valAx>
        <c:axId val="185166080"/>
        <c:scaling>
          <c:orientation val="minMax"/>
          <c:max val="1"/>
        </c:scaling>
        <c:delete val="1"/>
        <c:axPos val="b"/>
        <c:numFmt formatCode="0.0%" sourceLinked="1"/>
        <c:majorTickMark val="out"/>
        <c:minorTickMark val="none"/>
        <c:tickLblPos val="nextTo"/>
        <c:crossAx val="1851426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8174878525959605E-2"/>
          <c:y val="0.77779326688506312"/>
          <c:w val="0.93164982974107791"/>
          <c:h val="0.18942145602771518"/>
        </c:manualLayout>
      </c:layout>
      <c:overlay val="0"/>
      <c:txPr>
        <a:bodyPr/>
        <a:lstStyle/>
        <a:p>
          <a:pPr>
            <a:defRPr sz="900" b="0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solidFill>
                <a:srgbClr val="008080"/>
              </a:solidFill>
            </a:ln>
          </c:spPr>
          <c:marker>
            <c:spPr>
              <a:solidFill>
                <a:srgbClr val="008080"/>
              </a:solidFill>
            </c:spPr>
          </c:marker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2 </a:t>
                    </a:r>
                    <a:r>
                      <a:rPr lang="en-US" smtClean="0"/>
                      <a:t>18</a:t>
                    </a:r>
                    <a:r>
                      <a:rPr lang="ru-RU" smtClean="0"/>
                      <a:t>8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9</a:t>
                    </a:r>
                    <a:endParaRPr lang="en-US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Лист1!$B$37:$G$37</c:f>
              <c:strCache>
                <c:ptCount val="6"/>
                <c:pt idx="0">
                  <c:v>2017 год
(факт)</c:v>
                </c:pt>
                <c:pt idx="1">
                  <c:v>2018 год
(факт)</c:v>
                </c:pt>
                <c:pt idx="2">
                  <c:v>2019 год
(оценка)</c:v>
                </c:pt>
                <c:pt idx="3">
                  <c:v>2020 год
(проект)</c:v>
                </c:pt>
                <c:pt idx="4">
                  <c:v>2021 год
(проект)</c:v>
                </c:pt>
                <c:pt idx="5">
                  <c:v>2022 год
(проект)</c:v>
                </c:pt>
              </c:strCache>
            </c:strRef>
          </c:cat>
          <c:val>
            <c:numRef>
              <c:f>Лист1!$B$38:$G$38</c:f>
              <c:numCache>
                <c:formatCode>#,##0.0</c:formatCode>
                <c:ptCount val="6"/>
                <c:pt idx="0">
                  <c:v>1462.8</c:v>
                </c:pt>
                <c:pt idx="1">
                  <c:v>2037.4</c:v>
                </c:pt>
                <c:pt idx="2">
                  <c:v>2184.1999999999998</c:v>
                </c:pt>
                <c:pt idx="3">
                  <c:v>2347.1999999999998</c:v>
                </c:pt>
                <c:pt idx="4">
                  <c:v>2566.6</c:v>
                </c:pt>
                <c:pt idx="5">
                  <c:v>2566.6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85202560"/>
        <c:axId val="185242368"/>
      </c:lineChart>
      <c:catAx>
        <c:axId val="185202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5242368"/>
        <c:crosses val="autoZero"/>
        <c:auto val="1"/>
        <c:lblAlgn val="ctr"/>
        <c:lblOffset val="100"/>
        <c:noMultiLvlLbl val="0"/>
      </c:catAx>
      <c:valAx>
        <c:axId val="185242368"/>
        <c:scaling>
          <c:orientation val="minMax"/>
          <c:max val="2790"/>
          <c:min val="1460"/>
        </c:scaling>
        <c:delete val="1"/>
        <c:axPos val="l"/>
        <c:numFmt formatCode="#,##0.0" sourceLinked="1"/>
        <c:majorTickMark val="out"/>
        <c:minorTickMark val="none"/>
        <c:tickLblPos val="nextTo"/>
        <c:crossAx val="185202560"/>
        <c:crosses val="autoZero"/>
        <c:crossBetween val="between"/>
      </c:valAx>
      <c:spPr>
        <a:ln>
          <a:prstDash val="sysDash"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340939866593109"/>
          <c:y val="7.407407407407407E-2"/>
          <c:w val="0.65057542170286042"/>
          <c:h val="0.83309419655876349"/>
        </c:manualLayout>
      </c:layout>
      <c:barChart>
        <c:barDir val="bar"/>
        <c:grouping val="clustered"/>
        <c:varyColors val="0"/>
        <c:ser>
          <c:idx val="0"/>
          <c:order val="0"/>
          <c:tx>
            <c:v>%, декабрь к декабрю</c:v>
          </c:tx>
          <c:spPr>
            <a:pattFill prst="divot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Лист1!$D$91:$I$91</c:f>
              <c:numCache>
                <c:formatCode>General</c:formatCode>
                <c:ptCount val="6"/>
                <c:pt idx="0">
                  <c:v>102.7</c:v>
                </c:pt>
                <c:pt idx="1">
                  <c:v>105.1</c:v>
                </c:pt>
                <c:pt idx="2">
                  <c:v>104.5</c:v>
                </c:pt>
                <c:pt idx="3">
                  <c:v>103.4</c:v>
                </c:pt>
                <c:pt idx="4">
                  <c:v>104.1</c:v>
                </c:pt>
                <c:pt idx="5">
                  <c:v>104.5</c:v>
                </c:pt>
              </c:numCache>
            </c:numRef>
          </c:val>
        </c:ser>
        <c:ser>
          <c:idx val="2"/>
          <c:order val="1"/>
          <c:tx>
            <c:v>%, год к году</c:v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Лист1!$D$93:$I$93</c:f>
              <c:numCache>
                <c:formatCode>General</c:formatCode>
                <c:ptCount val="6"/>
                <c:pt idx="0">
                  <c:v>103.5</c:v>
                </c:pt>
                <c:pt idx="1">
                  <c:v>102.9</c:v>
                </c:pt>
                <c:pt idx="2">
                  <c:v>106.4</c:v>
                </c:pt>
                <c:pt idx="3">
                  <c:v>103.6</c:v>
                </c:pt>
                <c:pt idx="4">
                  <c:v>103.7</c:v>
                </c:pt>
                <c:pt idx="5">
                  <c:v>104.2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393792"/>
        <c:axId val="65395328"/>
      </c:barChart>
      <c:catAx>
        <c:axId val="653937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anose="020B0606020202030204" pitchFamily="34" charset="0"/>
              </a:defRPr>
            </a:pPr>
            <a:endParaRPr lang="ru-RU"/>
          </a:p>
        </c:txPr>
        <c:crossAx val="65395328"/>
        <c:crosses val="autoZero"/>
        <c:auto val="1"/>
        <c:lblAlgn val="ctr"/>
        <c:lblOffset val="100"/>
        <c:noMultiLvlLbl val="0"/>
      </c:catAx>
      <c:valAx>
        <c:axId val="65395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53937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5.4033785424399086E-2"/>
          <c:y val="0.91628268889911157"/>
          <c:w val="0.60011978678876599"/>
          <c:h val="8.3717311100888397E-2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ограничения!$B$29:$G$29</c:f>
              <c:strCache>
                <c:ptCount val="6"/>
                <c:pt idx="0">
                  <c:v>2017 (факт)</c:v>
                </c:pt>
                <c:pt idx="1">
                  <c:v>2018 (факт)</c:v>
                </c:pt>
                <c:pt idx="2">
                  <c:v>2019 (оценка)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ограничения!$B$30:$G$30</c:f>
              <c:numCache>
                <c:formatCode>0.0%</c:formatCode>
                <c:ptCount val="6"/>
                <c:pt idx="0">
                  <c:v>2.5000000000000001E-2</c:v>
                </c:pt>
                <c:pt idx="1">
                  <c:v>3.1E-2</c:v>
                </c:pt>
                <c:pt idx="2">
                  <c:v>3.1E-2</c:v>
                </c:pt>
                <c:pt idx="3">
                  <c:v>3.3000000000000002E-2</c:v>
                </c:pt>
                <c:pt idx="4">
                  <c:v>3.4000000000000002E-2</c:v>
                </c:pt>
                <c:pt idx="5">
                  <c:v>3.1E-2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193216"/>
        <c:axId val="191382656"/>
      </c:areaChart>
      <c:catAx>
        <c:axId val="185193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91382656"/>
        <c:crosses val="autoZero"/>
        <c:auto val="1"/>
        <c:lblAlgn val="ctr"/>
        <c:lblOffset val="100"/>
        <c:noMultiLvlLbl val="0"/>
      </c:catAx>
      <c:valAx>
        <c:axId val="191382656"/>
        <c:scaling>
          <c:orientation val="minMax"/>
          <c:max val="0.15000000000000002"/>
        </c:scaling>
        <c:delete val="0"/>
        <c:axPos val="l"/>
        <c:numFmt formatCode="0.0%" sourceLinked="1"/>
        <c:majorTickMark val="out"/>
        <c:minorTickMark val="none"/>
        <c:tickLblPos val="nextTo"/>
        <c:crossAx val="185193216"/>
        <c:crosses val="autoZero"/>
        <c:crossBetween val="midCat"/>
        <c:majorUnit val="5.000000000000001E-2"/>
        <c:minorUnit val="2.5000000000000005E-2"/>
      </c:valAx>
      <c:spPr>
        <a:pattFill prst="ltUpDiag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780452240217939E-2"/>
          <c:y val="0.11879162182011471"/>
          <c:w val="0.90634601569112805"/>
          <c:h val="0.72198457421124551"/>
        </c:manualLayout>
      </c:layout>
      <c:lineChart>
        <c:grouping val="standard"/>
        <c:varyColors val="0"/>
        <c:ser>
          <c:idx val="0"/>
          <c:order val="0"/>
          <c:spPr>
            <a:ln>
              <a:solidFill>
                <a:srgbClr val="008080"/>
              </a:solidFill>
            </a:ln>
          </c:spPr>
          <c:marker>
            <c:spPr>
              <a:solidFill>
                <a:srgbClr val="008080"/>
              </a:solidFill>
            </c:spPr>
          </c:marker>
          <c:dLbls>
            <c:dLbl>
              <c:idx val="0"/>
              <c:layout>
                <c:manualLayout>
                  <c:x val="-6.1698994942705329E-3"/>
                  <c:y val="7.168459937420715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0820121062103E-3"/>
                  <c:y val="3.0721971160374496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225180103898243E-2"/>
                  <c:y val="0.1256947512251250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204162487819104E-2"/>
                  <c:y val="-2.56016426336454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293586269196026E-2"/>
                  <c:y val="-4.27662740167598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873532068654019E-2"/>
                  <c:y val="-4.1986693919178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1680216802168022E-2"/>
                  <c:y val="-4.1986693919178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дефицит!$A$3:$F$3</c:f>
              <c:strCache>
                <c:ptCount val="6"/>
                <c:pt idx="0">
                  <c:v>2017 г.</c:v>
                </c:pt>
                <c:pt idx="1">
                  <c:v>2018 г.</c:v>
                </c:pt>
                <c:pt idx="2">
                  <c:v>2019 г. </c:v>
                </c:pt>
                <c:pt idx="3">
                  <c:v>2020 г. </c:v>
                </c:pt>
                <c:pt idx="4">
                  <c:v>2021 г. </c:v>
                </c:pt>
                <c:pt idx="5">
                  <c:v>2022 г. </c:v>
                </c:pt>
              </c:strCache>
            </c:strRef>
          </c:cat>
          <c:val>
            <c:numRef>
              <c:f>дефицит!$A$4:$F$4</c:f>
              <c:numCache>
                <c:formatCode>#,##0.00</c:formatCode>
                <c:ptCount val="6"/>
                <c:pt idx="0">
                  <c:v>-2152.1866770000001</c:v>
                </c:pt>
                <c:pt idx="1">
                  <c:v>-1190.3800000000001</c:v>
                </c:pt>
                <c:pt idx="2">
                  <c:v>-100.57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272256"/>
        <c:axId val="190273792"/>
      </c:lineChart>
      <c:catAx>
        <c:axId val="190272256"/>
        <c:scaling>
          <c:orientation val="minMax"/>
        </c:scaling>
        <c:delete val="0"/>
        <c:axPos val="b"/>
        <c:majorTickMark val="out"/>
        <c:minorTickMark val="none"/>
        <c:tickLblPos val="nextTo"/>
        <c:crossAx val="190273792"/>
        <c:crosses val="autoZero"/>
        <c:auto val="1"/>
        <c:lblAlgn val="ctr"/>
        <c:lblOffset val="100"/>
        <c:noMultiLvlLbl val="0"/>
      </c:catAx>
      <c:valAx>
        <c:axId val="190273792"/>
        <c:scaling>
          <c:orientation val="minMax"/>
        </c:scaling>
        <c:delete val="0"/>
        <c:axPos val="l"/>
        <c:numFmt formatCode="#,##0.00" sourceLinked="1"/>
        <c:majorTickMark val="out"/>
        <c:minorTickMark val="none"/>
        <c:tickLblPos val="nextTo"/>
        <c:crossAx val="190272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ln cap="rnd">
              <a:solidFill>
                <a:srgbClr val="008080"/>
              </a:solidFill>
              <a:bevel/>
            </a:ln>
          </c:spPr>
          <c:dLbls>
            <c:dLbl>
              <c:idx val="2"/>
              <c:layout>
                <c:manualLayout>
                  <c:x val="0"/>
                  <c:y val="-5.925924389767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025641025641026E-3"/>
                  <c:y val="-4.6090523031522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025641025641026E-3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3.950616259844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ограничения!$B$3:$G$3</c:f>
              <c:strCache>
                <c:ptCount val="6"/>
                <c:pt idx="0">
                  <c:v>2017 (факт)</c:v>
                </c:pt>
                <c:pt idx="1">
                  <c:v>2018 (факт)</c:v>
                </c:pt>
                <c:pt idx="2">
                  <c:v>2019 (оценка)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ограничения!$B$4:$G$4</c:f>
              <c:numCache>
                <c:formatCode>0.0%</c:formatCode>
                <c:ptCount val="6"/>
                <c:pt idx="0">
                  <c:v>4.2999999999999997E-2</c:v>
                </c:pt>
                <c:pt idx="1">
                  <c:v>2.1000000000000001E-2</c:v>
                </c:pt>
                <c:pt idx="2">
                  <c:v>2E-3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097280"/>
        <c:axId val="190098816"/>
      </c:areaChart>
      <c:catAx>
        <c:axId val="19009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90098816"/>
        <c:crosses val="autoZero"/>
        <c:auto val="1"/>
        <c:lblAlgn val="ctr"/>
        <c:lblOffset val="100"/>
        <c:noMultiLvlLbl val="0"/>
      </c:catAx>
      <c:valAx>
        <c:axId val="190098816"/>
        <c:scaling>
          <c:orientation val="minMax"/>
          <c:max val="0.15000000000000002"/>
        </c:scaling>
        <c:delete val="0"/>
        <c:axPos val="l"/>
        <c:numFmt formatCode="0.0%" sourceLinked="1"/>
        <c:majorTickMark val="none"/>
        <c:minorTickMark val="none"/>
        <c:tickLblPos val="nextTo"/>
        <c:crossAx val="190097280"/>
        <c:crosses val="autoZero"/>
        <c:crossBetween val="midCat"/>
        <c:majorUnit val="5.000000000000001E-2"/>
        <c:minorUnit val="2.5000000000000005E-2"/>
      </c:valAx>
      <c:spPr>
        <a:pattFill prst="ltDnDiag">
          <a:fgClr>
            <a:schemeClr val="accent5">
              <a:lumMod val="60000"/>
              <a:lumOff val="40000"/>
            </a:schemeClr>
          </a:fgClr>
          <a:bgClr>
            <a:srgbClr val="CCFFFF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154624"/>
        <c:axId val="190156160"/>
      </c:barChart>
      <c:catAx>
        <c:axId val="190154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>
                <a:latin typeface="Arial Narrow" panose="020B0606020202030204" pitchFamily="34" charset="0"/>
              </a:defRPr>
            </a:pPr>
            <a:endParaRPr lang="ru-RU"/>
          </a:p>
        </c:txPr>
        <c:crossAx val="190156160"/>
        <c:crosses val="autoZero"/>
        <c:auto val="1"/>
        <c:lblAlgn val="ctr"/>
        <c:lblOffset val="100"/>
        <c:noMultiLvlLbl val="0"/>
      </c:catAx>
      <c:valAx>
        <c:axId val="19015616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901546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1"/>
            <c:invertIfNegative val="0"/>
            <c:bubble3D val="0"/>
            <c:spPr>
              <a:solidFill>
                <a:srgbClr val="FF3399"/>
              </a:solidFill>
            </c:spPr>
          </c:dPt>
          <c:dLbls>
            <c:txPr>
              <a:bodyPr/>
              <a:lstStyle/>
              <a:p>
                <a:pPr>
                  <a:defRPr sz="8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[Государственный_долг_субъектов_РФ_Таблица_2019_11_01.xls]Лист1!$H$2:$H$18</c:f>
              <c:strCache>
                <c:ptCount val="17"/>
                <c:pt idx="0">
                  <c:v>Владимирская </c:v>
                </c:pt>
                <c:pt idx="1">
                  <c:v>Воронежская </c:v>
                </c:pt>
                <c:pt idx="2">
                  <c:v>Курская </c:v>
                </c:pt>
                <c:pt idx="3">
                  <c:v>Московская </c:v>
                </c:pt>
                <c:pt idx="4">
                  <c:v>Брянская </c:v>
                </c:pt>
                <c:pt idx="5">
                  <c:v>Тульская </c:v>
                </c:pt>
                <c:pt idx="6">
                  <c:v>Липецкая </c:v>
                </c:pt>
                <c:pt idx="7">
                  <c:v>Тверская </c:v>
                </c:pt>
                <c:pt idx="8">
                  <c:v>Белгородская </c:v>
                </c:pt>
                <c:pt idx="9">
                  <c:v>Рязанская </c:v>
                </c:pt>
                <c:pt idx="10">
                  <c:v>Ивановская </c:v>
                </c:pt>
                <c:pt idx="12">
                  <c:v>Калужская </c:v>
                </c:pt>
                <c:pt idx="13">
                  <c:v>Тамбовская </c:v>
                </c:pt>
                <c:pt idx="14">
                  <c:v>Смоленская</c:v>
                </c:pt>
                <c:pt idx="15">
                  <c:v>Орловская </c:v>
                </c:pt>
                <c:pt idx="16">
                  <c:v>Костромская </c:v>
                </c:pt>
              </c:strCache>
            </c:strRef>
          </c:cat>
          <c:val>
            <c:numRef>
              <c:f>[Государственный_долг_субъектов_РФ_Таблица_2019_11_01.xls]Лист1!$I$2:$I$18</c:f>
              <c:numCache>
                <c:formatCode>0.0</c:formatCode>
                <c:ptCount val="17"/>
                <c:pt idx="0">
                  <c:v>8.66</c:v>
                </c:pt>
                <c:pt idx="1">
                  <c:v>18.54</c:v>
                </c:pt>
                <c:pt idx="2">
                  <c:v>24.37</c:v>
                </c:pt>
                <c:pt idx="3">
                  <c:v>24.66</c:v>
                </c:pt>
                <c:pt idx="4">
                  <c:v>25.99</c:v>
                </c:pt>
                <c:pt idx="5">
                  <c:v>27.27</c:v>
                </c:pt>
                <c:pt idx="6">
                  <c:v>28.2</c:v>
                </c:pt>
                <c:pt idx="7">
                  <c:v>30.42</c:v>
                </c:pt>
                <c:pt idx="8">
                  <c:v>43.01</c:v>
                </c:pt>
                <c:pt idx="9">
                  <c:v>56.96</c:v>
                </c:pt>
                <c:pt idx="10">
                  <c:v>62</c:v>
                </c:pt>
                <c:pt idx="11">
                  <c:v>62.02</c:v>
                </c:pt>
                <c:pt idx="12">
                  <c:v>62.54</c:v>
                </c:pt>
                <c:pt idx="13">
                  <c:v>66.08</c:v>
                </c:pt>
                <c:pt idx="14">
                  <c:v>87.95</c:v>
                </c:pt>
                <c:pt idx="15">
                  <c:v>90.66</c:v>
                </c:pt>
                <c:pt idx="16">
                  <c:v>107.95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164352"/>
        <c:axId val="190174336"/>
      </c:barChart>
      <c:catAx>
        <c:axId val="1901643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 b="1">
                <a:latin typeface="Arial Narrow" panose="020B0606020202030204" pitchFamily="34" charset="0"/>
              </a:defRPr>
            </a:pPr>
            <a:endParaRPr lang="ru-RU"/>
          </a:p>
        </c:txPr>
        <c:crossAx val="190174336"/>
        <c:crosses val="autoZero"/>
        <c:auto val="1"/>
        <c:lblAlgn val="ctr"/>
        <c:lblOffset val="100"/>
        <c:noMultiLvlLbl val="0"/>
      </c:catAx>
      <c:valAx>
        <c:axId val="19017433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901643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spPr>
            <a:solidFill>
              <a:schemeClr val="accent2">
                <a:lumMod val="20000"/>
                <a:lumOff val="80000"/>
              </a:schemeClr>
            </a:solidFill>
          </c:spPr>
          <c:dLbls>
            <c:dLbl>
              <c:idx val="0"/>
              <c:layout>
                <c:manualLayout>
                  <c:x val="2.7777777777777776E-2"/>
                  <c:y val="-0.273148148148148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8888E-2"/>
                  <c:y val="-0.245370370370370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38E-2"/>
                  <c:y val="-0.22222222222222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6666666666666666E-2"/>
                  <c:y val="-0.18981481481481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6666666666666666E-2"/>
                  <c:y val="-0.18518518518518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444444444444445E-2"/>
                  <c:y val="-0.166666666666666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ограничения!$B$40:$G$40</c:f>
              <c:strCache>
                <c:ptCount val="6"/>
                <c:pt idx="0">
                  <c:v>2017 (факт)</c:v>
                </c:pt>
                <c:pt idx="1">
                  <c:v>2018 (факт)</c:v>
                </c:pt>
                <c:pt idx="2">
                  <c:v>2019 (оценка)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strCache>
            </c:strRef>
          </c:cat>
          <c:val>
            <c:numRef>
              <c:f>ограничения!$B$41:$G$41</c:f>
              <c:numCache>
                <c:formatCode>0.0%</c:formatCode>
                <c:ptCount val="6"/>
                <c:pt idx="0">
                  <c:v>0.71699999999999997</c:v>
                </c:pt>
                <c:pt idx="1">
                  <c:v>0.66400000000000003</c:v>
                </c:pt>
                <c:pt idx="2">
                  <c:v>0.628</c:v>
                </c:pt>
                <c:pt idx="3">
                  <c:v>0.58799999999999997</c:v>
                </c:pt>
                <c:pt idx="4">
                  <c:v>0.54</c:v>
                </c:pt>
                <c:pt idx="5">
                  <c:v>0.498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997824"/>
        <c:axId val="189999360"/>
      </c:areaChart>
      <c:catAx>
        <c:axId val="189997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Arial Narrow" panose="020B0606020202030204" pitchFamily="34" charset="0"/>
              </a:defRPr>
            </a:pPr>
            <a:endParaRPr lang="ru-RU"/>
          </a:p>
        </c:txPr>
        <c:crossAx val="189999360"/>
        <c:crosses val="autoZero"/>
        <c:auto val="1"/>
        <c:lblAlgn val="ctr"/>
        <c:lblOffset val="100"/>
        <c:noMultiLvlLbl val="0"/>
      </c:catAx>
      <c:valAx>
        <c:axId val="189999360"/>
        <c:scaling>
          <c:orientation val="minMax"/>
          <c:max val="1"/>
          <c:min val="0"/>
        </c:scaling>
        <c:delete val="0"/>
        <c:axPos val="l"/>
        <c:numFmt formatCode="0.0%" sourceLinked="1"/>
        <c:majorTickMark val="out"/>
        <c:minorTickMark val="none"/>
        <c:tickLblPos val="nextTo"/>
        <c:crossAx val="189997824"/>
        <c:crosses val="autoZero"/>
        <c:crossBetween val="midCat"/>
        <c:majorUnit val="0.5"/>
        <c:minorUnit val="0.25"/>
      </c:valAx>
      <c:spPr>
        <a:pattFill prst="ltDnDiag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</c:spPr>
    </c:plotArea>
    <c:plotVisOnly val="1"/>
    <c:dispBlanksAs val="zero"/>
    <c:showDLblsOverMax val="0"/>
  </c:chart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6898585342369365E-2"/>
          <c:y val="2.3515905640114063E-2"/>
          <c:w val="0.86620260584073039"/>
          <c:h val="0.5909469723822055"/>
        </c:manualLayout>
      </c:layout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Лист1!$A$3:$A$6</c:f>
              <c:strCache>
                <c:ptCount val="4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</c:strCache>
            </c:strRef>
          </c:cat>
          <c:val>
            <c:numRef>
              <c:f>Лист1!$B$3:$B$6</c:f>
              <c:numCache>
                <c:formatCode>General</c:formatCode>
                <c:ptCount val="4"/>
                <c:pt idx="0">
                  <c:v>21</c:v>
                </c:pt>
                <c:pt idx="1">
                  <c:v>29</c:v>
                </c:pt>
                <c:pt idx="2">
                  <c:v>59</c:v>
                </c:pt>
                <c:pt idx="3">
                  <c:v>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952640"/>
        <c:axId val="197954176"/>
      </c:lineChart>
      <c:catAx>
        <c:axId val="197952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7954176"/>
        <c:crosses val="autoZero"/>
        <c:auto val="1"/>
        <c:lblAlgn val="ctr"/>
        <c:lblOffset val="100"/>
        <c:noMultiLvlLbl val="0"/>
      </c:catAx>
      <c:valAx>
        <c:axId val="19795417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979526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Лист1!$B$186</c:f>
              <c:strCache>
                <c:ptCount val="1"/>
                <c:pt idx="0">
                  <c:v>Среднегодовая численность занятых в экономике, тыс. руб.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3.003003003003003E-3"/>
                  <c:y val="0.13462334256431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5.152943430253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4092651722515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3.50585307597314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2012012012012012E-2"/>
                  <c:y val="-2.392284669607556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9.0090090090090089E-3"/>
                  <c:y val="2.72777074457619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Лист1!$D$186:$I$186</c:f>
              <c:numCache>
                <c:formatCode>General</c:formatCode>
                <c:ptCount val="6"/>
                <c:pt idx="0">
                  <c:v>621.1</c:v>
                </c:pt>
                <c:pt idx="1">
                  <c:v>622.20000000000005</c:v>
                </c:pt>
                <c:pt idx="2">
                  <c:v>611.4</c:v>
                </c:pt>
                <c:pt idx="3">
                  <c:v>603.6</c:v>
                </c:pt>
                <c:pt idx="4">
                  <c:v>608.6</c:v>
                </c:pt>
                <c:pt idx="5">
                  <c:v>615.5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5480192"/>
        <c:axId val="65487232"/>
      </c:areaChart>
      <c:catAx>
        <c:axId val="65480192"/>
        <c:scaling>
          <c:orientation val="minMax"/>
        </c:scaling>
        <c:delete val="0"/>
        <c:axPos val="b"/>
        <c:majorTickMark val="out"/>
        <c:minorTickMark val="none"/>
        <c:tickLblPos val="nextTo"/>
        <c:crossAx val="65487232"/>
        <c:crosses val="autoZero"/>
        <c:auto val="1"/>
        <c:lblAlgn val="ctr"/>
        <c:lblOffset val="100"/>
        <c:noMultiLvlLbl val="0"/>
      </c:catAx>
      <c:valAx>
        <c:axId val="65487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480192"/>
        <c:crosses val="autoZero"/>
        <c:crossBetween val="midCat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zero"/>
    <c:showDLblsOverMax val="0"/>
  </c:chart>
  <c:spPr>
    <a:ln>
      <a:noFill/>
    </a:ln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351666213760171E-2"/>
          <c:y val="0.10069747330425628"/>
          <c:w val="0.73921378317843778"/>
          <c:h val="0.34014807653725632"/>
        </c:manualLayout>
      </c:layout>
      <c:lineChart>
        <c:grouping val="stacked"/>
        <c:varyColors val="0"/>
        <c:ser>
          <c:idx val="0"/>
          <c:order val="0"/>
          <c:tx>
            <c:v>Уровень зарегистрированной безработицы, %</c:v>
          </c:tx>
          <c:marker>
            <c:spPr>
              <a:solidFill>
                <a:srgbClr val="00B0F0"/>
              </a:solidFill>
            </c:spPr>
          </c:marker>
          <c:dLbls>
            <c:dLbl>
              <c:idx val="2"/>
              <c:layout>
                <c:manualLayout>
                  <c:x val="-4.510218463706836E-2"/>
                  <c:y val="-4.6634862380420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9464411557434811E-2"/>
                  <c:y val="-4.6634862380420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2283298097251586E-2"/>
                  <c:y val="-4.23953294367463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Лист1!$D$189:$I$189</c:f>
              <c:numCache>
                <c:formatCode>General</c:formatCode>
                <c:ptCount val="6"/>
                <c:pt idx="0">
                  <c:v>1.3</c:v>
                </c:pt>
                <c:pt idx="1">
                  <c:v>1.1000000000000001</c:v>
                </c:pt>
                <c:pt idx="2">
                  <c:v>1.3</c:v>
                </c:pt>
                <c:pt idx="3">
                  <c:v>1.3</c:v>
                </c:pt>
                <c:pt idx="4">
                  <c:v>1.3</c:v>
                </c:pt>
                <c:pt idx="5">
                  <c:v>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581440"/>
        <c:axId val="65582976"/>
      </c:lineChart>
      <c:catAx>
        <c:axId val="65581440"/>
        <c:scaling>
          <c:orientation val="minMax"/>
        </c:scaling>
        <c:delete val="1"/>
        <c:axPos val="b"/>
        <c:majorTickMark val="out"/>
        <c:minorTickMark val="none"/>
        <c:tickLblPos val="nextTo"/>
        <c:crossAx val="65582976"/>
        <c:crosses val="autoZero"/>
        <c:auto val="1"/>
        <c:lblAlgn val="ctr"/>
        <c:lblOffset val="100"/>
        <c:noMultiLvlLbl val="0"/>
      </c:catAx>
      <c:valAx>
        <c:axId val="655829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581440"/>
        <c:crosses val="autoZero"/>
        <c:crossBetween val="between"/>
        <c:majorUnit val="0.1"/>
        <c:minorUnit val="5.000000000000001E-2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2.9405908040547736E-3"/>
          <c:y val="0.84496672946497331"/>
          <c:w val="0.77952700481145487"/>
          <c:h val="9.0192742495131067E-2"/>
        </c:manualLayout>
      </c:layout>
      <c:overlay val="0"/>
      <c:txPr>
        <a:bodyPr/>
        <a:lstStyle/>
        <a:p>
          <a:pPr>
            <a:defRPr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Лист1!$B$177</c:f>
              <c:strCache>
                <c:ptCount val="1"/>
                <c:pt idx="0">
                  <c:v>Среднемес. начисленная номинальная з/пл работников по полному кругу организаций, руб.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Лист1!$D$177:$I$177</c:f>
              <c:numCache>
                <c:formatCode>#,##0</c:formatCode>
                <c:ptCount val="6"/>
                <c:pt idx="0">
                  <c:v>30720.1</c:v>
                </c:pt>
                <c:pt idx="1">
                  <c:v>33473.699999999997</c:v>
                </c:pt>
                <c:pt idx="2">
                  <c:v>35623.599999999999</c:v>
                </c:pt>
                <c:pt idx="3">
                  <c:v>38090</c:v>
                </c:pt>
                <c:pt idx="4">
                  <c:v>40315.800000000003</c:v>
                </c:pt>
                <c:pt idx="5">
                  <c:v>43455.3</c:v>
                </c:pt>
              </c:numCache>
            </c:numRef>
          </c:val>
        </c:ser>
        <c:ser>
          <c:idx val="1"/>
          <c:order val="1"/>
          <c:tx>
            <c:strRef>
              <c:f>Лист1!$B$171</c:f>
              <c:strCache>
                <c:ptCount val="1"/>
                <c:pt idx="0">
                  <c:v>Величина прожиточного минимума в расчёте на душу населения в месяц, руб.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4707656177261453E-2"/>
                  <c:y val="1.84938079721418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707656177261453E-2"/>
                  <c:y val="1.84938079721418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707656177261453E-2"/>
                  <c:y val="2.46584106295224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70765617726145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470765617726145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529665168180207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Лист1!$D$171:$I$171</c:f>
              <c:numCache>
                <c:formatCode>#,##0</c:formatCode>
                <c:ptCount val="6"/>
                <c:pt idx="0">
                  <c:v>9310</c:v>
                </c:pt>
                <c:pt idx="1">
                  <c:v>9541</c:v>
                </c:pt>
                <c:pt idx="2">
                  <c:v>10152</c:v>
                </c:pt>
                <c:pt idx="3">
                  <c:v>10517</c:v>
                </c:pt>
                <c:pt idx="4">
                  <c:v>10906</c:v>
                </c:pt>
                <c:pt idx="5">
                  <c:v>11364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5657856"/>
        <c:axId val="66040576"/>
      </c:barChart>
      <c:catAx>
        <c:axId val="65657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66040576"/>
        <c:crosses val="autoZero"/>
        <c:auto val="1"/>
        <c:lblAlgn val="ctr"/>
        <c:lblOffset val="100"/>
        <c:noMultiLvlLbl val="0"/>
      </c:catAx>
      <c:valAx>
        <c:axId val="6604057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656578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6621109899043215E-3"/>
          <c:y val="0.7329096099359802"/>
          <c:w val="0.95183542735124227"/>
          <c:h val="0.26539002761450747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11866852062201E-2"/>
          <c:y val="0.180309059000761"/>
          <c:w val="0.92587699026673442"/>
          <c:h val="0.1674844177029207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Лист1!$B$173</c:f>
              <c:strCache>
                <c:ptCount val="1"/>
                <c:pt idx="0">
                  <c:v>Доля населения с денежными доходами ниже прожиточного минимума, %</c:v>
                </c:pt>
              </c:strCache>
            </c:strRef>
          </c:tx>
          <c:dLbls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Лист1!$D$173:$I$173</c:f>
              <c:numCache>
                <c:formatCode>General</c:formatCode>
                <c:ptCount val="6"/>
                <c:pt idx="0">
                  <c:v>10.5</c:v>
                </c:pt>
                <c:pt idx="1">
                  <c:v>10.5</c:v>
                </c:pt>
                <c:pt idx="2">
                  <c:v>10.5</c:v>
                </c:pt>
                <c:pt idx="3">
                  <c:v>10.4</c:v>
                </c:pt>
                <c:pt idx="4">
                  <c:v>10.4</c:v>
                </c:pt>
                <c:pt idx="5">
                  <c:v>10.3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65703296"/>
        <c:axId val="65706240"/>
      </c:lineChart>
      <c:catAx>
        <c:axId val="65703296"/>
        <c:scaling>
          <c:orientation val="minMax"/>
        </c:scaling>
        <c:delete val="1"/>
        <c:axPos val="b"/>
        <c:majorTickMark val="out"/>
        <c:minorTickMark val="none"/>
        <c:tickLblPos val="nextTo"/>
        <c:crossAx val="65706240"/>
        <c:crosses val="autoZero"/>
        <c:auto val="1"/>
        <c:lblAlgn val="ctr"/>
        <c:lblOffset val="100"/>
        <c:noMultiLvlLbl val="0"/>
      </c:catAx>
      <c:valAx>
        <c:axId val="65706240"/>
        <c:scaling>
          <c:orientation val="minMax"/>
          <c:min val="8"/>
        </c:scaling>
        <c:delete val="1"/>
        <c:axPos val="l"/>
        <c:numFmt formatCode="General" sourceLinked="1"/>
        <c:majorTickMark val="out"/>
        <c:minorTickMark val="none"/>
        <c:tickLblPos val="nextTo"/>
        <c:crossAx val="65703296"/>
        <c:crosses val="autoZero"/>
        <c:crossBetween val="between"/>
      </c:valAx>
      <c:spPr>
        <a:noFill/>
      </c:spPr>
    </c:plotArea>
    <c:legend>
      <c:legendPos val="b"/>
      <c:layout>
        <c:manualLayout>
          <c:xMode val="edge"/>
          <c:yMode val="edge"/>
          <c:x val="1.1695149042279019E-3"/>
          <c:y val="0.84151392318563734"/>
          <c:w val="0.99883048509577199"/>
          <c:h val="0.10325925235676901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675078667680356"/>
          <c:y val="5.9499623921489456E-2"/>
          <c:w val="0.61772858654483931"/>
          <c:h val="0.68528276589346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Лист1!$B$60</c:f>
              <c:strCache>
                <c:ptCount val="1"/>
                <c:pt idx="0">
                  <c:v>Ввод в действие жилых домов, тыс. кв.м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Лист1!$D$2:$I$2</c:f>
              <c:strCache>
                <c:ptCount val="6"/>
                <c:pt idx="0">
                  <c:v>2017 год</c:v>
                </c:pt>
                <c:pt idx="1">
                  <c:v>2018 год</c:v>
                </c:pt>
                <c:pt idx="2">
                  <c:v>2019 год (оценка)</c:v>
                </c:pt>
                <c:pt idx="3">
                  <c:v>2020 год (прогноз)</c:v>
                </c:pt>
                <c:pt idx="4">
                  <c:v>2021 год (прогноз)</c:v>
                </c:pt>
                <c:pt idx="5">
                  <c:v>2022 год (прогноз)</c:v>
                </c:pt>
              </c:strCache>
            </c:strRef>
          </c:cat>
          <c:val>
            <c:numRef>
              <c:f>Лист1!$D$60:$I$60</c:f>
              <c:numCache>
                <c:formatCode>General</c:formatCode>
                <c:ptCount val="6"/>
                <c:pt idx="0">
                  <c:v>753.8</c:v>
                </c:pt>
                <c:pt idx="1">
                  <c:v>767.5</c:v>
                </c:pt>
                <c:pt idx="2">
                  <c:v>775</c:v>
                </c:pt>
                <c:pt idx="3">
                  <c:v>780</c:v>
                </c:pt>
                <c:pt idx="4">
                  <c:v>894</c:v>
                </c:pt>
                <c:pt idx="5">
                  <c:v>990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792256"/>
        <c:axId val="65798144"/>
      </c:barChart>
      <c:catAx>
        <c:axId val="657922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65798144"/>
        <c:crosses val="autoZero"/>
        <c:auto val="1"/>
        <c:lblAlgn val="ctr"/>
        <c:lblOffset val="100"/>
        <c:noMultiLvlLbl val="0"/>
      </c:catAx>
      <c:valAx>
        <c:axId val="65798144"/>
        <c:scaling>
          <c:orientation val="minMax"/>
          <c:max val="1000"/>
          <c:min val="200"/>
        </c:scaling>
        <c:delete val="0"/>
        <c:axPos val="b"/>
        <c:numFmt formatCode="General" sourceLinked="1"/>
        <c:majorTickMark val="out"/>
        <c:minorTickMark val="none"/>
        <c:tickLblPos val="nextTo"/>
        <c:crossAx val="6579225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104323596328484E-2"/>
          <c:y val="3.2908059289597376E-3"/>
          <c:w val="0.90926708588077421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Лист1!$B$45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9999"/>
            </a:solidFill>
          </c:spPr>
          <c:invertIfNegative val="0"/>
          <c:dPt>
            <c:idx val="12"/>
            <c:invertIfNegative val="0"/>
            <c:bubble3D val="0"/>
            <c:spPr>
              <a:pattFill prst="pct75">
                <a:fgClr>
                  <a:srgbClr val="009999"/>
                </a:fgClr>
                <a:bgClr>
                  <a:schemeClr val="bg1"/>
                </a:bgClr>
              </a:pattFill>
            </c:spPr>
          </c:dPt>
          <c:cat>
            <c:numRef>
              <c:f>Лист1!$C$48:$T$48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Лист1!$C$45:$T$45</c:f>
              <c:numCache>
                <c:formatCode>General</c:formatCode>
                <c:ptCount val="18"/>
                <c:pt idx="0">
                  <c:v>36.200000000000003</c:v>
                </c:pt>
                <c:pt idx="1">
                  <c:v>49</c:v>
                </c:pt>
                <c:pt idx="2">
                  <c:v>44.4</c:v>
                </c:pt>
                <c:pt idx="3">
                  <c:v>45.2</c:v>
                </c:pt>
                <c:pt idx="4">
                  <c:v>42.9</c:v>
                </c:pt>
                <c:pt idx="5">
                  <c:v>47.4</c:v>
                </c:pt>
                <c:pt idx="6">
                  <c:v>41.4</c:v>
                </c:pt>
                <c:pt idx="7">
                  <c:v>49</c:v>
                </c:pt>
                <c:pt idx="8">
                  <c:v>48</c:v>
                </c:pt>
                <c:pt idx="9">
                  <c:v>45.3</c:v>
                </c:pt>
                <c:pt idx="10">
                  <c:v>47</c:v>
                </c:pt>
                <c:pt idx="11">
                  <c:v>53</c:v>
                </c:pt>
                <c:pt idx="12">
                  <c:v>51.5</c:v>
                </c:pt>
                <c:pt idx="13">
                  <c:v>53.4</c:v>
                </c:pt>
                <c:pt idx="14">
                  <c:v>53</c:v>
                </c:pt>
                <c:pt idx="15">
                  <c:v>60.3</c:v>
                </c:pt>
                <c:pt idx="16">
                  <c:v>75.400000000000006</c:v>
                </c:pt>
                <c:pt idx="17">
                  <c:v>151</c:v>
                </c:pt>
              </c:numCache>
            </c:numRef>
          </c:val>
        </c:ser>
        <c:ser>
          <c:idx val="1"/>
          <c:order val="1"/>
          <c:tx>
            <c:strRef>
              <c:f>Лист1!$B$46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Pt>
            <c:idx val="12"/>
            <c:invertIfNegative val="0"/>
            <c:bubble3D val="0"/>
            <c:spPr>
              <a:pattFill prst="pct75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cat>
            <c:numRef>
              <c:f>Лист1!$C$48:$T$48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Лист1!$C$46:$T$46</c:f>
              <c:numCache>
                <c:formatCode>General</c:formatCode>
                <c:ptCount val="18"/>
                <c:pt idx="0">
                  <c:v>38.299999999999997</c:v>
                </c:pt>
                <c:pt idx="1">
                  <c:v>47</c:v>
                </c:pt>
                <c:pt idx="2">
                  <c:v>46.8</c:v>
                </c:pt>
                <c:pt idx="3">
                  <c:v>47.5</c:v>
                </c:pt>
                <c:pt idx="4">
                  <c:v>44.9</c:v>
                </c:pt>
                <c:pt idx="5">
                  <c:v>50.7</c:v>
                </c:pt>
                <c:pt idx="6">
                  <c:v>44.5</c:v>
                </c:pt>
                <c:pt idx="7">
                  <c:v>52.4</c:v>
                </c:pt>
                <c:pt idx="8">
                  <c:v>52.7</c:v>
                </c:pt>
                <c:pt idx="9">
                  <c:v>48.9</c:v>
                </c:pt>
                <c:pt idx="10">
                  <c:v>54</c:v>
                </c:pt>
                <c:pt idx="11">
                  <c:v>55.3</c:v>
                </c:pt>
                <c:pt idx="12">
                  <c:v>55.4</c:v>
                </c:pt>
                <c:pt idx="13">
                  <c:v>56.3</c:v>
                </c:pt>
                <c:pt idx="14">
                  <c:v>62.3</c:v>
                </c:pt>
                <c:pt idx="15">
                  <c:v>67.900000000000006</c:v>
                </c:pt>
                <c:pt idx="16">
                  <c:v>81.5</c:v>
                </c:pt>
                <c:pt idx="17">
                  <c:v>170.2</c:v>
                </c:pt>
              </c:numCache>
            </c:numRef>
          </c:val>
        </c:ser>
        <c:ser>
          <c:idx val="2"/>
          <c:order val="2"/>
          <c:tx>
            <c:strRef>
              <c:f>Лист1!$B$47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Pt>
            <c:idx val="12"/>
            <c:invertIfNegative val="0"/>
            <c:bubble3D val="0"/>
            <c:spPr>
              <a:pattFill prst="pct75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</c:spPr>
          </c:dPt>
          <c:cat>
            <c:numRef>
              <c:f>Лист1!$C$48:$T$48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</c:numCache>
            </c:numRef>
          </c:cat>
          <c:val>
            <c:numRef>
              <c:f>Лист1!$C$47:$T$47</c:f>
              <c:numCache>
                <c:formatCode>General</c:formatCode>
                <c:ptCount val="18"/>
                <c:pt idx="0">
                  <c:v>45.8</c:v>
                </c:pt>
                <c:pt idx="1">
                  <c:v>51</c:v>
                </c:pt>
                <c:pt idx="2">
                  <c:v>52.1</c:v>
                </c:pt>
                <c:pt idx="3">
                  <c:v>52.2</c:v>
                </c:pt>
                <c:pt idx="4">
                  <c:v>52.7</c:v>
                </c:pt>
                <c:pt idx="5">
                  <c:v>54.8</c:v>
                </c:pt>
                <c:pt idx="6">
                  <c:v>55.8</c:v>
                </c:pt>
                <c:pt idx="7">
                  <c:v>56.7</c:v>
                </c:pt>
                <c:pt idx="8">
                  <c:v>57</c:v>
                </c:pt>
                <c:pt idx="9">
                  <c:v>58.2</c:v>
                </c:pt>
                <c:pt idx="10">
                  <c:v>59.3</c:v>
                </c:pt>
                <c:pt idx="11">
                  <c:v>61.8</c:v>
                </c:pt>
                <c:pt idx="12">
                  <c:v>62.2</c:v>
                </c:pt>
                <c:pt idx="13">
                  <c:v>65.400000000000006</c:v>
                </c:pt>
                <c:pt idx="14">
                  <c:v>73.2</c:v>
                </c:pt>
                <c:pt idx="15">
                  <c:v>84.2</c:v>
                </c:pt>
                <c:pt idx="16">
                  <c:v>89.5</c:v>
                </c:pt>
                <c:pt idx="17">
                  <c:v>190.8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808576"/>
        <c:axId val="76810112"/>
      </c:barChart>
      <c:catAx>
        <c:axId val="768085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6810112"/>
        <c:crosses val="autoZero"/>
        <c:auto val="1"/>
        <c:lblAlgn val="ctr"/>
        <c:lblOffset val="100"/>
        <c:noMultiLvlLbl val="0"/>
      </c:catAx>
      <c:valAx>
        <c:axId val="768101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68085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98E1B-DBDD-43AB-8F92-E6D686E2356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29EC5C9-F638-4ABF-B74F-E550087DF522}">
      <dgm:prSet phldrT="[Текст]" custT="1"/>
      <dgm:spPr>
        <a:solidFill>
          <a:srgbClr val="FF33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07C813-24A4-400A-AE8A-83090CC3A2DB}" type="par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3D4DC16-FFFD-4374-8D72-8D9CA9BC8684}" type="sib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70B5821D-D5B1-4602-9FA7-6174D7940FAE}">
      <dgm:prSet phldrT="[Текст]" custT="1"/>
      <dgm:spPr/>
      <dgm:t>
        <a:bodyPr/>
        <a:lstStyle/>
        <a:p>
          <a:r>
            <a:rPr lang="ru-RU" alt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F528AC9-68B9-4247-B2FD-D28C3F0341AB}" type="par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6E090440-36BF-4A5B-8562-31C43855AB03}" type="sib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36E9CB-7483-4FE0-982F-B0B3642EADCF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EEAB2FD2-81DE-4707-B614-84C613254B6C}" type="par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9B0C32B-73C1-490B-A20A-58810C703893}" type="sib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4D7E3D54-9AE0-467F-BCA2-C441534D7CB5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E7375CA-7E0E-4601-BF7D-B55BAEAB50AF}" type="par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DA02BA-40EA-4359-8DD6-089251BC5EA0}" type="sib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6A8DBCC-2AFF-4ADF-81C4-C5FAB9C18172}">
      <dgm:prSet phldrT="[Текст]" custT="1"/>
      <dgm:spPr/>
      <dgm:t>
        <a:bodyPr/>
        <a:lstStyle/>
        <a:p>
          <a:r>
            <a:rPr lang="ru-RU" altLang="ru-RU" sz="1000" b="1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931B6B3C-3D95-43A6-ACC2-F494B0F553FD}" type="par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20C16D7-A00F-4C3B-A3CE-869FBF302A30}" type="sib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60CF8E-0754-4AEE-8AD8-FBDAEE6261B2}">
      <dgm:prSet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B2DA98A5-949C-4754-927E-E3D29EA5D725}" type="par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6BE8B28-9283-4D8A-B726-EFDFCFA27A44}" type="sib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DC4CA4F-CDC5-44F2-9773-A2B938303B0F}" type="pres">
      <dgm:prSet presAssocID="{D3098E1B-DBDD-43AB-8F92-E6D686E235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1B49D5-C6C4-4036-B572-401A3D29BF62}" type="pres">
      <dgm:prSet presAssocID="{329EC5C9-F638-4ABF-B74F-E550087DF522}" presName="parentText" presStyleLbl="node1" presStyleIdx="0" presStyleCnt="3" custLinFactNeighborX="-556" custLinFactNeighborY="-186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A7F4A-2F59-4BFC-937C-FD248216A3A3}" type="pres">
      <dgm:prSet presAssocID="{329EC5C9-F638-4ABF-B74F-E550087DF522}" presName="childText" presStyleLbl="revTx" presStyleIdx="0" presStyleCnt="3" custScaleY="110982" custLinFactNeighborX="698" custLinFactNeighborY="-6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6A47B-858C-4502-A84B-3CD5EE2822B5}" type="pres">
      <dgm:prSet presAssocID="{A836E9CB-7483-4FE0-982F-B0B3642EADCF}" presName="parentText" presStyleLbl="node1" presStyleIdx="1" presStyleCnt="3" custLinFactNeighborX="687" custLinFactNeighborY="-116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6E5DA-B981-4AC9-BAD1-AF609A98162F}" type="pres">
      <dgm:prSet presAssocID="{A836E9CB-7483-4FE0-982F-B0B3642EADCF}" presName="childText" presStyleLbl="revTx" presStyleIdx="1" presStyleCnt="3" custLinFactNeighborY="-15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823D8-B81C-4E64-9419-21720722CD31}" type="pres">
      <dgm:prSet presAssocID="{F6A8DBCC-2AFF-4ADF-81C4-C5FAB9C1817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15107-A1B9-4A62-B62B-15DFA70186A4}" type="pres">
      <dgm:prSet presAssocID="{F6A8DBCC-2AFF-4ADF-81C4-C5FAB9C18172}" presName="childText" presStyleLbl="revTx" presStyleIdx="2" presStyleCnt="3" custScaleY="122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2DE389-84A6-477B-A73A-E74FB7F0FC84}" type="presOf" srcId="{4D7E3D54-9AE0-467F-BCA2-C441534D7CB5}" destId="{8356E5DA-B981-4AC9-BAD1-AF609A98162F}" srcOrd="0" destOrd="0" presId="urn:microsoft.com/office/officeart/2005/8/layout/vList2"/>
    <dgm:cxn modelId="{29B8C33A-4417-4C46-ADBC-4771CEA0CBDA}" srcId="{F6A8DBCC-2AFF-4ADF-81C4-C5FAB9C18172}" destId="{A860CF8E-0754-4AEE-8AD8-FBDAEE6261B2}" srcOrd="0" destOrd="0" parTransId="{B2DA98A5-949C-4754-927E-E3D29EA5D725}" sibTransId="{36BE8B28-9283-4D8A-B726-EFDFCFA27A44}"/>
    <dgm:cxn modelId="{6CA51182-5B00-435F-A31C-7BBAC1557640}" type="presOf" srcId="{D3098E1B-DBDD-43AB-8F92-E6D686E2356E}" destId="{FDC4CA4F-CDC5-44F2-9773-A2B938303B0F}" srcOrd="0" destOrd="0" presId="urn:microsoft.com/office/officeart/2005/8/layout/vList2"/>
    <dgm:cxn modelId="{FCD92B52-2C56-45A0-9743-72E98068EC98}" srcId="{D3098E1B-DBDD-43AB-8F92-E6D686E2356E}" destId="{F6A8DBCC-2AFF-4ADF-81C4-C5FAB9C18172}" srcOrd="2" destOrd="0" parTransId="{931B6B3C-3D95-43A6-ACC2-F494B0F553FD}" sibTransId="{320C16D7-A00F-4C3B-A3CE-869FBF302A30}"/>
    <dgm:cxn modelId="{D955656E-ABAB-4F05-B94D-C548BBD92CDD}" type="presOf" srcId="{A836E9CB-7483-4FE0-982F-B0B3642EADCF}" destId="{D8B6A47B-858C-4502-A84B-3CD5EE2822B5}" srcOrd="0" destOrd="0" presId="urn:microsoft.com/office/officeart/2005/8/layout/vList2"/>
    <dgm:cxn modelId="{393670C6-3FD4-46AC-A8C9-B96EF806E43C}" srcId="{D3098E1B-DBDD-43AB-8F92-E6D686E2356E}" destId="{329EC5C9-F638-4ABF-B74F-E550087DF522}" srcOrd="0" destOrd="0" parTransId="{3C07C813-24A4-400A-AE8A-83090CC3A2DB}" sibTransId="{33D4DC16-FFFD-4374-8D72-8D9CA9BC8684}"/>
    <dgm:cxn modelId="{60A4D201-1B6A-403D-9510-F9F82496E3EC}" type="presOf" srcId="{70B5821D-D5B1-4602-9FA7-6174D7940FAE}" destId="{BD8A7F4A-2F59-4BFC-937C-FD248216A3A3}" srcOrd="0" destOrd="0" presId="urn:microsoft.com/office/officeart/2005/8/layout/vList2"/>
    <dgm:cxn modelId="{79FEB235-D20A-43ED-B698-7FCC102F670B}" type="presOf" srcId="{A860CF8E-0754-4AEE-8AD8-FBDAEE6261B2}" destId="{38A15107-A1B9-4A62-B62B-15DFA70186A4}" srcOrd="0" destOrd="0" presId="urn:microsoft.com/office/officeart/2005/8/layout/vList2"/>
    <dgm:cxn modelId="{2DBEE7A2-C200-4386-BEF9-C72EB9C4416C}" srcId="{A836E9CB-7483-4FE0-982F-B0B3642EADCF}" destId="{4D7E3D54-9AE0-467F-BCA2-C441534D7CB5}" srcOrd="0" destOrd="0" parTransId="{8E7375CA-7E0E-4601-BF7D-B55BAEAB50AF}" sibTransId="{3CDA02BA-40EA-4359-8DD6-089251BC5EA0}"/>
    <dgm:cxn modelId="{0850BAB5-4BD8-43E2-A2F7-F29E82E26EEB}" type="presOf" srcId="{329EC5C9-F638-4ABF-B74F-E550087DF522}" destId="{051B49D5-C6C4-4036-B572-401A3D29BF62}" srcOrd="0" destOrd="0" presId="urn:microsoft.com/office/officeart/2005/8/layout/vList2"/>
    <dgm:cxn modelId="{8F4D4346-C6C1-467C-AC71-63F9064B2511}" type="presOf" srcId="{F6A8DBCC-2AFF-4ADF-81C4-C5FAB9C18172}" destId="{F01823D8-B81C-4E64-9419-21720722CD31}" srcOrd="0" destOrd="0" presId="urn:microsoft.com/office/officeart/2005/8/layout/vList2"/>
    <dgm:cxn modelId="{ADDD04C4-9621-4601-80D2-855DE9600933}" srcId="{D3098E1B-DBDD-43AB-8F92-E6D686E2356E}" destId="{A836E9CB-7483-4FE0-982F-B0B3642EADCF}" srcOrd="1" destOrd="0" parTransId="{EEAB2FD2-81DE-4707-B614-84C613254B6C}" sibTransId="{89B0C32B-73C1-490B-A20A-58810C703893}"/>
    <dgm:cxn modelId="{87107ACD-862A-460A-B009-F54957C47997}" srcId="{329EC5C9-F638-4ABF-B74F-E550087DF522}" destId="{70B5821D-D5B1-4602-9FA7-6174D7940FAE}" srcOrd="0" destOrd="0" parTransId="{EF528AC9-68B9-4247-B2FD-D28C3F0341AB}" sibTransId="{6E090440-36BF-4A5B-8562-31C43855AB03}"/>
    <dgm:cxn modelId="{F9C84683-F7D6-4633-BE8D-A8003169B14D}" type="presParOf" srcId="{FDC4CA4F-CDC5-44F2-9773-A2B938303B0F}" destId="{051B49D5-C6C4-4036-B572-401A3D29BF62}" srcOrd="0" destOrd="0" presId="urn:microsoft.com/office/officeart/2005/8/layout/vList2"/>
    <dgm:cxn modelId="{BC033B4C-FA14-47A0-9DF1-3233C351734B}" type="presParOf" srcId="{FDC4CA4F-CDC5-44F2-9773-A2B938303B0F}" destId="{BD8A7F4A-2F59-4BFC-937C-FD248216A3A3}" srcOrd="1" destOrd="0" presId="urn:microsoft.com/office/officeart/2005/8/layout/vList2"/>
    <dgm:cxn modelId="{7EB9061A-88C6-430C-8C06-812A483A95B9}" type="presParOf" srcId="{FDC4CA4F-CDC5-44F2-9773-A2B938303B0F}" destId="{D8B6A47B-858C-4502-A84B-3CD5EE2822B5}" srcOrd="2" destOrd="0" presId="urn:microsoft.com/office/officeart/2005/8/layout/vList2"/>
    <dgm:cxn modelId="{A9456140-959B-440A-9E0C-70621DFBF8F3}" type="presParOf" srcId="{FDC4CA4F-CDC5-44F2-9773-A2B938303B0F}" destId="{8356E5DA-B981-4AC9-BAD1-AF609A98162F}" srcOrd="3" destOrd="0" presId="urn:microsoft.com/office/officeart/2005/8/layout/vList2"/>
    <dgm:cxn modelId="{69269F9E-4A90-459D-8D9D-3A348CB9514C}" type="presParOf" srcId="{FDC4CA4F-CDC5-44F2-9773-A2B938303B0F}" destId="{F01823D8-B81C-4E64-9419-21720722CD31}" srcOrd="4" destOrd="0" presId="urn:microsoft.com/office/officeart/2005/8/layout/vList2"/>
    <dgm:cxn modelId="{4473F2F4-963C-4BEA-A134-282AB537E67A}" type="presParOf" srcId="{FDC4CA4F-CDC5-44F2-9773-A2B938303B0F}" destId="{38A15107-A1B9-4A62-B62B-15DFA70186A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A9A0D-AC7E-499C-82A5-2FF6E47BFCAC}" type="doc">
      <dgm:prSet loTypeId="urn:microsoft.com/office/officeart/2005/8/layout/hProcess4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071F1DEC-A1A7-451E-B875-8456B51CF3F2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июнь-октябрь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E7EBFBA7-09F8-4306-81C0-6961D5B9F292}" type="parTrans" cxnId="{1B7F7AEE-73D5-4DC2-BE9B-78B1605EB99E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A064341-1B9A-4E30-BB8B-CB5EA5015944}" type="sibTrans" cxnId="{1B7F7AEE-73D5-4DC2-BE9B-78B1605EB99E}">
      <dgm:prSet/>
      <dgm:spPr>
        <a:solidFill>
          <a:srgbClr val="009999"/>
        </a:solidFill>
        <a:ln w="6350">
          <a:noFill/>
        </a:ln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38492E08-948D-4798-B725-FD3F0777FC2F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76E42C18-8BA4-4834-B010-202D35EFC63E}" type="par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4E3420A0-AB06-4669-85CA-D528D75B29C5}" type="sib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64E98F0E-1275-4391-B4EC-2F335F08799F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ноябрь-декабрь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1B1BF48-F3B7-405F-9425-9D7EE3AA7FE2}" type="parTrans" cxnId="{4F475227-F1C8-4512-9DB2-D5497EDD5669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26D8A527-3897-4EAB-BBA1-8403B192DA19}" type="sibTrans" cxnId="{4F475227-F1C8-4512-9DB2-D5497EDD5669}">
      <dgm:prSet/>
      <dgm:spPr>
        <a:solidFill>
          <a:srgbClr val="009999"/>
        </a:solidFill>
        <a:ln w="19050"/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F92FDD1B-2780-46F4-8DF4-59E6D226738A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9028EE18-D8C3-43E1-8C3E-377FED00D54C}" type="par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E6B6BBB8-A3FF-483A-880B-77956DCC5836}" type="sib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5226B69A-6238-45FF-B679-83AC673A951A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январь - декабрь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02C66A42-0D22-4F40-9872-40F923C01B3F}" type="parTrans" cxnId="{316EC519-2C5D-4A89-9BD6-2438CCC5AB72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7E7C0F2E-8618-42A5-98CB-6393409679FC}" type="sibTrans" cxnId="{316EC519-2C5D-4A89-9BD6-2438CCC5AB72}">
      <dgm:prSet/>
      <dgm:spPr>
        <a:solidFill>
          <a:srgbClr val="009999"/>
        </a:solidFill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0B9B38B0-2A08-4FFA-AAF6-02C7E5B54D48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E630C763-3F60-4FEE-B583-6F300B9F7037}" type="par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4B938EA-4B62-4D1F-AFE2-3AA117175B07}" type="sib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D3C64455-96C3-4726-9628-E63FA90890AE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март -май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B9295770-A70B-4E68-AAC5-00A6AC5744DB}" type="parTrans" cxnId="{1F341E0D-B390-479E-B009-4050B6EF9108}">
      <dgm:prSet/>
      <dgm:spPr/>
      <dgm:t>
        <a:bodyPr/>
        <a:lstStyle/>
        <a:p>
          <a:pPr algn="ctr"/>
          <a:endParaRPr lang="ru-RU"/>
        </a:p>
      </dgm:t>
    </dgm:pt>
    <dgm:pt modelId="{D346F413-CE51-40FA-A61D-4D15DDF275A0}" type="sibTrans" cxnId="{1F341E0D-B390-479E-B009-4050B6EF9108}">
      <dgm:prSet/>
      <dgm:spPr>
        <a:solidFill>
          <a:srgbClr val="009999"/>
        </a:solidFill>
      </dgm:spPr>
      <dgm:t>
        <a:bodyPr/>
        <a:lstStyle/>
        <a:p>
          <a:pPr algn="ctr"/>
          <a:endParaRPr lang="ru-RU"/>
        </a:p>
      </dgm:t>
    </dgm:pt>
    <dgm:pt modelId="{4F96D8A4-3ED7-4903-8258-AF7A83B906AE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5428C11B-EE2E-4516-B2FC-3C1518F44169}" type="par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2BC01B6B-0E8D-4513-B0B4-3A18E83B5059}" type="sib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E98ADD95-1020-4A9A-B4BC-2339D7AEFD24}">
      <dgm:prSet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000" b="1" dirty="0" smtClean="0">
              <a:latin typeface="Arial Narrow" panose="020B0606020202030204" pitchFamily="34" charset="0"/>
            </a:rPr>
            <a:t>июнь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AC569C5F-470E-48BE-87DE-3F74479B789B}" type="par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366AB8F5-E61A-4BC4-A28F-B9B074EAAEF7}" type="sib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E38EF8A3-765C-4B6A-8B15-5E64CCE60048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8078D3DB-4738-4952-9362-113EA47E3E83}" type="par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8076BC6-4C8D-4D71-9590-5464201B0F43}" type="sib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61A5A0D-CB50-4CF2-BF63-E865C6A9061C}" type="pres">
      <dgm:prSet presAssocID="{AA6A9A0D-AC7E-499C-82A5-2FF6E47BFC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B60619-E084-4B22-A284-8D60D2A988FA}" type="pres">
      <dgm:prSet presAssocID="{AA6A9A0D-AC7E-499C-82A5-2FF6E47BFCAC}" presName="tSp" presStyleCnt="0"/>
      <dgm:spPr/>
    </dgm:pt>
    <dgm:pt modelId="{2B999FC8-C55A-4FB4-9553-C11BA2F15C29}" type="pres">
      <dgm:prSet presAssocID="{AA6A9A0D-AC7E-499C-82A5-2FF6E47BFCAC}" presName="bSp" presStyleCnt="0"/>
      <dgm:spPr/>
    </dgm:pt>
    <dgm:pt modelId="{AB812C07-470E-43FC-B18A-DAF56F3D8CEA}" type="pres">
      <dgm:prSet presAssocID="{AA6A9A0D-AC7E-499C-82A5-2FF6E47BFCAC}" presName="process" presStyleCnt="0"/>
      <dgm:spPr/>
    </dgm:pt>
    <dgm:pt modelId="{C7BD1D44-38C5-40C2-8D75-062F723B787C}" type="pres">
      <dgm:prSet presAssocID="{071F1DEC-A1A7-451E-B875-8456B51CF3F2}" presName="composite1" presStyleCnt="0"/>
      <dgm:spPr/>
    </dgm:pt>
    <dgm:pt modelId="{D43B9E5D-B268-45EB-8148-B90BEB60324F}" type="pres">
      <dgm:prSet presAssocID="{071F1DEC-A1A7-451E-B875-8456B51CF3F2}" presName="dummyNode1" presStyleLbl="node1" presStyleIdx="0" presStyleCnt="5"/>
      <dgm:spPr/>
    </dgm:pt>
    <dgm:pt modelId="{4578F3E6-798D-44EE-9AD5-ACA7715C1C48}" type="pres">
      <dgm:prSet presAssocID="{071F1DEC-A1A7-451E-B875-8456B51CF3F2}" presName="childNode1" presStyleLbl="bgAcc1" presStyleIdx="0" presStyleCnt="5" custScaleX="172172" custScaleY="150523" custLinFactNeighborX="411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D12C4-91BC-4440-A2C1-51054B992267}" type="pres">
      <dgm:prSet presAssocID="{071F1DEC-A1A7-451E-B875-8456B51CF3F2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37477-EB85-4120-A202-2832E948ACA1}" type="pres">
      <dgm:prSet presAssocID="{071F1DEC-A1A7-451E-B875-8456B51CF3F2}" presName="parentNode1" presStyleLbl="node1" presStyleIdx="0" presStyleCnt="5" custScaleY="116812" custLinFactNeighborX="27185" custLinFactNeighborY="256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E29518-B097-4A0C-93E6-4ADB2D949CE2}" type="pres">
      <dgm:prSet presAssocID="{071F1DEC-A1A7-451E-B875-8456B51CF3F2}" presName="connSite1" presStyleCnt="0"/>
      <dgm:spPr/>
    </dgm:pt>
    <dgm:pt modelId="{9C7BF5F1-A989-4374-ABBF-0308703021F9}" type="pres">
      <dgm:prSet presAssocID="{AA064341-1B9A-4E30-BB8B-CB5EA5015944}" presName="Name9" presStyleLbl="sibTrans2D1" presStyleIdx="0" presStyleCnt="4"/>
      <dgm:spPr/>
      <dgm:t>
        <a:bodyPr/>
        <a:lstStyle/>
        <a:p>
          <a:endParaRPr lang="ru-RU"/>
        </a:p>
      </dgm:t>
    </dgm:pt>
    <dgm:pt modelId="{D17A7725-C92A-4E9E-A9D9-6F144297BC3C}" type="pres">
      <dgm:prSet presAssocID="{64E98F0E-1275-4391-B4EC-2F335F08799F}" presName="composite2" presStyleCnt="0"/>
      <dgm:spPr/>
    </dgm:pt>
    <dgm:pt modelId="{915F9FA5-D2C0-4CD6-9FD9-D4B0B2F70721}" type="pres">
      <dgm:prSet presAssocID="{64E98F0E-1275-4391-B4EC-2F335F08799F}" presName="dummyNode2" presStyleLbl="node1" presStyleIdx="0" presStyleCnt="5"/>
      <dgm:spPr/>
    </dgm:pt>
    <dgm:pt modelId="{CA7A49CE-9861-479C-A34F-9B5EC425C248}" type="pres">
      <dgm:prSet presAssocID="{64E98F0E-1275-4391-B4EC-2F335F08799F}" presName="childNode2" presStyleLbl="bgAcc1" presStyleIdx="1" presStyleCnt="5" custScaleX="182727" custScaleY="150027" custLinFactNeighborX="1065" custLinFactNeighborY="-6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61C84-B5A0-4EB8-86C7-5E493EAFF2CB}" type="pres">
      <dgm:prSet presAssocID="{64E98F0E-1275-4391-B4EC-2F335F08799F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FD9D5-4588-4B9C-9428-44B9323AC41C}" type="pres">
      <dgm:prSet presAssocID="{64E98F0E-1275-4391-B4EC-2F335F08799F}" presName="parentNode2" presStyleLbl="node1" presStyleIdx="1" presStyleCnt="5" custScaleY="119584" custLinFactNeighborX="38897" custLinFactNeighborY="-37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B65F9-BCCA-41B2-8BDA-832F6117897F}" type="pres">
      <dgm:prSet presAssocID="{64E98F0E-1275-4391-B4EC-2F335F08799F}" presName="connSite2" presStyleCnt="0"/>
      <dgm:spPr/>
    </dgm:pt>
    <dgm:pt modelId="{E1AECC5B-D00F-4A12-A323-9284D3460DF3}" type="pres">
      <dgm:prSet presAssocID="{26D8A527-3897-4EAB-BBA1-8403B192DA19}" presName="Name18" presStyleLbl="sibTrans2D1" presStyleIdx="1" presStyleCnt="4" custScaleX="98419" custScaleY="101596" custLinFactNeighborX="-52" custLinFactNeighborY="-5944"/>
      <dgm:spPr/>
      <dgm:t>
        <a:bodyPr/>
        <a:lstStyle/>
        <a:p>
          <a:endParaRPr lang="ru-RU"/>
        </a:p>
      </dgm:t>
    </dgm:pt>
    <dgm:pt modelId="{0C82B96A-5243-4C01-8073-269C8E85BCBC}" type="pres">
      <dgm:prSet presAssocID="{5226B69A-6238-45FF-B679-83AC673A951A}" presName="composite1" presStyleCnt="0"/>
      <dgm:spPr/>
    </dgm:pt>
    <dgm:pt modelId="{2B2F80D3-BC23-4C4C-B324-6A3C2A87BB3A}" type="pres">
      <dgm:prSet presAssocID="{5226B69A-6238-45FF-B679-83AC673A951A}" presName="dummyNode1" presStyleLbl="node1" presStyleIdx="1" presStyleCnt="5"/>
      <dgm:spPr/>
    </dgm:pt>
    <dgm:pt modelId="{6154658E-1F54-4306-ACB0-2DE3C855BC5A}" type="pres">
      <dgm:prSet presAssocID="{5226B69A-6238-45FF-B679-83AC673A951A}" presName="childNode1" presStyleLbl="bgAcc1" presStyleIdx="2" presStyleCnt="5" custScaleX="161587" custScaleY="150523" custLinFactNeighborX="3119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5C259-8847-46C7-8859-562EE222E3AB}" type="pres">
      <dgm:prSet presAssocID="{5226B69A-6238-45FF-B679-83AC673A951A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44E61-C2D2-4AC8-AD30-E2AFA3E8E39D}" type="pres">
      <dgm:prSet presAssocID="{5226B69A-6238-45FF-B679-83AC673A951A}" presName="parentNode1" presStyleLbl="node1" presStyleIdx="2" presStyleCnt="5" custScaleY="138566" custLinFactNeighborX="19571" custLinFactNeighborY="147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86D36-25E8-4551-B232-CB19A5129796}" type="pres">
      <dgm:prSet presAssocID="{5226B69A-6238-45FF-B679-83AC673A951A}" presName="connSite1" presStyleCnt="0"/>
      <dgm:spPr/>
    </dgm:pt>
    <dgm:pt modelId="{93B64701-7191-496D-BD5C-76D73ED9ECCF}" type="pres">
      <dgm:prSet presAssocID="{7E7C0F2E-8618-42A5-98CB-6393409679FC}" presName="Name9" presStyleLbl="sibTrans2D1" presStyleIdx="2" presStyleCnt="4" custLinFactNeighborX="-815" custLinFactNeighborY="3088"/>
      <dgm:spPr/>
      <dgm:t>
        <a:bodyPr/>
        <a:lstStyle/>
        <a:p>
          <a:endParaRPr lang="ru-RU"/>
        </a:p>
      </dgm:t>
    </dgm:pt>
    <dgm:pt modelId="{9FA97F36-6E86-41C4-B535-1DEA08FC3803}" type="pres">
      <dgm:prSet presAssocID="{D3C64455-96C3-4726-9628-E63FA90890AE}" presName="composite2" presStyleCnt="0"/>
      <dgm:spPr/>
    </dgm:pt>
    <dgm:pt modelId="{3A2D26AF-2E4B-44F3-B747-DD0613BF1E4F}" type="pres">
      <dgm:prSet presAssocID="{D3C64455-96C3-4726-9628-E63FA90890AE}" presName="dummyNode2" presStyleLbl="node1" presStyleIdx="2" presStyleCnt="5"/>
      <dgm:spPr/>
    </dgm:pt>
    <dgm:pt modelId="{9828E6D6-24C4-405C-9747-3A3985283117}" type="pres">
      <dgm:prSet presAssocID="{D3C64455-96C3-4726-9628-E63FA90890AE}" presName="childNode2" presStyleLbl="bgAcc1" presStyleIdx="3" presStyleCnt="5" custScaleX="197874" custScaleY="159713" custLinFactNeighborX="-354" custLinFactNeighborY="-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8905-7704-4103-9709-085CBD05EF04}" type="pres">
      <dgm:prSet presAssocID="{D3C64455-96C3-4726-9628-E63FA90890A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9A1CF-ADC6-4F35-967B-226D6EABC0DF}" type="pres">
      <dgm:prSet presAssocID="{D3C64455-96C3-4726-9628-E63FA90890AE}" presName="parentNode2" presStyleLbl="node1" presStyleIdx="3" presStyleCnt="5" custScaleY="110375" custLinFactNeighborX="43867" custLinFactNeighborY="-637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35FC-011E-4097-9C14-BA38617AB41D}" type="pres">
      <dgm:prSet presAssocID="{D3C64455-96C3-4726-9628-E63FA90890AE}" presName="connSite2" presStyleCnt="0"/>
      <dgm:spPr/>
    </dgm:pt>
    <dgm:pt modelId="{7FEEDA7E-38AB-4A8E-B374-E1C724575A30}" type="pres">
      <dgm:prSet presAssocID="{D346F413-CE51-40FA-A61D-4D15DDF275A0}" presName="Name18" presStyleLbl="sibTrans2D1" presStyleIdx="3" presStyleCnt="4" custLinFactNeighborX="656" custLinFactNeighborY="-3809"/>
      <dgm:spPr/>
      <dgm:t>
        <a:bodyPr/>
        <a:lstStyle/>
        <a:p>
          <a:endParaRPr lang="ru-RU"/>
        </a:p>
      </dgm:t>
    </dgm:pt>
    <dgm:pt modelId="{C71DFCE6-5CCE-48A5-B0C9-842B0EDA59E0}" type="pres">
      <dgm:prSet presAssocID="{E98ADD95-1020-4A9A-B4BC-2339D7AEFD24}" presName="composite1" presStyleCnt="0"/>
      <dgm:spPr/>
    </dgm:pt>
    <dgm:pt modelId="{A07D3E33-F702-4FBA-9269-A37EB6CB41EE}" type="pres">
      <dgm:prSet presAssocID="{E98ADD95-1020-4A9A-B4BC-2339D7AEFD24}" presName="dummyNode1" presStyleLbl="node1" presStyleIdx="3" presStyleCnt="5"/>
      <dgm:spPr/>
    </dgm:pt>
    <dgm:pt modelId="{E7800FA8-290E-411A-AD28-598F70127060}" type="pres">
      <dgm:prSet presAssocID="{E98ADD95-1020-4A9A-B4BC-2339D7AEFD24}" presName="childNode1" presStyleLbl="bgAcc1" presStyleIdx="4" presStyleCnt="5" custScaleX="165646" custScaleY="158998" custLinFactNeighborX="-749" custLinFactNeighborY="-12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85C5F-1031-4D01-ADA5-99A7E19DA430}" type="pres">
      <dgm:prSet presAssocID="{E98ADD95-1020-4A9A-B4BC-2339D7AEFD24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E4A98-D810-4494-A3E6-2179F054C812}" type="pres">
      <dgm:prSet presAssocID="{E98ADD95-1020-4A9A-B4BC-2339D7AEFD24}" presName="parentNode1" presStyleLbl="node1" presStyleIdx="4" presStyleCnt="5" custLinFactNeighborX="20555" custLinFactNeighborY="696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B4640-3B25-4070-9A64-B4230EB4A275}" type="pres">
      <dgm:prSet presAssocID="{E98ADD95-1020-4A9A-B4BC-2339D7AEFD24}" presName="connSite1" presStyleCnt="0"/>
      <dgm:spPr/>
    </dgm:pt>
  </dgm:ptLst>
  <dgm:cxnLst>
    <dgm:cxn modelId="{08893C9B-3185-4C5F-A906-AB7FFE16F4E5}" type="presOf" srcId="{38492E08-948D-4798-B725-FD3F0777FC2F}" destId="{4578F3E6-798D-44EE-9AD5-ACA7715C1C48}" srcOrd="0" destOrd="0" presId="urn:microsoft.com/office/officeart/2005/8/layout/hProcess4"/>
    <dgm:cxn modelId="{C61D2C9F-28C2-4AE5-9712-EB965E7A41FA}" type="presOf" srcId="{0B9B38B0-2A08-4FFA-AAF6-02C7E5B54D48}" destId="{9575C259-8847-46C7-8859-562EE222E3AB}" srcOrd="1" destOrd="0" presId="urn:microsoft.com/office/officeart/2005/8/layout/hProcess4"/>
    <dgm:cxn modelId="{569DCBF1-7CE6-46A5-8FE0-07C4EE9A0CA3}" type="presOf" srcId="{E38EF8A3-765C-4B6A-8B15-5E64CCE60048}" destId="{E7800FA8-290E-411A-AD28-598F70127060}" srcOrd="0" destOrd="0" presId="urn:microsoft.com/office/officeart/2005/8/layout/hProcess4"/>
    <dgm:cxn modelId="{5C402463-5DFD-40B1-8055-8B17913CB67C}" srcId="{D3C64455-96C3-4726-9628-E63FA90890AE}" destId="{4F96D8A4-3ED7-4903-8258-AF7A83B906AE}" srcOrd="0" destOrd="0" parTransId="{5428C11B-EE2E-4516-B2FC-3C1518F44169}" sibTransId="{2BC01B6B-0E8D-4513-B0B4-3A18E83B5059}"/>
    <dgm:cxn modelId="{23D1746B-A01A-41BB-B4D2-E546AFB86B68}" srcId="{071F1DEC-A1A7-451E-B875-8456B51CF3F2}" destId="{38492E08-948D-4798-B725-FD3F0777FC2F}" srcOrd="0" destOrd="0" parTransId="{76E42C18-8BA4-4834-B010-202D35EFC63E}" sibTransId="{4E3420A0-AB06-4669-85CA-D528D75B29C5}"/>
    <dgm:cxn modelId="{1F25FBFB-2769-4915-A702-A068FFF57F26}" type="presOf" srcId="{D346F413-CE51-40FA-A61D-4D15DDF275A0}" destId="{7FEEDA7E-38AB-4A8E-B374-E1C724575A30}" srcOrd="0" destOrd="0" presId="urn:microsoft.com/office/officeart/2005/8/layout/hProcess4"/>
    <dgm:cxn modelId="{F824FF64-3C0E-404D-88B6-DFE6485BA9C5}" type="presOf" srcId="{AA064341-1B9A-4E30-BB8B-CB5EA5015944}" destId="{9C7BF5F1-A989-4374-ABBF-0308703021F9}" srcOrd="0" destOrd="0" presId="urn:microsoft.com/office/officeart/2005/8/layout/hProcess4"/>
    <dgm:cxn modelId="{E570915A-D4B5-42B9-89C2-2833D032F38E}" type="presOf" srcId="{F92FDD1B-2780-46F4-8DF4-59E6D226738A}" destId="{CA7A49CE-9861-479C-A34F-9B5EC425C248}" srcOrd="0" destOrd="0" presId="urn:microsoft.com/office/officeart/2005/8/layout/hProcess4"/>
    <dgm:cxn modelId="{121DD89C-5980-4A1C-BD91-759FB53A4FE9}" type="presOf" srcId="{071F1DEC-A1A7-451E-B875-8456B51CF3F2}" destId="{46537477-EB85-4120-A202-2832E948ACA1}" srcOrd="0" destOrd="0" presId="urn:microsoft.com/office/officeart/2005/8/layout/hProcess4"/>
    <dgm:cxn modelId="{76D9F180-CDFB-4866-8FB6-4CCB5E9F5CED}" type="presOf" srcId="{E38EF8A3-765C-4B6A-8B15-5E64CCE60048}" destId="{6B885C5F-1031-4D01-ADA5-99A7E19DA430}" srcOrd="1" destOrd="0" presId="urn:microsoft.com/office/officeart/2005/8/layout/hProcess4"/>
    <dgm:cxn modelId="{B8A622B0-CC4B-4A7C-901A-4CF3BB8E39DC}" type="presOf" srcId="{5226B69A-6238-45FF-B679-83AC673A951A}" destId="{C0E44E61-C2D2-4AC8-AD30-E2AFA3E8E39D}" srcOrd="0" destOrd="0" presId="urn:microsoft.com/office/officeart/2005/8/layout/hProcess4"/>
    <dgm:cxn modelId="{84789B0D-CDD1-44F6-B7B1-5BBD2CB1DF20}" srcId="{E98ADD95-1020-4A9A-B4BC-2339D7AEFD24}" destId="{E38EF8A3-765C-4B6A-8B15-5E64CCE60048}" srcOrd="0" destOrd="0" parTransId="{8078D3DB-4738-4952-9362-113EA47E3E83}" sibTransId="{18076BC6-4C8D-4D71-9590-5464201B0F43}"/>
    <dgm:cxn modelId="{98F4DEEB-43AB-4B37-B98F-D442AF5FFD6A}" type="presOf" srcId="{F92FDD1B-2780-46F4-8DF4-59E6D226738A}" destId="{CB761C84-B5A0-4EB8-86C7-5E493EAFF2CB}" srcOrd="1" destOrd="0" presId="urn:microsoft.com/office/officeart/2005/8/layout/hProcess4"/>
    <dgm:cxn modelId="{C4BBBE4D-9408-49A1-AC87-F08BAF39446C}" type="presOf" srcId="{38492E08-948D-4798-B725-FD3F0777FC2F}" destId="{30AD12C4-91BC-4440-A2C1-51054B992267}" srcOrd="1" destOrd="0" presId="urn:microsoft.com/office/officeart/2005/8/layout/hProcess4"/>
    <dgm:cxn modelId="{1F341E0D-B390-479E-B009-4050B6EF9108}" srcId="{AA6A9A0D-AC7E-499C-82A5-2FF6E47BFCAC}" destId="{D3C64455-96C3-4726-9628-E63FA90890AE}" srcOrd="3" destOrd="0" parTransId="{B9295770-A70B-4E68-AAC5-00A6AC5744DB}" sibTransId="{D346F413-CE51-40FA-A61D-4D15DDF275A0}"/>
    <dgm:cxn modelId="{2697FCD8-F0BC-44D5-9ABC-ABBA3600CFE0}" type="presOf" srcId="{AA6A9A0D-AC7E-499C-82A5-2FF6E47BFCAC}" destId="{161A5A0D-CB50-4CF2-BF63-E865C6A9061C}" srcOrd="0" destOrd="0" presId="urn:microsoft.com/office/officeart/2005/8/layout/hProcess4"/>
    <dgm:cxn modelId="{59A3DEFB-44DB-4300-932E-FD2087FE4AA3}" srcId="{64E98F0E-1275-4391-B4EC-2F335F08799F}" destId="{F92FDD1B-2780-46F4-8DF4-59E6D226738A}" srcOrd="0" destOrd="0" parTransId="{9028EE18-D8C3-43E1-8C3E-377FED00D54C}" sibTransId="{E6B6BBB8-A3FF-483A-880B-77956DCC5836}"/>
    <dgm:cxn modelId="{4F475227-F1C8-4512-9DB2-D5497EDD5669}" srcId="{AA6A9A0D-AC7E-499C-82A5-2FF6E47BFCAC}" destId="{64E98F0E-1275-4391-B4EC-2F335F08799F}" srcOrd="1" destOrd="0" parTransId="{D1B1BF48-F3B7-405F-9425-9D7EE3AA7FE2}" sibTransId="{26D8A527-3897-4EAB-BBA1-8403B192DA19}"/>
    <dgm:cxn modelId="{316EC519-2C5D-4A89-9BD6-2438CCC5AB72}" srcId="{AA6A9A0D-AC7E-499C-82A5-2FF6E47BFCAC}" destId="{5226B69A-6238-45FF-B679-83AC673A951A}" srcOrd="2" destOrd="0" parTransId="{02C66A42-0D22-4F40-9872-40F923C01B3F}" sibTransId="{7E7C0F2E-8618-42A5-98CB-6393409679FC}"/>
    <dgm:cxn modelId="{4333C330-3655-4040-9352-7A5095644EC1}" type="presOf" srcId="{26D8A527-3897-4EAB-BBA1-8403B192DA19}" destId="{E1AECC5B-D00F-4A12-A323-9284D3460DF3}" srcOrd="0" destOrd="0" presId="urn:microsoft.com/office/officeart/2005/8/layout/hProcess4"/>
    <dgm:cxn modelId="{1C24CDE0-F9BA-44C0-99FB-010E783180F3}" type="presOf" srcId="{E98ADD95-1020-4A9A-B4BC-2339D7AEFD24}" destId="{C48E4A98-D810-4494-A3E6-2179F054C812}" srcOrd="0" destOrd="0" presId="urn:microsoft.com/office/officeart/2005/8/layout/hProcess4"/>
    <dgm:cxn modelId="{95B60E5D-0BF8-4C13-A670-C1D110492858}" srcId="{5226B69A-6238-45FF-B679-83AC673A951A}" destId="{0B9B38B0-2A08-4FFA-AAF6-02C7E5B54D48}" srcOrd="0" destOrd="0" parTransId="{E630C763-3F60-4FEE-B583-6F300B9F7037}" sibTransId="{A4B938EA-4B62-4D1F-AFE2-3AA117175B07}"/>
    <dgm:cxn modelId="{B366961C-BB97-4E13-906D-20068DFCA8FF}" type="presOf" srcId="{64E98F0E-1275-4391-B4EC-2F335F08799F}" destId="{501FD9D5-4588-4B9C-9428-44B9323AC41C}" srcOrd="0" destOrd="0" presId="urn:microsoft.com/office/officeart/2005/8/layout/hProcess4"/>
    <dgm:cxn modelId="{3227EEB0-5475-4234-9583-3C6BA1444BD1}" type="presOf" srcId="{4F96D8A4-3ED7-4903-8258-AF7A83B906AE}" destId="{9828E6D6-24C4-405C-9747-3A3985283117}" srcOrd="0" destOrd="0" presId="urn:microsoft.com/office/officeart/2005/8/layout/hProcess4"/>
    <dgm:cxn modelId="{73F232B9-9AB0-46AA-8480-238A41C0B5F8}" type="presOf" srcId="{7E7C0F2E-8618-42A5-98CB-6393409679FC}" destId="{93B64701-7191-496D-BD5C-76D73ED9ECCF}" srcOrd="0" destOrd="0" presId="urn:microsoft.com/office/officeart/2005/8/layout/hProcess4"/>
    <dgm:cxn modelId="{30F9BC6A-900A-40CA-80BF-C083B9C9E521}" srcId="{AA6A9A0D-AC7E-499C-82A5-2FF6E47BFCAC}" destId="{E98ADD95-1020-4A9A-B4BC-2339D7AEFD24}" srcOrd="4" destOrd="0" parTransId="{AC569C5F-470E-48BE-87DE-3F74479B789B}" sibTransId="{366AB8F5-E61A-4BC4-A28F-B9B074EAAEF7}"/>
    <dgm:cxn modelId="{A5BC6A7B-5969-4E74-848A-A29E3D220869}" type="presOf" srcId="{0B9B38B0-2A08-4FFA-AAF6-02C7E5B54D48}" destId="{6154658E-1F54-4306-ACB0-2DE3C855BC5A}" srcOrd="0" destOrd="0" presId="urn:microsoft.com/office/officeart/2005/8/layout/hProcess4"/>
    <dgm:cxn modelId="{1B7F7AEE-73D5-4DC2-BE9B-78B1605EB99E}" srcId="{AA6A9A0D-AC7E-499C-82A5-2FF6E47BFCAC}" destId="{071F1DEC-A1A7-451E-B875-8456B51CF3F2}" srcOrd="0" destOrd="0" parTransId="{E7EBFBA7-09F8-4306-81C0-6961D5B9F292}" sibTransId="{AA064341-1B9A-4E30-BB8B-CB5EA5015944}"/>
    <dgm:cxn modelId="{BEF0DBB3-01BC-44BB-8547-1B45D9092F9E}" type="presOf" srcId="{4F96D8A4-3ED7-4903-8258-AF7A83B906AE}" destId="{284E8905-7704-4103-9709-085CBD05EF04}" srcOrd="1" destOrd="0" presId="urn:microsoft.com/office/officeart/2005/8/layout/hProcess4"/>
    <dgm:cxn modelId="{54B648E4-0E94-4412-B638-18E722CF8145}" type="presOf" srcId="{D3C64455-96C3-4726-9628-E63FA90890AE}" destId="{5139A1CF-ADC6-4F35-967B-226D6EABC0DF}" srcOrd="0" destOrd="0" presId="urn:microsoft.com/office/officeart/2005/8/layout/hProcess4"/>
    <dgm:cxn modelId="{93F96F6A-E801-4229-9E9C-A174D3C661F0}" type="presParOf" srcId="{161A5A0D-CB50-4CF2-BF63-E865C6A9061C}" destId="{FCB60619-E084-4B22-A284-8D60D2A988FA}" srcOrd="0" destOrd="0" presId="urn:microsoft.com/office/officeart/2005/8/layout/hProcess4"/>
    <dgm:cxn modelId="{277926EF-2DAA-4973-99D2-F44E9752E5B0}" type="presParOf" srcId="{161A5A0D-CB50-4CF2-BF63-E865C6A9061C}" destId="{2B999FC8-C55A-4FB4-9553-C11BA2F15C29}" srcOrd="1" destOrd="0" presId="urn:microsoft.com/office/officeart/2005/8/layout/hProcess4"/>
    <dgm:cxn modelId="{71764019-E8B2-4A61-9010-CE845842E4AE}" type="presParOf" srcId="{161A5A0D-CB50-4CF2-BF63-E865C6A9061C}" destId="{AB812C07-470E-43FC-B18A-DAF56F3D8CEA}" srcOrd="2" destOrd="0" presId="urn:microsoft.com/office/officeart/2005/8/layout/hProcess4"/>
    <dgm:cxn modelId="{3B2BD1C9-282A-4708-BD3D-D8102FF27A28}" type="presParOf" srcId="{AB812C07-470E-43FC-B18A-DAF56F3D8CEA}" destId="{C7BD1D44-38C5-40C2-8D75-062F723B787C}" srcOrd="0" destOrd="0" presId="urn:microsoft.com/office/officeart/2005/8/layout/hProcess4"/>
    <dgm:cxn modelId="{4582870C-856D-4F6C-85B5-8B4DA20D7628}" type="presParOf" srcId="{C7BD1D44-38C5-40C2-8D75-062F723B787C}" destId="{D43B9E5D-B268-45EB-8148-B90BEB60324F}" srcOrd="0" destOrd="0" presId="urn:microsoft.com/office/officeart/2005/8/layout/hProcess4"/>
    <dgm:cxn modelId="{EECFC42B-DDDF-4FF5-827B-F52BCAB74A9B}" type="presParOf" srcId="{C7BD1D44-38C5-40C2-8D75-062F723B787C}" destId="{4578F3E6-798D-44EE-9AD5-ACA7715C1C48}" srcOrd="1" destOrd="0" presId="urn:microsoft.com/office/officeart/2005/8/layout/hProcess4"/>
    <dgm:cxn modelId="{2BBCD568-618A-472F-B6D7-177970F6A895}" type="presParOf" srcId="{C7BD1D44-38C5-40C2-8D75-062F723B787C}" destId="{30AD12C4-91BC-4440-A2C1-51054B992267}" srcOrd="2" destOrd="0" presId="urn:microsoft.com/office/officeart/2005/8/layout/hProcess4"/>
    <dgm:cxn modelId="{95503571-FF20-44A3-B75A-3CC46C1AE6F7}" type="presParOf" srcId="{C7BD1D44-38C5-40C2-8D75-062F723B787C}" destId="{46537477-EB85-4120-A202-2832E948ACA1}" srcOrd="3" destOrd="0" presId="urn:microsoft.com/office/officeart/2005/8/layout/hProcess4"/>
    <dgm:cxn modelId="{01AA3B63-C81E-4EDE-A64A-BBACF83652C8}" type="presParOf" srcId="{C7BD1D44-38C5-40C2-8D75-062F723B787C}" destId="{D3E29518-B097-4A0C-93E6-4ADB2D949CE2}" srcOrd="4" destOrd="0" presId="urn:microsoft.com/office/officeart/2005/8/layout/hProcess4"/>
    <dgm:cxn modelId="{BD7AEC4F-E3A9-42F1-91D5-EC81655905F5}" type="presParOf" srcId="{AB812C07-470E-43FC-B18A-DAF56F3D8CEA}" destId="{9C7BF5F1-A989-4374-ABBF-0308703021F9}" srcOrd="1" destOrd="0" presId="urn:microsoft.com/office/officeart/2005/8/layout/hProcess4"/>
    <dgm:cxn modelId="{9BDB407A-D9FC-4748-A6FD-640B6D604D99}" type="presParOf" srcId="{AB812C07-470E-43FC-B18A-DAF56F3D8CEA}" destId="{D17A7725-C92A-4E9E-A9D9-6F144297BC3C}" srcOrd="2" destOrd="0" presId="urn:microsoft.com/office/officeart/2005/8/layout/hProcess4"/>
    <dgm:cxn modelId="{448B1771-4013-4A3D-9E85-61021440891E}" type="presParOf" srcId="{D17A7725-C92A-4E9E-A9D9-6F144297BC3C}" destId="{915F9FA5-D2C0-4CD6-9FD9-D4B0B2F70721}" srcOrd="0" destOrd="0" presId="urn:microsoft.com/office/officeart/2005/8/layout/hProcess4"/>
    <dgm:cxn modelId="{47B14A0D-43E4-4C60-982D-D32A2A3B7F95}" type="presParOf" srcId="{D17A7725-C92A-4E9E-A9D9-6F144297BC3C}" destId="{CA7A49CE-9861-479C-A34F-9B5EC425C248}" srcOrd="1" destOrd="0" presId="urn:microsoft.com/office/officeart/2005/8/layout/hProcess4"/>
    <dgm:cxn modelId="{6F0DCF2C-3080-4C97-8658-6E97215241A1}" type="presParOf" srcId="{D17A7725-C92A-4E9E-A9D9-6F144297BC3C}" destId="{CB761C84-B5A0-4EB8-86C7-5E493EAFF2CB}" srcOrd="2" destOrd="0" presId="urn:microsoft.com/office/officeart/2005/8/layout/hProcess4"/>
    <dgm:cxn modelId="{B25369F0-9ED2-4D15-AADF-A96E8827803A}" type="presParOf" srcId="{D17A7725-C92A-4E9E-A9D9-6F144297BC3C}" destId="{501FD9D5-4588-4B9C-9428-44B9323AC41C}" srcOrd="3" destOrd="0" presId="urn:microsoft.com/office/officeart/2005/8/layout/hProcess4"/>
    <dgm:cxn modelId="{676C1C40-ADAE-4E56-A065-E28E216F550C}" type="presParOf" srcId="{D17A7725-C92A-4E9E-A9D9-6F144297BC3C}" destId="{8C1B65F9-BCCA-41B2-8BDA-832F6117897F}" srcOrd="4" destOrd="0" presId="urn:microsoft.com/office/officeart/2005/8/layout/hProcess4"/>
    <dgm:cxn modelId="{22C29742-1684-434E-BEE6-748863BCA4B4}" type="presParOf" srcId="{AB812C07-470E-43FC-B18A-DAF56F3D8CEA}" destId="{E1AECC5B-D00F-4A12-A323-9284D3460DF3}" srcOrd="3" destOrd="0" presId="urn:microsoft.com/office/officeart/2005/8/layout/hProcess4"/>
    <dgm:cxn modelId="{610857A9-C505-40B5-A7E1-7D6B018101DE}" type="presParOf" srcId="{AB812C07-470E-43FC-B18A-DAF56F3D8CEA}" destId="{0C82B96A-5243-4C01-8073-269C8E85BCBC}" srcOrd="4" destOrd="0" presId="urn:microsoft.com/office/officeart/2005/8/layout/hProcess4"/>
    <dgm:cxn modelId="{D8DD9FAF-A451-4BB1-8AB8-59B291A6869B}" type="presParOf" srcId="{0C82B96A-5243-4C01-8073-269C8E85BCBC}" destId="{2B2F80D3-BC23-4C4C-B324-6A3C2A87BB3A}" srcOrd="0" destOrd="0" presId="urn:microsoft.com/office/officeart/2005/8/layout/hProcess4"/>
    <dgm:cxn modelId="{F397858E-EC10-45C5-9139-889321F54FC0}" type="presParOf" srcId="{0C82B96A-5243-4C01-8073-269C8E85BCBC}" destId="{6154658E-1F54-4306-ACB0-2DE3C855BC5A}" srcOrd="1" destOrd="0" presId="urn:microsoft.com/office/officeart/2005/8/layout/hProcess4"/>
    <dgm:cxn modelId="{97D7E3DA-71A3-46C1-A501-5712125C9A9A}" type="presParOf" srcId="{0C82B96A-5243-4C01-8073-269C8E85BCBC}" destId="{9575C259-8847-46C7-8859-562EE222E3AB}" srcOrd="2" destOrd="0" presId="urn:microsoft.com/office/officeart/2005/8/layout/hProcess4"/>
    <dgm:cxn modelId="{69D0988A-928F-4AE8-9EC9-227AD65B0F87}" type="presParOf" srcId="{0C82B96A-5243-4C01-8073-269C8E85BCBC}" destId="{C0E44E61-C2D2-4AC8-AD30-E2AFA3E8E39D}" srcOrd="3" destOrd="0" presId="urn:microsoft.com/office/officeart/2005/8/layout/hProcess4"/>
    <dgm:cxn modelId="{3DBC2404-45A4-4FD8-9307-85751718F05C}" type="presParOf" srcId="{0C82B96A-5243-4C01-8073-269C8E85BCBC}" destId="{AFD86D36-25E8-4551-B232-CB19A5129796}" srcOrd="4" destOrd="0" presId="urn:microsoft.com/office/officeart/2005/8/layout/hProcess4"/>
    <dgm:cxn modelId="{A4595BB2-EC5E-4D5C-8C55-2F2E794781ED}" type="presParOf" srcId="{AB812C07-470E-43FC-B18A-DAF56F3D8CEA}" destId="{93B64701-7191-496D-BD5C-76D73ED9ECCF}" srcOrd="5" destOrd="0" presId="urn:microsoft.com/office/officeart/2005/8/layout/hProcess4"/>
    <dgm:cxn modelId="{E9317271-5130-4EA4-A2AA-4662A37826AD}" type="presParOf" srcId="{AB812C07-470E-43FC-B18A-DAF56F3D8CEA}" destId="{9FA97F36-6E86-41C4-B535-1DEA08FC3803}" srcOrd="6" destOrd="0" presId="urn:microsoft.com/office/officeart/2005/8/layout/hProcess4"/>
    <dgm:cxn modelId="{CFA6F6C1-1ACB-4C74-A10A-EE7DD98F5BF2}" type="presParOf" srcId="{9FA97F36-6E86-41C4-B535-1DEA08FC3803}" destId="{3A2D26AF-2E4B-44F3-B747-DD0613BF1E4F}" srcOrd="0" destOrd="0" presId="urn:microsoft.com/office/officeart/2005/8/layout/hProcess4"/>
    <dgm:cxn modelId="{57C3820B-F88D-450D-9424-37DB8CD5EF87}" type="presParOf" srcId="{9FA97F36-6E86-41C4-B535-1DEA08FC3803}" destId="{9828E6D6-24C4-405C-9747-3A3985283117}" srcOrd="1" destOrd="0" presId="urn:microsoft.com/office/officeart/2005/8/layout/hProcess4"/>
    <dgm:cxn modelId="{E716F2A6-395A-4E8F-9E69-B97CF083D146}" type="presParOf" srcId="{9FA97F36-6E86-41C4-B535-1DEA08FC3803}" destId="{284E8905-7704-4103-9709-085CBD05EF04}" srcOrd="2" destOrd="0" presId="urn:microsoft.com/office/officeart/2005/8/layout/hProcess4"/>
    <dgm:cxn modelId="{89771F02-9C0B-4402-970D-E1930644BE9D}" type="presParOf" srcId="{9FA97F36-6E86-41C4-B535-1DEA08FC3803}" destId="{5139A1CF-ADC6-4F35-967B-226D6EABC0DF}" srcOrd="3" destOrd="0" presId="urn:microsoft.com/office/officeart/2005/8/layout/hProcess4"/>
    <dgm:cxn modelId="{11C68D5C-7409-4A57-9CF4-BB0065D05D11}" type="presParOf" srcId="{9FA97F36-6E86-41C4-B535-1DEA08FC3803}" destId="{27DF35FC-011E-4097-9C14-BA38617AB41D}" srcOrd="4" destOrd="0" presId="urn:microsoft.com/office/officeart/2005/8/layout/hProcess4"/>
    <dgm:cxn modelId="{176F716D-0B81-4967-8F9E-C07DA1A33083}" type="presParOf" srcId="{AB812C07-470E-43FC-B18A-DAF56F3D8CEA}" destId="{7FEEDA7E-38AB-4A8E-B374-E1C724575A30}" srcOrd="7" destOrd="0" presId="urn:microsoft.com/office/officeart/2005/8/layout/hProcess4"/>
    <dgm:cxn modelId="{F49C27F6-71FB-4203-B9E4-0A3719FB435B}" type="presParOf" srcId="{AB812C07-470E-43FC-B18A-DAF56F3D8CEA}" destId="{C71DFCE6-5CCE-48A5-B0C9-842B0EDA59E0}" srcOrd="8" destOrd="0" presId="urn:microsoft.com/office/officeart/2005/8/layout/hProcess4"/>
    <dgm:cxn modelId="{934B6BDE-C58D-476C-89B4-14837A529DE3}" type="presParOf" srcId="{C71DFCE6-5CCE-48A5-B0C9-842B0EDA59E0}" destId="{A07D3E33-F702-4FBA-9269-A37EB6CB41EE}" srcOrd="0" destOrd="0" presId="urn:microsoft.com/office/officeart/2005/8/layout/hProcess4"/>
    <dgm:cxn modelId="{FA7E35EB-FB08-4C7B-8435-53ABFF9E5E1B}" type="presParOf" srcId="{C71DFCE6-5CCE-48A5-B0C9-842B0EDA59E0}" destId="{E7800FA8-290E-411A-AD28-598F70127060}" srcOrd="1" destOrd="0" presId="urn:microsoft.com/office/officeart/2005/8/layout/hProcess4"/>
    <dgm:cxn modelId="{DBBCF689-F562-4574-B693-50D4E6E90DE1}" type="presParOf" srcId="{C71DFCE6-5CCE-48A5-B0C9-842B0EDA59E0}" destId="{6B885C5F-1031-4D01-ADA5-99A7E19DA430}" srcOrd="2" destOrd="0" presId="urn:microsoft.com/office/officeart/2005/8/layout/hProcess4"/>
    <dgm:cxn modelId="{C91E8F35-4AE9-45A9-95EB-D62CFBCB89DA}" type="presParOf" srcId="{C71DFCE6-5CCE-48A5-B0C9-842B0EDA59E0}" destId="{C48E4A98-D810-4494-A3E6-2179F054C812}" srcOrd="3" destOrd="0" presId="urn:microsoft.com/office/officeart/2005/8/layout/hProcess4"/>
    <dgm:cxn modelId="{7FED19DE-084E-4955-869C-7607522A90B7}" type="presParOf" srcId="{C71DFCE6-5CCE-48A5-B0C9-842B0EDA59E0}" destId="{9F6B4640-3B25-4070-9A64-B4230EB4A275}" srcOrd="4" destOrd="0" presId="urn:microsoft.com/office/officeart/2005/8/layout/h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78194-78C1-4932-B439-94108F479A2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76873B-40B0-47CE-B9A1-CF8CB91A69B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2017 год – 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1 268,2 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C454981-153A-484C-863A-C85AD35ECB23}" type="parTrans" cxnId="{72947BDD-1CF2-43E8-873E-D9EF3EC2EC9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0E293345-D396-43D3-907D-1F92F7F41FFC}" type="sibTrans" cxnId="{72947BDD-1CF2-43E8-873E-D9EF3EC2EC97}">
      <dgm:prSet/>
      <dgm:spPr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</dgm:spPr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8EEEFC3D-738E-4DF6-A865-5831A9ACE211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2018 год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1 262,6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8B49CB69-FB63-4013-AD25-C177B3720CF0}" type="par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BE6C2AF-515D-4183-BE82-C04F9F326710}" type="sibTrans" cxnId="{107C889E-5BBF-48AC-A953-313EAD1D405A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3576440C-5CCE-4B0F-A2F7-7F789BC5B628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2019 год (оценка)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1 256,3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C08F1F49-F916-4E78-B399-A9E73D376522}" type="par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E07A18C-0659-4B68-A87E-EB788F2A2C90}" type="sibTrans" cxnId="{308D6AC3-E7D4-49F8-B118-A1C0ED2095CB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DF36030-1E11-4A6B-8D70-1B22638CDE53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2020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1 251,5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D5828E98-045F-426D-B089-4A11BEABBECC}" type="par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DEE4219A-AFEF-4DC1-A02D-F04D342663C4}" type="sibTrans" cxnId="{C907B254-ADE6-4B63-A09E-8FA6842D0CB4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FBBDEB94-42E1-4CA0-A2FF-179E02553869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2021 год (прогноз) – </a:t>
          </a:r>
        </a:p>
        <a:p>
          <a:r>
            <a:rPr lang="ru-RU" sz="1000" b="1" dirty="0" smtClean="0">
              <a:latin typeface="Arial Narrow" panose="020B0606020202030204" pitchFamily="34" charset="0"/>
            </a:rPr>
            <a:t>1 246,6 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7D5184B7-DE95-4F02-B559-AB06EB29C037}" type="par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9BEE58FD-C5B4-4CB8-A182-1BD4E72E6878}" type="sibTrans" cxnId="{4C67439E-0614-4D40-9EA5-1EA9E8EAD6C7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3B57258-9C9D-43DD-BC78-803DF4BEBFF4}">
      <dgm:prSet custT="1"/>
      <dgm:spPr>
        <a:solidFill>
          <a:srgbClr val="009999"/>
        </a:solidFill>
      </dgm:spPr>
      <dgm:t>
        <a:bodyPr/>
        <a:lstStyle/>
        <a:p>
          <a:r>
            <a:rPr lang="ru-RU" sz="1000" b="1" dirty="0" smtClean="0">
              <a:latin typeface="Arial Narrow" panose="020B0606020202030204" pitchFamily="34" charset="0"/>
            </a:rPr>
            <a:t>2022 год (прогноз) – 1 241,5</a:t>
          </a:r>
          <a:endParaRPr lang="ru-RU" sz="1000" b="1" dirty="0">
            <a:latin typeface="Arial Narrow" panose="020B0606020202030204" pitchFamily="34" charset="0"/>
          </a:endParaRPr>
        </a:p>
      </dgm:t>
    </dgm:pt>
    <dgm:pt modelId="{67A43976-A8E0-4820-A5A6-7E9A9C6EB733}" type="par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1C6AF9B8-0426-4E24-8AFD-7C9D9AA1B229}" type="sibTrans" cxnId="{E6320309-2331-4556-B065-6B0F9E50F063}">
      <dgm:prSet/>
      <dgm:spPr/>
      <dgm:t>
        <a:bodyPr/>
        <a:lstStyle/>
        <a:p>
          <a:endParaRPr lang="ru-RU" sz="1000" b="1">
            <a:latin typeface="Arial Narrow" panose="020B0606020202030204" pitchFamily="34" charset="0"/>
          </a:endParaRPr>
        </a:p>
      </dgm:t>
    </dgm:pt>
    <dgm:pt modelId="{CCBC83B2-0BD6-40FD-80D2-B74D44C717BB}" type="pres">
      <dgm:prSet presAssocID="{BD078194-78C1-4932-B439-94108F479A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805558-DE1B-4969-8C37-0712AE7D73BE}" type="pres">
      <dgm:prSet presAssocID="{BD078194-78C1-4932-B439-94108F479A2E}" presName="cycle" presStyleCnt="0"/>
      <dgm:spPr/>
    </dgm:pt>
    <dgm:pt modelId="{65A1CEEC-E44E-43CF-9A4C-68EBA8285929}" type="pres">
      <dgm:prSet presAssocID="{6776873B-40B0-47CE-B9A1-CF8CB91A69B1}" presName="nodeFirstNode" presStyleLbl="node1" presStyleIdx="0" presStyleCnt="6" custRadScaleRad="105695" custRadScaleInc="1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90C17-452C-4F9A-AC9F-1CB9F9EDF8B3}" type="pres">
      <dgm:prSet presAssocID="{0E293345-D396-43D3-907D-1F92F7F41FFC}" presName="sibTransFirstNode" presStyleLbl="bgShp" presStyleIdx="0" presStyleCnt="1" custAng="10605845"/>
      <dgm:spPr/>
      <dgm:t>
        <a:bodyPr/>
        <a:lstStyle/>
        <a:p>
          <a:endParaRPr lang="ru-RU"/>
        </a:p>
      </dgm:t>
    </dgm:pt>
    <dgm:pt modelId="{966ABC37-BD09-4691-9168-912D7FD378A0}" type="pres">
      <dgm:prSet presAssocID="{8EEEFC3D-738E-4DF6-A865-5831A9ACE211}" presName="nodeFollowingNodes" presStyleLbl="node1" presStyleIdx="1" presStyleCnt="6" custRadScaleRad="112833" custRadScaleInc="6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A68DD-32B1-4634-93F1-E40BA016519E}" type="pres">
      <dgm:prSet presAssocID="{3576440C-5CCE-4B0F-A2F7-7F789BC5B628}" presName="nodeFollowingNodes" presStyleLbl="node1" presStyleIdx="2" presStyleCnt="6" custScaleY="136783" custRadScaleRad="112578" custRadScaleInc="-9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82563-8E50-4838-81B3-9C63BC93C107}" type="pres">
      <dgm:prSet presAssocID="{1DF36030-1E11-4A6B-8D70-1B22638CDE53}" presName="nodeFollowingNodes" presStyleLbl="node1" presStyleIdx="3" presStyleCnt="6" custScaleY="128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BE811-B82C-46DE-856A-F60CC779AF03}" type="pres">
      <dgm:prSet presAssocID="{FBBDEB94-42E1-4CA0-A2FF-179E02553869}" presName="nodeFollowingNodes" presStyleLbl="node1" presStyleIdx="4" presStyleCnt="6" custScaleY="122733" custRadScaleRad="97034" custRadScaleInc="7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035FB-E8F0-4672-9BC8-2C27F669E95C}" type="pres">
      <dgm:prSet presAssocID="{13B57258-9C9D-43DD-BC78-803DF4BEBFF4}" presName="nodeFollowingNodes" presStyleLbl="node1" presStyleIdx="5" presStyleCnt="6" custScaleY="142038" custRadScaleRad="104170" custRadScaleInc="-1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67439E-0614-4D40-9EA5-1EA9E8EAD6C7}" srcId="{BD078194-78C1-4932-B439-94108F479A2E}" destId="{FBBDEB94-42E1-4CA0-A2FF-179E02553869}" srcOrd="4" destOrd="0" parTransId="{7D5184B7-DE95-4F02-B559-AB06EB29C037}" sibTransId="{9BEE58FD-C5B4-4CB8-A182-1BD4E72E6878}"/>
    <dgm:cxn modelId="{957F87B8-7601-4AB1-B10C-E525D83FB25B}" type="presOf" srcId="{1DF36030-1E11-4A6B-8D70-1B22638CDE53}" destId="{E9682563-8E50-4838-81B3-9C63BC93C107}" srcOrd="0" destOrd="0" presId="urn:microsoft.com/office/officeart/2005/8/layout/cycle3"/>
    <dgm:cxn modelId="{47E90E6F-C7C5-4BAA-A92F-ADEEAD63A2D1}" type="presOf" srcId="{6776873B-40B0-47CE-B9A1-CF8CB91A69B1}" destId="{65A1CEEC-E44E-43CF-9A4C-68EBA8285929}" srcOrd="0" destOrd="0" presId="urn:microsoft.com/office/officeart/2005/8/layout/cycle3"/>
    <dgm:cxn modelId="{EB64E770-EF07-44E2-BF82-369729F75B80}" type="presOf" srcId="{13B57258-9C9D-43DD-BC78-803DF4BEBFF4}" destId="{4A3035FB-E8F0-4672-9BC8-2C27F669E95C}" srcOrd="0" destOrd="0" presId="urn:microsoft.com/office/officeart/2005/8/layout/cycle3"/>
    <dgm:cxn modelId="{B8FE0CF3-79D8-44CC-A97C-F8061157D2EF}" type="presOf" srcId="{3576440C-5CCE-4B0F-A2F7-7F789BC5B628}" destId="{E8DA68DD-32B1-4634-93F1-E40BA016519E}" srcOrd="0" destOrd="0" presId="urn:microsoft.com/office/officeart/2005/8/layout/cycle3"/>
    <dgm:cxn modelId="{208ABDE9-097C-4F2B-ACC9-DD4BBA3844B9}" type="presOf" srcId="{0E293345-D396-43D3-907D-1F92F7F41FFC}" destId="{F5E90C17-452C-4F9A-AC9F-1CB9F9EDF8B3}" srcOrd="0" destOrd="0" presId="urn:microsoft.com/office/officeart/2005/8/layout/cycle3"/>
    <dgm:cxn modelId="{BAC3766F-F32A-4A16-8154-A73990015D2B}" type="presOf" srcId="{8EEEFC3D-738E-4DF6-A865-5831A9ACE211}" destId="{966ABC37-BD09-4691-9168-912D7FD378A0}" srcOrd="0" destOrd="0" presId="urn:microsoft.com/office/officeart/2005/8/layout/cycle3"/>
    <dgm:cxn modelId="{308D6AC3-E7D4-49F8-B118-A1C0ED2095CB}" srcId="{BD078194-78C1-4932-B439-94108F479A2E}" destId="{3576440C-5CCE-4B0F-A2F7-7F789BC5B628}" srcOrd="2" destOrd="0" parTransId="{C08F1F49-F916-4E78-B399-A9E73D376522}" sibTransId="{9E07A18C-0659-4B68-A87E-EB788F2A2C90}"/>
    <dgm:cxn modelId="{C560566C-7777-4709-A03F-C1074C7A23F8}" type="presOf" srcId="{BD078194-78C1-4932-B439-94108F479A2E}" destId="{CCBC83B2-0BD6-40FD-80D2-B74D44C717BB}" srcOrd="0" destOrd="0" presId="urn:microsoft.com/office/officeart/2005/8/layout/cycle3"/>
    <dgm:cxn modelId="{107C889E-5BBF-48AC-A953-313EAD1D405A}" srcId="{BD078194-78C1-4932-B439-94108F479A2E}" destId="{8EEEFC3D-738E-4DF6-A865-5831A9ACE211}" srcOrd="1" destOrd="0" parTransId="{8B49CB69-FB63-4013-AD25-C177B3720CF0}" sibTransId="{CBE6C2AF-515D-4183-BE82-C04F9F326710}"/>
    <dgm:cxn modelId="{B5B379C5-97EC-424E-ACEF-5E97D9866CB3}" type="presOf" srcId="{FBBDEB94-42E1-4CA0-A2FF-179E02553869}" destId="{69ABE811-B82C-46DE-856A-F60CC779AF03}" srcOrd="0" destOrd="0" presId="urn:microsoft.com/office/officeart/2005/8/layout/cycle3"/>
    <dgm:cxn modelId="{E6320309-2331-4556-B065-6B0F9E50F063}" srcId="{BD078194-78C1-4932-B439-94108F479A2E}" destId="{13B57258-9C9D-43DD-BC78-803DF4BEBFF4}" srcOrd="5" destOrd="0" parTransId="{67A43976-A8E0-4820-A5A6-7E9A9C6EB733}" sibTransId="{1C6AF9B8-0426-4E24-8AFD-7C9D9AA1B229}"/>
    <dgm:cxn modelId="{C907B254-ADE6-4B63-A09E-8FA6842D0CB4}" srcId="{BD078194-78C1-4932-B439-94108F479A2E}" destId="{1DF36030-1E11-4A6B-8D70-1B22638CDE53}" srcOrd="3" destOrd="0" parTransId="{D5828E98-045F-426D-B089-4A11BEABBECC}" sibTransId="{DEE4219A-AFEF-4DC1-A02D-F04D342663C4}"/>
    <dgm:cxn modelId="{72947BDD-1CF2-43E8-873E-D9EF3EC2EC97}" srcId="{BD078194-78C1-4932-B439-94108F479A2E}" destId="{6776873B-40B0-47CE-B9A1-CF8CB91A69B1}" srcOrd="0" destOrd="0" parTransId="{8C454981-153A-484C-863A-C85AD35ECB23}" sibTransId="{0E293345-D396-43D3-907D-1F92F7F41FFC}"/>
    <dgm:cxn modelId="{D1695F18-9EA9-47DE-A326-55EC406263A6}" type="presParOf" srcId="{CCBC83B2-0BD6-40FD-80D2-B74D44C717BB}" destId="{B9805558-DE1B-4969-8C37-0712AE7D73BE}" srcOrd="0" destOrd="0" presId="urn:microsoft.com/office/officeart/2005/8/layout/cycle3"/>
    <dgm:cxn modelId="{20ED1CD4-55E2-4E28-8F87-2FC2CD830DE7}" type="presParOf" srcId="{B9805558-DE1B-4969-8C37-0712AE7D73BE}" destId="{65A1CEEC-E44E-43CF-9A4C-68EBA8285929}" srcOrd="0" destOrd="0" presId="urn:microsoft.com/office/officeart/2005/8/layout/cycle3"/>
    <dgm:cxn modelId="{CAA04CC0-41D4-4A50-A884-0577F3B699CB}" type="presParOf" srcId="{B9805558-DE1B-4969-8C37-0712AE7D73BE}" destId="{F5E90C17-452C-4F9A-AC9F-1CB9F9EDF8B3}" srcOrd="1" destOrd="0" presId="urn:microsoft.com/office/officeart/2005/8/layout/cycle3"/>
    <dgm:cxn modelId="{7393E4FC-032B-45F9-BA71-AE915C10809D}" type="presParOf" srcId="{B9805558-DE1B-4969-8C37-0712AE7D73BE}" destId="{966ABC37-BD09-4691-9168-912D7FD378A0}" srcOrd="2" destOrd="0" presId="urn:microsoft.com/office/officeart/2005/8/layout/cycle3"/>
    <dgm:cxn modelId="{8C171F34-B455-4A1E-B0FC-987810A77761}" type="presParOf" srcId="{B9805558-DE1B-4969-8C37-0712AE7D73BE}" destId="{E8DA68DD-32B1-4634-93F1-E40BA016519E}" srcOrd="3" destOrd="0" presId="urn:microsoft.com/office/officeart/2005/8/layout/cycle3"/>
    <dgm:cxn modelId="{D548290A-0508-4937-B9C3-0C8125EC142B}" type="presParOf" srcId="{B9805558-DE1B-4969-8C37-0712AE7D73BE}" destId="{E9682563-8E50-4838-81B3-9C63BC93C107}" srcOrd="4" destOrd="0" presId="urn:microsoft.com/office/officeart/2005/8/layout/cycle3"/>
    <dgm:cxn modelId="{6B98509F-7E76-4D19-B621-03F81B1156C0}" type="presParOf" srcId="{B9805558-DE1B-4969-8C37-0712AE7D73BE}" destId="{69ABE811-B82C-46DE-856A-F60CC779AF03}" srcOrd="5" destOrd="0" presId="urn:microsoft.com/office/officeart/2005/8/layout/cycle3"/>
    <dgm:cxn modelId="{DB63BD84-9D0A-4778-867E-29D4AC8FBD8B}" type="presParOf" srcId="{B9805558-DE1B-4969-8C37-0712AE7D73BE}" destId="{4A3035FB-E8F0-4672-9BC8-2C27F669E95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931FDE-9004-49CE-B962-37E9EAA7E55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87A704-5A54-43B9-8682-3970D5CC4E7D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Направления </a:t>
          </a:r>
          <a:r>
            <a:rPr lang="ru-RU" sz="1400" b="1" smtClean="0">
              <a:latin typeface="Arial Narrow" panose="020B0606020202030204" pitchFamily="34" charset="0"/>
            </a:rPr>
            <a:t>оценки 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BE41A16B-B0B4-41AB-B67A-43DF43DC3F7D}" type="parTrans" cxnId="{51D60DCA-EEA5-4732-AD9F-6076410FB467}">
      <dgm:prSet/>
      <dgm:spPr/>
      <dgm:t>
        <a:bodyPr/>
        <a:lstStyle/>
        <a:p>
          <a:endParaRPr lang="ru-RU"/>
        </a:p>
      </dgm:t>
    </dgm:pt>
    <dgm:pt modelId="{3305EE38-318A-4186-BA37-D0533990BFB2}" type="sibTrans" cxnId="{51D60DCA-EEA5-4732-AD9F-6076410FB467}">
      <dgm:prSet/>
      <dgm:spPr/>
      <dgm:t>
        <a:bodyPr/>
        <a:lstStyle/>
        <a:p>
          <a:endParaRPr lang="ru-RU"/>
        </a:p>
      </dgm:t>
    </dgm:pt>
    <dgm:pt modelId="{E655AD82-1E3A-4E86-AFFB-800A1F912504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A4E5293-D9A3-42A8-81AE-0FD47A008D2F}" type="parTrans" cxnId="{08655952-81FC-48D8-9CE3-F900A0F484A8}">
      <dgm:prSet/>
      <dgm:spPr/>
      <dgm:t>
        <a:bodyPr/>
        <a:lstStyle/>
        <a:p>
          <a:endParaRPr lang="ru-RU"/>
        </a:p>
      </dgm:t>
    </dgm:pt>
    <dgm:pt modelId="{86967A41-92F0-49FB-842E-0699D999AFD6}" type="sibTrans" cxnId="{08655952-81FC-48D8-9CE3-F900A0F484A8}">
      <dgm:prSet/>
      <dgm:spPr/>
      <dgm:t>
        <a:bodyPr/>
        <a:lstStyle/>
        <a:p>
          <a:endParaRPr lang="ru-RU"/>
        </a:p>
      </dgm:t>
    </dgm:pt>
    <dgm:pt modelId="{72FED479-F6E9-4B02-B08D-1EE3755E6B31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E203D431-812D-46CC-9B94-FA47502128E5}" type="parTrans" cxnId="{8BDFC00B-096A-4EE8-9121-FC1904EF9353}">
      <dgm:prSet/>
      <dgm:spPr/>
      <dgm:t>
        <a:bodyPr/>
        <a:lstStyle/>
        <a:p>
          <a:endParaRPr lang="ru-RU"/>
        </a:p>
      </dgm:t>
    </dgm:pt>
    <dgm:pt modelId="{78E3D5A6-9EE8-40D4-8DC5-0D1F8E479D72}" type="sibTrans" cxnId="{8BDFC00B-096A-4EE8-9121-FC1904EF9353}">
      <dgm:prSet/>
      <dgm:spPr/>
      <dgm:t>
        <a:bodyPr/>
        <a:lstStyle/>
        <a:p>
          <a:endParaRPr lang="ru-RU"/>
        </a:p>
      </dgm:t>
    </dgm:pt>
    <dgm:pt modelId="{E537F181-9C10-46A9-A28B-5E4ED9BCBEAE}">
      <dgm:prSet phldrT="[Текст]" custT="1"/>
      <dgm:spPr/>
      <dgm:t>
        <a:bodyPr/>
        <a:lstStyle/>
        <a:p>
          <a:r>
            <a:rPr lang="ru-RU" sz="1400" b="1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dirty="0">
            <a:latin typeface="Arial Narrow" panose="020B0606020202030204" pitchFamily="34" charset="0"/>
          </a:endParaRPr>
        </a:p>
      </dgm:t>
    </dgm:pt>
    <dgm:pt modelId="{D728B57D-7D1B-4980-AED8-3F338CEAA058}" type="parTrans" cxnId="{8E7E793A-49A4-4894-AE51-044F1A40EC45}">
      <dgm:prSet/>
      <dgm:spPr/>
      <dgm:t>
        <a:bodyPr/>
        <a:lstStyle/>
        <a:p>
          <a:endParaRPr lang="ru-RU"/>
        </a:p>
      </dgm:t>
    </dgm:pt>
    <dgm:pt modelId="{C46E1859-5253-462D-AC5B-F7138FE11AFF}" type="sibTrans" cxnId="{8E7E793A-49A4-4894-AE51-044F1A40EC45}">
      <dgm:prSet/>
      <dgm:spPr/>
      <dgm:t>
        <a:bodyPr/>
        <a:lstStyle/>
        <a:p>
          <a:endParaRPr lang="ru-RU"/>
        </a:p>
      </dgm:t>
    </dgm:pt>
    <dgm:pt modelId="{174F1EE5-1F42-4241-95D0-AF66A71A1BF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6B14087-331E-4D13-B402-CDB1829D0B30}" type="parTrans" cxnId="{182DCBAC-6523-41B7-8405-CB021F91D6FC}">
      <dgm:prSet/>
      <dgm:spPr/>
      <dgm:t>
        <a:bodyPr/>
        <a:lstStyle/>
        <a:p>
          <a:endParaRPr lang="ru-RU"/>
        </a:p>
      </dgm:t>
    </dgm:pt>
    <dgm:pt modelId="{7995AE66-F272-4737-A414-871C1A65EA37}" type="sibTrans" cxnId="{182DCBAC-6523-41B7-8405-CB021F91D6FC}">
      <dgm:prSet/>
      <dgm:spPr/>
      <dgm:t>
        <a:bodyPr/>
        <a:lstStyle/>
        <a:p>
          <a:endParaRPr lang="ru-RU"/>
        </a:p>
      </dgm:t>
    </dgm:pt>
    <dgm:pt modelId="{0BB89A03-9A47-43D5-804F-8CA183AD43BB}">
      <dgm:prSet phldrT="[Текст]"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C2F77021-8F0C-452D-A4FB-C288317A797A}" type="parTrans" cxnId="{36EDCD03-B95D-4498-B236-FA17FE6D6775}">
      <dgm:prSet/>
      <dgm:spPr/>
      <dgm:t>
        <a:bodyPr/>
        <a:lstStyle/>
        <a:p>
          <a:endParaRPr lang="ru-RU"/>
        </a:p>
      </dgm:t>
    </dgm:pt>
    <dgm:pt modelId="{6745075D-CBA0-4FD5-8285-70D1359D313C}" type="sibTrans" cxnId="{36EDCD03-B95D-4498-B236-FA17FE6D6775}">
      <dgm:prSet/>
      <dgm:spPr/>
      <dgm:t>
        <a:bodyPr/>
        <a:lstStyle/>
        <a:p>
          <a:endParaRPr lang="ru-RU"/>
        </a:p>
      </dgm:t>
    </dgm:pt>
    <dgm:pt modelId="{5C0A109C-F8FA-4D1C-AEA1-1527F258DDFD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FDDF6CA-CDC9-4B47-B64A-2A201CF6DA2C}" type="parTrans" cxnId="{55B6352E-BFBC-43E8-AD30-9D82954561B6}">
      <dgm:prSet/>
      <dgm:spPr/>
      <dgm:t>
        <a:bodyPr/>
        <a:lstStyle/>
        <a:p>
          <a:endParaRPr lang="ru-RU"/>
        </a:p>
      </dgm:t>
    </dgm:pt>
    <dgm:pt modelId="{C14803A9-A9CC-4988-A0D4-4ED36C2A1C7B}" type="sibTrans" cxnId="{55B6352E-BFBC-43E8-AD30-9D82954561B6}">
      <dgm:prSet/>
      <dgm:spPr/>
      <dgm:t>
        <a:bodyPr/>
        <a:lstStyle/>
        <a:p>
          <a:endParaRPr lang="ru-RU"/>
        </a:p>
      </dgm:t>
    </dgm:pt>
    <dgm:pt modelId="{9C383401-FFEF-4E65-BEDF-40FD142D9CBB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39551F2C-78FA-490B-989A-1892A523C372}" type="parTrans" cxnId="{E54BB30A-5416-4D0C-A1AA-F4FC4F1CAC83}">
      <dgm:prSet/>
      <dgm:spPr/>
      <dgm:t>
        <a:bodyPr/>
        <a:lstStyle/>
        <a:p>
          <a:endParaRPr lang="ru-RU"/>
        </a:p>
      </dgm:t>
    </dgm:pt>
    <dgm:pt modelId="{EE3C2BD1-A914-443D-B29E-F79B57997713}" type="sibTrans" cxnId="{E54BB30A-5416-4D0C-A1AA-F4FC4F1CAC83}">
      <dgm:prSet/>
      <dgm:spPr/>
      <dgm:t>
        <a:bodyPr/>
        <a:lstStyle/>
        <a:p>
          <a:endParaRPr lang="ru-RU"/>
        </a:p>
      </dgm:t>
    </dgm:pt>
    <dgm:pt modelId="{329643CE-20D3-45D8-9DDE-787F8B7A322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F313D4A4-7B31-4852-AF54-E332612C454A}" type="parTrans" cxnId="{2434683E-E907-480A-8DCA-7DB138DC1631}">
      <dgm:prSet/>
      <dgm:spPr/>
      <dgm:t>
        <a:bodyPr/>
        <a:lstStyle/>
        <a:p>
          <a:endParaRPr lang="ru-RU"/>
        </a:p>
      </dgm:t>
    </dgm:pt>
    <dgm:pt modelId="{B6B2319C-FA32-4E32-86F9-4616F2B99A8B}" type="sibTrans" cxnId="{2434683E-E907-480A-8DCA-7DB138DC1631}">
      <dgm:prSet/>
      <dgm:spPr/>
      <dgm:t>
        <a:bodyPr/>
        <a:lstStyle/>
        <a:p>
          <a:endParaRPr lang="ru-RU"/>
        </a:p>
      </dgm:t>
    </dgm:pt>
    <dgm:pt modelId="{013FCAB8-9529-441A-94E4-AF06846FA929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бюджет для граждан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01FD908-C30D-4A0F-A764-54774C1F7FA8}" type="parTrans" cxnId="{C18450D2-4FD0-4FA1-AAE7-1BD135109294}">
      <dgm:prSet/>
      <dgm:spPr/>
      <dgm:t>
        <a:bodyPr/>
        <a:lstStyle/>
        <a:p>
          <a:endParaRPr lang="ru-RU"/>
        </a:p>
      </dgm:t>
    </dgm:pt>
    <dgm:pt modelId="{BE70F35C-ED4F-4979-85F5-1AE8597EA20D}" type="sibTrans" cxnId="{C18450D2-4FD0-4FA1-AAE7-1BD135109294}">
      <dgm:prSet/>
      <dgm:spPr/>
      <dgm:t>
        <a:bodyPr/>
        <a:lstStyle/>
        <a:p>
          <a:endParaRPr lang="ru-RU"/>
        </a:p>
      </dgm:t>
    </dgm:pt>
    <dgm:pt modelId="{AA0B6008-813A-4C0D-8263-06028793352F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B260E61-AD09-4B79-971B-2742B350FCD1}" type="parTrans" cxnId="{E100BD3C-C003-4A4C-8242-A4FAEC1E0FF0}">
      <dgm:prSet/>
      <dgm:spPr/>
      <dgm:t>
        <a:bodyPr/>
        <a:lstStyle/>
        <a:p>
          <a:endParaRPr lang="ru-RU"/>
        </a:p>
      </dgm:t>
    </dgm:pt>
    <dgm:pt modelId="{BDB8C0A3-47F9-40DC-B4B8-F68C7EAAD0DB}" type="sibTrans" cxnId="{E100BD3C-C003-4A4C-8242-A4FAEC1E0FF0}">
      <dgm:prSet/>
      <dgm:spPr/>
      <dgm:t>
        <a:bodyPr/>
        <a:lstStyle/>
        <a:p>
          <a:endParaRPr lang="ru-RU"/>
        </a:p>
      </dgm:t>
    </dgm:pt>
    <dgm:pt modelId="{C79159D5-E5AF-44DB-9FBD-00D080A91FD6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3BDF542-D185-4129-8ED9-5057AFA1093B}" type="parTrans" cxnId="{B5CD8E52-4038-4326-AC15-68F6B23753DE}">
      <dgm:prSet/>
      <dgm:spPr/>
      <dgm:t>
        <a:bodyPr/>
        <a:lstStyle/>
        <a:p>
          <a:endParaRPr lang="ru-RU"/>
        </a:p>
      </dgm:t>
    </dgm:pt>
    <dgm:pt modelId="{ABBAA4FB-2FD3-4EA3-B9EA-3493F18FADDA}" type="sibTrans" cxnId="{B5CD8E52-4038-4326-AC15-68F6B23753DE}">
      <dgm:prSet/>
      <dgm:spPr/>
      <dgm:t>
        <a:bodyPr/>
        <a:lstStyle/>
        <a:p>
          <a:endParaRPr lang="ru-RU"/>
        </a:p>
      </dgm:t>
    </dgm:pt>
    <dgm:pt modelId="{FB13093B-C683-4423-8B32-54632ACD9AC4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B9C3CBD4-2BB2-48BA-9E83-93EF2C1989AB}" type="parTrans" cxnId="{E6778452-AE1F-4EC8-9805-9AF1416B4136}">
      <dgm:prSet/>
      <dgm:spPr/>
      <dgm:t>
        <a:bodyPr/>
        <a:lstStyle/>
        <a:p>
          <a:endParaRPr lang="ru-RU"/>
        </a:p>
      </dgm:t>
    </dgm:pt>
    <dgm:pt modelId="{D9FB037A-62A5-4D55-BC1F-5A4986F12D59}" type="sibTrans" cxnId="{E6778452-AE1F-4EC8-9805-9AF1416B4136}">
      <dgm:prSet/>
      <dgm:spPr/>
      <dgm:t>
        <a:bodyPr/>
        <a:lstStyle/>
        <a:p>
          <a:endParaRPr lang="ru-RU"/>
        </a:p>
      </dgm:t>
    </dgm:pt>
    <dgm:pt modelId="{AB4E5B1E-9690-4EAE-8512-1C4BEC71E97E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1382ECC2-8EF7-4EFA-92C0-B324277D3525}" type="parTrans" cxnId="{E362C3B9-DF2C-478C-8F55-E902C48CED8D}">
      <dgm:prSet/>
      <dgm:spPr/>
      <dgm:t>
        <a:bodyPr/>
        <a:lstStyle/>
        <a:p>
          <a:endParaRPr lang="ru-RU"/>
        </a:p>
      </dgm:t>
    </dgm:pt>
    <dgm:pt modelId="{02103988-6E22-442A-B814-387DF995D7B5}" type="sibTrans" cxnId="{E362C3B9-DF2C-478C-8F55-E902C48CED8D}">
      <dgm:prSet/>
      <dgm:spPr/>
      <dgm:t>
        <a:bodyPr/>
        <a:lstStyle/>
        <a:p>
          <a:endParaRPr lang="ru-RU"/>
        </a:p>
      </dgm:t>
    </dgm:pt>
    <dgm:pt modelId="{51A77B1C-2EEF-4096-928D-1D30CA32878A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7B73A3CD-61F7-4F36-A9FD-A5492EBFD873}" type="parTrans" cxnId="{60C8E128-1D64-4D25-8EC9-4C1D390EDD6F}">
      <dgm:prSet/>
      <dgm:spPr/>
      <dgm:t>
        <a:bodyPr/>
        <a:lstStyle/>
        <a:p>
          <a:endParaRPr lang="ru-RU"/>
        </a:p>
      </dgm:t>
    </dgm:pt>
    <dgm:pt modelId="{E3A9D9FD-E513-4FC4-8245-4EA7BB369140}" type="sibTrans" cxnId="{60C8E128-1D64-4D25-8EC9-4C1D390EDD6F}">
      <dgm:prSet/>
      <dgm:spPr/>
      <dgm:t>
        <a:bodyPr/>
        <a:lstStyle/>
        <a:p>
          <a:endParaRPr lang="ru-RU"/>
        </a:p>
      </dgm:t>
    </dgm:pt>
    <dgm:pt modelId="{030DCAD8-16D1-43D2-BC0F-89D78B423000}">
      <dgm:prSet custT="1"/>
      <dgm:spPr/>
      <dgm:t>
        <a:bodyPr/>
        <a:lstStyle/>
        <a:p>
          <a:r>
            <a:rPr lang="ru-RU" sz="14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dirty="0">
            <a:latin typeface="Arial Narrow" panose="020B0606020202030204" pitchFamily="34" charset="0"/>
          </a:endParaRPr>
        </a:p>
      </dgm:t>
    </dgm:pt>
    <dgm:pt modelId="{04B9D672-372F-4661-BAA7-20FE94DF8F24}" type="parTrans" cxnId="{4B079024-C957-4B4F-98C5-62486684E609}">
      <dgm:prSet/>
      <dgm:spPr/>
      <dgm:t>
        <a:bodyPr/>
        <a:lstStyle/>
        <a:p>
          <a:endParaRPr lang="ru-RU"/>
        </a:p>
      </dgm:t>
    </dgm:pt>
    <dgm:pt modelId="{A349FF92-BB5A-4B31-8B91-45EB2E3E7501}" type="sibTrans" cxnId="{4B079024-C957-4B4F-98C5-62486684E609}">
      <dgm:prSet/>
      <dgm:spPr/>
      <dgm:t>
        <a:bodyPr/>
        <a:lstStyle/>
        <a:p>
          <a:endParaRPr lang="ru-RU"/>
        </a:p>
      </dgm:t>
    </dgm:pt>
    <dgm:pt modelId="{7909BC95-367F-409D-B97B-33E8F101041D}" type="pres">
      <dgm:prSet presAssocID="{68931FDE-9004-49CE-B962-37E9EAA7E5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DFE6213-2487-4088-944D-0781142F5092}" type="pres">
      <dgm:prSet presAssocID="{FE87A704-5A54-43B9-8682-3970D5CC4E7D}" presName="root" presStyleCnt="0"/>
      <dgm:spPr/>
    </dgm:pt>
    <dgm:pt modelId="{2E0709F8-7D0A-4143-8CE0-6077CFB1C672}" type="pres">
      <dgm:prSet presAssocID="{FE87A704-5A54-43B9-8682-3970D5CC4E7D}" presName="rootComposite" presStyleCnt="0"/>
      <dgm:spPr/>
    </dgm:pt>
    <dgm:pt modelId="{6F63AB3B-F883-442A-8E6B-40D1B9A579C8}" type="pres">
      <dgm:prSet presAssocID="{FE87A704-5A54-43B9-8682-3970D5CC4E7D}" presName="rootText" presStyleLbl="node1" presStyleIdx="0" presStyleCnt="2" custScaleX="252807" custScaleY="92637" custLinFactNeighborX="-15979" custLinFactNeighborY="-37"/>
      <dgm:spPr/>
      <dgm:t>
        <a:bodyPr/>
        <a:lstStyle/>
        <a:p>
          <a:endParaRPr lang="ru-RU"/>
        </a:p>
      </dgm:t>
    </dgm:pt>
    <dgm:pt modelId="{91DBA9D5-7F7C-44B9-9AE4-33BD8EB5E59E}" type="pres">
      <dgm:prSet presAssocID="{FE87A704-5A54-43B9-8682-3970D5CC4E7D}" presName="rootConnector" presStyleLbl="node1" presStyleIdx="0" presStyleCnt="2"/>
      <dgm:spPr/>
      <dgm:t>
        <a:bodyPr/>
        <a:lstStyle/>
        <a:p>
          <a:endParaRPr lang="ru-RU"/>
        </a:p>
      </dgm:t>
    </dgm:pt>
    <dgm:pt modelId="{A57A32FE-5576-4B0A-81D7-B78C6377C71F}" type="pres">
      <dgm:prSet presAssocID="{FE87A704-5A54-43B9-8682-3970D5CC4E7D}" presName="childShape" presStyleCnt="0"/>
      <dgm:spPr/>
    </dgm:pt>
    <dgm:pt modelId="{D961254D-C2A0-4806-8565-896671E7D43A}" type="pres">
      <dgm:prSet presAssocID="{0A4E5293-D9A3-42A8-81AE-0FD47A008D2F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6E7CA441-AEF5-4863-8DED-0A399D265096}" type="pres">
      <dgm:prSet presAssocID="{E655AD82-1E3A-4E86-AFFB-800A1F912504}" presName="childText" presStyleLbl="bgAcc1" presStyleIdx="0" presStyleCnt="14" custScaleX="232246" custScaleY="72911" custLinFactNeighborX="-7486" custLinFactNeighborY="1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98089-77CE-4D9A-BED7-365294ED290A}" type="pres">
      <dgm:prSet presAssocID="{E203D431-812D-46CC-9B94-FA47502128E5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8142C035-4011-4DC4-9458-E8C72ABCC6A3}" type="pres">
      <dgm:prSet presAssocID="{72FED479-F6E9-4B02-B08D-1EE3755E6B31}" presName="childText" presStyleLbl="bgAcc1" presStyleIdx="1" presStyleCnt="14" custScaleX="232246" custScaleY="65885" custLinFactNeighborX="-7486" custLinFactNeighborY="-1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185CEC-9B9D-455E-93A8-7FBDBBC2FCB7}" type="pres">
      <dgm:prSet presAssocID="{1FDDF6CA-CDC9-4B47-B64A-2A201CF6DA2C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ACBC6603-CF25-438C-934F-01C67E97A324}" type="pres">
      <dgm:prSet presAssocID="{5C0A109C-F8FA-4D1C-AEA1-1527F258DDFD}" presName="childText" presStyleLbl="bgAcc1" presStyleIdx="2" presStyleCnt="14" custScaleX="232246" custScaleY="120145" custLinFactNeighborX="-7486" custLinFactNeighborY="-2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22B35-7265-4A66-B6D3-80C6048D6CB8}" type="pres">
      <dgm:prSet presAssocID="{39551F2C-78FA-490B-989A-1892A523C372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25D52A79-0AF4-441B-8358-6AE35CCF2C88}" type="pres">
      <dgm:prSet presAssocID="{9C383401-FFEF-4E65-BEDF-40FD142D9CBB}" presName="childText" presStyleLbl="bgAcc1" presStyleIdx="3" presStyleCnt="14" custScaleX="232246" custScaleY="77730" custLinFactNeighborX="-7486" custLinFactNeighborY="-4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25202-1A7E-4CAB-9435-1EBAFC7F2CA9}" type="pres">
      <dgm:prSet presAssocID="{F313D4A4-7B31-4852-AF54-E332612C454A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413B6F4E-9AD0-4189-A2C3-0BAB24E4ADAD}" type="pres">
      <dgm:prSet presAssocID="{329643CE-20D3-45D8-9DDE-787F8B7A3224}" presName="childText" presStyleLbl="bgAcc1" presStyleIdx="4" presStyleCnt="14" custScaleX="232246" custScaleY="88001" custLinFactNeighborX="-5842" custLinFactNeighborY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60933-845A-4B7D-9E76-AAA85BAD7739}" type="pres">
      <dgm:prSet presAssocID="{B01FD908-C30D-4A0F-A764-54774C1F7FA8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EF3F9287-BDCA-4C56-8895-C67F19580CD7}" type="pres">
      <dgm:prSet presAssocID="{013FCAB8-9529-441A-94E4-AF06846FA929}" presName="childText" presStyleLbl="bgAcc1" presStyleIdx="5" presStyleCnt="14" custScaleX="232246" custScaleY="46030" custLinFactNeighborX="-5842" custLinFactNeighborY="-1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EB98E-1E8D-490A-B255-FDBA1CBEDB16}" type="pres">
      <dgm:prSet presAssocID="{1B260E61-AD09-4B79-971B-2742B350FCD1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F23B3DB9-8A57-4B45-998B-551CA8A1332E}" type="pres">
      <dgm:prSet presAssocID="{AA0B6008-813A-4C0D-8263-06028793352F}" presName="childText" presStyleLbl="bgAcc1" presStyleIdx="6" presStyleCnt="14" custScaleX="232246" custScaleY="70010" custLinFactNeighborX="-5842" custLinFactNeighborY="2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EE257-90C7-49A0-AA40-9ED93035C5BC}" type="pres">
      <dgm:prSet presAssocID="{03BDF542-D185-4129-8ED9-5057AFA1093B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D01219EE-93B6-4A4E-A1AF-80D70E26344C}" type="pres">
      <dgm:prSet presAssocID="{C79159D5-E5AF-44DB-9FBD-00D080A91FD6}" presName="childText" presStyleLbl="bgAcc1" presStyleIdx="7" presStyleCnt="14" custScaleX="232246" custScaleY="151746" custLinFactNeighborX="-5953" custLinFactNeighborY="-4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A1F4B-37D9-4E68-8045-6F13492F8C4D}" type="pres">
      <dgm:prSet presAssocID="{04B9D672-372F-4661-BAA7-20FE94DF8F24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4C578B7B-07EB-4872-BFB8-65FDDA73D7D5}" type="pres">
      <dgm:prSet presAssocID="{030DCAD8-16D1-43D2-BC0F-89D78B423000}" presName="childText" presStyleLbl="bgAcc1" presStyleIdx="8" presStyleCnt="14" custScaleX="232246" custScaleY="84540" custLinFactNeighborX="-6808" custLinFactNeighborY="3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53CCD-F52D-4B5F-9F4C-FFF8A36E8F98}" type="pres">
      <dgm:prSet presAssocID="{E537F181-9C10-46A9-A28B-5E4ED9BCBEAE}" presName="root" presStyleCnt="0"/>
      <dgm:spPr/>
    </dgm:pt>
    <dgm:pt modelId="{4AB48743-B224-4F4A-8872-70AB5E9D1FFE}" type="pres">
      <dgm:prSet presAssocID="{E537F181-9C10-46A9-A28B-5E4ED9BCBEAE}" presName="rootComposite" presStyleCnt="0"/>
      <dgm:spPr/>
    </dgm:pt>
    <dgm:pt modelId="{6FE1F457-2963-443D-802B-8686A6E42C36}" type="pres">
      <dgm:prSet presAssocID="{E537F181-9C10-46A9-A28B-5E4ED9BCBEAE}" presName="rootText" presStyleLbl="node1" presStyleIdx="1" presStyleCnt="2" custScaleX="272366" custScaleY="92637" custLinFactNeighborX="7063" custLinFactNeighborY="-31"/>
      <dgm:spPr/>
      <dgm:t>
        <a:bodyPr/>
        <a:lstStyle/>
        <a:p>
          <a:endParaRPr lang="ru-RU"/>
        </a:p>
      </dgm:t>
    </dgm:pt>
    <dgm:pt modelId="{BA083B7F-4523-48FE-8F5E-70C18E3889D5}" type="pres">
      <dgm:prSet presAssocID="{E537F181-9C10-46A9-A28B-5E4ED9BCBEAE}" presName="rootConnector" presStyleLbl="node1" presStyleIdx="1" presStyleCnt="2"/>
      <dgm:spPr/>
      <dgm:t>
        <a:bodyPr/>
        <a:lstStyle/>
        <a:p>
          <a:endParaRPr lang="ru-RU"/>
        </a:p>
      </dgm:t>
    </dgm:pt>
    <dgm:pt modelId="{B152BAB1-CC56-407C-B4BC-21DA8D6BDBBC}" type="pres">
      <dgm:prSet presAssocID="{E537F181-9C10-46A9-A28B-5E4ED9BCBEAE}" presName="childShape" presStyleCnt="0"/>
      <dgm:spPr/>
    </dgm:pt>
    <dgm:pt modelId="{BAF0D8A1-CDD4-4302-A86C-6C803FBBD992}" type="pres">
      <dgm:prSet presAssocID="{F6B14087-331E-4D13-B402-CDB1829D0B30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A308DA83-B778-49A3-83E6-2C5D93CD6924}" type="pres">
      <dgm:prSet presAssocID="{174F1EE5-1F42-4241-95D0-AF66A71A1BFB}" presName="childText" presStyleLbl="bgAcc1" presStyleIdx="9" presStyleCnt="14" custScaleX="271783" custScaleY="57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52B4E-7F5A-40D3-97C3-A2DC0CAF1D01}" type="pres">
      <dgm:prSet presAssocID="{C2F77021-8F0C-452D-A4FB-C288317A797A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0DFAC7B8-9D92-4110-A5DA-389AC2A86D03}" type="pres">
      <dgm:prSet presAssocID="{0BB89A03-9A47-43D5-804F-8CA183AD43BB}" presName="childText" presStyleLbl="bgAcc1" presStyleIdx="10" presStyleCnt="14" custScaleX="270624" custScaleY="133559" custLinFactNeighborX="5060" custLinFactNeighborY="2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53438-06D3-4D0A-A557-4E1ED1CEC55E}" type="pres">
      <dgm:prSet presAssocID="{B9C3CBD4-2BB2-48BA-9E83-93EF2C1989AB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34B7806C-36B7-4A97-A04A-DAC6053E9C24}" type="pres">
      <dgm:prSet presAssocID="{FB13093B-C683-4423-8B32-54632ACD9AC4}" presName="childText" presStyleLbl="bgAcc1" presStyleIdx="11" presStyleCnt="14" custScaleX="274393" custScaleY="67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DB917-C4E3-498B-8E22-AEEF40B1FB20}" type="pres">
      <dgm:prSet presAssocID="{1382ECC2-8EF7-4EFA-92C0-B324277D3525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A44172B5-5A7C-4FB7-8D34-95D9AE1ADCFE}" type="pres">
      <dgm:prSet presAssocID="{AB4E5B1E-9690-4EAE-8512-1C4BEC71E97E}" presName="childText" presStyleLbl="bgAcc1" presStyleIdx="12" presStyleCnt="14" custScaleX="272308" custScaleY="120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7B786-8121-44E7-A22D-00D172ED5AE1}" type="pres">
      <dgm:prSet presAssocID="{7B73A3CD-61F7-4F36-A9FD-A5492EBFD873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EC94EEA0-1F11-4B5B-837B-8A4C27D96F5E}" type="pres">
      <dgm:prSet presAssocID="{51A77B1C-2EEF-4096-928D-1D30CA32878A}" presName="childText" presStyleLbl="bgAcc1" presStyleIdx="13" presStyleCnt="14" custScaleX="272869" custScaleY="124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DFC00B-096A-4EE8-9121-FC1904EF9353}" srcId="{FE87A704-5A54-43B9-8682-3970D5CC4E7D}" destId="{72FED479-F6E9-4B02-B08D-1EE3755E6B31}" srcOrd="1" destOrd="0" parTransId="{E203D431-812D-46CC-9B94-FA47502128E5}" sibTransId="{78E3D5A6-9EE8-40D4-8DC5-0D1F8E479D72}"/>
    <dgm:cxn modelId="{182DCBAC-6523-41B7-8405-CB021F91D6FC}" srcId="{E537F181-9C10-46A9-A28B-5E4ED9BCBEAE}" destId="{174F1EE5-1F42-4241-95D0-AF66A71A1BFB}" srcOrd="0" destOrd="0" parTransId="{F6B14087-331E-4D13-B402-CDB1829D0B30}" sibTransId="{7995AE66-F272-4737-A414-871C1A65EA37}"/>
    <dgm:cxn modelId="{89F8D9D6-075D-4F5A-AE3B-BF885DE3E7CB}" type="presOf" srcId="{E537F181-9C10-46A9-A28B-5E4ED9BCBEAE}" destId="{6FE1F457-2963-443D-802B-8686A6E42C36}" srcOrd="0" destOrd="0" presId="urn:microsoft.com/office/officeart/2005/8/layout/hierarchy3"/>
    <dgm:cxn modelId="{08655952-81FC-48D8-9CE3-F900A0F484A8}" srcId="{FE87A704-5A54-43B9-8682-3970D5CC4E7D}" destId="{E655AD82-1E3A-4E86-AFFB-800A1F912504}" srcOrd="0" destOrd="0" parTransId="{0A4E5293-D9A3-42A8-81AE-0FD47A008D2F}" sibTransId="{86967A41-92F0-49FB-842E-0699D999AFD6}"/>
    <dgm:cxn modelId="{2371FB1B-C292-48E6-99C3-7543853DC075}" type="presOf" srcId="{174F1EE5-1F42-4241-95D0-AF66A71A1BFB}" destId="{A308DA83-B778-49A3-83E6-2C5D93CD6924}" srcOrd="0" destOrd="0" presId="urn:microsoft.com/office/officeart/2005/8/layout/hierarchy3"/>
    <dgm:cxn modelId="{4B079024-C957-4B4F-98C5-62486684E609}" srcId="{FE87A704-5A54-43B9-8682-3970D5CC4E7D}" destId="{030DCAD8-16D1-43D2-BC0F-89D78B423000}" srcOrd="8" destOrd="0" parTransId="{04B9D672-372F-4661-BAA7-20FE94DF8F24}" sibTransId="{A349FF92-BB5A-4B31-8B91-45EB2E3E7501}"/>
    <dgm:cxn modelId="{6DA24035-49F2-4814-8E5A-D3BB1D6CE638}" type="presOf" srcId="{B9C3CBD4-2BB2-48BA-9E83-93EF2C1989AB}" destId="{A6753438-06D3-4D0A-A557-4E1ED1CEC55E}" srcOrd="0" destOrd="0" presId="urn:microsoft.com/office/officeart/2005/8/layout/hierarchy3"/>
    <dgm:cxn modelId="{4789270A-393E-4616-B5C7-AF1342CDA519}" type="presOf" srcId="{B01FD908-C30D-4A0F-A764-54774C1F7FA8}" destId="{D0360933-845A-4B7D-9E76-AAA85BAD7739}" srcOrd="0" destOrd="0" presId="urn:microsoft.com/office/officeart/2005/8/layout/hierarchy3"/>
    <dgm:cxn modelId="{C5E712C7-9F2A-410C-982F-0FF8EF7FDC8C}" type="presOf" srcId="{E655AD82-1E3A-4E86-AFFB-800A1F912504}" destId="{6E7CA441-AEF5-4863-8DED-0A399D265096}" srcOrd="0" destOrd="0" presId="urn:microsoft.com/office/officeart/2005/8/layout/hierarchy3"/>
    <dgm:cxn modelId="{7E99764E-F836-4FD0-B80D-325D457D7162}" type="presOf" srcId="{FE87A704-5A54-43B9-8682-3970D5CC4E7D}" destId="{91DBA9D5-7F7C-44B9-9AE4-33BD8EB5E59E}" srcOrd="1" destOrd="0" presId="urn:microsoft.com/office/officeart/2005/8/layout/hierarchy3"/>
    <dgm:cxn modelId="{EA3DDEED-5BC5-4411-B084-1C69D00ED2A0}" type="presOf" srcId="{39551F2C-78FA-490B-989A-1892A523C372}" destId="{D2C22B35-7265-4A66-B6D3-80C6048D6CB8}" srcOrd="0" destOrd="0" presId="urn:microsoft.com/office/officeart/2005/8/layout/hierarchy3"/>
    <dgm:cxn modelId="{7B0C2D7D-1EC5-40FE-8565-3DB07EA7C54C}" type="presOf" srcId="{AB4E5B1E-9690-4EAE-8512-1C4BEC71E97E}" destId="{A44172B5-5A7C-4FB7-8D34-95D9AE1ADCFE}" srcOrd="0" destOrd="0" presId="urn:microsoft.com/office/officeart/2005/8/layout/hierarchy3"/>
    <dgm:cxn modelId="{E362C3B9-DF2C-478C-8F55-E902C48CED8D}" srcId="{E537F181-9C10-46A9-A28B-5E4ED9BCBEAE}" destId="{AB4E5B1E-9690-4EAE-8512-1C4BEC71E97E}" srcOrd="3" destOrd="0" parTransId="{1382ECC2-8EF7-4EFA-92C0-B324277D3525}" sibTransId="{02103988-6E22-442A-B814-387DF995D7B5}"/>
    <dgm:cxn modelId="{17FA135B-B2DD-4AD3-9CED-552126166852}" type="presOf" srcId="{E537F181-9C10-46A9-A28B-5E4ED9BCBEAE}" destId="{BA083B7F-4523-48FE-8F5E-70C18E3889D5}" srcOrd="1" destOrd="0" presId="urn:microsoft.com/office/officeart/2005/8/layout/hierarchy3"/>
    <dgm:cxn modelId="{66EC76F7-32BF-445D-9BFC-95C36468F274}" type="presOf" srcId="{04B9D672-372F-4661-BAA7-20FE94DF8F24}" destId="{7EAA1F4B-37D9-4E68-8045-6F13492F8C4D}" srcOrd="0" destOrd="0" presId="urn:microsoft.com/office/officeart/2005/8/layout/hierarchy3"/>
    <dgm:cxn modelId="{E100BD3C-C003-4A4C-8242-A4FAEC1E0FF0}" srcId="{FE87A704-5A54-43B9-8682-3970D5CC4E7D}" destId="{AA0B6008-813A-4C0D-8263-06028793352F}" srcOrd="6" destOrd="0" parTransId="{1B260E61-AD09-4B79-971B-2742B350FCD1}" sibTransId="{BDB8C0A3-47F9-40DC-B4B8-F68C7EAAD0DB}"/>
    <dgm:cxn modelId="{9CAFA5F9-F95B-4686-81FE-E01FF790203A}" type="presOf" srcId="{5C0A109C-F8FA-4D1C-AEA1-1527F258DDFD}" destId="{ACBC6603-CF25-438C-934F-01C67E97A324}" srcOrd="0" destOrd="0" presId="urn:microsoft.com/office/officeart/2005/8/layout/hierarchy3"/>
    <dgm:cxn modelId="{51D60DCA-EEA5-4732-AD9F-6076410FB467}" srcId="{68931FDE-9004-49CE-B962-37E9EAA7E554}" destId="{FE87A704-5A54-43B9-8682-3970D5CC4E7D}" srcOrd="0" destOrd="0" parTransId="{BE41A16B-B0B4-41AB-B67A-43DF43DC3F7D}" sibTransId="{3305EE38-318A-4186-BA37-D0533990BFB2}"/>
    <dgm:cxn modelId="{60C8E128-1D64-4D25-8EC9-4C1D390EDD6F}" srcId="{E537F181-9C10-46A9-A28B-5E4ED9BCBEAE}" destId="{51A77B1C-2EEF-4096-928D-1D30CA32878A}" srcOrd="4" destOrd="0" parTransId="{7B73A3CD-61F7-4F36-A9FD-A5492EBFD873}" sibTransId="{E3A9D9FD-E513-4FC4-8245-4EA7BB369140}"/>
    <dgm:cxn modelId="{39CC4F54-66C2-4773-AB87-60595E6016CD}" type="presOf" srcId="{1B260E61-AD09-4B79-971B-2742B350FCD1}" destId="{3DFEB98E-1E8D-490A-B255-FDBA1CBEDB16}" srcOrd="0" destOrd="0" presId="urn:microsoft.com/office/officeart/2005/8/layout/hierarchy3"/>
    <dgm:cxn modelId="{76654B93-CACF-44F9-93DD-73A95AC1FBF7}" type="presOf" srcId="{FB13093B-C683-4423-8B32-54632ACD9AC4}" destId="{34B7806C-36B7-4A97-A04A-DAC6053E9C24}" srcOrd="0" destOrd="0" presId="urn:microsoft.com/office/officeart/2005/8/layout/hierarchy3"/>
    <dgm:cxn modelId="{E0BC216B-4DEC-4E23-825E-761990F1E05E}" type="presOf" srcId="{013FCAB8-9529-441A-94E4-AF06846FA929}" destId="{EF3F9287-BDCA-4C56-8895-C67F19580CD7}" srcOrd="0" destOrd="0" presId="urn:microsoft.com/office/officeart/2005/8/layout/hierarchy3"/>
    <dgm:cxn modelId="{C299BD0C-02F2-4EF9-A39B-DAC1918113EE}" type="presOf" srcId="{51A77B1C-2EEF-4096-928D-1D30CA32878A}" destId="{EC94EEA0-1F11-4B5B-837B-8A4C27D96F5E}" srcOrd="0" destOrd="0" presId="urn:microsoft.com/office/officeart/2005/8/layout/hierarchy3"/>
    <dgm:cxn modelId="{2434683E-E907-480A-8DCA-7DB138DC1631}" srcId="{FE87A704-5A54-43B9-8682-3970D5CC4E7D}" destId="{329643CE-20D3-45D8-9DDE-787F8B7A3224}" srcOrd="4" destOrd="0" parTransId="{F313D4A4-7B31-4852-AF54-E332612C454A}" sibTransId="{B6B2319C-FA32-4E32-86F9-4616F2B99A8B}"/>
    <dgm:cxn modelId="{E1C3A605-91E2-45C2-BC5E-8001D2538CFE}" type="presOf" srcId="{72FED479-F6E9-4B02-B08D-1EE3755E6B31}" destId="{8142C035-4011-4DC4-9458-E8C72ABCC6A3}" srcOrd="0" destOrd="0" presId="urn:microsoft.com/office/officeart/2005/8/layout/hierarchy3"/>
    <dgm:cxn modelId="{85805808-4ED8-4546-A689-793E905DA299}" type="presOf" srcId="{030DCAD8-16D1-43D2-BC0F-89D78B423000}" destId="{4C578B7B-07EB-4872-BFB8-65FDDA73D7D5}" srcOrd="0" destOrd="0" presId="urn:microsoft.com/office/officeart/2005/8/layout/hierarchy3"/>
    <dgm:cxn modelId="{4CA9289A-AE2C-4920-B62B-E5B9DDD62B6D}" type="presOf" srcId="{9C383401-FFEF-4E65-BEDF-40FD142D9CBB}" destId="{25D52A79-0AF4-441B-8358-6AE35CCF2C88}" srcOrd="0" destOrd="0" presId="urn:microsoft.com/office/officeart/2005/8/layout/hierarchy3"/>
    <dgm:cxn modelId="{D7498100-8E2D-4E37-B53B-EB26AB100C1C}" type="presOf" srcId="{AA0B6008-813A-4C0D-8263-06028793352F}" destId="{F23B3DB9-8A57-4B45-998B-551CA8A1332E}" srcOrd="0" destOrd="0" presId="urn:microsoft.com/office/officeart/2005/8/layout/hierarchy3"/>
    <dgm:cxn modelId="{D9B02C37-1E35-41B6-BE57-9A85D0A710C7}" type="presOf" srcId="{F313D4A4-7B31-4852-AF54-E332612C454A}" destId="{EF125202-1A7E-4CAB-9435-1EBAFC7F2CA9}" srcOrd="0" destOrd="0" presId="urn:microsoft.com/office/officeart/2005/8/layout/hierarchy3"/>
    <dgm:cxn modelId="{B5CD8E52-4038-4326-AC15-68F6B23753DE}" srcId="{FE87A704-5A54-43B9-8682-3970D5CC4E7D}" destId="{C79159D5-E5AF-44DB-9FBD-00D080A91FD6}" srcOrd="7" destOrd="0" parTransId="{03BDF542-D185-4129-8ED9-5057AFA1093B}" sibTransId="{ABBAA4FB-2FD3-4EA3-B9EA-3493F18FADDA}"/>
    <dgm:cxn modelId="{3341EC95-DA1D-4EBE-80C1-A567541A89BA}" type="presOf" srcId="{C79159D5-E5AF-44DB-9FBD-00D080A91FD6}" destId="{D01219EE-93B6-4A4E-A1AF-80D70E26344C}" srcOrd="0" destOrd="0" presId="urn:microsoft.com/office/officeart/2005/8/layout/hierarchy3"/>
    <dgm:cxn modelId="{EC60B2D8-2635-4D75-8F7A-23995CC61143}" type="presOf" srcId="{329643CE-20D3-45D8-9DDE-787F8B7A3224}" destId="{413B6F4E-9AD0-4189-A2C3-0BAB24E4ADAD}" srcOrd="0" destOrd="0" presId="urn:microsoft.com/office/officeart/2005/8/layout/hierarchy3"/>
    <dgm:cxn modelId="{5BE620C6-30CA-426B-8A82-D3428B720321}" type="presOf" srcId="{1382ECC2-8EF7-4EFA-92C0-B324277D3525}" destId="{951DB917-C4E3-498B-8E22-AEEF40B1FB20}" srcOrd="0" destOrd="0" presId="urn:microsoft.com/office/officeart/2005/8/layout/hierarchy3"/>
    <dgm:cxn modelId="{55B6352E-BFBC-43E8-AD30-9D82954561B6}" srcId="{FE87A704-5A54-43B9-8682-3970D5CC4E7D}" destId="{5C0A109C-F8FA-4D1C-AEA1-1527F258DDFD}" srcOrd="2" destOrd="0" parTransId="{1FDDF6CA-CDC9-4B47-B64A-2A201CF6DA2C}" sibTransId="{C14803A9-A9CC-4988-A0D4-4ED36C2A1C7B}"/>
    <dgm:cxn modelId="{74C53028-222E-477B-8584-8656D85357E1}" type="presOf" srcId="{F6B14087-331E-4D13-B402-CDB1829D0B30}" destId="{BAF0D8A1-CDD4-4302-A86C-6C803FBBD992}" srcOrd="0" destOrd="0" presId="urn:microsoft.com/office/officeart/2005/8/layout/hierarchy3"/>
    <dgm:cxn modelId="{8E7E793A-49A4-4894-AE51-044F1A40EC45}" srcId="{68931FDE-9004-49CE-B962-37E9EAA7E554}" destId="{E537F181-9C10-46A9-A28B-5E4ED9BCBEAE}" srcOrd="1" destOrd="0" parTransId="{D728B57D-7D1B-4980-AED8-3F338CEAA058}" sibTransId="{C46E1859-5253-462D-AC5B-F7138FE11AFF}"/>
    <dgm:cxn modelId="{17F2B544-0639-4DAD-9AA8-020EA5CB68A5}" type="presOf" srcId="{1FDDF6CA-CDC9-4B47-B64A-2A201CF6DA2C}" destId="{C9185CEC-9B9D-455E-93A8-7FBDBBC2FCB7}" srcOrd="0" destOrd="0" presId="urn:microsoft.com/office/officeart/2005/8/layout/hierarchy3"/>
    <dgm:cxn modelId="{37A37CF3-5812-45F5-8D33-CC82A8E0E5B4}" type="presOf" srcId="{03BDF542-D185-4129-8ED9-5057AFA1093B}" destId="{0DFEE257-90C7-49A0-AA40-9ED93035C5BC}" srcOrd="0" destOrd="0" presId="urn:microsoft.com/office/officeart/2005/8/layout/hierarchy3"/>
    <dgm:cxn modelId="{7DBD2282-9495-44C6-81A0-CEE3462DE270}" type="presOf" srcId="{E203D431-812D-46CC-9B94-FA47502128E5}" destId="{F4F98089-77CE-4D9A-BED7-365294ED290A}" srcOrd="0" destOrd="0" presId="urn:microsoft.com/office/officeart/2005/8/layout/hierarchy3"/>
    <dgm:cxn modelId="{9859EA86-4419-4442-B562-95272ED5B769}" type="presOf" srcId="{FE87A704-5A54-43B9-8682-3970D5CC4E7D}" destId="{6F63AB3B-F883-442A-8E6B-40D1B9A579C8}" srcOrd="0" destOrd="0" presId="urn:microsoft.com/office/officeart/2005/8/layout/hierarchy3"/>
    <dgm:cxn modelId="{36EDCD03-B95D-4498-B236-FA17FE6D6775}" srcId="{E537F181-9C10-46A9-A28B-5E4ED9BCBEAE}" destId="{0BB89A03-9A47-43D5-804F-8CA183AD43BB}" srcOrd="1" destOrd="0" parTransId="{C2F77021-8F0C-452D-A4FB-C288317A797A}" sibTransId="{6745075D-CBA0-4FD5-8285-70D1359D313C}"/>
    <dgm:cxn modelId="{0884D5C4-D52E-4120-AAB5-7C36DB40E255}" type="presOf" srcId="{C2F77021-8F0C-452D-A4FB-C288317A797A}" destId="{F1C52B4E-7F5A-40D3-97C3-A2DC0CAF1D01}" srcOrd="0" destOrd="0" presId="urn:microsoft.com/office/officeart/2005/8/layout/hierarchy3"/>
    <dgm:cxn modelId="{C18450D2-4FD0-4FA1-AAE7-1BD135109294}" srcId="{FE87A704-5A54-43B9-8682-3970D5CC4E7D}" destId="{013FCAB8-9529-441A-94E4-AF06846FA929}" srcOrd="5" destOrd="0" parTransId="{B01FD908-C30D-4A0F-A764-54774C1F7FA8}" sibTransId="{BE70F35C-ED4F-4979-85F5-1AE8597EA20D}"/>
    <dgm:cxn modelId="{8001DA82-B6AA-475C-8730-A77625E7EC4A}" type="presOf" srcId="{7B73A3CD-61F7-4F36-A9FD-A5492EBFD873}" destId="{B627B786-8121-44E7-A22D-00D172ED5AE1}" srcOrd="0" destOrd="0" presId="urn:microsoft.com/office/officeart/2005/8/layout/hierarchy3"/>
    <dgm:cxn modelId="{016E6603-8246-4E34-B877-750B143C8F47}" type="presOf" srcId="{68931FDE-9004-49CE-B962-37E9EAA7E554}" destId="{7909BC95-367F-409D-B97B-33E8F101041D}" srcOrd="0" destOrd="0" presId="urn:microsoft.com/office/officeart/2005/8/layout/hierarchy3"/>
    <dgm:cxn modelId="{43C87DE4-2AB1-4999-975F-7F0FB7FFE73B}" type="presOf" srcId="{0A4E5293-D9A3-42A8-81AE-0FD47A008D2F}" destId="{D961254D-C2A0-4806-8565-896671E7D43A}" srcOrd="0" destOrd="0" presId="urn:microsoft.com/office/officeart/2005/8/layout/hierarchy3"/>
    <dgm:cxn modelId="{8ACCDC4B-56CD-408D-9B48-F4553487BA2E}" type="presOf" srcId="{0BB89A03-9A47-43D5-804F-8CA183AD43BB}" destId="{0DFAC7B8-9D92-4110-A5DA-389AC2A86D03}" srcOrd="0" destOrd="0" presId="urn:microsoft.com/office/officeart/2005/8/layout/hierarchy3"/>
    <dgm:cxn modelId="{E54BB30A-5416-4D0C-A1AA-F4FC4F1CAC83}" srcId="{FE87A704-5A54-43B9-8682-3970D5CC4E7D}" destId="{9C383401-FFEF-4E65-BEDF-40FD142D9CBB}" srcOrd="3" destOrd="0" parTransId="{39551F2C-78FA-490B-989A-1892A523C372}" sibTransId="{EE3C2BD1-A914-443D-B29E-F79B57997713}"/>
    <dgm:cxn modelId="{E6778452-AE1F-4EC8-9805-9AF1416B4136}" srcId="{E537F181-9C10-46A9-A28B-5E4ED9BCBEAE}" destId="{FB13093B-C683-4423-8B32-54632ACD9AC4}" srcOrd="2" destOrd="0" parTransId="{B9C3CBD4-2BB2-48BA-9E83-93EF2C1989AB}" sibTransId="{D9FB037A-62A5-4D55-BC1F-5A4986F12D59}"/>
    <dgm:cxn modelId="{54206A98-9EBD-4310-B365-1EDE84A3E576}" type="presParOf" srcId="{7909BC95-367F-409D-B97B-33E8F101041D}" destId="{5DFE6213-2487-4088-944D-0781142F5092}" srcOrd="0" destOrd="0" presId="urn:microsoft.com/office/officeart/2005/8/layout/hierarchy3"/>
    <dgm:cxn modelId="{9067A57C-4443-43B2-842E-4D442ECD2CDA}" type="presParOf" srcId="{5DFE6213-2487-4088-944D-0781142F5092}" destId="{2E0709F8-7D0A-4143-8CE0-6077CFB1C672}" srcOrd="0" destOrd="0" presId="urn:microsoft.com/office/officeart/2005/8/layout/hierarchy3"/>
    <dgm:cxn modelId="{4C66614E-8DA4-4391-9122-ED59285BCED9}" type="presParOf" srcId="{2E0709F8-7D0A-4143-8CE0-6077CFB1C672}" destId="{6F63AB3B-F883-442A-8E6B-40D1B9A579C8}" srcOrd="0" destOrd="0" presId="urn:microsoft.com/office/officeart/2005/8/layout/hierarchy3"/>
    <dgm:cxn modelId="{80DE631A-F205-4F9B-8A41-783F0D23ECFF}" type="presParOf" srcId="{2E0709F8-7D0A-4143-8CE0-6077CFB1C672}" destId="{91DBA9D5-7F7C-44B9-9AE4-33BD8EB5E59E}" srcOrd="1" destOrd="0" presId="urn:microsoft.com/office/officeart/2005/8/layout/hierarchy3"/>
    <dgm:cxn modelId="{2A1ABA68-F552-43FF-99BB-8AB037C12871}" type="presParOf" srcId="{5DFE6213-2487-4088-944D-0781142F5092}" destId="{A57A32FE-5576-4B0A-81D7-B78C6377C71F}" srcOrd="1" destOrd="0" presId="urn:microsoft.com/office/officeart/2005/8/layout/hierarchy3"/>
    <dgm:cxn modelId="{71A89D25-305F-4ED1-8010-213E8DA12AE0}" type="presParOf" srcId="{A57A32FE-5576-4B0A-81D7-B78C6377C71F}" destId="{D961254D-C2A0-4806-8565-896671E7D43A}" srcOrd="0" destOrd="0" presId="urn:microsoft.com/office/officeart/2005/8/layout/hierarchy3"/>
    <dgm:cxn modelId="{58E67100-7065-40E5-9923-A3829EDA70FB}" type="presParOf" srcId="{A57A32FE-5576-4B0A-81D7-B78C6377C71F}" destId="{6E7CA441-AEF5-4863-8DED-0A399D265096}" srcOrd="1" destOrd="0" presId="urn:microsoft.com/office/officeart/2005/8/layout/hierarchy3"/>
    <dgm:cxn modelId="{9DD359F4-3B8B-4784-9B0F-FFCFB331FA6F}" type="presParOf" srcId="{A57A32FE-5576-4B0A-81D7-B78C6377C71F}" destId="{F4F98089-77CE-4D9A-BED7-365294ED290A}" srcOrd="2" destOrd="0" presId="urn:microsoft.com/office/officeart/2005/8/layout/hierarchy3"/>
    <dgm:cxn modelId="{8052A7E8-BB05-4682-8BF3-05D9E8032096}" type="presParOf" srcId="{A57A32FE-5576-4B0A-81D7-B78C6377C71F}" destId="{8142C035-4011-4DC4-9458-E8C72ABCC6A3}" srcOrd="3" destOrd="0" presId="urn:microsoft.com/office/officeart/2005/8/layout/hierarchy3"/>
    <dgm:cxn modelId="{1BB0128F-74A3-431E-8BDC-D1D153D35B58}" type="presParOf" srcId="{A57A32FE-5576-4B0A-81D7-B78C6377C71F}" destId="{C9185CEC-9B9D-455E-93A8-7FBDBBC2FCB7}" srcOrd="4" destOrd="0" presId="urn:microsoft.com/office/officeart/2005/8/layout/hierarchy3"/>
    <dgm:cxn modelId="{2BC29756-BB4B-4FB9-8F7C-A27C36E5EEAD}" type="presParOf" srcId="{A57A32FE-5576-4B0A-81D7-B78C6377C71F}" destId="{ACBC6603-CF25-438C-934F-01C67E97A324}" srcOrd="5" destOrd="0" presId="urn:microsoft.com/office/officeart/2005/8/layout/hierarchy3"/>
    <dgm:cxn modelId="{258722BD-CE0E-4303-8D2F-B498D5DB0B8C}" type="presParOf" srcId="{A57A32FE-5576-4B0A-81D7-B78C6377C71F}" destId="{D2C22B35-7265-4A66-B6D3-80C6048D6CB8}" srcOrd="6" destOrd="0" presId="urn:microsoft.com/office/officeart/2005/8/layout/hierarchy3"/>
    <dgm:cxn modelId="{772B87AD-9F17-4B9A-AC17-9A841D1AF52D}" type="presParOf" srcId="{A57A32FE-5576-4B0A-81D7-B78C6377C71F}" destId="{25D52A79-0AF4-441B-8358-6AE35CCF2C88}" srcOrd="7" destOrd="0" presId="urn:microsoft.com/office/officeart/2005/8/layout/hierarchy3"/>
    <dgm:cxn modelId="{3223D90D-10F0-4074-A75B-65D9D205726C}" type="presParOf" srcId="{A57A32FE-5576-4B0A-81D7-B78C6377C71F}" destId="{EF125202-1A7E-4CAB-9435-1EBAFC7F2CA9}" srcOrd="8" destOrd="0" presId="urn:microsoft.com/office/officeart/2005/8/layout/hierarchy3"/>
    <dgm:cxn modelId="{BA6953B4-3FAE-4850-97FC-77D4E8CF5453}" type="presParOf" srcId="{A57A32FE-5576-4B0A-81D7-B78C6377C71F}" destId="{413B6F4E-9AD0-4189-A2C3-0BAB24E4ADAD}" srcOrd="9" destOrd="0" presId="urn:microsoft.com/office/officeart/2005/8/layout/hierarchy3"/>
    <dgm:cxn modelId="{F4F51773-2C48-44F1-ADFD-086D891A72CC}" type="presParOf" srcId="{A57A32FE-5576-4B0A-81D7-B78C6377C71F}" destId="{D0360933-845A-4B7D-9E76-AAA85BAD7739}" srcOrd="10" destOrd="0" presId="urn:microsoft.com/office/officeart/2005/8/layout/hierarchy3"/>
    <dgm:cxn modelId="{9DC4A53F-6C56-4D0C-993C-F7BD56109D98}" type="presParOf" srcId="{A57A32FE-5576-4B0A-81D7-B78C6377C71F}" destId="{EF3F9287-BDCA-4C56-8895-C67F19580CD7}" srcOrd="11" destOrd="0" presId="urn:microsoft.com/office/officeart/2005/8/layout/hierarchy3"/>
    <dgm:cxn modelId="{43293ECF-FC98-4E5C-85C1-B9F5C077F8D9}" type="presParOf" srcId="{A57A32FE-5576-4B0A-81D7-B78C6377C71F}" destId="{3DFEB98E-1E8D-490A-B255-FDBA1CBEDB16}" srcOrd="12" destOrd="0" presId="urn:microsoft.com/office/officeart/2005/8/layout/hierarchy3"/>
    <dgm:cxn modelId="{21EAF613-A5F3-4F4D-A6D1-79E1DEA7D63B}" type="presParOf" srcId="{A57A32FE-5576-4B0A-81D7-B78C6377C71F}" destId="{F23B3DB9-8A57-4B45-998B-551CA8A1332E}" srcOrd="13" destOrd="0" presId="urn:microsoft.com/office/officeart/2005/8/layout/hierarchy3"/>
    <dgm:cxn modelId="{3836CFE1-98F2-45B2-81A3-C3EBDDBEEDC3}" type="presParOf" srcId="{A57A32FE-5576-4B0A-81D7-B78C6377C71F}" destId="{0DFEE257-90C7-49A0-AA40-9ED93035C5BC}" srcOrd="14" destOrd="0" presId="urn:microsoft.com/office/officeart/2005/8/layout/hierarchy3"/>
    <dgm:cxn modelId="{EE65D47B-1EBC-4DB4-8908-7F9775E0E2B5}" type="presParOf" srcId="{A57A32FE-5576-4B0A-81D7-B78C6377C71F}" destId="{D01219EE-93B6-4A4E-A1AF-80D70E26344C}" srcOrd="15" destOrd="0" presId="urn:microsoft.com/office/officeart/2005/8/layout/hierarchy3"/>
    <dgm:cxn modelId="{21254758-75FD-4B68-AF93-1B0298638850}" type="presParOf" srcId="{A57A32FE-5576-4B0A-81D7-B78C6377C71F}" destId="{7EAA1F4B-37D9-4E68-8045-6F13492F8C4D}" srcOrd="16" destOrd="0" presId="urn:microsoft.com/office/officeart/2005/8/layout/hierarchy3"/>
    <dgm:cxn modelId="{3311216A-90B1-45F8-BB08-1AEF6D160750}" type="presParOf" srcId="{A57A32FE-5576-4B0A-81D7-B78C6377C71F}" destId="{4C578B7B-07EB-4872-BFB8-65FDDA73D7D5}" srcOrd="17" destOrd="0" presId="urn:microsoft.com/office/officeart/2005/8/layout/hierarchy3"/>
    <dgm:cxn modelId="{65B44A8A-60EF-40B8-AAC0-BE269F0B0FBB}" type="presParOf" srcId="{7909BC95-367F-409D-B97B-33E8F101041D}" destId="{DCB53CCD-F52D-4B5F-9F4C-FFF8A36E8F98}" srcOrd="1" destOrd="0" presId="urn:microsoft.com/office/officeart/2005/8/layout/hierarchy3"/>
    <dgm:cxn modelId="{75FA1841-BC13-4548-95FE-6AD321BB2659}" type="presParOf" srcId="{DCB53CCD-F52D-4B5F-9F4C-FFF8A36E8F98}" destId="{4AB48743-B224-4F4A-8872-70AB5E9D1FFE}" srcOrd="0" destOrd="0" presId="urn:microsoft.com/office/officeart/2005/8/layout/hierarchy3"/>
    <dgm:cxn modelId="{F31AF030-820B-427B-8FFD-F2662A1432FC}" type="presParOf" srcId="{4AB48743-B224-4F4A-8872-70AB5E9D1FFE}" destId="{6FE1F457-2963-443D-802B-8686A6E42C36}" srcOrd="0" destOrd="0" presId="urn:microsoft.com/office/officeart/2005/8/layout/hierarchy3"/>
    <dgm:cxn modelId="{7B501261-09CA-46B9-A558-FA6AC2B50160}" type="presParOf" srcId="{4AB48743-B224-4F4A-8872-70AB5E9D1FFE}" destId="{BA083B7F-4523-48FE-8F5E-70C18E3889D5}" srcOrd="1" destOrd="0" presId="urn:microsoft.com/office/officeart/2005/8/layout/hierarchy3"/>
    <dgm:cxn modelId="{9DB9F18A-484D-4C72-89AF-BAAFA1358078}" type="presParOf" srcId="{DCB53CCD-F52D-4B5F-9F4C-FFF8A36E8F98}" destId="{B152BAB1-CC56-407C-B4BC-21DA8D6BDBBC}" srcOrd="1" destOrd="0" presId="urn:microsoft.com/office/officeart/2005/8/layout/hierarchy3"/>
    <dgm:cxn modelId="{05BAB390-F507-414D-8EA4-B59A44A7FF6F}" type="presParOf" srcId="{B152BAB1-CC56-407C-B4BC-21DA8D6BDBBC}" destId="{BAF0D8A1-CDD4-4302-A86C-6C803FBBD992}" srcOrd="0" destOrd="0" presId="urn:microsoft.com/office/officeart/2005/8/layout/hierarchy3"/>
    <dgm:cxn modelId="{6D893BA5-161F-42E0-9D28-E020FF9B7ED2}" type="presParOf" srcId="{B152BAB1-CC56-407C-B4BC-21DA8D6BDBBC}" destId="{A308DA83-B778-49A3-83E6-2C5D93CD6924}" srcOrd="1" destOrd="0" presId="urn:microsoft.com/office/officeart/2005/8/layout/hierarchy3"/>
    <dgm:cxn modelId="{A6451692-F6DE-4CF4-A57C-9A957F2649AE}" type="presParOf" srcId="{B152BAB1-CC56-407C-B4BC-21DA8D6BDBBC}" destId="{F1C52B4E-7F5A-40D3-97C3-A2DC0CAF1D01}" srcOrd="2" destOrd="0" presId="urn:microsoft.com/office/officeart/2005/8/layout/hierarchy3"/>
    <dgm:cxn modelId="{8E369C9D-5210-416D-B7D8-E681D112B827}" type="presParOf" srcId="{B152BAB1-CC56-407C-B4BC-21DA8D6BDBBC}" destId="{0DFAC7B8-9D92-4110-A5DA-389AC2A86D03}" srcOrd="3" destOrd="0" presId="urn:microsoft.com/office/officeart/2005/8/layout/hierarchy3"/>
    <dgm:cxn modelId="{BE499EDC-59F9-4B20-9E44-DC31DC6AE074}" type="presParOf" srcId="{B152BAB1-CC56-407C-B4BC-21DA8D6BDBBC}" destId="{A6753438-06D3-4D0A-A557-4E1ED1CEC55E}" srcOrd="4" destOrd="0" presId="urn:microsoft.com/office/officeart/2005/8/layout/hierarchy3"/>
    <dgm:cxn modelId="{27CCF14C-63A8-46CB-95CA-8A566C95013D}" type="presParOf" srcId="{B152BAB1-CC56-407C-B4BC-21DA8D6BDBBC}" destId="{34B7806C-36B7-4A97-A04A-DAC6053E9C24}" srcOrd="5" destOrd="0" presId="urn:microsoft.com/office/officeart/2005/8/layout/hierarchy3"/>
    <dgm:cxn modelId="{BA21E12F-0FA8-4443-A6B8-5FABECB1C0DD}" type="presParOf" srcId="{B152BAB1-CC56-407C-B4BC-21DA8D6BDBBC}" destId="{951DB917-C4E3-498B-8E22-AEEF40B1FB20}" srcOrd="6" destOrd="0" presId="urn:microsoft.com/office/officeart/2005/8/layout/hierarchy3"/>
    <dgm:cxn modelId="{3A395820-4942-45DB-97E7-9B1FFF914601}" type="presParOf" srcId="{B152BAB1-CC56-407C-B4BC-21DA8D6BDBBC}" destId="{A44172B5-5A7C-4FB7-8D34-95D9AE1ADCFE}" srcOrd="7" destOrd="0" presId="urn:microsoft.com/office/officeart/2005/8/layout/hierarchy3"/>
    <dgm:cxn modelId="{44E5CC92-3910-47C6-80ED-749695B4B6FE}" type="presParOf" srcId="{B152BAB1-CC56-407C-B4BC-21DA8D6BDBBC}" destId="{B627B786-8121-44E7-A22D-00D172ED5AE1}" srcOrd="8" destOrd="0" presId="urn:microsoft.com/office/officeart/2005/8/layout/hierarchy3"/>
    <dgm:cxn modelId="{59B8BBF3-F6BE-437A-8907-705A1A136049}" type="presParOf" srcId="{B152BAB1-CC56-407C-B4BC-21DA8D6BDBBC}" destId="{EC94EEA0-1F11-4B5B-837B-8A4C27D96F5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B49D5-C6C4-4036-B572-401A3D29BF62}">
      <dsp:nvSpPr>
        <dsp:cNvPr id="0" name=""/>
        <dsp:cNvSpPr/>
      </dsp:nvSpPr>
      <dsp:spPr>
        <a:xfrm>
          <a:off x="0" y="0"/>
          <a:ext cx="3093187" cy="231659"/>
        </a:xfrm>
        <a:prstGeom prst="roundRect">
          <a:avLst/>
        </a:prstGeom>
        <a:solidFill>
          <a:srgbClr val="FF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1309"/>
        <a:ext cx="3070569" cy="209041"/>
      </dsp:txXfrm>
    </dsp:sp>
    <dsp:sp modelId="{BD8A7F4A-2F59-4BFC-937C-FD248216A3A3}">
      <dsp:nvSpPr>
        <dsp:cNvPr id="0" name=""/>
        <dsp:cNvSpPr/>
      </dsp:nvSpPr>
      <dsp:spPr>
        <a:xfrm>
          <a:off x="0" y="229929"/>
          <a:ext cx="3093187" cy="4686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alt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Поступления от уплаты налогов, предусмотренных Налоговым кодексом РФ (налоги на прибыль, налоги на имущество, государственная пошлина)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229929"/>
        <a:ext cx="3093187" cy="468654"/>
      </dsp:txXfrm>
    </dsp:sp>
    <dsp:sp modelId="{D8B6A47B-858C-4502-A84B-3CD5EE2822B5}">
      <dsp:nvSpPr>
        <dsp:cNvPr id="0" name=""/>
        <dsp:cNvSpPr/>
      </dsp:nvSpPr>
      <dsp:spPr>
        <a:xfrm>
          <a:off x="0" y="664911"/>
          <a:ext cx="3093187" cy="231659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676220"/>
        <a:ext cx="3070569" cy="209041"/>
      </dsp:txXfrm>
    </dsp:sp>
    <dsp:sp modelId="{8356E5DA-B981-4AC9-BAD1-AF609A98162F}">
      <dsp:nvSpPr>
        <dsp:cNvPr id="0" name=""/>
        <dsp:cNvSpPr/>
      </dsp:nvSpPr>
      <dsp:spPr>
        <a:xfrm>
          <a:off x="0" y="909406"/>
          <a:ext cx="3093187" cy="422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Платежи в виде штрафов, санкций за нарушение законодательства, платежи за пользование имуществом государства, средства самообложения граждан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909406"/>
        <a:ext cx="3093187" cy="422280"/>
      </dsp:txXfrm>
    </dsp:sp>
    <dsp:sp modelId="{F01823D8-B81C-4E64-9419-21720722CD31}">
      <dsp:nvSpPr>
        <dsp:cNvPr id="0" name=""/>
        <dsp:cNvSpPr/>
      </dsp:nvSpPr>
      <dsp:spPr>
        <a:xfrm>
          <a:off x="0" y="1367941"/>
          <a:ext cx="3093187" cy="23165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000" b="1" kern="1200" dirty="0" smtClean="0">
              <a:solidFill>
                <a:schemeClr val="bg1"/>
              </a:solidFill>
              <a:effectLst/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1000" b="1" kern="1200" dirty="0">
            <a:solidFill>
              <a:schemeClr val="bg1"/>
            </a:solidFill>
            <a:effectLst/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11309" y="1379250"/>
        <a:ext cx="3070569" cy="209041"/>
      </dsp:txXfrm>
    </dsp:sp>
    <dsp:sp modelId="{38A15107-A1B9-4A62-B62B-15DFA70186A4}">
      <dsp:nvSpPr>
        <dsp:cNvPr id="0" name=""/>
        <dsp:cNvSpPr/>
      </dsp:nvSpPr>
      <dsp:spPr>
        <a:xfrm>
          <a:off x="0" y="1599601"/>
          <a:ext cx="3093187" cy="685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209" tIns="12700" rIns="71120" bIns="127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000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000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0" y="1599601"/>
        <a:ext cx="3093187" cy="685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8F3E6-798D-44EE-9AD5-ACA7715C1C48}">
      <dsp:nvSpPr>
        <dsp:cNvPr id="0" name=""/>
        <dsp:cNvSpPr/>
      </dsp:nvSpPr>
      <dsp:spPr>
        <a:xfrm>
          <a:off x="5864" y="452530"/>
          <a:ext cx="1047414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3245" y="469911"/>
        <a:ext cx="1012652" cy="558665"/>
      </dsp:txXfrm>
    </dsp:sp>
    <dsp:sp modelId="{9C7BF5F1-A989-4374-ABBF-0308703021F9}">
      <dsp:nvSpPr>
        <dsp:cNvPr id="0" name=""/>
        <dsp:cNvSpPr/>
      </dsp:nvSpPr>
      <dsp:spPr>
        <a:xfrm>
          <a:off x="636304" y="444766"/>
          <a:ext cx="1105943" cy="1105943"/>
        </a:xfrm>
        <a:prstGeom prst="leftCircularArrow">
          <a:avLst>
            <a:gd name="adj1" fmla="val 3403"/>
            <a:gd name="adj2" fmla="val 421296"/>
            <a:gd name="adj3" fmla="val 1805824"/>
            <a:gd name="adj4" fmla="val 8633506"/>
            <a:gd name="adj5" fmla="val 3970"/>
          </a:avLst>
        </a:prstGeom>
        <a:solidFill>
          <a:srgbClr val="009999"/>
        </a:solidFill>
        <a:ln w="63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37477-EB85-4120-A202-2832E948ACA1}">
      <dsp:nvSpPr>
        <dsp:cNvPr id="0" name=""/>
        <dsp:cNvSpPr/>
      </dsp:nvSpPr>
      <dsp:spPr>
        <a:xfrm>
          <a:off x="505089" y="1048387"/>
          <a:ext cx="540758" cy="25119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июнь-октябрь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12446" y="1055744"/>
        <a:ext cx="526044" cy="236480"/>
      </dsp:txXfrm>
    </dsp:sp>
    <dsp:sp modelId="{CA7A49CE-9861-479C-A34F-9B5EC425C248}">
      <dsp:nvSpPr>
        <dsp:cNvPr id="0" name=""/>
        <dsp:cNvSpPr/>
      </dsp:nvSpPr>
      <dsp:spPr>
        <a:xfrm>
          <a:off x="1236488" y="461902"/>
          <a:ext cx="1111626" cy="752782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1253812" y="640537"/>
        <a:ext cx="1076978" cy="556823"/>
      </dsp:txXfrm>
    </dsp:sp>
    <dsp:sp modelId="{E1AECC5B-D00F-4A12-A323-9284D3460DF3}">
      <dsp:nvSpPr>
        <dsp:cNvPr id="0" name=""/>
        <dsp:cNvSpPr/>
      </dsp:nvSpPr>
      <dsp:spPr>
        <a:xfrm>
          <a:off x="1985066" y="67007"/>
          <a:ext cx="1065987" cy="1100397"/>
        </a:xfrm>
        <a:prstGeom prst="circularArrow">
          <a:avLst>
            <a:gd name="adj1" fmla="val 3475"/>
            <a:gd name="adj2" fmla="val 430912"/>
            <a:gd name="adj3" fmla="val 19584422"/>
            <a:gd name="adj4" fmla="val 12766356"/>
            <a:gd name="adj5" fmla="val 4054"/>
          </a:avLst>
        </a:prstGeom>
        <a:solidFill>
          <a:srgbClr val="009999"/>
        </a:solidFill>
        <a:ln w="190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FD9D5-4588-4B9C-9428-44B9323AC41C}">
      <dsp:nvSpPr>
        <dsp:cNvPr id="0" name=""/>
        <dsp:cNvSpPr/>
      </dsp:nvSpPr>
      <dsp:spPr>
        <a:xfrm>
          <a:off x="1827174" y="410510"/>
          <a:ext cx="540758" cy="25715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ноябрь-декабрь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834706" y="418042"/>
        <a:ext cx="525694" cy="242091"/>
      </dsp:txXfrm>
    </dsp:sp>
    <dsp:sp modelId="{6154658E-1F54-4306-ACB0-2DE3C855BC5A}">
      <dsp:nvSpPr>
        <dsp:cNvPr id="0" name=""/>
        <dsp:cNvSpPr/>
      </dsp:nvSpPr>
      <dsp:spPr>
        <a:xfrm>
          <a:off x="2539840" y="441413"/>
          <a:ext cx="983020" cy="755271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2557221" y="458794"/>
        <a:ext cx="948258" cy="558665"/>
      </dsp:txXfrm>
    </dsp:sp>
    <dsp:sp modelId="{93B64701-7191-496D-BD5C-76D73ED9ECCF}">
      <dsp:nvSpPr>
        <dsp:cNvPr id="0" name=""/>
        <dsp:cNvSpPr/>
      </dsp:nvSpPr>
      <dsp:spPr>
        <a:xfrm>
          <a:off x="3068642" y="431296"/>
          <a:ext cx="1158651" cy="1158651"/>
        </a:xfrm>
        <a:prstGeom prst="leftCircularArrow">
          <a:avLst>
            <a:gd name="adj1" fmla="val 3248"/>
            <a:gd name="adj2" fmla="val 400656"/>
            <a:gd name="adj3" fmla="val 1814747"/>
            <a:gd name="adj4" fmla="val 8663070"/>
            <a:gd name="adj5" fmla="val 3790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44E61-C2D2-4AC8-AD30-E2AFA3E8E39D}">
      <dsp:nvSpPr>
        <dsp:cNvPr id="0" name=""/>
        <dsp:cNvSpPr/>
      </dsp:nvSpPr>
      <dsp:spPr>
        <a:xfrm>
          <a:off x="2949220" y="990489"/>
          <a:ext cx="540758" cy="29797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январь - декабрь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957947" y="999216"/>
        <a:ext cx="523304" cy="280521"/>
      </dsp:txXfrm>
    </dsp:sp>
    <dsp:sp modelId="{9828E6D6-24C4-405C-9747-3A3985283117}">
      <dsp:nvSpPr>
        <dsp:cNvPr id="0" name=""/>
        <dsp:cNvSpPr/>
      </dsp:nvSpPr>
      <dsp:spPr>
        <a:xfrm>
          <a:off x="3680962" y="428942"/>
          <a:ext cx="1203773" cy="801383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3699404" y="619109"/>
        <a:ext cx="1166889" cy="592774"/>
      </dsp:txXfrm>
    </dsp:sp>
    <dsp:sp modelId="{7FEEDA7E-38AB-4A8E-B374-E1C724575A30}">
      <dsp:nvSpPr>
        <dsp:cNvPr id="0" name=""/>
        <dsp:cNvSpPr/>
      </dsp:nvSpPr>
      <dsp:spPr>
        <a:xfrm>
          <a:off x="4497599" y="63655"/>
          <a:ext cx="1095541" cy="1095541"/>
        </a:xfrm>
        <a:prstGeom prst="circularArrow">
          <a:avLst>
            <a:gd name="adj1" fmla="val 3436"/>
            <a:gd name="adj2" fmla="val 425623"/>
            <a:gd name="adj3" fmla="val 19732012"/>
            <a:gd name="adj4" fmla="val 12908656"/>
            <a:gd name="adj5" fmla="val 4008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9A1CF-ADC6-4F35-967B-226D6EABC0DF}">
      <dsp:nvSpPr>
        <dsp:cNvPr id="0" name=""/>
        <dsp:cNvSpPr/>
      </dsp:nvSpPr>
      <dsp:spPr>
        <a:xfrm>
          <a:off x="4353230" y="361309"/>
          <a:ext cx="540758" cy="23735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март -май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4360182" y="368261"/>
        <a:ext cx="526854" cy="223448"/>
      </dsp:txXfrm>
    </dsp:sp>
    <dsp:sp modelId="{E7800FA8-290E-411A-AD28-598F70127060}">
      <dsp:nvSpPr>
        <dsp:cNvPr id="0" name=""/>
        <dsp:cNvSpPr/>
      </dsp:nvSpPr>
      <dsp:spPr>
        <a:xfrm>
          <a:off x="5061563" y="408242"/>
          <a:ext cx="1007713" cy="797795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5079922" y="426601"/>
        <a:ext cx="970995" cy="590121"/>
      </dsp:txXfrm>
    </dsp:sp>
    <dsp:sp modelId="{C48E4A98-D810-4494-A3E6-2179F054C812}">
      <dsp:nvSpPr>
        <dsp:cNvPr id="0" name=""/>
        <dsp:cNvSpPr/>
      </dsp:nvSpPr>
      <dsp:spPr>
        <a:xfrm>
          <a:off x="5512142" y="1161069"/>
          <a:ext cx="540758" cy="215041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июнь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5518440" y="1167367"/>
        <a:ext cx="528162" cy="2024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90C17-452C-4F9A-AC9F-1CB9F9EDF8B3}">
      <dsp:nvSpPr>
        <dsp:cNvPr id="0" name=""/>
        <dsp:cNvSpPr/>
      </dsp:nvSpPr>
      <dsp:spPr>
        <a:xfrm rot="10605845">
          <a:off x="426745" y="-31482"/>
          <a:ext cx="2266346" cy="2266346"/>
        </a:xfrm>
        <a:prstGeom prst="circularArrow">
          <a:avLst>
            <a:gd name="adj1" fmla="val 5274"/>
            <a:gd name="adj2" fmla="val 312630"/>
            <a:gd name="adj3" fmla="val 14387669"/>
            <a:gd name="adj4" fmla="val 17034251"/>
            <a:gd name="adj5" fmla="val 5477"/>
          </a:avLst>
        </a:prstGeom>
        <a:pattFill prst="smGrid">
          <a:fgClr>
            <a:srgbClr val="CC0066"/>
          </a:fgClr>
          <a:bgClr>
            <a:schemeClr val="bg1"/>
          </a:bgClr>
        </a:pattFill>
        <a:ln>
          <a:solidFill>
            <a:srgbClr val="FF339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1CEEC-E44E-43CF-9A4C-68EBA8285929}">
      <dsp:nvSpPr>
        <dsp:cNvPr id="0" name=""/>
        <dsp:cNvSpPr/>
      </dsp:nvSpPr>
      <dsp:spPr>
        <a:xfrm>
          <a:off x="1168381" y="-26563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2017 год –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1 268,2 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7494" y="-7450"/>
        <a:ext cx="744849" cy="353311"/>
      </dsp:txXfrm>
    </dsp:sp>
    <dsp:sp modelId="{966ABC37-BD09-4691-9168-912D7FD378A0}">
      <dsp:nvSpPr>
        <dsp:cNvPr id="0" name=""/>
        <dsp:cNvSpPr/>
      </dsp:nvSpPr>
      <dsp:spPr>
        <a:xfrm>
          <a:off x="2086040" y="426310"/>
          <a:ext cx="783075" cy="39153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2018 год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1 262,6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05153" y="445423"/>
        <a:ext cx="744849" cy="353311"/>
      </dsp:txXfrm>
    </dsp:sp>
    <dsp:sp modelId="{E8DA68DD-32B1-4634-93F1-E40BA016519E}">
      <dsp:nvSpPr>
        <dsp:cNvPr id="0" name=""/>
        <dsp:cNvSpPr/>
      </dsp:nvSpPr>
      <dsp:spPr>
        <a:xfrm>
          <a:off x="2096669" y="1260139"/>
          <a:ext cx="783075" cy="535557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2019 год (оценка)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1 256,3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2122813" y="1286283"/>
        <a:ext cx="730787" cy="483269"/>
      </dsp:txXfrm>
    </dsp:sp>
    <dsp:sp modelId="{E9682563-8E50-4838-81B3-9C63BC93C107}">
      <dsp:nvSpPr>
        <dsp:cNvPr id="0" name=""/>
        <dsp:cNvSpPr/>
      </dsp:nvSpPr>
      <dsp:spPr>
        <a:xfrm>
          <a:off x="1159466" y="1757240"/>
          <a:ext cx="783075" cy="501571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2020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1 251,5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1183951" y="1781725"/>
        <a:ext cx="734105" cy="452601"/>
      </dsp:txXfrm>
    </dsp:sp>
    <dsp:sp modelId="{69ABE811-B82C-46DE-856A-F60CC779AF03}">
      <dsp:nvSpPr>
        <dsp:cNvPr id="0" name=""/>
        <dsp:cNvSpPr/>
      </dsp:nvSpPr>
      <dsp:spPr>
        <a:xfrm>
          <a:off x="359654" y="1243584"/>
          <a:ext cx="783075" cy="480546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2021 год (прогноз) –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1 246,6 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83112" y="1267042"/>
        <a:ext cx="736159" cy="433630"/>
      </dsp:txXfrm>
    </dsp:sp>
    <dsp:sp modelId="{4A3035FB-E8F0-4672-9BC8-2C27F669E95C}">
      <dsp:nvSpPr>
        <dsp:cNvPr id="0" name=""/>
        <dsp:cNvSpPr/>
      </dsp:nvSpPr>
      <dsp:spPr>
        <a:xfrm>
          <a:off x="323025" y="344018"/>
          <a:ext cx="783075" cy="556132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latin typeface="Arial Narrow" panose="020B0606020202030204" pitchFamily="34" charset="0"/>
            </a:rPr>
            <a:t>2022 год (прогноз) – 1 241,5</a:t>
          </a:r>
          <a:endParaRPr lang="ru-RU" sz="1000" b="1" kern="1200" dirty="0">
            <a:latin typeface="Arial Narrow" panose="020B0606020202030204" pitchFamily="34" charset="0"/>
          </a:endParaRPr>
        </a:p>
      </dsp:txBody>
      <dsp:txXfrm>
        <a:off x="350173" y="371166"/>
        <a:ext cx="728779" cy="5018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3AB3B-F883-442A-8E6B-40D1B9A579C8}">
      <dsp:nvSpPr>
        <dsp:cNvPr id="0" name=""/>
        <dsp:cNvSpPr/>
      </dsp:nvSpPr>
      <dsp:spPr>
        <a:xfrm>
          <a:off x="0" y="3632"/>
          <a:ext cx="2652605" cy="4860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Направления </a:t>
          </a:r>
          <a:r>
            <a:rPr lang="ru-RU" sz="1400" b="1" kern="1200" smtClean="0">
              <a:latin typeface="Arial Narrow" panose="020B0606020202030204" pitchFamily="34" charset="0"/>
            </a:rPr>
            <a:t>оценки 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14235" y="17867"/>
        <a:ext cx="2624135" cy="457532"/>
      </dsp:txXfrm>
    </dsp:sp>
    <dsp:sp modelId="{D961254D-C2A0-4806-8565-896671E7D43A}">
      <dsp:nvSpPr>
        <dsp:cNvPr id="0" name=""/>
        <dsp:cNvSpPr/>
      </dsp:nvSpPr>
      <dsp:spPr>
        <a:xfrm>
          <a:off x="265260" y="489634"/>
          <a:ext cx="364277" cy="327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928"/>
              </a:lnTo>
              <a:lnTo>
                <a:pt x="364277" y="3279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CA441-AEF5-4863-8DED-0A399D265096}">
      <dsp:nvSpPr>
        <dsp:cNvPr id="0" name=""/>
        <dsp:cNvSpPr/>
      </dsp:nvSpPr>
      <dsp:spPr>
        <a:xfrm>
          <a:off x="629537" y="626306"/>
          <a:ext cx="1949493" cy="3825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первоначально утвержденный бюджет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0740" y="637509"/>
        <a:ext cx="1927087" cy="360107"/>
      </dsp:txXfrm>
    </dsp:sp>
    <dsp:sp modelId="{F4F98089-77CE-4D9A-BED7-365294ED290A}">
      <dsp:nvSpPr>
        <dsp:cNvPr id="0" name=""/>
        <dsp:cNvSpPr/>
      </dsp:nvSpPr>
      <dsp:spPr>
        <a:xfrm>
          <a:off x="265260" y="489634"/>
          <a:ext cx="364277" cy="808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8258"/>
              </a:lnTo>
              <a:lnTo>
                <a:pt x="364277" y="808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2C035-4011-4DC4-9458-E8C72ABCC6A3}">
      <dsp:nvSpPr>
        <dsp:cNvPr id="0" name=""/>
        <dsp:cNvSpPr/>
      </dsp:nvSpPr>
      <dsp:spPr>
        <a:xfrm>
          <a:off x="629537" y="1125067"/>
          <a:ext cx="1949493" cy="3456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внесение изменений в закон о бюджете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39661" y="1135191"/>
        <a:ext cx="1929245" cy="325404"/>
      </dsp:txXfrm>
    </dsp:sp>
    <dsp:sp modelId="{C9185CEC-9B9D-455E-93A8-7FBDBBC2FCB7}">
      <dsp:nvSpPr>
        <dsp:cNvPr id="0" name=""/>
        <dsp:cNvSpPr/>
      </dsp:nvSpPr>
      <dsp:spPr>
        <a:xfrm>
          <a:off x="265260" y="489634"/>
          <a:ext cx="364277" cy="1425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5124"/>
              </a:lnTo>
              <a:lnTo>
                <a:pt x="364277" y="14251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C6603-CF25-438C-934F-01C67E97A324}">
      <dsp:nvSpPr>
        <dsp:cNvPr id="0" name=""/>
        <dsp:cNvSpPr/>
      </dsp:nvSpPr>
      <dsp:spPr>
        <a:xfrm>
          <a:off x="629537" y="1599601"/>
          <a:ext cx="1949493" cy="6303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промежуточная отчетность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7998" y="1618062"/>
        <a:ext cx="1912571" cy="593395"/>
      </dsp:txXfrm>
    </dsp:sp>
    <dsp:sp modelId="{D2C22B35-7265-4A66-B6D3-80C6048D6CB8}">
      <dsp:nvSpPr>
        <dsp:cNvPr id="0" name=""/>
        <dsp:cNvSpPr/>
      </dsp:nvSpPr>
      <dsp:spPr>
        <a:xfrm>
          <a:off x="265260" y="489634"/>
          <a:ext cx="364277" cy="2061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1808"/>
              </a:lnTo>
              <a:lnTo>
                <a:pt x="364277" y="20618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52A79-0AF4-441B-8358-6AE35CCF2C88}">
      <dsp:nvSpPr>
        <dsp:cNvPr id="0" name=""/>
        <dsp:cNvSpPr/>
      </dsp:nvSpPr>
      <dsp:spPr>
        <a:xfrm>
          <a:off x="629537" y="2347545"/>
          <a:ext cx="1949493" cy="407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годовой отчет об исполнении бюджета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1481" y="2359489"/>
        <a:ext cx="1925605" cy="383907"/>
      </dsp:txXfrm>
    </dsp:sp>
    <dsp:sp modelId="{EF125202-1A7E-4CAB-9435-1EBAFC7F2CA9}">
      <dsp:nvSpPr>
        <dsp:cNvPr id="0" name=""/>
        <dsp:cNvSpPr/>
      </dsp:nvSpPr>
      <dsp:spPr>
        <a:xfrm>
          <a:off x="265260" y="489634"/>
          <a:ext cx="378077" cy="2653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164"/>
              </a:lnTo>
              <a:lnTo>
                <a:pt x="378077" y="2653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B6F4E-9AD0-4189-A2C3-0BAB24E4ADAD}">
      <dsp:nvSpPr>
        <dsp:cNvPr id="0" name=""/>
        <dsp:cNvSpPr/>
      </dsp:nvSpPr>
      <dsp:spPr>
        <a:xfrm>
          <a:off x="643337" y="2911959"/>
          <a:ext cx="1949493" cy="461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проект бюджета и материалы к нему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56859" y="2925481"/>
        <a:ext cx="1922449" cy="434636"/>
      </dsp:txXfrm>
    </dsp:sp>
    <dsp:sp modelId="{D0360933-845A-4B7D-9E76-AAA85BAD7739}">
      <dsp:nvSpPr>
        <dsp:cNvPr id="0" name=""/>
        <dsp:cNvSpPr/>
      </dsp:nvSpPr>
      <dsp:spPr>
        <a:xfrm>
          <a:off x="265260" y="489634"/>
          <a:ext cx="378077" cy="3125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5764"/>
              </a:lnTo>
              <a:lnTo>
                <a:pt x="378077" y="31257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3F9287-BDCA-4C56-8895-C67F19580CD7}">
      <dsp:nvSpPr>
        <dsp:cNvPr id="0" name=""/>
        <dsp:cNvSpPr/>
      </dsp:nvSpPr>
      <dsp:spPr>
        <a:xfrm>
          <a:off x="643337" y="3494655"/>
          <a:ext cx="1949493" cy="241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бюджет для граждан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50410" y="3501728"/>
        <a:ext cx="1935347" cy="227341"/>
      </dsp:txXfrm>
    </dsp:sp>
    <dsp:sp modelId="{3DFEB98E-1E8D-490A-B255-FDBA1CBEDB16}">
      <dsp:nvSpPr>
        <dsp:cNvPr id="0" name=""/>
        <dsp:cNvSpPr/>
      </dsp:nvSpPr>
      <dsp:spPr>
        <a:xfrm>
          <a:off x="265260" y="489634"/>
          <a:ext cx="378077" cy="35833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83378"/>
              </a:lnTo>
              <a:lnTo>
                <a:pt x="378077" y="35833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B3DB9-8A57-4B45-998B-551CA8A1332E}">
      <dsp:nvSpPr>
        <dsp:cNvPr id="0" name=""/>
        <dsp:cNvSpPr/>
      </dsp:nvSpPr>
      <dsp:spPr>
        <a:xfrm>
          <a:off x="643337" y="3889366"/>
          <a:ext cx="1949493" cy="3672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финансовый контроль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54095" y="3900124"/>
        <a:ext cx="1927977" cy="345777"/>
      </dsp:txXfrm>
    </dsp:sp>
    <dsp:sp modelId="{0DFEE257-90C7-49A0-AA40-9ED93035C5BC}">
      <dsp:nvSpPr>
        <dsp:cNvPr id="0" name=""/>
        <dsp:cNvSpPr/>
      </dsp:nvSpPr>
      <dsp:spPr>
        <a:xfrm>
          <a:off x="265260" y="489634"/>
          <a:ext cx="377145" cy="4263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3153"/>
              </a:lnTo>
              <a:lnTo>
                <a:pt x="377145" y="42631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219EE-93B6-4A4E-A1AF-80D70E26344C}">
      <dsp:nvSpPr>
        <dsp:cNvPr id="0" name=""/>
        <dsp:cNvSpPr/>
      </dsp:nvSpPr>
      <dsp:spPr>
        <a:xfrm>
          <a:off x="642405" y="4354735"/>
          <a:ext cx="1949493" cy="796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публичные сведения о деятельности государственных учреждений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65722" y="4378052"/>
        <a:ext cx="1902859" cy="749471"/>
      </dsp:txXfrm>
    </dsp:sp>
    <dsp:sp modelId="{7EAA1F4B-37D9-4E68-8045-6F13492F8C4D}">
      <dsp:nvSpPr>
        <dsp:cNvPr id="0" name=""/>
        <dsp:cNvSpPr/>
      </dsp:nvSpPr>
      <dsp:spPr>
        <a:xfrm>
          <a:off x="265260" y="489634"/>
          <a:ext cx="369968" cy="5039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39047"/>
              </a:lnTo>
              <a:lnTo>
                <a:pt x="369968" y="503904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78B7B-07EB-4872-BFB8-65FDDA73D7D5}">
      <dsp:nvSpPr>
        <dsp:cNvPr id="0" name=""/>
        <dsp:cNvSpPr/>
      </dsp:nvSpPr>
      <dsp:spPr>
        <a:xfrm>
          <a:off x="635229" y="5306921"/>
          <a:ext cx="1949493" cy="443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организация работы общественного совета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648219" y="5319911"/>
        <a:ext cx="1923513" cy="417542"/>
      </dsp:txXfrm>
    </dsp:sp>
    <dsp:sp modelId="{6FE1F457-2963-443D-802B-8686A6E42C36}">
      <dsp:nvSpPr>
        <dsp:cNvPr id="0" name=""/>
        <dsp:cNvSpPr/>
      </dsp:nvSpPr>
      <dsp:spPr>
        <a:xfrm>
          <a:off x="3150885" y="3664"/>
          <a:ext cx="2857830" cy="4860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 Narrow" panose="020B0606020202030204" pitchFamily="34" charset="0"/>
            </a:rPr>
            <a:t>Критерии оценки бюджетных данных</a:t>
          </a:r>
          <a:endParaRPr lang="ru-RU" sz="1400" b="1" kern="1200" dirty="0">
            <a:latin typeface="Arial Narrow" panose="020B0606020202030204" pitchFamily="34" charset="0"/>
          </a:endParaRPr>
        </a:p>
      </dsp:txBody>
      <dsp:txXfrm>
        <a:off x="3165120" y="17899"/>
        <a:ext cx="2829360" cy="457532"/>
      </dsp:txXfrm>
    </dsp:sp>
    <dsp:sp modelId="{BAF0D8A1-CDD4-4302-A86C-6C803FBBD992}">
      <dsp:nvSpPr>
        <dsp:cNvPr id="0" name=""/>
        <dsp:cNvSpPr/>
      </dsp:nvSpPr>
      <dsp:spPr>
        <a:xfrm>
          <a:off x="3436668" y="489666"/>
          <a:ext cx="211673" cy="283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413"/>
              </a:lnTo>
              <a:lnTo>
                <a:pt x="211673" y="2834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8DA83-B778-49A3-83E6-2C5D93CD6924}">
      <dsp:nvSpPr>
        <dsp:cNvPr id="0" name=""/>
        <dsp:cNvSpPr/>
      </dsp:nvSpPr>
      <dsp:spPr>
        <a:xfrm>
          <a:off x="3648341" y="620986"/>
          <a:ext cx="2281370" cy="3041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легкий поиск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57250" y="629895"/>
        <a:ext cx="2263552" cy="286368"/>
      </dsp:txXfrm>
    </dsp:sp>
    <dsp:sp modelId="{F1C52B4E-7F5A-40D3-97C3-A2DC0CAF1D01}">
      <dsp:nvSpPr>
        <dsp:cNvPr id="0" name=""/>
        <dsp:cNvSpPr/>
      </dsp:nvSpPr>
      <dsp:spPr>
        <a:xfrm>
          <a:off x="3436668" y="489666"/>
          <a:ext cx="254147" cy="928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8446"/>
              </a:lnTo>
              <a:lnTo>
                <a:pt x="254147" y="9284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AC7B8-9D92-4110-A5DA-389AC2A86D03}">
      <dsp:nvSpPr>
        <dsp:cNvPr id="0" name=""/>
        <dsp:cNvSpPr/>
      </dsp:nvSpPr>
      <dsp:spPr>
        <a:xfrm>
          <a:off x="3690815" y="1067767"/>
          <a:ext cx="2271641" cy="7006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своевременность размещения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711338" y="1088290"/>
        <a:ext cx="2230595" cy="659645"/>
      </dsp:txXfrm>
    </dsp:sp>
    <dsp:sp modelId="{A6753438-06D3-4D0A-A557-4E1ED1CEC55E}">
      <dsp:nvSpPr>
        <dsp:cNvPr id="0" name=""/>
        <dsp:cNvSpPr/>
      </dsp:nvSpPr>
      <dsp:spPr>
        <a:xfrm>
          <a:off x="3436668" y="489666"/>
          <a:ext cx="211673" cy="15742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4264"/>
              </a:lnTo>
              <a:lnTo>
                <a:pt x="211673" y="15742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7806C-36B7-4A97-A04A-DAC6053E9C24}">
      <dsp:nvSpPr>
        <dsp:cNvPr id="0" name=""/>
        <dsp:cNvSpPr/>
      </dsp:nvSpPr>
      <dsp:spPr>
        <a:xfrm>
          <a:off x="3648341" y="1888179"/>
          <a:ext cx="2303279" cy="3515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содержание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58636" y="1898474"/>
        <a:ext cx="2282689" cy="330912"/>
      </dsp:txXfrm>
    </dsp:sp>
    <dsp:sp modelId="{951DB917-C4E3-498B-8E22-AEEF40B1FB20}">
      <dsp:nvSpPr>
        <dsp:cNvPr id="0" name=""/>
        <dsp:cNvSpPr/>
      </dsp:nvSpPr>
      <dsp:spPr>
        <a:xfrm>
          <a:off x="3436668" y="489666"/>
          <a:ext cx="211673" cy="2196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6229"/>
              </a:lnTo>
              <a:lnTo>
                <a:pt x="211673" y="21962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4172B5-5A7C-4FB7-8D34-95D9AE1ADCFE}">
      <dsp:nvSpPr>
        <dsp:cNvPr id="0" name=""/>
        <dsp:cNvSpPr/>
      </dsp:nvSpPr>
      <dsp:spPr>
        <a:xfrm>
          <a:off x="3648341" y="2370839"/>
          <a:ext cx="2285777" cy="6301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удобство форматов данных для повторного использования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66796" y="2389294"/>
        <a:ext cx="2248867" cy="593202"/>
      </dsp:txXfrm>
    </dsp:sp>
    <dsp:sp modelId="{B627B786-8121-44E7-A22D-00D172ED5AE1}">
      <dsp:nvSpPr>
        <dsp:cNvPr id="0" name=""/>
        <dsp:cNvSpPr/>
      </dsp:nvSpPr>
      <dsp:spPr>
        <a:xfrm>
          <a:off x="3436668" y="489666"/>
          <a:ext cx="211673" cy="2969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9495"/>
              </a:lnTo>
              <a:lnTo>
                <a:pt x="211673" y="29694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4EEA0-1F11-4B5B-837B-8A4C27D96F5E}">
      <dsp:nvSpPr>
        <dsp:cNvPr id="0" name=""/>
        <dsp:cNvSpPr/>
      </dsp:nvSpPr>
      <dsp:spPr>
        <a:xfrm>
          <a:off x="3648341" y="3132109"/>
          <a:ext cx="2290486" cy="6541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 Narrow" panose="020B0606020202030204" pitchFamily="34" charset="0"/>
            </a:rPr>
            <a:t>применение современных графических способов подачи информации</a:t>
          </a:r>
          <a:endParaRPr lang="ru-RU" sz="1400" kern="1200" dirty="0">
            <a:latin typeface="Arial Narrow" panose="020B0606020202030204" pitchFamily="34" charset="0"/>
          </a:endParaRPr>
        </a:p>
      </dsp:txBody>
      <dsp:txXfrm>
        <a:off x="3667499" y="3151267"/>
        <a:ext cx="2252170" cy="615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0.51935</cdr:x>
      <cdr:y>0</cdr:y>
    </cdr:from>
    <cdr:to>
      <cdr:x>0.96936</cdr:x>
      <cdr:y>0.47291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43092" y="-3816411"/>
          <a:ext cx="2810145" cy="8738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ru-RU" sz="1200" b="0" dirty="0" smtClean="0">
              <a:latin typeface="Arial Narrow" panose="020B0606020202030204" pitchFamily="34" charset="0"/>
            </a:rPr>
            <a:t>Рейтинг Ярославской области в ЦФО по доходам</a:t>
          </a:r>
        </a:p>
        <a:p xmlns:a="http://schemas.openxmlformats.org/drawingml/2006/main">
          <a:pPr algn="r"/>
          <a:r>
            <a:rPr lang="ru-RU" sz="1200" b="0" dirty="0" smtClean="0">
              <a:latin typeface="Arial Narrow" panose="020B0606020202030204" pitchFamily="34" charset="0"/>
            </a:rPr>
            <a:t> </a:t>
          </a:r>
          <a:r>
            <a:rPr lang="ru-RU" sz="1200" dirty="0" smtClean="0">
              <a:latin typeface="Arial Narrow" panose="020B0606020202030204" pitchFamily="34" charset="0"/>
            </a:rPr>
            <a:t>консолидированного бюджета </a:t>
          </a:r>
          <a:r>
            <a:rPr lang="ru-RU" sz="1200" b="0" dirty="0" smtClean="0">
              <a:latin typeface="Arial Narrow" panose="020B0606020202030204" pitchFamily="34" charset="0"/>
            </a:rPr>
            <a:t>на душу населения:</a:t>
          </a:r>
        </a:p>
        <a:p xmlns:a="http://schemas.openxmlformats.org/drawingml/2006/main">
          <a:pPr algn="l"/>
          <a:r>
            <a:rPr lang="ru-RU" sz="1200" b="0" dirty="0" smtClean="0">
              <a:latin typeface="Arial Narrow" panose="020B0606020202030204" pitchFamily="34" charset="0"/>
            </a:rPr>
            <a:t>	        2016 год – 7 место</a:t>
          </a:r>
        </a:p>
        <a:p xmlns:a="http://schemas.openxmlformats.org/drawingml/2006/main">
          <a:pPr algn="l"/>
          <a:r>
            <a:rPr lang="ru-RU" sz="1200" b="0" dirty="0" smtClean="0">
              <a:latin typeface="Arial Narrow" panose="020B0606020202030204" pitchFamily="34" charset="0"/>
            </a:rPr>
            <a:t>	        2017 год – 6 место</a:t>
          </a:r>
        </a:p>
        <a:p xmlns:a="http://schemas.openxmlformats.org/drawingml/2006/main">
          <a:pPr algn="l"/>
          <a:r>
            <a:rPr lang="ru-RU" sz="1200" b="0" dirty="0" smtClean="0">
              <a:latin typeface="Arial Narrow" panose="020B0606020202030204" pitchFamily="34" charset="0"/>
            </a:rPr>
            <a:t>	        2018 год – 6 место</a:t>
          </a:r>
          <a:endParaRPr lang="ru-RU" sz="1200" b="0" dirty="0">
            <a:latin typeface="Arial Narrow" panose="020B060602020203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EC3E7-A6B0-4FC8-98A0-6BFF7DA57DD7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56397-43B7-4893-AAF6-F15C092E1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64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09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180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27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36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5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4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31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22" algn="l" defTabSz="91418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08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38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03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379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81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56397-43B7-4893-AAF6-F15C092E152C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4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04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9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9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8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8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501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501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40" y="6169665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40" y="4069403"/>
            <a:ext cx="10881360" cy="2100260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81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62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91943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92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90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886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86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848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3" y="2149161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3" y="3044825"/>
            <a:ext cx="5656263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9" y="2149161"/>
            <a:ext cx="5658484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811" indent="0">
              <a:buNone/>
              <a:defRPr sz="2800" b="1"/>
            </a:lvl2pPr>
            <a:lvl3pPr marL="1279622" indent="0">
              <a:buNone/>
              <a:defRPr sz="2500" b="1"/>
            </a:lvl3pPr>
            <a:lvl4pPr marL="1919432" indent="0">
              <a:buNone/>
              <a:defRPr sz="2100" b="1"/>
            </a:lvl4pPr>
            <a:lvl5pPr marL="2559243" indent="0">
              <a:buNone/>
              <a:defRPr sz="2100" b="1"/>
            </a:lvl5pPr>
            <a:lvl6pPr marL="3199055" indent="0">
              <a:buNone/>
              <a:defRPr sz="2100" b="1"/>
            </a:lvl6pPr>
            <a:lvl7pPr marL="3838866" indent="0">
              <a:buNone/>
              <a:defRPr sz="2100" b="1"/>
            </a:lvl7pPr>
            <a:lvl8pPr marL="4478677" indent="0">
              <a:buNone/>
              <a:defRPr sz="2100" b="1"/>
            </a:lvl8pPr>
            <a:lvl9pPr marL="511848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9" y="3044825"/>
            <a:ext cx="5658484" cy="553180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3" y="382270"/>
            <a:ext cx="4211640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5" y="382274"/>
            <a:ext cx="7156451" cy="819436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3" y="2009143"/>
            <a:ext cx="4211640" cy="6567490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2"/>
            <a:ext cx="7680960" cy="79343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4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39811" indent="0">
              <a:buNone/>
              <a:defRPr sz="3900"/>
            </a:lvl2pPr>
            <a:lvl3pPr marL="1279622" indent="0">
              <a:buNone/>
              <a:defRPr sz="3400"/>
            </a:lvl3pPr>
            <a:lvl4pPr marL="1919432" indent="0">
              <a:buNone/>
              <a:defRPr sz="2800"/>
            </a:lvl4pPr>
            <a:lvl5pPr marL="2559243" indent="0">
              <a:buNone/>
              <a:defRPr sz="2800"/>
            </a:lvl5pPr>
            <a:lvl6pPr marL="3199055" indent="0">
              <a:buNone/>
              <a:defRPr sz="2800"/>
            </a:lvl6pPr>
            <a:lvl7pPr marL="3838866" indent="0">
              <a:buNone/>
              <a:defRPr sz="2800"/>
            </a:lvl7pPr>
            <a:lvl8pPr marL="4478677" indent="0">
              <a:buNone/>
              <a:defRPr sz="2800"/>
            </a:lvl8pPr>
            <a:lvl9pPr marL="5118488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7"/>
            <a:ext cx="7680960" cy="1126805"/>
          </a:xfrm>
        </p:spPr>
        <p:txBody>
          <a:bodyPr/>
          <a:lstStyle>
            <a:lvl1pPr marL="0" indent="0">
              <a:buNone/>
              <a:defRPr sz="2000"/>
            </a:lvl1pPr>
            <a:lvl2pPr marL="639811" indent="0">
              <a:buNone/>
              <a:defRPr sz="1700"/>
            </a:lvl2pPr>
            <a:lvl3pPr marL="1279622" indent="0">
              <a:buNone/>
              <a:defRPr sz="1300"/>
            </a:lvl3pPr>
            <a:lvl4pPr marL="1919432" indent="0">
              <a:buNone/>
              <a:defRPr sz="1300"/>
            </a:lvl4pPr>
            <a:lvl5pPr marL="2559243" indent="0">
              <a:buNone/>
              <a:defRPr sz="1300"/>
            </a:lvl5pPr>
            <a:lvl6pPr marL="3199055" indent="0">
              <a:buNone/>
              <a:defRPr sz="1300"/>
            </a:lvl6pPr>
            <a:lvl7pPr marL="3838866" indent="0">
              <a:buNone/>
              <a:defRPr sz="1300"/>
            </a:lvl7pPr>
            <a:lvl8pPr marL="4478677" indent="0">
              <a:buNone/>
              <a:defRPr sz="1300"/>
            </a:lvl8pPr>
            <a:lvl9pPr marL="5118488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7963" tIns="63983" rIns="127963" bIns="6398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7963" tIns="63983" rIns="127963" bIns="639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8"/>
            <a:ext cx="40538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8"/>
            <a:ext cx="2987040" cy="511175"/>
          </a:xfrm>
          <a:prstGeom prst="rect">
            <a:avLst/>
          </a:prstGeom>
        </p:spPr>
        <p:txBody>
          <a:bodyPr vert="horz" lIns="127963" tIns="63983" rIns="127963" bIns="63983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622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858" indent="-479858" algn="l" defTabSz="1279622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693" indent="-399882" algn="l" defTabSz="1279622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528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338" indent="-319904" algn="l" defTabSz="127962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9149" indent="-319904" algn="l" defTabSz="127962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960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8771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8583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8394" indent="-319904" algn="l" defTabSz="127962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811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62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432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9243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9055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8866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8677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8488" algn="l" defTabSz="127962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microsoft.com/office/2007/relationships/hdphoto" Target="../media/hdphoto2.wdp"/><Relationship Id="rId18" Type="http://schemas.openxmlformats.org/officeDocument/2006/relationships/diagramQuickStyle" Target="../diagrams/quickStyle2.xml"/><Relationship Id="rId3" Type="http://schemas.openxmlformats.org/officeDocument/2006/relationships/image" Target="../media/image3.png"/><Relationship Id="rId21" Type="http://schemas.openxmlformats.org/officeDocument/2006/relationships/image" Target="../media/image9.png"/><Relationship Id="rId7" Type="http://schemas.openxmlformats.org/officeDocument/2006/relationships/diagramData" Target="../diagrams/data1.xml"/><Relationship Id="rId12" Type="http://schemas.openxmlformats.org/officeDocument/2006/relationships/image" Target="../media/image6.png"/><Relationship Id="rId17" Type="http://schemas.openxmlformats.org/officeDocument/2006/relationships/diagramLayout" Target="../diagrams/layout2.xml"/><Relationship Id="rId25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diagramData" Target="../diagrams/data2.xml"/><Relationship Id="rId20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11" Type="http://schemas.microsoft.com/office/2007/relationships/diagramDrawing" Target="../diagrams/drawing1.xml"/><Relationship Id="rId24" Type="http://schemas.openxmlformats.org/officeDocument/2006/relationships/image" Target="../media/image12.png"/><Relationship Id="rId5" Type="http://schemas.openxmlformats.org/officeDocument/2006/relationships/image" Target="../media/image4.png"/><Relationship Id="rId15" Type="http://schemas.openxmlformats.org/officeDocument/2006/relationships/image" Target="../media/image8.png"/><Relationship Id="rId23" Type="http://schemas.openxmlformats.org/officeDocument/2006/relationships/image" Target="../media/image11.png"/><Relationship Id="rId10" Type="http://schemas.openxmlformats.org/officeDocument/2006/relationships/diagramColors" Target="../diagrams/colors1.xml"/><Relationship Id="rId19" Type="http://schemas.openxmlformats.org/officeDocument/2006/relationships/diagramColors" Target="../diagrams/colors2.xml"/><Relationship Id="rId4" Type="http://schemas.microsoft.com/office/2007/relationships/hdphoto" Target="../media/hdphoto1.wdp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7.png"/><Relationship Id="rId2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chart" Target="../charts/chart3.xml"/><Relationship Id="rId18" Type="http://schemas.openxmlformats.org/officeDocument/2006/relationships/chart" Target="../charts/chart8.xml"/><Relationship Id="rId3" Type="http://schemas.openxmlformats.org/officeDocument/2006/relationships/image" Target="../media/image14.png"/><Relationship Id="rId7" Type="http://schemas.openxmlformats.org/officeDocument/2006/relationships/diagramQuickStyle" Target="../diagrams/quickStyle3.xml"/><Relationship Id="rId12" Type="http://schemas.openxmlformats.org/officeDocument/2006/relationships/chart" Target="../charts/chart2.xml"/><Relationship Id="rId17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6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11" Type="http://schemas.openxmlformats.org/officeDocument/2006/relationships/chart" Target="../charts/chart1.xml"/><Relationship Id="rId5" Type="http://schemas.openxmlformats.org/officeDocument/2006/relationships/diagramData" Target="../diagrams/data3.xml"/><Relationship Id="rId15" Type="http://schemas.openxmlformats.org/officeDocument/2006/relationships/chart" Target="../charts/chart5.xml"/><Relationship Id="rId10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microsoft.com/office/2007/relationships/diagramDrawing" Target="../diagrams/drawing3.xml"/><Relationship Id="rId1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13" Type="http://schemas.openxmlformats.org/officeDocument/2006/relationships/package" Target="../embeddings/Microsoft_Excel_Worksheet13.xlsx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emf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6" Type="http://schemas.openxmlformats.org/officeDocument/2006/relationships/chart" Target="../charts/chart1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0.xlsx"/><Relationship Id="rId11" Type="http://schemas.openxmlformats.org/officeDocument/2006/relationships/image" Target="../media/image18.emf"/><Relationship Id="rId5" Type="http://schemas.openxmlformats.org/officeDocument/2006/relationships/oleObject" Target="../embeddings/oleObject1.bin"/><Relationship Id="rId15" Type="http://schemas.openxmlformats.org/officeDocument/2006/relationships/chart" Target="../charts/chart11.xml"/><Relationship Id="rId10" Type="http://schemas.openxmlformats.org/officeDocument/2006/relationships/package" Target="../embeddings/Microsoft_Excel_Worksheet12.xlsx"/><Relationship Id="rId4" Type="http://schemas.openxmlformats.org/officeDocument/2006/relationships/chart" Target="../charts/chart9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hyperlink" Target="http://budget76.ru/razdely/gosprogrammy/gosprogrammy/pasport-gosprogrammy" TargetMode="External"/><Relationship Id="rId7" Type="http://schemas.openxmlformats.org/officeDocument/2006/relationships/image" Target="../media/image20.emf"/><Relationship Id="rId12" Type="http://schemas.openxmlformats.org/officeDocument/2006/relationships/chart" Target="../charts/chart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16.xlsx"/><Relationship Id="rId11" Type="http://schemas.openxmlformats.org/officeDocument/2006/relationships/chart" Target="../charts/chart13.xml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1.emf"/><Relationship Id="rId4" Type="http://schemas.openxmlformats.org/officeDocument/2006/relationships/image" Target="../media/image22.gif"/><Relationship Id="rId9" Type="http://schemas.openxmlformats.org/officeDocument/2006/relationships/package" Target="../embeddings/Microsoft_Excel_Worksheet17.xls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13" Type="http://schemas.openxmlformats.org/officeDocument/2006/relationships/image" Target="../media/image24.png"/><Relationship Id="rId18" Type="http://schemas.openxmlformats.org/officeDocument/2006/relationships/chart" Target="../charts/chart25.xml"/><Relationship Id="rId3" Type="http://schemas.openxmlformats.org/officeDocument/2006/relationships/notesSlide" Target="../notesSlides/notesSlide4.xml"/><Relationship Id="rId7" Type="http://schemas.openxmlformats.org/officeDocument/2006/relationships/chart" Target="../charts/chart18.xml"/><Relationship Id="rId12" Type="http://schemas.openxmlformats.org/officeDocument/2006/relationships/chart" Target="../charts/chart23.xml"/><Relationship Id="rId17" Type="http://schemas.openxmlformats.org/officeDocument/2006/relationships/image" Target="../media/image23.emf"/><Relationship Id="rId2" Type="http://schemas.openxmlformats.org/officeDocument/2006/relationships/slideLayout" Target="../slideLayouts/slideLayout1.xml"/><Relationship Id="rId16" Type="http://schemas.openxmlformats.org/officeDocument/2006/relationships/package" Target="../embeddings/Microsoft_Excel_Worksheet27.xlsx"/><Relationship Id="rId1" Type="http://schemas.openxmlformats.org/officeDocument/2006/relationships/vmlDrawing" Target="../drawings/vmlDrawing3.vml"/><Relationship Id="rId6" Type="http://schemas.openxmlformats.org/officeDocument/2006/relationships/chart" Target="../charts/chart17.xml"/><Relationship Id="rId11" Type="http://schemas.openxmlformats.org/officeDocument/2006/relationships/chart" Target="../charts/chart22.xml"/><Relationship Id="rId5" Type="http://schemas.openxmlformats.org/officeDocument/2006/relationships/chart" Target="../charts/chart16.xml"/><Relationship Id="rId15" Type="http://schemas.openxmlformats.org/officeDocument/2006/relationships/oleObject" Target="../embeddings/oleObject6.bin"/><Relationship Id="rId10" Type="http://schemas.openxmlformats.org/officeDocument/2006/relationships/chart" Target="../charts/chart21.xml"/><Relationship Id="rId19" Type="http://schemas.openxmlformats.org/officeDocument/2006/relationships/chart" Target="../charts/chart26.xml"/><Relationship Id="rId4" Type="http://schemas.openxmlformats.org/officeDocument/2006/relationships/chart" Target="../charts/chart15.xml"/><Relationship Id="rId9" Type="http://schemas.openxmlformats.org/officeDocument/2006/relationships/chart" Target="../charts/chart20.xml"/><Relationship Id="rId14" Type="http://schemas.openxmlformats.org/officeDocument/2006/relationships/chart" Target="../charts/chart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0.xml"/><Relationship Id="rId13" Type="http://schemas.openxmlformats.org/officeDocument/2006/relationships/chart" Target="../charts/chart35.xml"/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29.xml"/><Relationship Id="rId12" Type="http://schemas.openxmlformats.org/officeDocument/2006/relationships/chart" Target="../charts/chart34.xm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5.emf"/><Relationship Id="rId1" Type="http://schemas.openxmlformats.org/officeDocument/2006/relationships/vmlDrawing" Target="../drawings/vmlDrawing4.vml"/><Relationship Id="rId6" Type="http://schemas.openxmlformats.org/officeDocument/2006/relationships/chart" Target="../charts/chart28.xml"/><Relationship Id="rId11" Type="http://schemas.openxmlformats.org/officeDocument/2006/relationships/chart" Target="../charts/chart33.xml"/><Relationship Id="rId5" Type="http://schemas.openxmlformats.org/officeDocument/2006/relationships/image" Target="../media/image26.png"/><Relationship Id="rId15" Type="http://schemas.openxmlformats.org/officeDocument/2006/relationships/package" Target="../embeddings/Microsoft_Excel_Worksheet36.xlsx"/><Relationship Id="rId10" Type="http://schemas.openxmlformats.org/officeDocument/2006/relationships/chart" Target="../charts/chart32.xml"/><Relationship Id="rId4" Type="http://schemas.openxmlformats.org/officeDocument/2006/relationships/chart" Target="../charts/chart27.xml"/><Relationship Id="rId9" Type="http://schemas.openxmlformats.org/officeDocument/2006/relationships/chart" Target="../charts/chart31.xml"/><Relationship Id="rId1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image" Target="../media/image1.jpeg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4.xml"/><Relationship Id="rId12" Type="http://schemas.openxmlformats.org/officeDocument/2006/relationships/image" Target="../media/image30.png"/><Relationship Id="rId17" Type="http://schemas.openxmlformats.org/officeDocument/2006/relationships/chart" Target="../charts/chart36.xm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7.emf"/><Relationship Id="rId1" Type="http://schemas.openxmlformats.org/officeDocument/2006/relationships/vmlDrawing" Target="../drawings/vmlDrawing5.v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29.png"/><Relationship Id="rId5" Type="http://schemas.openxmlformats.org/officeDocument/2006/relationships/diagramLayout" Target="../diagrams/layout4.xml"/><Relationship Id="rId15" Type="http://schemas.openxmlformats.org/officeDocument/2006/relationships/package" Target="../embeddings/Microsoft_Excel_Worksheet37.xlsx"/><Relationship Id="rId10" Type="http://schemas.openxmlformats.org/officeDocument/2006/relationships/image" Target="../media/image28.png"/><Relationship Id="rId4" Type="http://schemas.openxmlformats.org/officeDocument/2006/relationships/diagramData" Target="../diagrams/data4.xml"/><Relationship Id="rId9" Type="http://schemas.openxmlformats.org/officeDocument/2006/relationships/hyperlink" Target="http://www.yarregion.ru/depts/depfin/default.aspx" TargetMode="External"/><Relationship Id="rId1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4871" y="271296"/>
            <a:ext cx="11521280" cy="2088231"/>
          </a:xfrm>
          <a:noFill/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5400" b="1" dirty="0" smtClean="0">
                <a:solidFill>
                  <a:schemeClr val="tx2"/>
                </a:solidFill>
              </a:rPr>
              <a:t>БЮДЖЕТ  ДЛЯ  ГРАЖДАН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к проекту закона Ярославской области</a:t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«</a:t>
            </a:r>
            <a:r>
              <a:rPr lang="ru-RU" sz="2800" b="1" dirty="0">
                <a:solidFill>
                  <a:schemeClr val="tx2"/>
                </a:solidFill>
              </a:rPr>
              <a:t>Об областном бюджете на </a:t>
            </a:r>
            <a:r>
              <a:rPr lang="ru-RU" sz="2800" b="1" dirty="0" smtClean="0">
                <a:solidFill>
                  <a:schemeClr val="tx2"/>
                </a:solidFill>
              </a:rPr>
              <a:t>2020 </a:t>
            </a:r>
            <a:r>
              <a:rPr lang="ru-RU" sz="2800" b="1" dirty="0">
                <a:solidFill>
                  <a:schemeClr val="tx2"/>
                </a:solidFill>
              </a:rPr>
              <a:t>год </a:t>
            </a:r>
            <a:r>
              <a:rPr lang="ru-RU" sz="2800" b="1" dirty="0" smtClean="0">
                <a:solidFill>
                  <a:schemeClr val="tx2"/>
                </a:solidFill>
              </a:rPr>
              <a:t>и </a:t>
            </a:r>
            <a:r>
              <a:rPr lang="ru-RU" sz="2800" b="1" dirty="0">
                <a:solidFill>
                  <a:schemeClr val="tx2"/>
                </a:solidFill>
              </a:rPr>
              <a:t>на плановый период </a:t>
            </a:r>
            <a:r>
              <a:rPr lang="ru-RU" sz="2800" b="1" dirty="0" smtClean="0">
                <a:solidFill>
                  <a:schemeClr val="tx2"/>
                </a:solidFill>
              </a:rPr>
              <a:t>2021 </a:t>
            </a:r>
            <a:r>
              <a:rPr lang="ru-RU" sz="2800" b="1" dirty="0">
                <a:solidFill>
                  <a:schemeClr val="tx2"/>
                </a:solidFill>
              </a:rPr>
              <a:t>и </a:t>
            </a:r>
            <a:r>
              <a:rPr lang="ru-RU" sz="2800" b="1" dirty="0" smtClean="0">
                <a:solidFill>
                  <a:schemeClr val="tx2"/>
                </a:solidFill>
              </a:rPr>
              <a:t>2022 годов»</a:t>
            </a:r>
            <a:endParaRPr lang="ru-RU" sz="2800" dirty="0">
              <a:solidFill>
                <a:schemeClr val="tx2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751222" y="720932"/>
            <a:ext cx="11521280" cy="2351476"/>
            <a:chOff x="0" y="-436380"/>
            <a:chExt cx="9137670" cy="1273092"/>
          </a:xfrm>
        </p:grpSpPr>
        <p:sp>
          <p:nvSpPr>
            <p:cNvPr id="8" name="TextBox 7"/>
            <p:cNvSpPr txBox="1"/>
            <p:nvPr/>
          </p:nvSpPr>
          <p:spPr>
            <a:xfrm>
              <a:off x="571105" y="-436380"/>
              <a:ext cx="1427761" cy="277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</a:t>
              </a:r>
            </a:p>
            <a:p>
              <a:r>
                <a:rPr lang="ru-RU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Ярославской области</a:t>
              </a:r>
              <a:endPara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53" y="3258116"/>
            <a:ext cx="11523126" cy="4998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http://www.yarregion.ru/assets/img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49" y="363731"/>
            <a:ext cx="5334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41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66"/>
          <p:cNvSpPr/>
          <p:nvPr/>
        </p:nvSpPr>
        <p:spPr>
          <a:xfrm>
            <a:off x="3397465" y="7845023"/>
            <a:ext cx="265811" cy="259092"/>
          </a:xfrm>
          <a:prstGeom prst="ellipse">
            <a:avLst/>
          </a:prstGeom>
          <a:solidFill>
            <a:srgbClr val="884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2" name="Oval 66"/>
          <p:cNvSpPr/>
          <p:nvPr/>
        </p:nvSpPr>
        <p:spPr>
          <a:xfrm>
            <a:off x="3419762" y="7075538"/>
            <a:ext cx="265811" cy="25909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71" name="Oval 66"/>
          <p:cNvSpPr/>
          <p:nvPr/>
        </p:nvSpPr>
        <p:spPr>
          <a:xfrm>
            <a:off x="3397465" y="8440991"/>
            <a:ext cx="265811" cy="25909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8777424" y="606599"/>
            <a:ext cx="249005" cy="3261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6590682" y="1340736"/>
            <a:ext cx="3168353" cy="1290328"/>
          </a:xfrm>
          <a:prstGeom prst="rect">
            <a:avLst/>
          </a:prstGeom>
          <a:pattFill prst="horzBrick">
            <a:fgClr>
              <a:schemeClr val="accent6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grpSp>
        <p:nvGrpSpPr>
          <p:cNvPr id="146" name="Group 37"/>
          <p:cNvGrpSpPr/>
          <p:nvPr/>
        </p:nvGrpSpPr>
        <p:grpSpPr>
          <a:xfrm>
            <a:off x="3705349" y="6254120"/>
            <a:ext cx="2627428" cy="732446"/>
            <a:chOff x="5713848" y="3526613"/>
            <a:chExt cx="2579236" cy="581322"/>
          </a:xfrm>
        </p:grpSpPr>
        <p:sp>
          <p:nvSpPr>
            <p:cNvPr id="147" name="TextBox 146"/>
            <p:cNvSpPr txBox="1"/>
            <p:nvPr/>
          </p:nvSpPr>
          <p:spPr>
            <a:xfrm>
              <a:off x="5713848" y="3526613"/>
              <a:ext cx="2579236" cy="1225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Консолидированная группа </a:t>
              </a:r>
              <a:r>
                <a:rPr lang="ru-RU" sz="1000" b="1" dirty="0" smtClean="0">
                  <a:latin typeface="Arial Narrow" panose="020B0606020202030204" pitchFamily="34" charset="0"/>
                </a:rPr>
                <a:t>налогоплательщиков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749896" y="3691187"/>
              <a:ext cx="2366007" cy="41674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«Газпром»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«Северсталь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</a:t>
              </a:r>
              <a:r>
                <a:rPr lang="ru-RU" sz="1000" dirty="0" err="1">
                  <a:latin typeface="Arial Narrow" panose="020B0606020202030204" pitchFamily="34" charset="0"/>
                </a:rPr>
                <a:t>Транснефть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6144" y="126226"/>
            <a:ext cx="5489809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вопросы о бюджете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1766" y="673000"/>
            <a:ext cx="2943728" cy="109259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БЮДЖЕТ 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9143" y="446830"/>
            <a:ext cx="3096344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«бюджет»? 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990915" y="1785230"/>
            <a:ext cx="967141" cy="884558"/>
            <a:chOff x="2224336" y="1560240"/>
            <a:chExt cx="1330630" cy="1291251"/>
          </a:xfrm>
        </p:grpSpPr>
        <p:pic>
          <p:nvPicPr>
            <p:cNvPr id="4099" name="Picture 3" descr="C:\Users\Kosolapova\Desktop\bag-money-icon-flat-style-vector-1993739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59" b="89815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148"/>
            <a:stretch/>
          </p:blipFill>
          <p:spPr bwMode="auto">
            <a:xfrm>
              <a:off x="2224336" y="1560240"/>
              <a:ext cx="1330630" cy="1291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18" t="35425" r="59559" b="61733"/>
            <a:stretch/>
          </p:blipFill>
          <p:spPr bwMode="auto">
            <a:xfrm>
              <a:off x="2584375" y="1992288"/>
              <a:ext cx="596179" cy="720080"/>
            </a:xfrm>
            <a:prstGeom prst="ellipse">
              <a:avLst/>
            </a:prstGeom>
            <a:ln w="9525">
              <a:noFill/>
              <a:miter lim="800000"/>
              <a:headEnd/>
              <a:tailEnd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109227" y="2173951"/>
            <a:ext cx="729985" cy="2646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100" b="1" dirty="0">
                <a:solidFill>
                  <a:srgbClr val="FFD833"/>
                </a:solidFill>
                <a:latin typeface="Arial Narrow" panose="020B0606020202030204" pitchFamily="34" charset="0"/>
              </a:rPr>
              <a:t>БЮДЖЕТ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77422" y="444790"/>
            <a:ext cx="2488136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Какой бывает бюджет?</a:t>
            </a:r>
          </a:p>
        </p:txBody>
      </p:sp>
      <p:sp>
        <p:nvSpPr>
          <p:cNvPr id="13" name="Стрелка вправо 12"/>
          <p:cNvSpPr/>
          <p:nvPr/>
        </p:nvSpPr>
        <p:spPr>
          <a:xfrm rot="1651344">
            <a:off x="510333" y="211300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0152282">
            <a:off x="1981665" y="2127724"/>
            <a:ext cx="576064" cy="253191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1530489">
            <a:off x="570014" y="1975093"/>
            <a:ext cx="59984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доходы</a:t>
            </a:r>
          </a:p>
        </p:txBody>
      </p:sp>
      <p:sp>
        <p:nvSpPr>
          <p:cNvPr id="21" name="TextBox 20"/>
          <p:cNvSpPr txBox="1"/>
          <p:nvPr/>
        </p:nvSpPr>
        <p:spPr>
          <a:xfrm rot="20025423">
            <a:off x="1850339" y="1988497"/>
            <a:ext cx="647934" cy="24622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000" b="1" dirty="0">
                <a:latin typeface="Arial Narrow" panose="020B0606020202030204" pitchFamily="34" charset="0"/>
              </a:rPr>
              <a:t>расходы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308442" y="676940"/>
            <a:ext cx="3024336" cy="213903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Дефицитный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Если расходная часть бюджета превышает доходную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Профицитный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Превышение доходов над расходами с образованием положительного остатка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Blip>
                <a:blip r:embed="rId6"/>
              </a:buBlip>
            </a:pPr>
            <a:r>
              <a:rPr lang="ru-RU" sz="1300" u="sng" dirty="0">
                <a:latin typeface="Arial Narrow" panose="020B0606020202030204" pitchFamily="34" charset="0"/>
              </a:rPr>
              <a:t>Бездифицитный</a:t>
            </a:r>
          </a:p>
          <a:p>
            <a:r>
              <a:rPr lang="ru-RU" sz="1300" dirty="0">
                <a:latin typeface="Arial Narrow" panose="020B0606020202030204" pitchFamily="34" charset="0"/>
              </a:rPr>
              <a:t>Сбалансированный по доходам и расходам бюджет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9143" y="2723415"/>
            <a:ext cx="48551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Что такое «доходы» и «расходы» бюджета?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73955" y="2892906"/>
            <a:ext cx="2850555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ДОХОДЫ БЮДЖЕТА</a:t>
            </a:r>
            <a:r>
              <a:rPr lang="ru-RU" sz="1300" b="1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- </a:t>
            </a:r>
            <a:r>
              <a:rPr lang="ru-RU" sz="1300" dirty="0">
                <a:ln w="1905"/>
                <a:latin typeface="Arial Narrow" panose="020B0606020202030204" pitchFamily="34" charset="0"/>
                <a:cs typeface="Times New Roman" panose="02020603050405020304" pitchFamily="18" charset="0"/>
              </a:rPr>
              <a:t>безвозмездные и безвозвратные поступления денежных средств в бюджет</a:t>
            </a:r>
          </a:p>
        </p:txBody>
      </p:sp>
      <p:graphicFrame>
        <p:nvGraphicFramePr>
          <p:cNvPr id="28" name="Схема 27"/>
          <p:cNvGraphicFramePr/>
          <p:nvPr>
            <p:extLst>
              <p:ext uri="{D42A27DB-BD31-4B8C-83A1-F6EECF244321}">
                <p14:modId xmlns:p14="http://schemas.microsoft.com/office/powerpoint/2010/main" val="2138216168"/>
              </p:ext>
            </p:extLst>
          </p:nvPr>
        </p:nvGraphicFramePr>
        <p:xfrm>
          <a:off x="189316" y="3546285"/>
          <a:ext cx="3093187" cy="229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3372996" y="3012067"/>
            <a:ext cx="2846920" cy="64630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200" dirty="0">
                <a:ln w="1905"/>
                <a:latin typeface="Arial Narrow" panose="020B0606020202030204" pitchFamily="34" charset="0"/>
              </a:rPr>
              <a:t>РАСХОДЫ БЮДЖЕТА - выплачиваемые из бюджета денежные средства</a:t>
            </a:r>
            <a:r>
              <a:rPr lang="en-US" sz="1200" dirty="0">
                <a:ln w="1905"/>
                <a:latin typeface="Arial Narrow" panose="020B0606020202030204" pitchFamily="34" charset="0"/>
              </a:rPr>
              <a:t> </a:t>
            </a:r>
            <a:r>
              <a:rPr lang="ru-RU" sz="1200" dirty="0">
                <a:ln w="1905"/>
                <a:latin typeface="Arial Narrow" panose="020B0606020202030204" pitchFamily="34" charset="0"/>
              </a:rPr>
              <a:t>по приоритетным направлениям расходования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65487" y="3658374"/>
            <a:ext cx="2699436" cy="2246747"/>
          </a:xfrm>
          <a:prstGeom prst="rect">
            <a:avLst/>
          </a:prstGeom>
          <a:ln w="12700"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Расходная часть </a:t>
            </a:r>
            <a:r>
              <a:rPr lang="ru-RU" sz="1000" dirty="0">
                <a:latin typeface="Arial Narrow" panose="020B0606020202030204" pitchFamily="34" charset="0"/>
              </a:rPr>
              <a:t>бюджета формируется исходя из принципа обеспечения всех социальных обязательств и поддержки муниципальных образований области</a:t>
            </a:r>
          </a:p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>
                <a:latin typeface="Arial Narrow" panose="020B0606020202030204" pitchFamily="34" charset="0"/>
              </a:rPr>
              <a:t>Расходы </a:t>
            </a:r>
            <a:r>
              <a:rPr lang="ru-RU" sz="1000" dirty="0">
                <a:latin typeface="Arial Narrow" panose="020B0606020202030204" pitchFamily="34" charset="0"/>
              </a:rPr>
              <a:t>областного</a:t>
            </a:r>
            <a:r>
              <a:rPr lang="ru-RU" sz="1000" b="1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бюджета планируются по ведомственной структуре, т.е. по органам власти, а также </a:t>
            </a:r>
            <a:r>
              <a:rPr lang="ru-RU" sz="1000" b="1" dirty="0">
                <a:latin typeface="Arial Narrow" panose="020B0606020202030204" pitchFamily="34" charset="0"/>
              </a:rPr>
              <a:t>в разрезе государственных программ</a:t>
            </a:r>
            <a:r>
              <a:rPr lang="ru-RU" sz="1000" dirty="0">
                <a:latin typeface="Arial Narrow" panose="020B0606020202030204" pitchFamily="34" charset="0"/>
              </a:rPr>
              <a:t> </a:t>
            </a:r>
            <a:r>
              <a:rPr lang="ru-RU" sz="1000" b="1" dirty="0">
                <a:latin typeface="Arial Narrow" panose="020B0606020202030204" pitchFamily="34" charset="0"/>
              </a:rPr>
              <a:t>Ярославской </a:t>
            </a:r>
            <a:r>
              <a:rPr lang="ru-RU" sz="1000" b="1" dirty="0" smtClean="0">
                <a:latin typeface="Arial Narrow" panose="020B0606020202030204" pitchFamily="34" charset="0"/>
              </a:rPr>
              <a:t>области</a:t>
            </a: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  <a:p>
            <a:pPr algn="just"/>
            <a:endParaRPr lang="ru-RU" sz="1000" b="1" dirty="0" smtClean="0">
              <a:latin typeface="Arial Narrow" panose="020B0606020202030204" pitchFamily="34" charset="0"/>
            </a:endParaRPr>
          </a:p>
          <a:p>
            <a:pPr algn="just"/>
            <a:endParaRPr lang="ru-RU" sz="1000" b="1" dirty="0"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5671" y="4886550"/>
            <a:ext cx="2701658" cy="116952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09" indent="-171409" algn="just">
              <a:buFont typeface="Wingdings" panose="05000000000000000000" pitchFamily="2" charset="2"/>
              <a:buChar char="ü"/>
            </a:pPr>
            <a:r>
              <a:rPr lang="ru-RU" sz="1000" b="1" dirty="0" smtClean="0">
                <a:latin typeface="Arial Narrow" panose="020B0606020202030204" pitchFamily="34" charset="0"/>
              </a:rPr>
              <a:t>Государственная </a:t>
            </a:r>
            <a:r>
              <a:rPr lang="ru-RU" sz="1000" b="1" dirty="0">
                <a:latin typeface="Arial Narrow" panose="020B0606020202030204" pitchFamily="34" charset="0"/>
              </a:rPr>
              <a:t>программа - документ  стратегического планирования, который состоит из комплекса мероприятий, взаимоувязанных по задачам, срокам осуществления, исполнителям и ресурсам</a:t>
            </a:r>
          </a:p>
          <a:p>
            <a:endParaRPr lang="ru-RU" sz="1000" dirty="0">
              <a:latin typeface="Arial Narrow" panose="020B060602020203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111" name="Freeform 116"/>
          <p:cNvSpPr>
            <a:spLocks noEditPoints="1"/>
          </p:cNvSpPr>
          <p:nvPr/>
        </p:nvSpPr>
        <p:spPr bwMode="auto">
          <a:xfrm>
            <a:off x="4216973" y="7276136"/>
            <a:ext cx="202258" cy="15330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26" name="Group 38"/>
          <p:cNvGrpSpPr/>
          <p:nvPr/>
        </p:nvGrpSpPr>
        <p:grpSpPr>
          <a:xfrm>
            <a:off x="643444" y="6231276"/>
            <a:ext cx="2531569" cy="534968"/>
            <a:chOff x="1330149" y="1286892"/>
            <a:chExt cx="2609096" cy="546071"/>
          </a:xfrm>
        </p:grpSpPr>
        <p:sp>
          <p:nvSpPr>
            <p:cNvPr id="127" name="TextBox 126"/>
            <p:cNvSpPr txBox="1"/>
            <p:nvPr/>
          </p:nvSpPr>
          <p:spPr>
            <a:xfrm>
              <a:off x="1330149" y="1286892"/>
              <a:ext cx="2609096" cy="16010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ru-RU" sz="1000" b="1" dirty="0">
                  <a:latin typeface="Arial Narrow" panose="020B0606020202030204" pitchFamily="34" charset="0"/>
                </a:rPr>
                <a:t>Производство нефтепродуктов и нефтехимии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421794" y="1518798"/>
              <a:ext cx="2485291" cy="31416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/>
              <a:r>
                <a:rPr lang="ru-RU" sz="1000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«</a:t>
              </a:r>
              <a:r>
                <a:rPr lang="ru-RU" sz="1000" dirty="0" err="1">
                  <a:latin typeface="Arial Narrow" panose="020B0606020202030204" pitchFamily="34" charset="0"/>
                  <a:cs typeface="Times New Roman" panose="02020603050405020304" pitchFamily="18" charset="0"/>
                </a:rPr>
                <a:t>Славнефть</a:t>
              </a:r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 – ЯНОС»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lvl="0"/>
              <a:r>
                <a:rPr lang="ru-RU" sz="1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АО «Ярославский технический углерод»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29" name="Oval 24"/>
          <p:cNvSpPr/>
          <p:nvPr/>
        </p:nvSpPr>
        <p:spPr>
          <a:xfrm>
            <a:off x="363238" y="6199376"/>
            <a:ext cx="265811" cy="2590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0" name="Group 39"/>
          <p:cNvGrpSpPr/>
          <p:nvPr/>
        </p:nvGrpSpPr>
        <p:grpSpPr>
          <a:xfrm>
            <a:off x="643444" y="6891416"/>
            <a:ext cx="2535587" cy="365222"/>
            <a:chOff x="-2765438" y="388875"/>
            <a:chExt cx="2886154" cy="313350"/>
          </a:xfrm>
        </p:grpSpPr>
        <p:sp>
          <p:nvSpPr>
            <p:cNvPr id="131" name="TextBox 130"/>
            <p:cNvSpPr txBox="1"/>
            <p:nvPr/>
          </p:nvSpPr>
          <p:spPr>
            <a:xfrm>
              <a:off x="-2589098" y="388875"/>
              <a:ext cx="2594587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Железнодорожный </a:t>
              </a:r>
              <a:r>
                <a:rPr lang="ru-RU" sz="1000" b="1" dirty="0">
                  <a:latin typeface="Arial Narrow" panose="020B0606020202030204" pitchFamily="34" charset="0"/>
                </a:rPr>
                <a:t>транспорт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-2765438" y="570193"/>
              <a:ext cx="2886154" cy="13203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Северная </a:t>
              </a:r>
              <a:r>
                <a:rPr lang="ru-RU" sz="1000" dirty="0">
                  <a:latin typeface="Arial Narrow" panose="020B0606020202030204" pitchFamily="34" charset="0"/>
                </a:rPr>
                <a:t>железная </a:t>
              </a:r>
              <a:r>
                <a:rPr lang="ru-RU" sz="1000" dirty="0" smtClean="0">
                  <a:latin typeface="Arial Narrow" panose="020B0606020202030204" pitchFamily="34" charset="0"/>
                </a:rPr>
                <a:t>дорога - филиал ОАО </a:t>
              </a:r>
              <a:r>
                <a:rPr lang="ru-RU" sz="1000" dirty="0">
                  <a:latin typeface="Arial Narrow" panose="020B0606020202030204" pitchFamily="34" charset="0"/>
                </a:rPr>
                <a:t>«РЖД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34" name="Group 40"/>
          <p:cNvGrpSpPr/>
          <p:nvPr/>
        </p:nvGrpSpPr>
        <p:grpSpPr>
          <a:xfrm>
            <a:off x="732367" y="8581398"/>
            <a:ext cx="2446664" cy="737942"/>
            <a:chOff x="652679" y="3324890"/>
            <a:chExt cx="2930409" cy="754889"/>
          </a:xfrm>
        </p:grpSpPr>
        <p:sp>
          <p:nvSpPr>
            <p:cNvPr id="135" name="TextBox 134"/>
            <p:cNvSpPr txBox="1"/>
            <p:nvPr/>
          </p:nvSpPr>
          <p:spPr>
            <a:xfrm>
              <a:off x="709520" y="3324890"/>
              <a:ext cx="2792243" cy="15742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>
                  <a:latin typeface="Arial Narrow" panose="020B0606020202030204" pitchFamily="34" charset="0"/>
                </a:rPr>
                <a:t>Производство машин и оборудования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52679" y="3544543"/>
              <a:ext cx="2930409" cy="53523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</a:t>
              </a:r>
              <a:r>
                <a:rPr lang="ru-RU" sz="1000" dirty="0">
                  <a:latin typeface="Arial Narrow" panose="020B0606020202030204" pitchFamily="34" charset="0"/>
                </a:rPr>
                <a:t>«ОДК-Сатурн»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«ОДК - Газовые турбины»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Рыбинсккабель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37" name="Oval 35"/>
          <p:cNvSpPr/>
          <p:nvPr/>
        </p:nvSpPr>
        <p:spPr>
          <a:xfrm>
            <a:off x="363236" y="7314931"/>
            <a:ext cx="265811" cy="2590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38" name="Group 32"/>
          <p:cNvGrpSpPr/>
          <p:nvPr/>
        </p:nvGrpSpPr>
        <p:grpSpPr>
          <a:xfrm>
            <a:off x="732367" y="8058445"/>
            <a:ext cx="2545055" cy="414460"/>
            <a:chOff x="5309404" y="1416769"/>
            <a:chExt cx="3001481" cy="175289"/>
          </a:xfrm>
        </p:grpSpPr>
        <p:sp>
          <p:nvSpPr>
            <p:cNvPr id="139" name="TextBox 138"/>
            <p:cNvSpPr txBox="1"/>
            <p:nvPr/>
          </p:nvSpPr>
          <p:spPr>
            <a:xfrm>
              <a:off x="5365373" y="1416769"/>
              <a:ext cx="2289383" cy="6508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lvl="0"/>
              <a:r>
                <a:rPr lang="ru-RU" sz="1000" b="1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Пищевая промышленность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09404" y="1526974"/>
              <a:ext cx="3001481" cy="6508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ООО </a:t>
              </a:r>
              <a:r>
                <a:rPr lang="ru-RU" sz="1000" dirty="0">
                  <a:latin typeface="Arial Narrow" panose="020B0606020202030204" pitchFamily="34" charset="0"/>
                </a:rPr>
                <a:t>«ПК «Балтика» </a:t>
              </a:r>
              <a:r>
                <a:rPr lang="ru-RU" sz="1000" dirty="0" smtClean="0">
                  <a:latin typeface="Arial Narrow" panose="020B0606020202030204" pitchFamily="34" charset="0"/>
                </a:rPr>
                <a:t>«</a:t>
              </a:r>
              <a:r>
                <a:rPr lang="ru-RU" sz="1000" dirty="0">
                  <a:latin typeface="Arial Narrow" panose="020B0606020202030204" pitchFamily="34" charset="0"/>
                </a:rPr>
                <a:t>Пивзавод «</a:t>
              </a:r>
              <a:r>
                <a:rPr lang="ru-RU" sz="1000" dirty="0" err="1">
                  <a:latin typeface="Arial Narrow" panose="020B0606020202030204" pitchFamily="34" charset="0"/>
                </a:rPr>
                <a:t>Ярпиво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1" name="Oval 58"/>
          <p:cNvSpPr/>
          <p:nvPr/>
        </p:nvSpPr>
        <p:spPr>
          <a:xfrm>
            <a:off x="369142" y="8560902"/>
            <a:ext cx="265811" cy="2590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42" name="Group 36"/>
          <p:cNvGrpSpPr/>
          <p:nvPr/>
        </p:nvGrpSpPr>
        <p:grpSpPr>
          <a:xfrm>
            <a:off x="732366" y="7367368"/>
            <a:ext cx="2392146" cy="563346"/>
            <a:chOff x="5983610" y="2457354"/>
            <a:chExt cx="2410129" cy="563346"/>
          </a:xfrm>
        </p:grpSpPr>
        <p:sp>
          <p:nvSpPr>
            <p:cNvPr id="143" name="TextBox 142"/>
            <p:cNvSpPr txBox="1"/>
            <p:nvPr/>
          </p:nvSpPr>
          <p:spPr>
            <a:xfrm>
              <a:off x="6050106" y="2457354"/>
              <a:ext cx="1852986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Банковская </a:t>
              </a:r>
              <a:r>
                <a:rPr lang="ru-RU" sz="1000" b="1" dirty="0">
                  <a:latin typeface="Arial Narrow" panose="020B0606020202030204" pitchFamily="34" charset="0"/>
                </a:rPr>
                <a:t>сфера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5983610" y="2682146"/>
              <a:ext cx="2410129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>
                  <a:latin typeface="Arial Narrow" panose="020B0606020202030204" pitchFamily="34" charset="0"/>
                </a:rPr>
                <a:t>ПАО «Сбербанк России»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</a:t>
              </a:r>
              <a:r>
                <a:rPr lang="ru-RU" sz="1000" dirty="0">
                  <a:latin typeface="Arial Narrow" panose="020B0606020202030204" pitchFamily="34" charset="0"/>
                </a:rPr>
                <a:t>«Райффайзенбанк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45" name="Oval 62"/>
          <p:cNvSpPr/>
          <p:nvPr/>
        </p:nvSpPr>
        <p:spPr>
          <a:xfrm>
            <a:off x="369143" y="7998912"/>
            <a:ext cx="265811" cy="2590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49" name="Oval 66"/>
          <p:cNvSpPr/>
          <p:nvPr/>
        </p:nvSpPr>
        <p:spPr>
          <a:xfrm>
            <a:off x="3386386" y="6201790"/>
            <a:ext cx="265811" cy="25909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6" name="Freeform 135"/>
          <p:cNvSpPr>
            <a:spLocks noEditPoints="1"/>
          </p:cNvSpPr>
          <p:nvPr/>
        </p:nvSpPr>
        <p:spPr bwMode="auto">
          <a:xfrm>
            <a:off x="3465532" y="6272300"/>
            <a:ext cx="111408" cy="104717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sz="1000" dirty="0">
              <a:latin typeface="Arial Narrow" panose="020B0606020202030204" pitchFamily="34" charset="0"/>
            </a:endParaRPr>
          </a:p>
        </p:txBody>
      </p:sp>
      <p:sp>
        <p:nvSpPr>
          <p:cNvPr id="4110" name="Прямоугольник 4109"/>
          <p:cNvSpPr/>
          <p:nvPr/>
        </p:nvSpPr>
        <p:spPr>
          <a:xfrm>
            <a:off x="251023" y="5799266"/>
            <a:ext cx="289641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000" b="1" u="sng" dirty="0">
                <a:latin typeface="Arial Narrow" panose="020B0606020202030204" pitchFamily="34" charset="0"/>
                <a:cs typeface="Times New Roman" panose="02020603050405020304" pitchFamily="18" charset="0"/>
              </a:rPr>
              <a:t>КРУПНЫЕ НАЛОГОПЛАТЕЛЬЩИКИ В ЯРОСЛАВСКОЙ ОБЛАСТИ </a:t>
            </a:r>
          </a:p>
        </p:txBody>
      </p:sp>
      <p:sp>
        <p:nvSpPr>
          <p:cNvPr id="82" name="Oval 30"/>
          <p:cNvSpPr/>
          <p:nvPr/>
        </p:nvSpPr>
        <p:spPr>
          <a:xfrm>
            <a:off x="354302" y="6874654"/>
            <a:ext cx="265811" cy="2590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2" name="Freeform 35"/>
          <p:cNvSpPr>
            <a:spLocks noEditPoints="1"/>
          </p:cNvSpPr>
          <p:nvPr/>
        </p:nvSpPr>
        <p:spPr bwMode="auto">
          <a:xfrm>
            <a:off x="450970" y="8047240"/>
            <a:ext cx="112139" cy="145909"/>
          </a:xfrm>
          <a:custGeom>
            <a:avLst/>
            <a:gdLst/>
            <a:ahLst/>
            <a:cxnLst>
              <a:cxn ang="0">
                <a:pos x="37" y="23"/>
              </a:cxn>
              <a:cxn ang="0">
                <a:pos x="37" y="3"/>
              </a:cxn>
              <a:cxn ang="0">
                <a:pos x="40" y="3"/>
              </a:cxn>
              <a:cxn ang="0">
                <a:pos x="40" y="0"/>
              </a:cxn>
              <a:cxn ang="0">
                <a:pos x="17" y="0"/>
              </a:cxn>
              <a:cxn ang="0">
                <a:pos x="17" y="3"/>
              </a:cxn>
              <a:cxn ang="0">
                <a:pos x="20" y="3"/>
              </a:cxn>
              <a:cxn ang="0">
                <a:pos x="20" y="23"/>
              </a:cxn>
              <a:cxn ang="0">
                <a:pos x="0" y="60"/>
              </a:cxn>
              <a:cxn ang="0">
                <a:pos x="9" y="69"/>
              </a:cxn>
              <a:cxn ang="0">
                <a:pos x="49" y="69"/>
              </a:cxn>
              <a:cxn ang="0">
                <a:pos x="57" y="60"/>
              </a:cxn>
              <a:cxn ang="0">
                <a:pos x="37" y="23"/>
              </a:cxn>
              <a:cxn ang="0">
                <a:pos x="49" y="66"/>
              </a:cxn>
              <a:cxn ang="0">
                <a:pos x="9" y="66"/>
              </a:cxn>
              <a:cxn ang="0">
                <a:pos x="3" y="60"/>
              </a:cxn>
              <a:cxn ang="0">
                <a:pos x="22" y="24"/>
              </a:cxn>
              <a:cxn ang="0">
                <a:pos x="23" y="24"/>
              </a:cxn>
              <a:cxn ang="0">
                <a:pos x="23" y="3"/>
              </a:cxn>
              <a:cxn ang="0">
                <a:pos x="34" y="3"/>
              </a:cxn>
              <a:cxn ang="0">
                <a:pos x="34" y="24"/>
              </a:cxn>
              <a:cxn ang="0">
                <a:pos x="35" y="24"/>
              </a:cxn>
              <a:cxn ang="0">
                <a:pos x="54" y="60"/>
              </a:cxn>
              <a:cxn ang="0">
                <a:pos x="49" y="66"/>
              </a:cxn>
              <a:cxn ang="0">
                <a:pos x="20" y="55"/>
              </a:cxn>
              <a:cxn ang="0">
                <a:pos x="17" y="58"/>
              </a:cxn>
              <a:cxn ang="0">
                <a:pos x="14" y="55"/>
              </a:cxn>
              <a:cxn ang="0">
                <a:pos x="17" y="52"/>
              </a:cxn>
              <a:cxn ang="0">
                <a:pos x="20" y="55"/>
              </a:cxn>
              <a:cxn ang="0">
                <a:pos x="37" y="59"/>
              </a:cxn>
              <a:cxn ang="0">
                <a:pos x="33" y="63"/>
              </a:cxn>
              <a:cxn ang="0">
                <a:pos x="29" y="59"/>
              </a:cxn>
              <a:cxn ang="0">
                <a:pos x="33" y="55"/>
              </a:cxn>
              <a:cxn ang="0">
                <a:pos x="37" y="59"/>
              </a:cxn>
              <a:cxn ang="0">
                <a:pos x="30" y="54"/>
              </a:cxn>
              <a:cxn ang="0">
                <a:pos x="27" y="57"/>
              </a:cxn>
              <a:cxn ang="0">
                <a:pos x="23" y="54"/>
              </a:cxn>
              <a:cxn ang="0">
                <a:pos x="27" y="50"/>
              </a:cxn>
              <a:cxn ang="0">
                <a:pos x="30" y="54"/>
              </a:cxn>
              <a:cxn ang="0">
                <a:pos x="26" y="49"/>
              </a:cxn>
              <a:cxn ang="0">
                <a:pos x="21" y="44"/>
              </a:cxn>
              <a:cxn ang="0">
                <a:pos x="26" y="39"/>
              </a:cxn>
              <a:cxn ang="0">
                <a:pos x="31" y="44"/>
              </a:cxn>
              <a:cxn ang="0">
                <a:pos x="26" y="49"/>
              </a:cxn>
              <a:cxn ang="0">
                <a:pos x="34" y="44"/>
              </a:cxn>
              <a:cxn ang="0">
                <a:pos x="37" y="41"/>
              </a:cxn>
              <a:cxn ang="0">
                <a:pos x="40" y="44"/>
              </a:cxn>
              <a:cxn ang="0">
                <a:pos x="37" y="47"/>
              </a:cxn>
              <a:cxn ang="0">
                <a:pos x="34" y="44"/>
              </a:cxn>
              <a:cxn ang="0">
                <a:pos x="37" y="51"/>
              </a:cxn>
              <a:cxn ang="0">
                <a:pos x="35" y="53"/>
              </a:cxn>
              <a:cxn ang="0">
                <a:pos x="33" y="51"/>
              </a:cxn>
              <a:cxn ang="0">
                <a:pos x="35" y="49"/>
              </a:cxn>
              <a:cxn ang="0">
                <a:pos x="37" y="51"/>
              </a:cxn>
              <a:cxn ang="0">
                <a:pos x="37" y="51"/>
              </a:cxn>
              <a:cxn ang="0">
                <a:pos x="37" y="51"/>
              </a:cxn>
            </a:cxnLst>
            <a:rect l="0" t="0" r="r" b="b"/>
            <a:pathLst>
              <a:path w="57" h="69">
                <a:moveTo>
                  <a:pt x="37" y="23"/>
                </a:moveTo>
                <a:cubicBezTo>
                  <a:pt x="37" y="3"/>
                  <a:pt x="37" y="3"/>
                  <a:pt x="37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0"/>
                  <a:pt x="40" y="0"/>
                  <a:pt x="4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3"/>
                  <a:pt x="17" y="3"/>
                  <a:pt x="17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0" y="51"/>
                  <a:pt x="0" y="60"/>
                </a:cubicBezTo>
                <a:cubicBezTo>
                  <a:pt x="0" y="69"/>
                  <a:pt x="9" y="69"/>
                  <a:pt x="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57" y="69"/>
                  <a:pt x="57" y="60"/>
                </a:cubicBezTo>
                <a:cubicBezTo>
                  <a:pt x="57" y="51"/>
                  <a:pt x="37" y="23"/>
                  <a:pt x="37" y="23"/>
                </a:cubicBezTo>
                <a:close/>
                <a:moveTo>
                  <a:pt x="49" y="66"/>
                </a:moveTo>
                <a:cubicBezTo>
                  <a:pt x="9" y="66"/>
                  <a:pt x="9" y="66"/>
                  <a:pt x="9" y="66"/>
                </a:cubicBezTo>
                <a:cubicBezTo>
                  <a:pt x="8" y="66"/>
                  <a:pt x="3" y="65"/>
                  <a:pt x="3" y="60"/>
                </a:cubicBezTo>
                <a:cubicBezTo>
                  <a:pt x="3" y="54"/>
                  <a:pt x="15" y="35"/>
                  <a:pt x="22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3"/>
                  <a:pt x="23" y="3"/>
                  <a:pt x="2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24"/>
                  <a:pt x="34" y="24"/>
                  <a:pt x="34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42" y="35"/>
                  <a:pt x="54" y="54"/>
                  <a:pt x="54" y="60"/>
                </a:cubicBezTo>
                <a:cubicBezTo>
                  <a:pt x="54" y="65"/>
                  <a:pt x="50" y="66"/>
                  <a:pt x="49" y="66"/>
                </a:cubicBezTo>
                <a:close/>
                <a:moveTo>
                  <a:pt x="20" y="55"/>
                </a:moveTo>
                <a:cubicBezTo>
                  <a:pt x="20" y="56"/>
                  <a:pt x="19" y="58"/>
                  <a:pt x="17" y="58"/>
                </a:cubicBezTo>
                <a:cubicBezTo>
                  <a:pt x="16" y="58"/>
                  <a:pt x="14" y="56"/>
                  <a:pt x="14" y="55"/>
                </a:cubicBezTo>
                <a:cubicBezTo>
                  <a:pt x="14" y="53"/>
                  <a:pt x="16" y="52"/>
                  <a:pt x="17" y="52"/>
                </a:cubicBezTo>
                <a:cubicBezTo>
                  <a:pt x="19" y="52"/>
                  <a:pt x="20" y="53"/>
                  <a:pt x="20" y="55"/>
                </a:cubicBezTo>
                <a:close/>
                <a:moveTo>
                  <a:pt x="37" y="59"/>
                </a:moveTo>
                <a:cubicBezTo>
                  <a:pt x="37" y="61"/>
                  <a:pt x="35" y="63"/>
                  <a:pt x="33" y="63"/>
                </a:cubicBezTo>
                <a:cubicBezTo>
                  <a:pt x="31" y="63"/>
                  <a:pt x="29" y="61"/>
                  <a:pt x="29" y="59"/>
                </a:cubicBezTo>
                <a:cubicBezTo>
                  <a:pt x="29" y="57"/>
                  <a:pt x="31" y="55"/>
                  <a:pt x="33" y="55"/>
                </a:cubicBezTo>
                <a:cubicBezTo>
                  <a:pt x="35" y="55"/>
                  <a:pt x="37" y="57"/>
                  <a:pt x="37" y="59"/>
                </a:cubicBezTo>
                <a:close/>
                <a:moveTo>
                  <a:pt x="30" y="54"/>
                </a:moveTo>
                <a:cubicBezTo>
                  <a:pt x="30" y="56"/>
                  <a:pt x="29" y="57"/>
                  <a:pt x="27" y="57"/>
                </a:cubicBezTo>
                <a:cubicBezTo>
                  <a:pt x="25" y="57"/>
                  <a:pt x="23" y="56"/>
                  <a:pt x="23" y="54"/>
                </a:cubicBezTo>
                <a:cubicBezTo>
                  <a:pt x="23" y="52"/>
                  <a:pt x="25" y="50"/>
                  <a:pt x="27" y="50"/>
                </a:cubicBezTo>
                <a:cubicBezTo>
                  <a:pt x="29" y="50"/>
                  <a:pt x="30" y="52"/>
                  <a:pt x="30" y="54"/>
                </a:cubicBezTo>
                <a:close/>
                <a:moveTo>
                  <a:pt x="26" y="49"/>
                </a:moveTo>
                <a:cubicBezTo>
                  <a:pt x="23" y="49"/>
                  <a:pt x="21" y="47"/>
                  <a:pt x="21" y="44"/>
                </a:cubicBezTo>
                <a:cubicBezTo>
                  <a:pt x="21" y="41"/>
                  <a:pt x="23" y="39"/>
                  <a:pt x="26" y="39"/>
                </a:cubicBezTo>
                <a:cubicBezTo>
                  <a:pt x="29" y="39"/>
                  <a:pt x="31" y="41"/>
                  <a:pt x="31" y="44"/>
                </a:cubicBezTo>
                <a:cubicBezTo>
                  <a:pt x="31" y="47"/>
                  <a:pt x="29" y="49"/>
                  <a:pt x="26" y="49"/>
                </a:cubicBezTo>
                <a:close/>
                <a:moveTo>
                  <a:pt x="34" y="44"/>
                </a:moveTo>
                <a:cubicBezTo>
                  <a:pt x="34" y="43"/>
                  <a:pt x="35" y="41"/>
                  <a:pt x="37" y="41"/>
                </a:cubicBezTo>
                <a:cubicBezTo>
                  <a:pt x="38" y="41"/>
                  <a:pt x="40" y="43"/>
                  <a:pt x="40" y="44"/>
                </a:cubicBezTo>
                <a:cubicBezTo>
                  <a:pt x="40" y="46"/>
                  <a:pt x="38" y="47"/>
                  <a:pt x="37" y="47"/>
                </a:cubicBezTo>
                <a:cubicBezTo>
                  <a:pt x="35" y="47"/>
                  <a:pt x="34" y="46"/>
                  <a:pt x="34" y="44"/>
                </a:cubicBezTo>
                <a:close/>
                <a:moveTo>
                  <a:pt x="37" y="51"/>
                </a:moveTo>
                <a:cubicBezTo>
                  <a:pt x="37" y="52"/>
                  <a:pt x="36" y="53"/>
                  <a:pt x="35" y="53"/>
                </a:cubicBezTo>
                <a:cubicBezTo>
                  <a:pt x="34" y="53"/>
                  <a:pt x="33" y="52"/>
                  <a:pt x="33" y="51"/>
                </a:cubicBezTo>
                <a:cubicBezTo>
                  <a:pt x="33" y="50"/>
                  <a:pt x="34" y="49"/>
                  <a:pt x="35" y="49"/>
                </a:cubicBezTo>
                <a:cubicBezTo>
                  <a:pt x="36" y="49"/>
                  <a:pt x="37" y="50"/>
                  <a:pt x="37" y="51"/>
                </a:cubicBezTo>
                <a:close/>
                <a:moveTo>
                  <a:pt x="37" y="51"/>
                </a:moveTo>
                <a:cubicBezTo>
                  <a:pt x="37" y="51"/>
                  <a:pt x="37" y="51"/>
                  <a:pt x="37" y="5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grpSp>
        <p:nvGrpSpPr>
          <p:cNvPr id="98" name="Group 45"/>
          <p:cNvGrpSpPr/>
          <p:nvPr/>
        </p:nvGrpSpPr>
        <p:grpSpPr>
          <a:xfrm>
            <a:off x="438499" y="6253904"/>
            <a:ext cx="4154314" cy="156346"/>
            <a:chOff x="-12453878" y="3948114"/>
            <a:chExt cx="15779691" cy="657225"/>
          </a:xfrm>
          <a:solidFill>
            <a:schemeClr val="bg1"/>
          </a:solidFill>
        </p:grpSpPr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-12453878" y="4032919"/>
              <a:ext cx="520702" cy="479427"/>
            </a:xfrm>
            <a:custGeom>
              <a:avLst/>
              <a:gdLst/>
              <a:ahLst/>
              <a:cxnLst>
                <a:cxn ang="0">
                  <a:pos x="309" y="281"/>
                </a:cxn>
                <a:cxn ang="0">
                  <a:pos x="309" y="125"/>
                </a:cxn>
                <a:cxn ang="0">
                  <a:pos x="172" y="125"/>
                </a:cxn>
                <a:cxn ang="0">
                  <a:pos x="172" y="22"/>
                </a:cxn>
                <a:cxn ang="0">
                  <a:pos x="117" y="22"/>
                </a:cxn>
                <a:cxn ang="0">
                  <a:pos x="117" y="125"/>
                </a:cxn>
                <a:cxn ang="0">
                  <a:pos x="87" y="125"/>
                </a:cxn>
                <a:cxn ang="0">
                  <a:pos x="87" y="0"/>
                </a:cxn>
                <a:cxn ang="0">
                  <a:pos x="32" y="0"/>
                </a:cxn>
                <a:cxn ang="0">
                  <a:pos x="32" y="125"/>
                </a:cxn>
                <a:cxn ang="0">
                  <a:pos x="21" y="125"/>
                </a:cxn>
                <a:cxn ang="0">
                  <a:pos x="21" y="281"/>
                </a:cxn>
                <a:cxn ang="0">
                  <a:pos x="0" y="281"/>
                </a:cxn>
                <a:cxn ang="0">
                  <a:pos x="0" y="302"/>
                </a:cxn>
                <a:cxn ang="0">
                  <a:pos x="328" y="302"/>
                </a:cxn>
                <a:cxn ang="0">
                  <a:pos x="328" y="281"/>
                </a:cxn>
                <a:cxn ang="0">
                  <a:pos x="309" y="281"/>
                </a:cxn>
              </a:cxnLst>
              <a:rect l="0" t="0" r="r" b="b"/>
              <a:pathLst>
                <a:path w="328" h="302">
                  <a:moveTo>
                    <a:pt x="309" y="281"/>
                  </a:moveTo>
                  <a:lnTo>
                    <a:pt x="309" y="125"/>
                  </a:lnTo>
                  <a:lnTo>
                    <a:pt x="172" y="125"/>
                  </a:lnTo>
                  <a:lnTo>
                    <a:pt x="172" y="22"/>
                  </a:lnTo>
                  <a:lnTo>
                    <a:pt x="117" y="22"/>
                  </a:lnTo>
                  <a:lnTo>
                    <a:pt x="117" y="125"/>
                  </a:lnTo>
                  <a:lnTo>
                    <a:pt x="87" y="125"/>
                  </a:lnTo>
                  <a:lnTo>
                    <a:pt x="87" y="0"/>
                  </a:lnTo>
                  <a:lnTo>
                    <a:pt x="32" y="0"/>
                  </a:lnTo>
                  <a:lnTo>
                    <a:pt x="32" y="125"/>
                  </a:lnTo>
                  <a:lnTo>
                    <a:pt x="21" y="125"/>
                  </a:lnTo>
                  <a:lnTo>
                    <a:pt x="21" y="281"/>
                  </a:lnTo>
                  <a:lnTo>
                    <a:pt x="0" y="281"/>
                  </a:lnTo>
                  <a:lnTo>
                    <a:pt x="0" y="302"/>
                  </a:lnTo>
                  <a:lnTo>
                    <a:pt x="328" y="302"/>
                  </a:lnTo>
                  <a:lnTo>
                    <a:pt x="328" y="281"/>
                  </a:lnTo>
                  <a:lnTo>
                    <a:pt x="309" y="2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Rectangle 91"/>
            <p:cNvSpPr>
              <a:spLocks noChangeArrowheads="1"/>
            </p:cNvSpPr>
            <p:nvPr/>
          </p:nvSpPr>
          <p:spPr bwMode="auto">
            <a:xfrm>
              <a:off x="2752725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Rectangle 92"/>
            <p:cNvSpPr>
              <a:spLocks noChangeArrowheads="1"/>
            </p:cNvSpPr>
            <p:nvPr/>
          </p:nvSpPr>
          <p:spPr bwMode="auto">
            <a:xfrm>
              <a:off x="2865438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Rectangle 93"/>
            <p:cNvSpPr>
              <a:spLocks noChangeArrowheads="1"/>
            </p:cNvSpPr>
            <p:nvPr/>
          </p:nvSpPr>
          <p:spPr bwMode="auto">
            <a:xfrm>
              <a:off x="2978150" y="4435476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Rectangle 94"/>
            <p:cNvSpPr>
              <a:spLocks noChangeArrowheads="1"/>
            </p:cNvSpPr>
            <p:nvPr/>
          </p:nvSpPr>
          <p:spPr bwMode="auto">
            <a:xfrm>
              <a:off x="3090863" y="4435476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Rectangle 95"/>
            <p:cNvSpPr>
              <a:spLocks noChangeArrowheads="1"/>
            </p:cNvSpPr>
            <p:nvPr/>
          </p:nvSpPr>
          <p:spPr bwMode="auto">
            <a:xfrm>
              <a:off x="2752725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Rectangle 96"/>
            <p:cNvSpPr>
              <a:spLocks noChangeArrowheads="1"/>
            </p:cNvSpPr>
            <p:nvPr/>
          </p:nvSpPr>
          <p:spPr bwMode="auto">
            <a:xfrm>
              <a:off x="2865438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Rectangle 97"/>
            <p:cNvSpPr>
              <a:spLocks noChangeArrowheads="1"/>
            </p:cNvSpPr>
            <p:nvPr/>
          </p:nvSpPr>
          <p:spPr bwMode="auto">
            <a:xfrm>
              <a:off x="2978150" y="4545014"/>
              <a:ext cx="60325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Rectangle 98"/>
            <p:cNvSpPr>
              <a:spLocks noChangeArrowheads="1"/>
            </p:cNvSpPr>
            <p:nvPr/>
          </p:nvSpPr>
          <p:spPr bwMode="auto">
            <a:xfrm>
              <a:off x="3090863" y="4545014"/>
              <a:ext cx="587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99"/>
            <p:cNvSpPr>
              <a:spLocks/>
            </p:cNvSpPr>
            <p:nvPr/>
          </p:nvSpPr>
          <p:spPr bwMode="auto">
            <a:xfrm>
              <a:off x="2838450" y="3976689"/>
              <a:ext cx="487363" cy="223838"/>
            </a:xfrm>
            <a:custGeom>
              <a:avLst/>
              <a:gdLst/>
              <a:ahLst/>
              <a:cxnLst>
                <a:cxn ang="0">
                  <a:pos x="6" y="109"/>
                </a:cxn>
                <a:cxn ang="0">
                  <a:pos x="27" y="86"/>
                </a:cxn>
                <a:cxn ang="0">
                  <a:pos x="47" y="72"/>
                </a:cxn>
                <a:cxn ang="0">
                  <a:pos x="52" y="62"/>
                </a:cxn>
                <a:cxn ang="0">
                  <a:pos x="68" y="61"/>
                </a:cxn>
                <a:cxn ang="0">
                  <a:pos x="74" y="27"/>
                </a:cxn>
                <a:cxn ang="0">
                  <a:pos x="99" y="11"/>
                </a:cxn>
                <a:cxn ang="0">
                  <a:pos x="117" y="15"/>
                </a:cxn>
                <a:cxn ang="0">
                  <a:pos x="143" y="1"/>
                </a:cxn>
                <a:cxn ang="0">
                  <a:pos x="171" y="18"/>
                </a:cxn>
                <a:cxn ang="0">
                  <a:pos x="218" y="30"/>
                </a:cxn>
                <a:cxn ang="0">
                  <a:pos x="258" y="34"/>
                </a:cxn>
                <a:cxn ang="0">
                  <a:pos x="274" y="48"/>
                </a:cxn>
                <a:cxn ang="0">
                  <a:pos x="272" y="67"/>
                </a:cxn>
                <a:cxn ang="0">
                  <a:pos x="287" y="113"/>
                </a:cxn>
                <a:cxn ang="0">
                  <a:pos x="275" y="124"/>
                </a:cxn>
                <a:cxn ang="0">
                  <a:pos x="228" y="111"/>
                </a:cxn>
                <a:cxn ang="0">
                  <a:pos x="215" y="130"/>
                </a:cxn>
                <a:cxn ang="0">
                  <a:pos x="194" y="120"/>
                </a:cxn>
                <a:cxn ang="0">
                  <a:pos x="153" y="103"/>
                </a:cxn>
                <a:cxn ang="0">
                  <a:pos x="139" y="124"/>
                </a:cxn>
                <a:cxn ang="0">
                  <a:pos x="118" y="117"/>
                </a:cxn>
                <a:cxn ang="0">
                  <a:pos x="109" y="124"/>
                </a:cxn>
                <a:cxn ang="0">
                  <a:pos x="83" y="134"/>
                </a:cxn>
                <a:cxn ang="0">
                  <a:pos x="72" y="125"/>
                </a:cxn>
                <a:cxn ang="0">
                  <a:pos x="92" y="123"/>
                </a:cxn>
                <a:cxn ang="0">
                  <a:pos x="107" y="121"/>
                </a:cxn>
                <a:cxn ang="0">
                  <a:pos x="116" y="108"/>
                </a:cxn>
                <a:cxn ang="0">
                  <a:pos x="135" y="119"/>
                </a:cxn>
                <a:cxn ang="0">
                  <a:pos x="157" y="98"/>
                </a:cxn>
                <a:cxn ang="0">
                  <a:pos x="172" y="116"/>
                </a:cxn>
                <a:cxn ang="0">
                  <a:pos x="196" y="114"/>
                </a:cxn>
                <a:cxn ang="0">
                  <a:pos x="223" y="117"/>
                </a:cxn>
                <a:cxn ang="0">
                  <a:pos x="254" y="119"/>
                </a:cxn>
                <a:cxn ang="0">
                  <a:pos x="278" y="112"/>
                </a:cxn>
                <a:cxn ang="0">
                  <a:pos x="283" y="92"/>
                </a:cxn>
                <a:cxn ang="0">
                  <a:pos x="267" y="68"/>
                </a:cxn>
                <a:cxn ang="0">
                  <a:pos x="267" y="46"/>
                </a:cxn>
                <a:cxn ang="0">
                  <a:pos x="237" y="35"/>
                </a:cxn>
                <a:cxn ang="0">
                  <a:pos x="216" y="38"/>
                </a:cxn>
                <a:cxn ang="0">
                  <a:pos x="172" y="20"/>
                </a:cxn>
                <a:cxn ang="0">
                  <a:pos x="168" y="11"/>
                </a:cxn>
                <a:cxn ang="0">
                  <a:pos x="118" y="26"/>
                </a:cxn>
                <a:cxn ang="0">
                  <a:pos x="107" y="20"/>
                </a:cxn>
                <a:cxn ang="0">
                  <a:pos x="80" y="30"/>
                </a:cxn>
                <a:cxn ang="0">
                  <a:pos x="69" y="65"/>
                </a:cxn>
                <a:cxn ang="0">
                  <a:pos x="59" y="64"/>
                </a:cxn>
                <a:cxn ang="0">
                  <a:pos x="53" y="77"/>
                </a:cxn>
                <a:cxn ang="0">
                  <a:pos x="38" y="79"/>
                </a:cxn>
                <a:cxn ang="0">
                  <a:pos x="25" y="115"/>
                </a:cxn>
                <a:cxn ang="0">
                  <a:pos x="2" y="118"/>
                </a:cxn>
              </a:cxnLst>
              <a:rect l="0" t="0" r="r" b="b"/>
              <a:pathLst>
                <a:path w="292" h="134">
                  <a:moveTo>
                    <a:pt x="2" y="127"/>
                  </a:moveTo>
                  <a:cubicBezTo>
                    <a:pt x="1" y="125"/>
                    <a:pt x="0" y="121"/>
                    <a:pt x="0" y="118"/>
                  </a:cubicBezTo>
                  <a:cubicBezTo>
                    <a:pt x="0" y="116"/>
                    <a:pt x="1" y="114"/>
                    <a:pt x="2" y="113"/>
                  </a:cubicBezTo>
                  <a:cubicBezTo>
                    <a:pt x="3" y="111"/>
                    <a:pt x="4" y="110"/>
                    <a:pt x="6" y="109"/>
                  </a:cubicBezTo>
                  <a:cubicBezTo>
                    <a:pt x="9" y="108"/>
                    <a:pt x="13" y="108"/>
                    <a:pt x="16" y="108"/>
                  </a:cubicBezTo>
                  <a:cubicBezTo>
                    <a:pt x="20" y="109"/>
                    <a:pt x="23" y="110"/>
                    <a:pt x="26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3" y="104"/>
                    <a:pt x="24" y="95"/>
                    <a:pt x="27" y="86"/>
                  </a:cubicBezTo>
                  <a:cubicBezTo>
                    <a:pt x="29" y="82"/>
                    <a:pt x="31" y="77"/>
                    <a:pt x="35" y="74"/>
                  </a:cubicBezTo>
                  <a:cubicBezTo>
                    <a:pt x="37" y="73"/>
                    <a:pt x="38" y="73"/>
                    <a:pt x="39" y="72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5" y="72"/>
                    <a:pt x="46" y="72"/>
                    <a:pt x="47" y="72"/>
                  </a:cubicBezTo>
                  <a:cubicBezTo>
                    <a:pt x="49" y="73"/>
                    <a:pt x="50" y="73"/>
                    <a:pt x="51" y="74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3"/>
                    <a:pt x="48" y="71"/>
                    <a:pt x="49" y="69"/>
                  </a:cubicBezTo>
                  <a:cubicBezTo>
                    <a:pt x="49" y="67"/>
                    <a:pt x="50" y="65"/>
                    <a:pt x="52" y="62"/>
                  </a:cubicBezTo>
                  <a:cubicBezTo>
                    <a:pt x="53" y="61"/>
                    <a:pt x="53" y="60"/>
                    <a:pt x="55" y="59"/>
                  </a:cubicBezTo>
                  <a:cubicBezTo>
                    <a:pt x="56" y="58"/>
                    <a:pt x="58" y="57"/>
                    <a:pt x="60" y="57"/>
                  </a:cubicBezTo>
                  <a:cubicBezTo>
                    <a:pt x="62" y="58"/>
                    <a:pt x="63" y="58"/>
                    <a:pt x="65" y="59"/>
                  </a:cubicBezTo>
                  <a:cubicBezTo>
                    <a:pt x="66" y="60"/>
                    <a:pt x="67" y="61"/>
                    <a:pt x="68" y="61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56"/>
                    <a:pt x="65" y="49"/>
                    <a:pt x="67" y="42"/>
                  </a:cubicBezTo>
                  <a:cubicBezTo>
                    <a:pt x="68" y="38"/>
                    <a:pt x="70" y="35"/>
                    <a:pt x="71" y="31"/>
                  </a:cubicBezTo>
                  <a:cubicBezTo>
                    <a:pt x="72" y="30"/>
                    <a:pt x="73" y="28"/>
                    <a:pt x="74" y="27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6" y="23"/>
                    <a:pt x="77" y="23"/>
                    <a:pt x="78" y="22"/>
                  </a:cubicBezTo>
                  <a:cubicBezTo>
                    <a:pt x="80" y="19"/>
                    <a:pt x="83" y="16"/>
                    <a:pt x="87" y="14"/>
                  </a:cubicBezTo>
                  <a:cubicBezTo>
                    <a:pt x="90" y="12"/>
                    <a:pt x="94" y="11"/>
                    <a:pt x="99" y="11"/>
                  </a:cubicBezTo>
                  <a:cubicBezTo>
                    <a:pt x="103" y="11"/>
                    <a:pt x="107" y="12"/>
                    <a:pt x="111" y="15"/>
                  </a:cubicBezTo>
                  <a:cubicBezTo>
                    <a:pt x="114" y="17"/>
                    <a:pt x="116" y="21"/>
                    <a:pt x="118" y="24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4" y="21"/>
                    <a:pt x="115" y="18"/>
                    <a:pt x="117" y="15"/>
                  </a:cubicBezTo>
                  <a:cubicBezTo>
                    <a:pt x="119" y="12"/>
                    <a:pt x="121" y="10"/>
                    <a:pt x="124" y="8"/>
                  </a:cubicBezTo>
                  <a:cubicBezTo>
                    <a:pt x="125" y="6"/>
                    <a:pt x="126" y="5"/>
                    <a:pt x="128" y="5"/>
                  </a:cubicBezTo>
                  <a:cubicBezTo>
                    <a:pt x="130" y="4"/>
                    <a:pt x="131" y="3"/>
                    <a:pt x="133" y="3"/>
                  </a:cubicBezTo>
                  <a:cubicBezTo>
                    <a:pt x="136" y="2"/>
                    <a:pt x="139" y="1"/>
                    <a:pt x="143" y="1"/>
                  </a:cubicBezTo>
                  <a:cubicBezTo>
                    <a:pt x="149" y="0"/>
                    <a:pt x="156" y="1"/>
                    <a:pt x="162" y="3"/>
                  </a:cubicBezTo>
                  <a:cubicBezTo>
                    <a:pt x="165" y="4"/>
                    <a:pt x="168" y="6"/>
                    <a:pt x="170" y="9"/>
                  </a:cubicBezTo>
                  <a:cubicBezTo>
                    <a:pt x="172" y="12"/>
                    <a:pt x="173" y="16"/>
                    <a:pt x="173" y="19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75" y="15"/>
                    <a:pt x="180" y="13"/>
                    <a:pt x="185" y="12"/>
                  </a:cubicBezTo>
                  <a:cubicBezTo>
                    <a:pt x="191" y="11"/>
                    <a:pt x="196" y="11"/>
                    <a:pt x="201" y="13"/>
                  </a:cubicBezTo>
                  <a:cubicBezTo>
                    <a:pt x="207" y="15"/>
                    <a:pt x="211" y="18"/>
                    <a:pt x="215" y="22"/>
                  </a:cubicBezTo>
                  <a:cubicBezTo>
                    <a:pt x="216" y="24"/>
                    <a:pt x="217" y="27"/>
                    <a:pt x="218" y="30"/>
                  </a:cubicBezTo>
                  <a:cubicBezTo>
                    <a:pt x="219" y="32"/>
                    <a:pt x="219" y="35"/>
                    <a:pt x="219" y="38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23" y="33"/>
                    <a:pt x="230" y="32"/>
                    <a:pt x="237" y="31"/>
                  </a:cubicBezTo>
                  <a:cubicBezTo>
                    <a:pt x="244" y="31"/>
                    <a:pt x="251" y="32"/>
                    <a:pt x="258" y="34"/>
                  </a:cubicBezTo>
                  <a:cubicBezTo>
                    <a:pt x="260" y="35"/>
                    <a:pt x="261" y="35"/>
                    <a:pt x="263" y="36"/>
                  </a:cubicBezTo>
                  <a:cubicBezTo>
                    <a:pt x="265" y="37"/>
                    <a:pt x="266" y="38"/>
                    <a:pt x="268" y="39"/>
                  </a:cubicBezTo>
                  <a:cubicBezTo>
                    <a:pt x="269" y="40"/>
                    <a:pt x="270" y="42"/>
                    <a:pt x="272" y="43"/>
                  </a:cubicBezTo>
                  <a:cubicBezTo>
                    <a:pt x="273" y="45"/>
                    <a:pt x="274" y="47"/>
                    <a:pt x="274" y="48"/>
                  </a:cubicBezTo>
                  <a:cubicBezTo>
                    <a:pt x="276" y="52"/>
                    <a:pt x="276" y="56"/>
                    <a:pt x="276" y="60"/>
                  </a:cubicBezTo>
                  <a:cubicBezTo>
                    <a:pt x="275" y="62"/>
                    <a:pt x="275" y="63"/>
                    <a:pt x="275" y="65"/>
                  </a:cubicBezTo>
                  <a:cubicBezTo>
                    <a:pt x="274" y="67"/>
                    <a:pt x="273" y="69"/>
                    <a:pt x="273" y="70"/>
                  </a:cubicBezTo>
                  <a:cubicBezTo>
                    <a:pt x="272" y="67"/>
                    <a:pt x="272" y="67"/>
                    <a:pt x="272" y="67"/>
                  </a:cubicBezTo>
                  <a:cubicBezTo>
                    <a:pt x="276" y="70"/>
                    <a:pt x="279" y="73"/>
                    <a:pt x="282" y="77"/>
                  </a:cubicBezTo>
                  <a:cubicBezTo>
                    <a:pt x="285" y="81"/>
                    <a:pt x="288" y="85"/>
                    <a:pt x="290" y="90"/>
                  </a:cubicBezTo>
                  <a:cubicBezTo>
                    <a:pt x="292" y="95"/>
                    <a:pt x="292" y="101"/>
                    <a:pt x="290" y="106"/>
                  </a:cubicBezTo>
                  <a:cubicBezTo>
                    <a:pt x="290" y="109"/>
                    <a:pt x="288" y="111"/>
                    <a:pt x="287" y="113"/>
                  </a:cubicBezTo>
                  <a:cubicBezTo>
                    <a:pt x="286" y="114"/>
                    <a:pt x="285" y="115"/>
                    <a:pt x="284" y="116"/>
                  </a:cubicBezTo>
                  <a:cubicBezTo>
                    <a:pt x="284" y="117"/>
                    <a:pt x="283" y="117"/>
                    <a:pt x="283" y="118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80" y="121"/>
                    <a:pt x="278" y="122"/>
                    <a:pt x="275" y="124"/>
                  </a:cubicBezTo>
                  <a:cubicBezTo>
                    <a:pt x="273" y="125"/>
                    <a:pt x="271" y="126"/>
                    <a:pt x="268" y="127"/>
                  </a:cubicBezTo>
                  <a:cubicBezTo>
                    <a:pt x="263" y="128"/>
                    <a:pt x="258" y="129"/>
                    <a:pt x="252" y="127"/>
                  </a:cubicBezTo>
                  <a:cubicBezTo>
                    <a:pt x="247" y="126"/>
                    <a:pt x="242" y="124"/>
                    <a:pt x="238" y="121"/>
                  </a:cubicBezTo>
                  <a:cubicBezTo>
                    <a:pt x="234" y="118"/>
                    <a:pt x="231" y="114"/>
                    <a:pt x="228" y="111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11"/>
                    <a:pt x="234" y="113"/>
                    <a:pt x="233" y="116"/>
                  </a:cubicBezTo>
                  <a:cubicBezTo>
                    <a:pt x="232" y="118"/>
                    <a:pt x="231" y="121"/>
                    <a:pt x="229" y="123"/>
                  </a:cubicBezTo>
                  <a:cubicBezTo>
                    <a:pt x="225" y="127"/>
                    <a:pt x="220" y="129"/>
                    <a:pt x="215" y="130"/>
                  </a:cubicBezTo>
                  <a:cubicBezTo>
                    <a:pt x="210" y="131"/>
                    <a:pt x="205" y="131"/>
                    <a:pt x="200" y="129"/>
                  </a:cubicBezTo>
                  <a:cubicBezTo>
                    <a:pt x="198" y="128"/>
                    <a:pt x="195" y="126"/>
                    <a:pt x="193" y="124"/>
                  </a:cubicBezTo>
                  <a:cubicBezTo>
                    <a:pt x="191" y="123"/>
                    <a:pt x="190" y="121"/>
                    <a:pt x="189" y="118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1" y="122"/>
                    <a:pt x="187" y="124"/>
                    <a:pt x="182" y="125"/>
                  </a:cubicBezTo>
                  <a:cubicBezTo>
                    <a:pt x="178" y="126"/>
                    <a:pt x="173" y="125"/>
                    <a:pt x="169" y="123"/>
                  </a:cubicBezTo>
                  <a:cubicBezTo>
                    <a:pt x="164" y="121"/>
                    <a:pt x="161" y="117"/>
                    <a:pt x="159" y="114"/>
                  </a:cubicBezTo>
                  <a:cubicBezTo>
                    <a:pt x="157" y="110"/>
                    <a:pt x="155" y="107"/>
                    <a:pt x="153" y="103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59" y="107"/>
                    <a:pt x="157" y="113"/>
                    <a:pt x="154" y="117"/>
                  </a:cubicBezTo>
                  <a:cubicBezTo>
                    <a:pt x="152" y="119"/>
                    <a:pt x="149" y="121"/>
                    <a:pt x="147" y="122"/>
                  </a:cubicBezTo>
                  <a:cubicBezTo>
                    <a:pt x="145" y="123"/>
                    <a:pt x="142" y="124"/>
                    <a:pt x="139" y="124"/>
                  </a:cubicBezTo>
                  <a:cubicBezTo>
                    <a:pt x="138" y="125"/>
                    <a:pt x="137" y="125"/>
                    <a:pt x="136" y="125"/>
                  </a:cubicBezTo>
                  <a:cubicBezTo>
                    <a:pt x="134" y="125"/>
                    <a:pt x="133" y="125"/>
                    <a:pt x="132" y="125"/>
                  </a:cubicBezTo>
                  <a:cubicBezTo>
                    <a:pt x="129" y="124"/>
                    <a:pt x="126" y="123"/>
                    <a:pt x="124" y="122"/>
                  </a:cubicBezTo>
                  <a:cubicBezTo>
                    <a:pt x="121" y="120"/>
                    <a:pt x="120" y="118"/>
                    <a:pt x="118" y="117"/>
                  </a:cubicBezTo>
                  <a:cubicBezTo>
                    <a:pt x="116" y="115"/>
                    <a:pt x="115" y="113"/>
                    <a:pt x="113" y="112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3"/>
                    <a:pt x="117" y="116"/>
                    <a:pt x="115" y="118"/>
                  </a:cubicBezTo>
                  <a:cubicBezTo>
                    <a:pt x="114" y="121"/>
                    <a:pt x="111" y="123"/>
                    <a:pt x="109" y="124"/>
                  </a:cubicBezTo>
                  <a:cubicBezTo>
                    <a:pt x="104" y="126"/>
                    <a:pt x="98" y="127"/>
                    <a:pt x="93" y="125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7"/>
                    <a:pt x="92" y="129"/>
                    <a:pt x="90" y="131"/>
                  </a:cubicBezTo>
                  <a:cubicBezTo>
                    <a:pt x="88" y="132"/>
                    <a:pt x="86" y="133"/>
                    <a:pt x="83" y="134"/>
                  </a:cubicBezTo>
                  <a:cubicBezTo>
                    <a:pt x="80" y="134"/>
                    <a:pt x="78" y="133"/>
                    <a:pt x="76" y="131"/>
                  </a:cubicBezTo>
                  <a:cubicBezTo>
                    <a:pt x="73" y="130"/>
                    <a:pt x="72" y="127"/>
                    <a:pt x="72" y="125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3" y="127"/>
                    <a:pt x="74" y="129"/>
                    <a:pt x="76" y="130"/>
                  </a:cubicBezTo>
                  <a:cubicBezTo>
                    <a:pt x="78" y="131"/>
                    <a:pt x="81" y="132"/>
                    <a:pt x="83" y="132"/>
                  </a:cubicBezTo>
                  <a:cubicBezTo>
                    <a:pt x="85" y="131"/>
                    <a:pt x="87" y="130"/>
                    <a:pt x="89" y="129"/>
                  </a:cubicBezTo>
                  <a:cubicBezTo>
                    <a:pt x="90" y="127"/>
                    <a:pt x="91" y="125"/>
                    <a:pt x="92" y="123"/>
                  </a:cubicBezTo>
                  <a:cubicBezTo>
                    <a:pt x="92" y="123"/>
                    <a:pt x="93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8" y="123"/>
                    <a:pt x="103" y="123"/>
                    <a:pt x="107" y="121"/>
                  </a:cubicBezTo>
                  <a:cubicBezTo>
                    <a:pt x="109" y="120"/>
                    <a:pt x="111" y="118"/>
                    <a:pt x="111" y="116"/>
                  </a:cubicBezTo>
                  <a:cubicBezTo>
                    <a:pt x="112" y="115"/>
                    <a:pt x="113" y="112"/>
                    <a:pt x="112" y="110"/>
                  </a:cubicBezTo>
                  <a:cubicBezTo>
                    <a:pt x="112" y="109"/>
                    <a:pt x="113" y="108"/>
                    <a:pt x="114" y="108"/>
                  </a:cubicBezTo>
                  <a:cubicBezTo>
                    <a:pt x="115" y="108"/>
                    <a:pt x="115" y="108"/>
                    <a:pt x="116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0" y="111"/>
                    <a:pt x="123" y="115"/>
                    <a:pt x="127" y="117"/>
                  </a:cubicBezTo>
                  <a:cubicBezTo>
                    <a:pt x="128" y="118"/>
                    <a:pt x="130" y="119"/>
                    <a:pt x="132" y="119"/>
                  </a:cubicBezTo>
                  <a:cubicBezTo>
                    <a:pt x="133" y="119"/>
                    <a:pt x="134" y="119"/>
                    <a:pt x="135" y="119"/>
                  </a:cubicBezTo>
                  <a:cubicBezTo>
                    <a:pt x="136" y="119"/>
                    <a:pt x="138" y="118"/>
                    <a:pt x="138" y="118"/>
                  </a:cubicBezTo>
                  <a:cubicBezTo>
                    <a:pt x="142" y="117"/>
                    <a:pt x="146" y="116"/>
                    <a:pt x="149" y="112"/>
                  </a:cubicBezTo>
                  <a:cubicBezTo>
                    <a:pt x="151" y="109"/>
                    <a:pt x="152" y="105"/>
                    <a:pt x="153" y="101"/>
                  </a:cubicBezTo>
                  <a:cubicBezTo>
                    <a:pt x="153" y="99"/>
                    <a:pt x="155" y="98"/>
                    <a:pt x="157" y="98"/>
                  </a:cubicBezTo>
                  <a:cubicBezTo>
                    <a:pt x="158" y="98"/>
                    <a:pt x="159" y="99"/>
                    <a:pt x="160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1" y="104"/>
                    <a:pt x="163" y="107"/>
                    <a:pt x="165" y="110"/>
                  </a:cubicBezTo>
                  <a:cubicBezTo>
                    <a:pt x="167" y="113"/>
                    <a:pt x="169" y="115"/>
                    <a:pt x="172" y="116"/>
                  </a:cubicBezTo>
                  <a:cubicBezTo>
                    <a:pt x="175" y="118"/>
                    <a:pt x="178" y="118"/>
                    <a:pt x="181" y="117"/>
                  </a:cubicBezTo>
                  <a:cubicBezTo>
                    <a:pt x="184" y="116"/>
                    <a:pt x="187" y="115"/>
                    <a:pt x="190" y="113"/>
                  </a:cubicBezTo>
                  <a:cubicBezTo>
                    <a:pt x="192" y="112"/>
                    <a:pt x="194" y="112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6" y="114"/>
                    <a:pt x="196" y="114"/>
                    <a:pt x="196" y="114"/>
                  </a:cubicBezTo>
                  <a:cubicBezTo>
                    <a:pt x="197" y="117"/>
                    <a:pt x="200" y="120"/>
                    <a:pt x="203" y="121"/>
                  </a:cubicBezTo>
                  <a:cubicBezTo>
                    <a:pt x="207" y="122"/>
                    <a:pt x="210" y="122"/>
                    <a:pt x="214" y="122"/>
                  </a:cubicBezTo>
                  <a:cubicBezTo>
                    <a:pt x="217" y="121"/>
                    <a:pt x="220" y="119"/>
                    <a:pt x="223" y="117"/>
                  </a:cubicBezTo>
                  <a:cubicBezTo>
                    <a:pt x="225" y="114"/>
                    <a:pt x="226" y="111"/>
                    <a:pt x="227" y="108"/>
                  </a:cubicBezTo>
                  <a:cubicBezTo>
                    <a:pt x="227" y="105"/>
                    <a:pt x="229" y="104"/>
                    <a:pt x="231" y="104"/>
                  </a:cubicBezTo>
                  <a:cubicBezTo>
                    <a:pt x="232" y="104"/>
                    <a:pt x="233" y="104"/>
                    <a:pt x="234" y="105"/>
                  </a:cubicBezTo>
                  <a:cubicBezTo>
                    <a:pt x="240" y="112"/>
                    <a:pt x="246" y="118"/>
                    <a:pt x="254" y="119"/>
                  </a:cubicBezTo>
                  <a:cubicBezTo>
                    <a:pt x="258" y="120"/>
                    <a:pt x="262" y="120"/>
                    <a:pt x="266" y="119"/>
                  </a:cubicBezTo>
                  <a:cubicBezTo>
                    <a:pt x="268" y="119"/>
                    <a:pt x="270" y="118"/>
                    <a:pt x="271" y="117"/>
                  </a:cubicBezTo>
                  <a:cubicBezTo>
                    <a:pt x="273" y="116"/>
                    <a:pt x="275" y="115"/>
                    <a:pt x="276" y="113"/>
                  </a:cubicBezTo>
                  <a:cubicBezTo>
                    <a:pt x="278" y="112"/>
                    <a:pt x="278" y="112"/>
                    <a:pt x="278" y="112"/>
                  </a:cubicBezTo>
                  <a:cubicBezTo>
                    <a:pt x="279" y="111"/>
                    <a:pt x="279" y="111"/>
                    <a:pt x="279" y="111"/>
                  </a:cubicBezTo>
                  <a:cubicBezTo>
                    <a:pt x="279" y="110"/>
                    <a:pt x="280" y="110"/>
                    <a:pt x="281" y="109"/>
                  </a:cubicBezTo>
                  <a:cubicBezTo>
                    <a:pt x="282" y="107"/>
                    <a:pt x="283" y="105"/>
                    <a:pt x="283" y="104"/>
                  </a:cubicBezTo>
                  <a:cubicBezTo>
                    <a:pt x="284" y="100"/>
                    <a:pt x="284" y="96"/>
                    <a:pt x="283" y="92"/>
                  </a:cubicBezTo>
                  <a:cubicBezTo>
                    <a:pt x="282" y="88"/>
                    <a:pt x="280" y="85"/>
                    <a:pt x="277" y="81"/>
                  </a:cubicBezTo>
                  <a:cubicBezTo>
                    <a:pt x="274" y="78"/>
                    <a:pt x="271" y="74"/>
                    <a:pt x="268" y="71"/>
                  </a:cubicBezTo>
                  <a:cubicBezTo>
                    <a:pt x="267" y="71"/>
                    <a:pt x="266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8" y="66"/>
                    <a:pt x="268" y="65"/>
                    <a:pt x="269" y="63"/>
                  </a:cubicBezTo>
                  <a:cubicBezTo>
                    <a:pt x="269" y="62"/>
                    <a:pt x="269" y="60"/>
                    <a:pt x="270" y="59"/>
                  </a:cubicBezTo>
                  <a:cubicBezTo>
                    <a:pt x="270" y="56"/>
                    <a:pt x="270" y="53"/>
                    <a:pt x="269" y="50"/>
                  </a:cubicBezTo>
                  <a:cubicBezTo>
                    <a:pt x="269" y="49"/>
                    <a:pt x="268" y="48"/>
                    <a:pt x="267" y="46"/>
                  </a:cubicBezTo>
                  <a:cubicBezTo>
                    <a:pt x="266" y="45"/>
                    <a:pt x="265" y="44"/>
                    <a:pt x="264" y="43"/>
                  </a:cubicBezTo>
                  <a:cubicBezTo>
                    <a:pt x="263" y="42"/>
                    <a:pt x="262" y="41"/>
                    <a:pt x="261" y="40"/>
                  </a:cubicBezTo>
                  <a:cubicBezTo>
                    <a:pt x="259" y="40"/>
                    <a:pt x="258" y="39"/>
                    <a:pt x="256" y="38"/>
                  </a:cubicBezTo>
                  <a:cubicBezTo>
                    <a:pt x="250" y="36"/>
                    <a:pt x="244" y="35"/>
                    <a:pt x="237" y="35"/>
                  </a:cubicBezTo>
                  <a:cubicBezTo>
                    <a:pt x="231" y="35"/>
                    <a:pt x="224" y="37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7" y="40"/>
                    <a:pt x="216" y="39"/>
                    <a:pt x="216" y="38"/>
                  </a:cubicBezTo>
                  <a:cubicBezTo>
                    <a:pt x="216" y="38"/>
                    <a:pt x="216" y="38"/>
                    <a:pt x="216" y="38"/>
                  </a:cubicBezTo>
                  <a:cubicBezTo>
                    <a:pt x="216" y="35"/>
                    <a:pt x="216" y="33"/>
                    <a:pt x="215" y="30"/>
                  </a:cubicBezTo>
                  <a:cubicBezTo>
                    <a:pt x="215" y="28"/>
                    <a:pt x="214" y="26"/>
                    <a:pt x="212" y="24"/>
                  </a:cubicBezTo>
                  <a:cubicBezTo>
                    <a:pt x="210" y="20"/>
                    <a:pt x="205" y="17"/>
                    <a:pt x="201" y="15"/>
                  </a:cubicBezTo>
                  <a:cubicBezTo>
                    <a:pt x="191" y="12"/>
                    <a:pt x="180" y="14"/>
                    <a:pt x="172" y="20"/>
                  </a:cubicBezTo>
                  <a:cubicBezTo>
                    <a:pt x="172" y="21"/>
                    <a:pt x="171" y="21"/>
                    <a:pt x="171" y="2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0" y="16"/>
                    <a:pt x="169" y="13"/>
                    <a:pt x="168" y="11"/>
                  </a:cubicBezTo>
                  <a:cubicBezTo>
                    <a:pt x="166" y="9"/>
                    <a:pt x="164" y="7"/>
                    <a:pt x="161" y="6"/>
                  </a:cubicBezTo>
                  <a:cubicBezTo>
                    <a:pt x="155" y="4"/>
                    <a:pt x="149" y="4"/>
                    <a:pt x="143" y="5"/>
                  </a:cubicBezTo>
                  <a:cubicBezTo>
                    <a:pt x="137" y="6"/>
                    <a:pt x="131" y="8"/>
                    <a:pt x="127" y="11"/>
                  </a:cubicBezTo>
                  <a:cubicBezTo>
                    <a:pt x="123" y="15"/>
                    <a:pt x="120" y="21"/>
                    <a:pt x="118" y="26"/>
                  </a:cubicBezTo>
                  <a:cubicBezTo>
                    <a:pt x="118" y="28"/>
                    <a:pt x="116" y="29"/>
                    <a:pt x="115" y="28"/>
                  </a:cubicBezTo>
                  <a:cubicBezTo>
                    <a:pt x="114" y="28"/>
                    <a:pt x="113" y="28"/>
                    <a:pt x="113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1" y="24"/>
                    <a:pt x="109" y="21"/>
                    <a:pt x="107" y="20"/>
                  </a:cubicBezTo>
                  <a:cubicBezTo>
                    <a:pt x="105" y="18"/>
                    <a:pt x="102" y="17"/>
                    <a:pt x="99" y="18"/>
                  </a:cubicBezTo>
                  <a:cubicBezTo>
                    <a:pt x="93" y="18"/>
                    <a:pt x="87" y="22"/>
                    <a:pt x="83" y="27"/>
                  </a:cubicBezTo>
                  <a:cubicBezTo>
                    <a:pt x="83" y="27"/>
                    <a:pt x="82" y="28"/>
                    <a:pt x="82" y="28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3"/>
                    <a:pt x="78" y="35"/>
                  </a:cubicBezTo>
                  <a:cubicBezTo>
                    <a:pt x="76" y="38"/>
                    <a:pt x="75" y="41"/>
                    <a:pt x="74" y="44"/>
                  </a:cubicBezTo>
                  <a:cubicBezTo>
                    <a:pt x="72" y="51"/>
                    <a:pt x="71" y="58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8" y="67"/>
                    <a:pt x="67" y="68"/>
                    <a:pt x="65" y="67"/>
                  </a:cubicBezTo>
                  <a:cubicBezTo>
                    <a:pt x="64" y="67"/>
                    <a:pt x="64" y="67"/>
                    <a:pt x="63" y="66"/>
                  </a:cubicBezTo>
                  <a:cubicBezTo>
                    <a:pt x="62" y="65"/>
                    <a:pt x="60" y="64"/>
                    <a:pt x="60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8" y="65"/>
                    <a:pt x="58" y="65"/>
                    <a:pt x="57" y="66"/>
                  </a:cubicBezTo>
                  <a:cubicBezTo>
                    <a:pt x="56" y="67"/>
                    <a:pt x="55" y="69"/>
                    <a:pt x="55" y="71"/>
                  </a:cubicBezTo>
                  <a:cubicBezTo>
                    <a:pt x="54" y="73"/>
                    <a:pt x="53" y="75"/>
                    <a:pt x="53" y="77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9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7" y="78"/>
                    <a:pt x="45" y="78"/>
                    <a:pt x="43" y="78"/>
                  </a:cubicBezTo>
                  <a:cubicBezTo>
                    <a:pt x="42" y="78"/>
                    <a:pt x="40" y="78"/>
                    <a:pt x="38" y="79"/>
                  </a:cubicBezTo>
                  <a:cubicBezTo>
                    <a:pt x="35" y="81"/>
                    <a:pt x="33" y="84"/>
                    <a:pt x="32" y="88"/>
                  </a:cubicBezTo>
                  <a:cubicBezTo>
                    <a:pt x="28" y="96"/>
                    <a:pt x="27" y="105"/>
                    <a:pt x="2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6" y="115"/>
                    <a:pt x="26" y="116"/>
                    <a:pt x="25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1" y="113"/>
                    <a:pt x="19" y="112"/>
                    <a:pt x="16" y="111"/>
                  </a:cubicBezTo>
                  <a:cubicBezTo>
                    <a:pt x="13" y="110"/>
                    <a:pt x="10" y="111"/>
                    <a:pt x="7" y="112"/>
                  </a:cubicBezTo>
                  <a:cubicBezTo>
                    <a:pt x="4" y="113"/>
                    <a:pt x="2" y="115"/>
                    <a:pt x="2" y="118"/>
                  </a:cubicBezTo>
                  <a:cubicBezTo>
                    <a:pt x="1" y="121"/>
                    <a:pt x="2" y="124"/>
                    <a:pt x="3" y="127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2" y="127"/>
                    <a:pt x="2" y="127"/>
                    <a:pt x="2" y="1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Freeform 100"/>
            <p:cNvSpPr>
              <a:spLocks/>
            </p:cNvSpPr>
            <p:nvPr/>
          </p:nvSpPr>
          <p:spPr bwMode="auto">
            <a:xfrm>
              <a:off x="2724150" y="3948114"/>
              <a:ext cx="276225" cy="231775"/>
            </a:xfrm>
            <a:custGeom>
              <a:avLst/>
              <a:gdLst/>
              <a:ahLst/>
              <a:cxnLst>
                <a:cxn ang="0">
                  <a:pos x="1" y="127"/>
                </a:cxn>
                <a:cxn ang="0">
                  <a:pos x="4" y="102"/>
                </a:cxn>
                <a:cxn ang="0">
                  <a:pos x="21" y="97"/>
                </a:cxn>
                <a:cxn ang="0">
                  <a:pos x="22" y="102"/>
                </a:cxn>
                <a:cxn ang="0">
                  <a:pos x="21" y="92"/>
                </a:cxn>
                <a:cxn ang="0">
                  <a:pos x="29" y="82"/>
                </a:cxn>
                <a:cxn ang="0">
                  <a:pos x="40" y="84"/>
                </a:cxn>
                <a:cxn ang="0">
                  <a:pos x="34" y="80"/>
                </a:cxn>
                <a:cxn ang="0">
                  <a:pos x="48" y="47"/>
                </a:cxn>
                <a:cxn ang="0">
                  <a:pos x="66" y="50"/>
                </a:cxn>
                <a:cxn ang="0">
                  <a:pos x="68" y="55"/>
                </a:cxn>
                <a:cxn ang="0">
                  <a:pos x="79" y="40"/>
                </a:cxn>
                <a:cxn ang="0">
                  <a:pos x="89" y="45"/>
                </a:cxn>
                <a:cxn ang="0">
                  <a:pos x="83" y="28"/>
                </a:cxn>
                <a:cxn ang="0">
                  <a:pos x="90" y="11"/>
                </a:cxn>
                <a:cxn ang="0">
                  <a:pos x="95" y="6"/>
                </a:cxn>
                <a:cxn ang="0">
                  <a:pos x="111" y="0"/>
                </a:cxn>
                <a:cxn ang="0">
                  <a:pos x="125" y="17"/>
                </a:cxn>
                <a:cxn ang="0">
                  <a:pos x="126" y="8"/>
                </a:cxn>
                <a:cxn ang="0">
                  <a:pos x="138" y="5"/>
                </a:cxn>
                <a:cxn ang="0">
                  <a:pos x="146" y="14"/>
                </a:cxn>
                <a:cxn ang="0">
                  <a:pos x="145" y="16"/>
                </a:cxn>
                <a:cxn ang="0">
                  <a:pos x="155" y="12"/>
                </a:cxn>
                <a:cxn ang="0">
                  <a:pos x="164" y="19"/>
                </a:cxn>
                <a:cxn ang="0">
                  <a:pos x="166" y="30"/>
                </a:cxn>
                <a:cxn ang="0">
                  <a:pos x="165" y="28"/>
                </a:cxn>
                <a:cxn ang="0">
                  <a:pos x="160" y="19"/>
                </a:cxn>
                <a:cxn ang="0">
                  <a:pos x="152" y="16"/>
                </a:cxn>
                <a:cxn ang="0">
                  <a:pos x="148" y="20"/>
                </a:cxn>
                <a:cxn ang="0">
                  <a:pos x="142" y="22"/>
                </a:cxn>
                <a:cxn ang="0">
                  <a:pos x="138" y="12"/>
                </a:cxn>
                <a:cxn ang="0">
                  <a:pos x="129" y="14"/>
                </a:cxn>
                <a:cxn ang="0">
                  <a:pos x="119" y="19"/>
                </a:cxn>
                <a:cxn ang="0">
                  <a:pos x="116" y="10"/>
                </a:cxn>
                <a:cxn ang="0">
                  <a:pos x="104" y="11"/>
                </a:cxn>
                <a:cxn ang="0">
                  <a:pos x="99" y="14"/>
                </a:cxn>
                <a:cxn ang="0">
                  <a:pos x="93" y="21"/>
                </a:cxn>
                <a:cxn ang="0">
                  <a:pos x="90" y="38"/>
                </a:cxn>
                <a:cxn ang="0">
                  <a:pos x="84" y="49"/>
                </a:cxn>
                <a:cxn ang="0">
                  <a:pos x="80" y="46"/>
                </a:cxn>
                <a:cxn ang="0">
                  <a:pos x="72" y="55"/>
                </a:cxn>
                <a:cxn ang="0">
                  <a:pos x="68" y="59"/>
                </a:cxn>
                <a:cxn ang="0">
                  <a:pos x="57" y="48"/>
                </a:cxn>
                <a:cxn ang="0">
                  <a:pos x="37" y="71"/>
                </a:cxn>
                <a:cxn ang="0">
                  <a:pos x="41" y="90"/>
                </a:cxn>
                <a:cxn ang="0">
                  <a:pos x="35" y="88"/>
                </a:cxn>
                <a:cxn ang="0">
                  <a:pos x="30" y="89"/>
                </a:cxn>
                <a:cxn ang="0">
                  <a:pos x="28" y="95"/>
                </a:cxn>
                <a:cxn ang="0">
                  <a:pos x="29" y="100"/>
                </a:cxn>
                <a:cxn ang="0">
                  <a:pos x="26" y="106"/>
                </a:cxn>
                <a:cxn ang="0">
                  <a:pos x="11" y="104"/>
                </a:cxn>
                <a:cxn ang="0">
                  <a:pos x="5" y="126"/>
                </a:cxn>
                <a:cxn ang="0">
                  <a:pos x="12" y="138"/>
                </a:cxn>
              </a:cxnLst>
              <a:rect l="0" t="0" r="r" b="b"/>
              <a:pathLst>
                <a:path w="166" h="139">
                  <a:moveTo>
                    <a:pt x="12" y="139"/>
                  </a:moveTo>
                  <a:cubicBezTo>
                    <a:pt x="11" y="139"/>
                    <a:pt x="9" y="139"/>
                    <a:pt x="8" y="138"/>
                  </a:cubicBezTo>
                  <a:cubicBezTo>
                    <a:pt x="6" y="137"/>
                    <a:pt x="6" y="136"/>
                    <a:pt x="5" y="135"/>
                  </a:cubicBezTo>
                  <a:cubicBezTo>
                    <a:pt x="3" y="132"/>
                    <a:pt x="2" y="130"/>
                    <a:pt x="1" y="127"/>
                  </a:cubicBezTo>
                  <a:cubicBezTo>
                    <a:pt x="1" y="125"/>
                    <a:pt x="0" y="122"/>
                    <a:pt x="0" y="119"/>
                  </a:cubicBezTo>
                  <a:cubicBezTo>
                    <a:pt x="0" y="116"/>
                    <a:pt x="0" y="113"/>
                    <a:pt x="1" y="111"/>
                  </a:cubicBezTo>
                  <a:cubicBezTo>
                    <a:pt x="1" y="109"/>
                    <a:pt x="1" y="108"/>
                    <a:pt x="2" y="106"/>
                  </a:cubicBezTo>
                  <a:cubicBezTo>
                    <a:pt x="2" y="105"/>
                    <a:pt x="3" y="104"/>
                    <a:pt x="4" y="102"/>
                  </a:cubicBezTo>
                  <a:cubicBezTo>
                    <a:pt x="5" y="101"/>
                    <a:pt x="6" y="100"/>
                    <a:pt x="7" y="99"/>
                  </a:cubicBezTo>
                  <a:cubicBezTo>
                    <a:pt x="9" y="98"/>
                    <a:pt x="10" y="97"/>
                    <a:pt x="12" y="97"/>
                  </a:cubicBezTo>
                  <a:cubicBezTo>
                    <a:pt x="14" y="96"/>
                    <a:pt x="15" y="96"/>
                    <a:pt x="17" y="96"/>
                  </a:cubicBezTo>
                  <a:cubicBezTo>
                    <a:pt x="18" y="96"/>
                    <a:pt x="20" y="96"/>
                    <a:pt x="21" y="97"/>
                  </a:cubicBezTo>
                  <a:cubicBezTo>
                    <a:pt x="24" y="98"/>
                    <a:pt x="27" y="99"/>
                    <a:pt x="29" y="100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103"/>
                    <a:pt x="22" y="103"/>
                    <a:pt x="22" y="102"/>
                  </a:cubicBezTo>
                  <a:cubicBezTo>
                    <a:pt x="22" y="101"/>
                    <a:pt x="21" y="100"/>
                    <a:pt x="21" y="99"/>
                  </a:cubicBezTo>
                  <a:cubicBezTo>
                    <a:pt x="21" y="99"/>
                    <a:pt x="21" y="98"/>
                    <a:pt x="21" y="97"/>
                  </a:cubicBezTo>
                  <a:cubicBezTo>
                    <a:pt x="20" y="96"/>
                    <a:pt x="20" y="95"/>
                    <a:pt x="20" y="94"/>
                  </a:cubicBezTo>
                  <a:cubicBezTo>
                    <a:pt x="20" y="93"/>
                    <a:pt x="21" y="93"/>
                    <a:pt x="21" y="92"/>
                  </a:cubicBezTo>
                  <a:cubicBezTo>
                    <a:pt x="21" y="91"/>
                    <a:pt x="21" y="90"/>
                    <a:pt x="22" y="89"/>
                  </a:cubicBezTo>
                  <a:cubicBezTo>
                    <a:pt x="22" y="88"/>
                    <a:pt x="22" y="88"/>
                    <a:pt x="23" y="87"/>
                  </a:cubicBezTo>
                  <a:cubicBezTo>
                    <a:pt x="24" y="85"/>
                    <a:pt x="25" y="84"/>
                    <a:pt x="27" y="83"/>
                  </a:cubicBezTo>
                  <a:cubicBezTo>
                    <a:pt x="28" y="83"/>
                    <a:pt x="28" y="82"/>
                    <a:pt x="29" y="82"/>
                  </a:cubicBezTo>
                  <a:cubicBezTo>
                    <a:pt x="30" y="82"/>
                    <a:pt x="31" y="81"/>
                    <a:pt x="32" y="81"/>
                  </a:cubicBezTo>
                  <a:cubicBezTo>
                    <a:pt x="33" y="81"/>
                    <a:pt x="34" y="81"/>
                    <a:pt x="35" y="82"/>
                  </a:cubicBezTo>
                  <a:cubicBezTo>
                    <a:pt x="36" y="82"/>
                    <a:pt x="37" y="82"/>
                    <a:pt x="38" y="83"/>
                  </a:cubicBezTo>
                  <a:cubicBezTo>
                    <a:pt x="38" y="83"/>
                    <a:pt x="39" y="84"/>
                    <a:pt x="40" y="84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8"/>
                    <a:pt x="35" y="87"/>
                    <a:pt x="35" y="85"/>
                  </a:cubicBezTo>
                  <a:cubicBezTo>
                    <a:pt x="34" y="83"/>
                    <a:pt x="34" y="82"/>
                    <a:pt x="34" y="80"/>
                  </a:cubicBezTo>
                  <a:cubicBezTo>
                    <a:pt x="33" y="77"/>
                    <a:pt x="33" y="74"/>
                    <a:pt x="33" y="71"/>
                  </a:cubicBezTo>
                  <a:cubicBezTo>
                    <a:pt x="34" y="64"/>
                    <a:pt x="36" y="58"/>
                    <a:pt x="40" y="53"/>
                  </a:cubicBezTo>
                  <a:cubicBezTo>
                    <a:pt x="41" y="52"/>
                    <a:pt x="43" y="51"/>
                    <a:pt x="44" y="50"/>
                  </a:cubicBezTo>
                  <a:cubicBezTo>
                    <a:pt x="45" y="49"/>
                    <a:pt x="46" y="48"/>
                    <a:pt x="48" y="47"/>
                  </a:cubicBezTo>
                  <a:cubicBezTo>
                    <a:pt x="49" y="46"/>
                    <a:pt x="51" y="46"/>
                    <a:pt x="52" y="45"/>
                  </a:cubicBezTo>
                  <a:cubicBezTo>
                    <a:pt x="54" y="45"/>
                    <a:pt x="56" y="45"/>
                    <a:pt x="57" y="45"/>
                  </a:cubicBezTo>
                  <a:cubicBezTo>
                    <a:pt x="59" y="46"/>
                    <a:pt x="61" y="46"/>
                    <a:pt x="62" y="47"/>
                  </a:cubicBezTo>
                  <a:cubicBezTo>
                    <a:pt x="64" y="48"/>
                    <a:pt x="65" y="49"/>
                    <a:pt x="66" y="50"/>
                  </a:cubicBezTo>
                  <a:cubicBezTo>
                    <a:pt x="67" y="51"/>
                    <a:pt x="69" y="52"/>
                    <a:pt x="69" y="53"/>
                  </a:cubicBezTo>
                  <a:cubicBezTo>
                    <a:pt x="71" y="55"/>
                    <a:pt x="71" y="56"/>
                    <a:pt x="72" y="57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7"/>
                    <a:pt x="68" y="56"/>
                    <a:pt x="68" y="55"/>
                  </a:cubicBezTo>
                  <a:cubicBezTo>
                    <a:pt x="68" y="53"/>
                    <a:pt x="68" y="52"/>
                    <a:pt x="69" y="51"/>
                  </a:cubicBezTo>
                  <a:cubicBezTo>
                    <a:pt x="69" y="48"/>
                    <a:pt x="71" y="46"/>
                    <a:pt x="73" y="44"/>
                  </a:cubicBezTo>
                  <a:cubicBezTo>
                    <a:pt x="74" y="42"/>
                    <a:pt x="75" y="42"/>
                    <a:pt x="76" y="41"/>
                  </a:cubicBezTo>
                  <a:cubicBezTo>
                    <a:pt x="77" y="41"/>
                    <a:pt x="78" y="40"/>
                    <a:pt x="79" y="40"/>
                  </a:cubicBezTo>
                  <a:cubicBezTo>
                    <a:pt x="80" y="40"/>
                    <a:pt x="81" y="40"/>
                    <a:pt x="81" y="40"/>
                  </a:cubicBezTo>
                  <a:cubicBezTo>
                    <a:pt x="83" y="40"/>
                    <a:pt x="85" y="41"/>
                    <a:pt x="86" y="42"/>
                  </a:cubicBezTo>
                  <a:cubicBezTo>
                    <a:pt x="87" y="42"/>
                    <a:pt x="87" y="43"/>
                    <a:pt x="88" y="43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3" y="36"/>
                    <a:pt x="83" y="35"/>
                    <a:pt x="83" y="33"/>
                  </a:cubicBezTo>
                  <a:cubicBezTo>
                    <a:pt x="83" y="31"/>
                    <a:pt x="83" y="30"/>
                    <a:pt x="83" y="28"/>
                  </a:cubicBezTo>
                  <a:cubicBezTo>
                    <a:pt x="83" y="26"/>
                    <a:pt x="83" y="25"/>
                    <a:pt x="84" y="23"/>
                  </a:cubicBezTo>
                  <a:cubicBezTo>
                    <a:pt x="84" y="21"/>
                    <a:pt x="85" y="20"/>
                    <a:pt x="85" y="18"/>
                  </a:cubicBezTo>
                  <a:cubicBezTo>
                    <a:pt x="86" y="16"/>
                    <a:pt x="87" y="15"/>
                    <a:pt x="88" y="13"/>
                  </a:cubicBezTo>
                  <a:cubicBezTo>
                    <a:pt x="89" y="13"/>
                    <a:pt x="89" y="12"/>
                    <a:pt x="90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7" y="5"/>
                    <a:pt x="99" y="4"/>
                    <a:pt x="100" y="3"/>
                  </a:cubicBezTo>
                  <a:cubicBezTo>
                    <a:pt x="102" y="2"/>
                    <a:pt x="103" y="2"/>
                    <a:pt x="105" y="1"/>
                  </a:cubicBezTo>
                  <a:cubicBezTo>
                    <a:pt x="107" y="1"/>
                    <a:pt x="109" y="0"/>
                    <a:pt x="111" y="0"/>
                  </a:cubicBezTo>
                  <a:cubicBezTo>
                    <a:pt x="113" y="0"/>
                    <a:pt x="115" y="0"/>
                    <a:pt x="117" y="1"/>
                  </a:cubicBezTo>
                  <a:cubicBezTo>
                    <a:pt x="119" y="2"/>
                    <a:pt x="121" y="3"/>
                    <a:pt x="122" y="5"/>
                  </a:cubicBezTo>
                  <a:cubicBezTo>
                    <a:pt x="124" y="7"/>
                    <a:pt x="125" y="9"/>
                    <a:pt x="125" y="11"/>
                  </a:cubicBezTo>
                  <a:cubicBezTo>
                    <a:pt x="126" y="13"/>
                    <a:pt x="125" y="15"/>
                    <a:pt x="125" y="17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1" y="11"/>
                    <a:pt x="122" y="10"/>
                    <a:pt x="123" y="10"/>
                  </a:cubicBezTo>
                  <a:cubicBezTo>
                    <a:pt x="124" y="9"/>
                    <a:pt x="125" y="8"/>
                    <a:pt x="126" y="8"/>
                  </a:cubicBezTo>
                  <a:cubicBezTo>
                    <a:pt x="127" y="7"/>
                    <a:pt x="128" y="7"/>
                    <a:pt x="129" y="6"/>
                  </a:cubicBezTo>
                  <a:cubicBezTo>
                    <a:pt x="130" y="6"/>
                    <a:pt x="131" y="6"/>
                    <a:pt x="132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6" y="5"/>
                    <a:pt x="137" y="5"/>
                    <a:pt x="138" y="5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43" y="6"/>
                    <a:pt x="144" y="7"/>
                    <a:pt x="144" y="8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7" y="16"/>
                    <a:pt x="147" y="18"/>
                    <a:pt x="148" y="2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4" y="17"/>
                    <a:pt x="144" y="16"/>
                    <a:pt x="145" y="16"/>
                  </a:cubicBezTo>
                  <a:cubicBezTo>
                    <a:pt x="145" y="15"/>
                    <a:pt x="146" y="14"/>
                    <a:pt x="147" y="14"/>
                  </a:cubicBezTo>
                  <a:cubicBezTo>
                    <a:pt x="147" y="13"/>
                    <a:pt x="148" y="13"/>
                    <a:pt x="149" y="12"/>
                  </a:cubicBezTo>
                  <a:cubicBezTo>
                    <a:pt x="150" y="12"/>
                    <a:pt x="151" y="12"/>
                    <a:pt x="152" y="11"/>
                  </a:cubicBezTo>
                  <a:cubicBezTo>
                    <a:pt x="153" y="11"/>
                    <a:pt x="154" y="11"/>
                    <a:pt x="155" y="12"/>
                  </a:cubicBezTo>
                  <a:cubicBezTo>
                    <a:pt x="155" y="12"/>
                    <a:pt x="156" y="12"/>
                    <a:pt x="157" y="13"/>
                  </a:cubicBezTo>
                  <a:cubicBezTo>
                    <a:pt x="158" y="13"/>
                    <a:pt x="159" y="13"/>
                    <a:pt x="159" y="14"/>
                  </a:cubicBezTo>
                  <a:cubicBezTo>
                    <a:pt x="160" y="15"/>
                    <a:pt x="162" y="16"/>
                    <a:pt x="163" y="17"/>
                  </a:cubicBezTo>
                  <a:cubicBezTo>
                    <a:pt x="163" y="18"/>
                    <a:pt x="163" y="18"/>
                    <a:pt x="164" y="19"/>
                  </a:cubicBezTo>
                  <a:cubicBezTo>
                    <a:pt x="164" y="20"/>
                    <a:pt x="165" y="20"/>
                    <a:pt x="165" y="21"/>
                  </a:cubicBezTo>
                  <a:cubicBezTo>
                    <a:pt x="166" y="23"/>
                    <a:pt x="166" y="24"/>
                    <a:pt x="166" y="26"/>
                  </a:cubicBezTo>
                  <a:cubicBezTo>
                    <a:pt x="166" y="26"/>
                    <a:pt x="166" y="27"/>
                    <a:pt x="166" y="28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28"/>
                    <a:pt x="165" y="28"/>
                    <a:pt x="165" y="28"/>
                  </a:cubicBezTo>
                  <a:cubicBezTo>
                    <a:pt x="165" y="27"/>
                    <a:pt x="165" y="27"/>
                    <a:pt x="165" y="26"/>
                  </a:cubicBezTo>
                  <a:cubicBezTo>
                    <a:pt x="164" y="25"/>
                    <a:pt x="164" y="23"/>
                    <a:pt x="163" y="22"/>
                  </a:cubicBezTo>
                  <a:cubicBezTo>
                    <a:pt x="163" y="22"/>
                    <a:pt x="162" y="21"/>
                    <a:pt x="162" y="21"/>
                  </a:cubicBezTo>
                  <a:cubicBezTo>
                    <a:pt x="161" y="20"/>
                    <a:pt x="161" y="20"/>
                    <a:pt x="160" y="19"/>
                  </a:cubicBezTo>
                  <a:cubicBezTo>
                    <a:pt x="159" y="18"/>
                    <a:pt x="158" y="17"/>
                    <a:pt x="157" y="17"/>
                  </a:cubicBezTo>
                  <a:cubicBezTo>
                    <a:pt x="157" y="16"/>
                    <a:pt x="156" y="16"/>
                    <a:pt x="155" y="16"/>
                  </a:cubicBezTo>
                  <a:cubicBezTo>
                    <a:pt x="155" y="16"/>
                    <a:pt x="154" y="16"/>
                    <a:pt x="154" y="16"/>
                  </a:cubicBezTo>
                  <a:cubicBezTo>
                    <a:pt x="153" y="16"/>
                    <a:pt x="153" y="16"/>
                    <a:pt x="152" y="16"/>
                  </a:cubicBezTo>
                  <a:cubicBezTo>
                    <a:pt x="152" y="16"/>
                    <a:pt x="151" y="16"/>
                    <a:pt x="151" y="16"/>
                  </a:cubicBezTo>
                  <a:cubicBezTo>
                    <a:pt x="151" y="17"/>
                    <a:pt x="150" y="17"/>
                    <a:pt x="150" y="17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9"/>
                    <a:pt x="148" y="19"/>
                    <a:pt x="148" y="20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7" y="23"/>
                    <a:pt x="146" y="24"/>
                    <a:pt x="144" y="24"/>
                  </a:cubicBezTo>
                  <a:cubicBezTo>
                    <a:pt x="143" y="23"/>
                    <a:pt x="143" y="23"/>
                    <a:pt x="142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37" y="12"/>
                    <a:pt x="136" y="12"/>
                    <a:pt x="136" y="12"/>
                  </a:cubicBezTo>
                  <a:cubicBezTo>
                    <a:pt x="135" y="12"/>
                    <a:pt x="134" y="13"/>
                    <a:pt x="133" y="13"/>
                  </a:cubicBezTo>
                  <a:cubicBezTo>
                    <a:pt x="133" y="13"/>
                    <a:pt x="132" y="13"/>
                    <a:pt x="131" y="13"/>
                  </a:cubicBezTo>
                  <a:cubicBezTo>
                    <a:pt x="131" y="14"/>
                    <a:pt x="130" y="14"/>
                    <a:pt x="129" y="14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3" y="21"/>
                    <a:pt x="120" y="21"/>
                    <a:pt x="119" y="19"/>
                  </a:cubicBezTo>
                  <a:cubicBezTo>
                    <a:pt x="118" y="19"/>
                    <a:pt x="117" y="17"/>
                    <a:pt x="117" y="16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7" y="15"/>
                    <a:pt x="117" y="14"/>
                    <a:pt x="117" y="13"/>
                  </a:cubicBezTo>
                  <a:cubicBezTo>
                    <a:pt x="117" y="12"/>
                    <a:pt x="117" y="11"/>
                    <a:pt x="116" y="10"/>
                  </a:cubicBezTo>
                  <a:cubicBezTo>
                    <a:pt x="116" y="10"/>
                    <a:pt x="115" y="9"/>
                    <a:pt x="114" y="9"/>
                  </a:cubicBezTo>
                  <a:cubicBezTo>
                    <a:pt x="113" y="9"/>
                    <a:pt x="112" y="9"/>
                    <a:pt x="111" y="9"/>
                  </a:cubicBezTo>
                  <a:cubicBezTo>
                    <a:pt x="110" y="9"/>
                    <a:pt x="109" y="9"/>
                    <a:pt x="107" y="10"/>
                  </a:cubicBezTo>
                  <a:cubicBezTo>
                    <a:pt x="106" y="10"/>
                    <a:pt x="105" y="10"/>
                    <a:pt x="104" y="11"/>
                  </a:cubicBezTo>
                  <a:cubicBezTo>
                    <a:pt x="102" y="11"/>
                    <a:pt x="102" y="12"/>
                    <a:pt x="100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4" y="19"/>
                    <a:pt x="93" y="20"/>
                    <a:pt x="93" y="21"/>
                  </a:cubicBezTo>
                  <a:cubicBezTo>
                    <a:pt x="92" y="23"/>
                    <a:pt x="92" y="24"/>
                    <a:pt x="91" y="25"/>
                  </a:cubicBezTo>
                  <a:cubicBezTo>
                    <a:pt x="91" y="26"/>
                    <a:pt x="91" y="28"/>
                    <a:pt x="90" y="29"/>
                  </a:cubicBezTo>
                  <a:cubicBezTo>
                    <a:pt x="90" y="31"/>
                    <a:pt x="90" y="32"/>
                    <a:pt x="90" y="33"/>
                  </a:cubicBezTo>
                  <a:cubicBezTo>
                    <a:pt x="90" y="35"/>
                    <a:pt x="90" y="36"/>
                    <a:pt x="90" y="38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0" y="49"/>
                    <a:pt x="88" y="50"/>
                    <a:pt x="86" y="50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48"/>
                    <a:pt x="82" y="48"/>
                    <a:pt x="82" y="47"/>
                  </a:cubicBezTo>
                  <a:cubicBezTo>
                    <a:pt x="82" y="47"/>
                    <a:pt x="81" y="47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8" y="47"/>
                    <a:pt x="77" y="47"/>
                    <a:pt x="76" y="48"/>
                  </a:cubicBezTo>
                  <a:cubicBezTo>
                    <a:pt x="75" y="49"/>
                    <a:pt x="74" y="50"/>
                    <a:pt x="73" y="52"/>
                  </a:cubicBezTo>
                  <a:cubicBezTo>
                    <a:pt x="73" y="53"/>
                    <a:pt x="73" y="54"/>
                    <a:pt x="72" y="55"/>
                  </a:cubicBezTo>
                  <a:cubicBezTo>
                    <a:pt x="72" y="56"/>
                    <a:pt x="72" y="57"/>
                    <a:pt x="72" y="5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3" y="59"/>
                    <a:pt x="72" y="60"/>
                    <a:pt x="71" y="60"/>
                  </a:cubicBezTo>
                  <a:cubicBezTo>
                    <a:pt x="70" y="60"/>
                    <a:pt x="69" y="60"/>
                    <a:pt x="68" y="59"/>
                  </a:cubicBezTo>
                  <a:cubicBezTo>
                    <a:pt x="68" y="58"/>
                    <a:pt x="67" y="57"/>
                    <a:pt x="66" y="56"/>
                  </a:cubicBezTo>
                  <a:cubicBezTo>
                    <a:pt x="66" y="54"/>
                    <a:pt x="65" y="53"/>
                    <a:pt x="64" y="52"/>
                  </a:cubicBezTo>
                  <a:cubicBezTo>
                    <a:pt x="63" y="51"/>
                    <a:pt x="62" y="50"/>
                    <a:pt x="61" y="50"/>
                  </a:cubicBezTo>
                  <a:cubicBezTo>
                    <a:pt x="59" y="49"/>
                    <a:pt x="58" y="48"/>
                    <a:pt x="57" y="48"/>
                  </a:cubicBezTo>
                  <a:cubicBezTo>
                    <a:pt x="54" y="48"/>
                    <a:pt x="51" y="48"/>
                    <a:pt x="49" y="49"/>
                  </a:cubicBezTo>
                  <a:cubicBezTo>
                    <a:pt x="48" y="50"/>
                    <a:pt x="46" y="51"/>
                    <a:pt x="45" y="52"/>
                  </a:cubicBezTo>
                  <a:cubicBezTo>
                    <a:pt x="44" y="53"/>
                    <a:pt x="43" y="54"/>
                    <a:pt x="42" y="55"/>
                  </a:cubicBezTo>
                  <a:cubicBezTo>
                    <a:pt x="39" y="59"/>
                    <a:pt x="37" y="65"/>
                    <a:pt x="37" y="71"/>
                  </a:cubicBezTo>
                  <a:cubicBezTo>
                    <a:pt x="37" y="74"/>
                    <a:pt x="37" y="76"/>
                    <a:pt x="38" y="79"/>
                  </a:cubicBezTo>
                  <a:cubicBezTo>
                    <a:pt x="39" y="80"/>
                    <a:pt x="39" y="82"/>
                    <a:pt x="40" y="83"/>
                  </a:cubicBezTo>
                  <a:cubicBezTo>
                    <a:pt x="40" y="84"/>
                    <a:pt x="41" y="85"/>
                    <a:pt x="42" y="87"/>
                  </a:cubicBezTo>
                  <a:cubicBezTo>
                    <a:pt x="43" y="88"/>
                    <a:pt x="42" y="90"/>
                    <a:pt x="41" y="90"/>
                  </a:cubicBezTo>
                  <a:cubicBezTo>
                    <a:pt x="40" y="91"/>
                    <a:pt x="39" y="91"/>
                    <a:pt x="38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3" y="88"/>
                    <a:pt x="33" y="88"/>
                    <a:pt x="32" y="88"/>
                  </a:cubicBezTo>
                  <a:cubicBezTo>
                    <a:pt x="32" y="88"/>
                    <a:pt x="32" y="88"/>
                    <a:pt x="31" y="88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89"/>
                    <a:pt x="29" y="90"/>
                    <a:pt x="29" y="91"/>
                  </a:cubicBezTo>
                  <a:cubicBezTo>
                    <a:pt x="29" y="91"/>
                    <a:pt x="28" y="91"/>
                    <a:pt x="28" y="92"/>
                  </a:cubicBezTo>
                  <a:cubicBezTo>
                    <a:pt x="28" y="92"/>
                    <a:pt x="28" y="93"/>
                    <a:pt x="28" y="93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5"/>
                    <a:pt x="27" y="96"/>
                    <a:pt x="28" y="96"/>
                  </a:cubicBezTo>
                  <a:cubicBezTo>
                    <a:pt x="28" y="96"/>
                    <a:pt x="28" y="97"/>
                    <a:pt x="28" y="97"/>
                  </a:cubicBezTo>
                  <a:cubicBezTo>
                    <a:pt x="28" y="98"/>
                    <a:pt x="28" y="98"/>
                    <a:pt x="28" y="99"/>
                  </a:cubicBezTo>
                  <a:cubicBezTo>
                    <a:pt x="29" y="99"/>
                    <a:pt x="29" y="99"/>
                    <a:pt x="29" y="100"/>
                  </a:cubicBezTo>
                  <a:cubicBezTo>
                    <a:pt x="29" y="100"/>
                    <a:pt x="30" y="100"/>
                    <a:pt x="30" y="101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2" y="103"/>
                    <a:pt x="31" y="105"/>
                    <a:pt x="30" y="106"/>
                  </a:cubicBezTo>
                  <a:cubicBezTo>
                    <a:pt x="29" y="107"/>
                    <a:pt x="27" y="107"/>
                    <a:pt x="26" y="106"/>
                  </a:cubicBezTo>
                  <a:cubicBezTo>
                    <a:pt x="24" y="105"/>
                    <a:pt x="22" y="104"/>
                    <a:pt x="20" y="103"/>
                  </a:cubicBezTo>
                  <a:cubicBezTo>
                    <a:pt x="18" y="103"/>
                    <a:pt x="17" y="103"/>
                    <a:pt x="16" y="103"/>
                  </a:cubicBezTo>
                  <a:cubicBezTo>
                    <a:pt x="15" y="103"/>
                    <a:pt x="14" y="103"/>
                    <a:pt x="14" y="103"/>
                  </a:cubicBezTo>
                  <a:cubicBezTo>
                    <a:pt x="13" y="103"/>
                    <a:pt x="12" y="103"/>
                    <a:pt x="11" y="104"/>
                  </a:cubicBezTo>
                  <a:cubicBezTo>
                    <a:pt x="10" y="104"/>
                    <a:pt x="10" y="105"/>
                    <a:pt x="9" y="106"/>
                  </a:cubicBezTo>
                  <a:cubicBezTo>
                    <a:pt x="8" y="107"/>
                    <a:pt x="8" y="108"/>
                    <a:pt x="7" y="109"/>
                  </a:cubicBezTo>
                  <a:cubicBezTo>
                    <a:pt x="7" y="110"/>
                    <a:pt x="6" y="111"/>
                    <a:pt x="6" y="112"/>
                  </a:cubicBezTo>
                  <a:cubicBezTo>
                    <a:pt x="5" y="116"/>
                    <a:pt x="4" y="122"/>
                    <a:pt x="5" y="126"/>
                  </a:cubicBezTo>
                  <a:cubicBezTo>
                    <a:pt x="5" y="129"/>
                    <a:pt x="6" y="131"/>
                    <a:pt x="7" y="134"/>
                  </a:cubicBezTo>
                  <a:cubicBezTo>
                    <a:pt x="7" y="135"/>
                    <a:pt x="8" y="136"/>
                    <a:pt x="9" y="137"/>
                  </a:cubicBezTo>
                  <a:cubicBezTo>
                    <a:pt x="10" y="137"/>
                    <a:pt x="10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8"/>
                    <a:pt x="12" y="138"/>
                    <a:pt x="12" y="138"/>
                  </a:cubicBezTo>
                  <a:lnTo>
                    <a:pt x="12" y="1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8" name="Freeform 124"/>
          <p:cNvSpPr>
            <a:spLocks noEditPoints="1"/>
          </p:cNvSpPr>
          <p:nvPr/>
        </p:nvSpPr>
        <p:spPr bwMode="auto">
          <a:xfrm>
            <a:off x="423804" y="7382907"/>
            <a:ext cx="166473" cy="122809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66" y="46"/>
              </a:cxn>
              <a:cxn ang="0">
                <a:pos x="2" y="46"/>
              </a:cxn>
              <a:cxn ang="0">
                <a:pos x="0" y="43"/>
              </a:cxn>
              <a:cxn ang="0">
                <a:pos x="0" y="2"/>
              </a:cxn>
              <a:cxn ang="0">
                <a:pos x="2" y="0"/>
              </a:cxn>
              <a:cxn ang="0">
                <a:pos x="66" y="0"/>
              </a:cxn>
              <a:cxn ang="0">
                <a:pos x="68" y="2"/>
              </a:cxn>
              <a:cxn ang="0">
                <a:pos x="68" y="43"/>
              </a:cxn>
              <a:cxn ang="0">
                <a:pos x="64" y="14"/>
              </a:cxn>
              <a:cxn ang="0">
                <a:pos x="55" y="4"/>
              </a:cxn>
              <a:cxn ang="0">
                <a:pos x="13" y="4"/>
              </a:cxn>
              <a:cxn ang="0">
                <a:pos x="4" y="14"/>
              </a:cxn>
              <a:cxn ang="0">
                <a:pos x="4" y="32"/>
              </a:cxn>
              <a:cxn ang="0">
                <a:pos x="13" y="41"/>
              </a:cxn>
              <a:cxn ang="0">
                <a:pos x="55" y="41"/>
              </a:cxn>
              <a:cxn ang="0">
                <a:pos x="64" y="32"/>
              </a:cxn>
              <a:cxn ang="0">
                <a:pos x="64" y="14"/>
              </a:cxn>
              <a:cxn ang="0">
                <a:pos x="34" y="38"/>
              </a:cxn>
              <a:cxn ang="0">
                <a:pos x="23" y="23"/>
              </a:cxn>
              <a:cxn ang="0">
                <a:pos x="34" y="8"/>
              </a:cxn>
              <a:cxn ang="0">
                <a:pos x="45" y="23"/>
              </a:cxn>
              <a:cxn ang="0">
                <a:pos x="34" y="38"/>
              </a:cxn>
              <a:cxn ang="0">
                <a:pos x="41" y="32"/>
              </a:cxn>
              <a:cxn ang="0">
                <a:pos x="41" y="28"/>
              </a:cxn>
              <a:cxn ang="0">
                <a:pos x="36" y="28"/>
              </a:cxn>
              <a:cxn ang="0">
                <a:pos x="36" y="12"/>
              </a:cxn>
              <a:cxn ang="0">
                <a:pos x="32" y="12"/>
              </a:cxn>
              <a:cxn ang="0">
                <a:pos x="27" y="17"/>
              </a:cxn>
              <a:cxn ang="0">
                <a:pos x="30" y="20"/>
              </a:cxn>
              <a:cxn ang="0">
                <a:pos x="32" y="18"/>
              </a:cxn>
              <a:cxn ang="0">
                <a:pos x="32" y="18"/>
              </a:cxn>
              <a:cxn ang="0">
                <a:pos x="32" y="28"/>
              </a:cxn>
              <a:cxn ang="0">
                <a:pos x="27" y="28"/>
              </a:cxn>
              <a:cxn ang="0">
                <a:pos x="27" y="32"/>
              </a:cxn>
              <a:cxn ang="0">
                <a:pos x="41" y="32"/>
              </a:cxn>
            </a:cxnLst>
            <a:rect l="0" t="0" r="r" b="b"/>
            <a:pathLst>
              <a:path w="68" h="46">
                <a:moveTo>
                  <a:pt x="68" y="43"/>
                </a:moveTo>
                <a:cubicBezTo>
                  <a:pt x="68" y="45"/>
                  <a:pt x="67" y="46"/>
                  <a:pt x="66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7" y="0"/>
                  <a:pt x="68" y="1"/>
                  <a:pt x="68" y="2"/>
                </a:cubicBezTo>
                <a:lnTo>
                  <a:pt x="68" y="43"/>
                </a:lnTo>
                <a:close/>
                <a:moveTo>
                  <a:pt x="64" y="14"/>
                </a:moveTo>
                <a:cubicBezTo>
                  <a:pt x="59" y="14"/>
                  <a:pt x="55" y="10"/>
                  <a:pt x="55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0"/>
                  <a:pt x="9" y="14"/>
                  <a:pt x="4" y="14"/>
                </a:cubicBezTo>
                <a:cubicBezTo>
                  <a:pt x="4" y="32"/>
                  <a:pt x="4" y="32"/>
                  <a:pt x="4" y="32"/>
                </a:cubicBezTo>
                <a:cubicBezTo>
                  <a:pt x="9" y="32"/>
                  <a:pt x="13" y="36"/>
                  <a:pt x="13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6"/>
                  <a:pt x="59" y="32"/>
                  <a:pt x="64" y="32"/>
                </a:cubicBezTo>
                <a:lnTo>
                  <a:pt x="64" y="14"/>
                </a:lnTo>
                <a:close/>
                <a:moveTo>
                  <a:pt x="34" y="38"/>
                </a:moveTo>
                <a:cubicBezTo>
                  <a:pt x="27" y="38"/>
                  <a:pt x="23" y="29"/>
                  <a:pt x="23" y="23"/>
                </a:cubicBezTo>
                <a:cubicBezTo>
                  <a:pt x="23" y="16"/>
                  <a:pt x="27" y="8"/>
                  <a:pt x="34" y="8"/>
                </a:cubicBezTo>
                <a:cubicBezTo>
                  <a:pt x="42" y="8"/>
                  <a:pt x="45" y="16"/>
                  <a:pt x="45" y="23"/>
                </a:cubicBezTo>
                <a:cubicBezTo>
                  <a:pt x="45" y="29"/>
                  <a:pt x="42" y="38"/>
                  <a:pt x="34" y="38"/>
                </a:cubicBezTo>
                <a:close/>
                <a:moveTo>
                  <a:pt x="41" y="32"/>
                </a:moveTo>
                <a:cubicBezTo>
                  <a:pt x="41" y="28"/>
                  <a:pt x="41" y="28"/>
                  <a:pt x="41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1" y="19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8"/>
                  <a:pt x="32" y="28"/>
                  <a:pt x="3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2"/>
                  <a:pt x="27" y="32"/>
                  <a:pt x="27" y="32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9" name="Freeform 101"/>
          <p:cNvSpPr>
            <a:spLocks noEditPoints="1"/>
          </p:cNvSpPr>
          <p:nvPr/>
        </p:nvSpPr>
        <p:spPr bwMode="auto">
          <a:xfrm>
            <a:off x="426958" y="8651055"/>
            <a:ext cx="150179" cy="142373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Freeform 131"/>
          <p:cNvSpPr>
            <a:spLocks/>
          </p:cNvSpPr>
          <p:nvPr/>
        </p:nvSpPr>
        <p:spPr bwMode="auto">
          <a:xfrm>
            <a:off x="440312" y="6989569"/>
            <a:ext cx="111661" cy="85969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17" tIns="45709" rIns="91417" bIns="4570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6590681" y="249773"/>
            <a:ext cx="6048672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Какова структура бюджетной системы Ярославской области?</a:t>
            </a:r>
          </a:p>
        </p:txBody>
      </p:sp>
      <p:sp>
        <p:nvSpPr>
          <p:cNvPr id="64" name="Блок-схема: извлечение 63"/>
          <p:cNvSpPr/>
          <p:nvPr/>
        </p:nvSpPr>
        <p:spPr>
          <a:xfrm>
            <a:off x="6437704" y="526770"/>
            <a:ext cx="3537355" cy="813964"/>
          </a:xfrm>
          <a:prstGeom prst="flowChartExtra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726042" y="1374160"/>
            <a:ext cx="1500157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8268854" y="1374160"/>
            <a:ext cx="1296144" cy="747368"/>
          </a:xfrm>
          <a:prstGeom prst="roundRect">
            <a:avLst/>
          </a:prstGeom>
          <a:solidFill>
            <a:srgbClr val="FFD8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6726040" y="2145277"/>
            <a:ext cx="720080" cy="398901"/>
          </a:xfrm>
          <a:prstGeom prst="round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7490020" y="2145277"/>
            <a:ext cx="720080" cy="398901"/>
          </a:xfrm>
          <a:prstGeom prst="round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467990" y="819188"/>
            <a:ext cx="1558439" cy="400110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lvl="0"/>
            <a:r>
              <a:rPr lang="ru-RU" sz="1000" b="1" dirty="0">
                <a:latin typeface="Arial Narrow" panose="020B0606020202030204" pitchFamily="34" charset="0"/>
              </a:rPr>
              <a:t>БЮДЖЕТНАЯ СИСТЕМА </a:t>
            </a:r>
          </a:p>
          <a:p>
            <a:pPr lvl="0"/>
            <a:r>
              <a:rPr lang="ru-RU" sz="1000" b="1" dirty="0">
                <a:latin typeface="Arial Narrow" panose="020B0606020202030204" pitchFamily="34" charset="0"/>
              </a:rPr>
              <a:t>ЯРОСЛАВСКОЙ ОБЛАСТИ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6810044" y="1470846"/>
            <a:ext cx="133214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Консолидированный бюджет Ярославской области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8237414" y="1306412"/>
            <a:ext cx="1338802" cy="861774"/>
          </a:xfrm>
          <a:prstGeom prst="rect">
            <a:avLst/>
          </a:prstGeom>
          <a:ln>
            <a:noFill/>
          </a:ln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 Территориального фонда обязательного</a:t>
            </a:r>
          </a:p>
          <a:p>
            <a:pPr lvl="0" algn="ctr"/>
            <a:r>
              <a:rPr lang="ru-RU" sz="1000" dirty="0">
                <a:latin typeface="Arial Narrow" panose="020B0606020202030204" pitchFamily="34" charset="0"/>
                <a:cs typeface="Times New Roman" panose="02020603050405020304" pitchFamily="18" charset="0"/>
              </a:rPr>
              <a:t>медицинского страхования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701247" y="2148435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Областной бюджет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7456478" y="2154784"/>
            <a:ext cx="788775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Местные бюджеты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923665" y="624996"/>
            <a:ext cx="2744216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БЮДЖЕТНАЯ СИСТЕМА – совокупность бюджета субъекта РФ (областного бюджета), местных бюджетов и бюджета территориального фонда обязательного медицинского страхования, основанная на экономических отношениях и юридических нормах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923663" y="1615399"/>
            <a:ext cx="2672208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КОНСОЛИДИРОВАННЫЙ БЮДЖЕТ —</a:t>
            </a:r>
            <a:r>
              <a:rPr lang="en-US" sz="1000" dirty="0">
                <a:latin typeface="Arial Narrow" panose="020B0606020202030204" pitchFamily="34" charset="0"/>
              </a:rPr>
              <a:t> </a:t>
            </a:r>
            <a:r>
              <a:rPr lang="ru-RU" sz="1000" dirty="0">
                <a:latin typeface="Arial Narrow" panose="020B0606020202030204" pitchFamily="34" charset="0"/>
              </a:rPr>
              <a:t>свод регионального бюджета, местных бюджетов территорий, административно входящих в субъект РФ, без бюджета территориального фонда обязательного медицинского страхования ТФОМС</a:t>
            </a:r>
          </a:p>
        </p:txBody>
      </p:sp>
      <p:pic>
        <p:nvPicPr>
          <p:cNvPr id="76" name="Picture 3" descr="C:\Users\Kosolapova\Desktop\entrance-01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3419" b="96368" l="39525" r="578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75" t="52942" r="41445" b="2704"/>
          <a:stretch/>
        </p:blipFill>
        <p:spPr bwMode="auto">
          <a:xfrm>
            <a:off x="9281122" y="2125028"/>
            <a:ext cx="351477" cy="51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31" y="2151368"/>
            <a:ext cx="216385" cy="31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" name="Picture 5" descr="C:\Users\Kosolapova\Desktop\window-1975938_128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333" y="2153051"/>
            <a:ext cx="210967" cy="30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" name="TextBox 159"/>
          <p:cNvSpPr txBox="1"/>
          <p:nvPr/>
        </p:nvSpPr>
        <p:spPr>
          <a:xfrm>
            <a:off x="6607085" y="2971980"/>
            <a:ext cx="6060797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Какие основные этапы бюджетного процесса Ярославской области?</a:t>
            </a:r>
          </a:p>
        </p:txBody>
      </p:sp>
      <p:graphicFrame>
        <p:nvGraphicFramePr>
          <p:cNvPr id="81" name="Схема 80"/>
          <p:cNvGraphicFramePr/>
          <p:nvPr>
            <p:extLst>
              <p:ext uri="{D42A27DB-BD31-4B8C-83A1-F6EECF244321}">
                <p14:modId xmlns:p14="http://schemas.microsoft.com/office/powerpoint/2010/main" val="1452373497"/>
              </p:ext>
            </p:extLst>
          </p:nvPr>
        </p:nvGraphicFramePr>
        <p:xfrm>
          <a:off x="6598882" y="3303628"/>
          <a:ext cx="6077198" cy="1736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cxnSp>
        <p:nvCxnSpPr>
          <p:cNvPr id="4097" name="Прямая соединительная линия 4096"/>
          <p:cNvCxnSpPr/>
          <p:nvPr/>
        </p:nvCxnSpPr>
        <p:spPr>
          <a:xfrm>
            <a:off x="9052171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6" name="Прямая со стрелкой 4105"/>
          <p:cNvCxnSpPr/>
          <p:nvPr/>
        </p:nvCxnSpPr>
        <p:spPr>
          <a:xfrm>
            <a:off x="6566371" y="4980395"/>
            <a:ext cx="6109709" cy="0"/>
          </a:xfrm>
          <a:prstGeom prst="straightConnector1">
            <a:avLst/>
          </a:prstGeom>
          <a:ln w="19050">
            <a:solidFill>
              <a:srgbClr val="009999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9" name="TextBox 4108"/>
          <p:cNvSpPr txBox="1"/>
          <p:nvPr/>
        </p:nvSpPr>
        <p:spPr>
          <a:xfrm>
            <a:off x="7464676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2019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1126797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20</a:t>
            </a:r>
            <a:r>
              <a:rPr lang="en-US" sz="1300" b="1" dirty="0" smtClean="0">
                <a:latin typeface="Arial Narrow" panose="020B0606020202030204" pitchFamily="34" charset="0"/>
              </a:rPr>
              <a:t>2</a:t>
            </a:r>
            <a:r>
              <a:rPr lang="ru-RU" sz="1300" b="1" dirty="0" smtClean="0">
                <a:latin typeface="Arial Narrow" panose="020B0606020202030204" pitchFamily="34" charset="0"/>
              </a:rPr>
              <a:t>1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sp>
        <p:nvSpPr>
          <p:cNvPr id="4117" name="Прямоугольник 4116"/>
          <p:cNvSpPr/>
          <p:nvPr/>
        </p:nvSpPr>
        <p:spPr>
          <a:xfrm>
            <a:off x="6526249" y="6098220"/>
            <a:ext cx="3088768" cy="2585311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послание Президента Российской Федерации Федеральному Собранию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основные направления бюджетной и налоговой политики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прогноз социально-экономического развития области Ярославской области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бюджетный прогноз Ярославской области на долгосрочный период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pPr marL="143966" indent="-171409">
              <a:buBlip>
                <a:blip r:embed="rId6"/>
              </a:buBlip>
            </a:pPr>
            <a:r>
              <a:rPr lang="ru-RU" sz="1300" dirty="0">
                <a:latin typeface="Arial Narrow" panose="020B0606020202030204" pitchFamily="34" charset="0"/>
              </a:rPr>
              <a:t>государственные программы Ярославской области</a:t>
            </a:r>
          </a:p>
        </p:txBody>
      </p:sp>
      <p:sp>
        <p:nvSpPr>
          <p:cNvPr id="4118" name="Прямоугольник 4117"/>
          <p:cNvSpPr/>
          <p:nvPr/>
        </p:nvSpPr>
        <p:spPr>
          <a:xfrm>
            <a:off x="6542210" y="5438965"/>
            <a:ext cx="3095271" cy="69248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На основе каких </a:t>
            </a:r>
          </a:p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документов составляется проект областного бюджета?</a:t>
            </a:r>
          </a:p>
        </p:txBody>
      </p:sp>
      <p:sp>
        <p:nvSpPr>
          <p:cNvPr id="225" name="Прямоугольник 224"/>
          <p:cNvSpPr/>
          <p:nvPr/>
        </p:nvSpPr>
        <p:spPr>
          <a:xfrm>
            <a:off x="9755516" y="5478064"/>
            <a:ext cx="2820202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300" b="1" dirty="0">
                <a:solidFill>
                  <a:prstClr val="black"/>
                </a:solidFill>
                <a:latin typeface="Arial Black" panose="020B0A04020102020204" pitchFamily="34" charset="0"/>
              </a:rPr>
              <a:t>Как гражданин участвует в бюджетном процессе?</a:t>
            </a:r>
          </a:p>
        </p:txBody>
      </p:sp>
      <p:sp>
        <p:nvSpPr>
          <p:cNvPr id="4129" name="TextBox 4128"/>
          <p:cNvSpPr txBox="1"/>
          <p:nvPr/>
        </p:nvSpPr>
        <p:spPr>
          <a:xfrm>
            <a:off x="9755518" y="6026600"/>
            <a:ext cx="2876243" cy="181587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платит налоги в бюджет и получает социальные гарантии и услуги за счет средств бюджета</a:t>
            </a:r>
          </a:p>
          <a:p>
            <a:pPr marL="171409" indent="-171409">
              <a:buFont typeface="Wingdings" panose="05000000000000000000" pitchFamily="2" charset="2"/>
              <a:buChar char="ü"/>
            </a:pPr>
            <a:endParaRPr lang="ru-RU" sz="800" dirty="0">
              <a:latin typeface="Arial Narrow" panose="020B0606020202030204" pitchFamily="34" charset="0"/>
            </a:endParaRPr>
          </a:p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300" b="1" dirty="0">
                <a:latin typeface="Arial Narrow" panose="020B0606020202030204" pitchFamily="34" charset="0"/>
              </a:rPr>
              <a:t>Гражданин</a:t>
            </a:r>
            <a:r>
              <a:rPr lang="ru-RU" sz="1300" dirty="0">
                <a:latin typeface="Arial Narrow" panose="020B0606020202030204" pitchFamily="34" charset="0"/>
              </a:rPr>
              <a:t> участвует в публичных слушаниях по проекту бюджета и отчету от исполнении бюджета, которые организует </a:t>
            </a:r>
            <a:r>
              <a:rPr lang="ru-RU" sz="1300" b="1" dirty="0">
                <a:latin typeface="Arial Narrow" panose="020B0606020202030204" pitchFamily="34" charset="0"/>
              </a:rPr>
              <a:t>Общественная палата Ярославской области :</a:t>
            </a:r>
          </a:p>
        </p:txBody>
      </p:sp>
      <p:pic>
        <p:nvPicPr>
          <p:cNvPr id="227" name="Picture 3" descr="C:\Users\Kosolapova\Pictures\logo_with_text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1766" y="8393966"/>
            <a:ext cx="781187" cy="83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0" name="TextBox 4129"/>
          <p:cNvSpPr txBox="1"/>
          <p:nvPr/>
        </p:nvSpPr>
        <p:spPr>
          <a:xfrm>
            <a:off x="9817456" y="7845024"/>
            <a:ext cx="828549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Правительство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области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11766824" y="7840499"/>
            <a:ext cx="93441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Ярославская </a:t>
            </a: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областная Дума</a:t>
            </a:r>
          </a:p>
        </p:txBody>
      </p:sp>
      <p:cxnSp>
        <p:nvCxnSpPr>
          <p:cNvPr id="4132" name="Прямая со стрелкой 4131"/>
          <p:cNvCxnSpPr>
            <a:stCxn id="4130" idx="2"/>
          </p:cNvCxnSpPr>
          <p:nvPr/>
        </p:nvCxnSpPr>
        <p:spPr>
          <a:xfrm>
            <a:off x="10231729" y="8152799"/>
            <a:ext cx="633774" cy="580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Прямая со стрелкой 233"/>
          <p:cNvCxnSpPr>
            <a:endCxn id="231" idx="2"/>
          </p:cNvCxnSpPr>
          <p:nvPr/>
        </p:nvCxnSpPr>
        <p:spPr>
          <a:xfrm flipV="1">
            <a:off x="11656199" y="8148274"/>
            <a:ext cx="577830" cy="5945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1" name="TextBox 4140"/>
          <p:cNvSpPr txBox="1"/>
          <p:nvPr/>
        </p:nvSpPr>
        <p:spPr>
          <a:xfrm>
            <a:off x="9488072" y="8332480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10569379" y="7790285"/>
            <a:ext cx="1236236" cy="55399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проект бюджета /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отчет об исполнении</a:t>
            </a:r>
          </a:p>
          <a:p>
            <a:pPr algn="ctr"/>
            <a:r>
              <a:rPr lang="ru-RU" sz="1000" dirty="0">
                <a:latin typeface="Arial Narrow" panose="020B0606020202030204" pitchFamily="34" charset="0"/>
              </a:rPr>
              <a:t> бюджета</a:t>
            </a:r>
          </a:p>
        </p:txBody>
      </p:sp>
      <p:sp>
        <p:nvSpPr>
          <p:cNvPr id="263" name="TextBox 262"/>
          <p:cNvSpPr txBox="1"/>
          <p:nvPr/>
        </p:nvSpPr>
        <p:spPr>
          <a:xfrm>
            <a:off x="0" y="9340583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264" name="TextBox 263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90681" y="3924006"/>
            <a:ext cx="1032332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Составление проекта бюджета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72767" y="3924006"/>
            <a:ext cx="988957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Рассмотрение и утверждение бюджета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145723" y="3905617"/>
            <a:ext cx="938588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en-US" sz="1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r>
              <a:rPr lang="ru-RU" sz="1000" dirty="0">
                <a:latin typeface="Arial Narrow" panose="020B0606020202030204" pitchFamily="34" charset="0"/>
              </a:rPr>
              <a:t>Исполнение бюджета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310881" y="3847062"/>
            <a:ext cx="110187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Подготовка годового отчета об исполнении бюджета</a:t>
            </a:r>
          </a:p>
        </p:txBody>
      </p:sp>
      <p:sp>
        <p:nvSpPr>
          <p:cNvPr id="226" name="Прямоугольник 225"/>
          <p:cNvSpPr/>
          <p:nvPr/>
        </p:nvSpPr>
        <p:spPr>
          <a:xfrm>
            <a:off x="11686366" y="3751729"/>
            <a:ext cx="952988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latin typeface="Arial Narrow" panose="020B0606020202030204" pitchFamily="34" charset="0"/>
              </a:rPr>
              <a:t>Утверждение годового отчета об исполнении бюджета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4" t="21653" r="62762" b="68866"/>
          <a:stretch/>
        </p:blipFill>
        <p:spPr bwMode="auto">
          <a:xfrm>
            <a:off x="353717" y="1686300"/>
            <a:ext cx="2363593" cy="9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" name="Прямая соединительная линия 132"/>
          <p:cNvCxnSpPr/>
          <p:nvPr/>
        </p:nvCxnSpPr>
        <p:spPr>
          <a:xfrm>
            <a:off x="10217227" y="3716257"/>
            <a:ext cx="12565" cy="1264138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9265200" y="4977251"/>
            <a:ext cx="752083" cy="29236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</a:t>
            </a:r>
          </a:p>
        </p:txBody>
      </p:sp>
      <p:cxnSp>
        <p:nvCxnSpPr>
          <p:cNvPr id="154" name="Прямая со стрелкой 153"/>
          <p:cNvCxnSpPr>
            <a:stCxn id="4130" idx="3"/>
            <a:endCxn id="231" idx="1"/>
          </p:cNvCxnSpPr>
          <p:nvPr/>
        </p:nvCxnSpPr>
        <p:spPr>
          <a:xfrm flipV="1">
            <a:off x="10646003" y="7994389"/>
            <a:ext cx="1120820" cy="45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11700972" y="8332480"/>
            <a:ext cx="991199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Narrow" panose="020B0606020202030204" pitchFamily="34" charset="0"/>
              </a:rPr>
              <a:t>протокол публичных слушаний</a:t>
            </a:r>
          </a:p>
        </p:txBody>
      </p:sp>
      <p:grpSp>
        <p:nvGrpSpPr>
          <p:cNvPr id="151" name="Group 36"/>
          <p:cNvGrpSpPr/>
          <p:nvPr/>
        </p:nvGrpSpPr>
        <p:grpSpPr>
          <a:xfrm>
            <a:off x="3699590" y="8477159"/>
            <a:ext cx="2633188" cy="761816"/>
            <a:chOff x="5448188" y="2403866"/>
            <a:chExt cx="3147917" cy="761816"/>
          </a:xfrm>
        </p:grpSpPr>
        <p:sp>
          <p:nvSpPr>
            <p:cNvPr id="155" name="TextBox 154"/>
            <p:cNvSpPr txBox="1"/>
            <p:nvPr/>
          </p:nvSpPr>
          <p:spPr>
            <a:xfrm>
              <a:off x="5448188" y="2403866"/>
              <a:ext cx="314791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передача электроэнергии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536635" y="2642462"/>
              <a:ext cx="3059470" cy="5232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Филиал ПАО «МРСК </a:t>
              </a:r>
              <a:r>
                <a:rPr lang="ru-RU" sz="1000" dirty="0">
                  <a:latin typeface="Arial Narrow" panose="020B0606020202030204" pitchFamily="34" charset="0"/>
                </a:rPr>
                <a:t>Центра»-«Ярэнерго</a:t>
              </a:r>
              <a:r>
                <a:rPr lang="ru-RU" sz="1000" dirty="0" smtClean="0">
                  <a:latin typeface="Arial Narrow" panose="020B0606020202030204" pitchFamily="34" charset="0"/>
                </a:rPr>
                <a:t>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ПАО «ТГК-2»</a:t>
              </a: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Хуадянь-Тенинская</a:t>
              </a:r>
              <a:r>
                <a:rPr lang="ru-RU" sz="1000" dirty="0" smtClean="0">
                  <a:latin typeface="Arial Narrow" panose="020B0606020202030204" pitchFamily="34" charset="0"/>
                </a:rPr>
                <a:t> ТЭЦ»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58" name="Group 36"/>
          <p:cNvGrpSpPr/>
          <p:nvPr/>
        </p:nvGrpSpPr>
        <p:grpSpPr>
          <a:xfrm>
            <a:off x="3689049" y="7897625"/>
            <a:ext cx="2510880" cy="349309"/>
            <a:chOff x="5651448" y="2326152"/>
            <a:chExt cx="2667239" cy="349309"/>
          </a:xfrm>
        </p:grpSpPr>
        <p:sp>
          <p:nvSpPr>
            <p:cNvPr id="161" name="TextBox 160"/>
            <p:cNvSpPr txBox="1"/>
            <p:nvPr/>
          </p:nvSpPr>
          <p:spPr>
            <a:xfrm>
              <a:off x="5651448" y="2326152"/>
              <a:ext cx="224805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резиновых изделий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668764" y="2521573"/>
              <a:ext cx="264992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Кордиант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163" name="Group 36"/>
          <p:cNvGrpSpPr/>
          <p:nvPr/>
        </p:nvGrpSpPr>
        <p:grpSpPr>
          <a:xfrm>
            <a:off x="3705349" y="7152482"/>
            <a:ext cx="2680579" cy="577150"/>
            <a:chOff x="5776475" y="2403866"/>
            <a:chExt cx="2845587" cy="577150"/>
          </a:xfrm>
        </p:grpSpPr>
        <p:sp>
          <p:nvSpPr>
            <p:cNvPr id="164" name="TextBox 163"/>
            <p:cNvSpPr txBox="1"/>
            <p:nvPr/>
          </p:nvSpPr>
          <p:spPr>
            <a:xfrm>
              <a:off x="5776475" y="2403866"/>
              <a:ext cx="284558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ru-RU" sz="1000" b="1" dirty="0" smtClean="0">
                  <a:latin typeface="Arial Narrow" panose="020B0606020202030204" pitchFamily="34" charset="0"/>
                </a:rPr>
                <a:t>Производство и торговля </a:t>
              </a:r>
              <a:r>
                <a:rPr lang="ru-RU" sz="1000" b="1" dirty="0" err="1" smtClean="0">
                  <a:latin typeface="Arial Narrow" panose="020B0606020202030204" pitchFamily="34" charset="0"/>
                </a:rPr>
                <a:t>фармпродукцией</a:t>
              </a:r>
              <a:endParaRPr lang="ru-RU" sz="1000" b="1" dirty="0">
                <a:latin typeface="Arial Narrow" panose="020B060602020203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5815458" y="2642462"/>
              <a:ext cx="1765055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АО «Р-ФАРМ»</a:t>
              </a:r>
              <a:endParaRPr lang="ru-RU" sz="1000" dirty="0">
                <a:latin typeface="Arial Narrow" panose="020B0606020202030204" pitchFamily="34" charset="0"/>
              </a:endParaRPr>
            </a:p>
            <a:p>
              <a:pPr defTabSz="914180">
                <a:spcBef>
                  <a:spcPct val="20000"/>
                </a:spcBef>
                <a:defRPr/>
              </a:pPr>
              <a:r>
                <a:rPr lang="ru-RU" sz="1000" dirty="0" smtClean="0">
                  <a:latin typeface="Arial Narrow" panose="020B0606020202030204" pitchFamily="34" charset="0"/>
                </a:rPr>
                <a:t>ООО «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Тева</a:t>
              </a:r>
              <a:r>
                <a:rPr lang="ru-RU" sz="1000" dirty="0" smtClean="0">
                  <a:latin typeface="Arial Narrow" panose="020B0606020202030204" pitchFamily="34" charset="0"/>
                </a:rPr>
                <a:t>» 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</p:grpSp>
      <p:pic>
        <p:nvPicPr>
          <p:cNvPr id="247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58" y="7104287"/>
            <a:ext cx="221218" cy="22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058" y="8478229"/>
            <a:ext cx="184616" cy="18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8" name="Picture 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070" y="7854571"/>
            <a:ext cx="22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550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115894" y="6343709"/>
            <a:ext cx="2691763" cy="3057404"/>
            <a:chOff x="115891" y="6343709"/>
            <a:chExt cx="2691764" cy="3057404"/>
          </a:xfrm>
        </p:grpSpPr>
        <p:sp>
          <p:nvSpPr>
            <p:cNvPr id="36" name="TextBox 35"/>
            <p:cNvSpPr txBox="1"/>
            <p:nvPr/>
          </p:nvSpPr>
          <p:spPr>
            <a:xfrm>
              <a:off x="301538" y="9001003"/>
              <a:ext cx="25011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Ввод в эксплуатацию жилых домов, построенных населением, тыс. </a:t>
              </a:r>
              <a:r>
                <a:rPr lang="ru-RU" sz="1000" dirty="0" err="1" smtClean="0">
                  <a:latin typeface="Arial Narrow" panose="020B0606020202030204" pitchFamily="34" charset="0"/>
                </a:rPr>
                <a:t>кв.м</a:t>
              </a:r>
              <a:r>
                <a:rPr lang="ru-RU" sz="1000" dirty="0" smtClean="0">
                  <a:latin typeface="Arial Narrow" panose="020B0606020202030204" pitchFamily="34" charset="0"/>
                </a:rPr>
                <a:t>.</a:t>
              </a:r>
              <a:endParaRPr lang="ru-RU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5891" y="6343709"/>
              <a:ext cx="26917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Жилищное строительство:</a:t>
              </a:r>
              <a:endParaRPr lang="ru-RU" sz="1100" dirty="0">
                <a:latin typeface="Arial Black" panose="020B0A04020102020204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50" t="39276" r="62969" b="57029"/>
            <a:stretch/>
          </p:blipFill>
          <p:spPr bwMode="auto">
            <a:xfrm>
              <a:off x="301792" y="9084197"/>
              <a:ext cx="68592" cy="7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Прямая соединительная линия 2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89970" y="148840"/>
            <a:ext cx="5904655" cy="566286"/>
          </a:xfrm>
          <a:prstGeom prst="rect">
            <a:avLst/>
          </a:prstGeom>
          <a:solidFill>
            <a:srgbClr val="009999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показатели социально-экономического развития Ярославской области (благоприятный прогноз)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9340583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4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90999" y="847045"/>
            <a:ext cx="3367645" cy="2635224"/>
            <a:chOff x="190999" y="847045"/>
            <a:chExt cx="3367645" cy="2635224"/>
          </a:xfrm>
        </p:grpSpPr>
        <p:sp>
          <p:nvSpPr>
            <p:cNvPr id="8" name="TextBox 7"/>
            <p:cNvSpPr txBox="1"/>
            <p:nvPr/>
          </p:nvSpPr>
          <p:spPr>
            <a:xfrm>
              <a:off x="238504" y="847045"/>
              <a:ext cx="3320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300" dirty="0">
                  <a:latin typeface="Arial Black" panose="020B0A04020102020204" pitchFamily="34" charset="0"/>
                </a:rPr>
                <a:t>Валовой региональный продукт: </a:t>
              </a:r>
            </a:p>
            <a:p>
              <a:r>
                <a:rPr lang="ru-RU" sz="1100" dirty="0">
                  <a:latin typeface="Arial Black" panose="020B0A04020102020204" pitchFamily="34" charset="0"/>
                </a:rPr>
                <a:t>млрд. руб.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86391" y="3236048"/>
              <a:ext cx="24497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000" dirty="0">
                  <a:latin typeface="Arial Narrow" panose="020B0606020202030204" pitchFamily="34" charset="0"/>
                </a:rPr>
                <a:t>% к предыдущему году в сопоставимых ценах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69" t="21882" r="35627" b="65833"/>
            <a:stretch/>
          </p:blipFill>
          <p:spPr bwMode="auto">
            <a:xfrm rot="156260">
              <a:off x="190999" y="3247710"/>
              <a:ext cx="517549" cy="185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Прямоугольник 14"/>
          <p:cNvSpPr/>
          <p:nvPr/>
        </p:nvSpPr>
        <p:spPr>
          <a:xfrm>
            <a:off x="3476911" y="847046"/>
            <a:ext cx="301396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Индекс потребительских цен: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17281" y="3763283"/>
            <a:ext cx="1856574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Труд и занятость: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17279" y="6366831"/>
            <a:ext cx="276229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Уровень жизни населения: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5</a:t>
            </a: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677115059"/>
              </p:ext>
            </p:extLst>
          </p:nvPr>
        </p:nvGraphicFramePr>
        <p:xfrm>
          <a:off x="-126240" y="3684477"/>
          <a:ext cx="3102009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759392" y="4296546"/>
            <a:ext cx="14153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Численность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постоянного населения (среднегодовая),  </a:t>
            </a:r>
          </a:p>
          <a:p>
            <a:pPr lvl="0" algn="ctr"/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  тыс. чел.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87654" y="148838"/>
            <a:ext cx="5489809" cy="566286"/>
          </a:xfrm>
          <a:prstGeom prst="rect">
            <a:avLst/>
          </a:prstGeom>
          <a:solidFill>
            <a:schemeClr val="accent4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задачи бюджетной политики </a:t>
            </a:r>
          </a:p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2020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2022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717381" y="901119"/>
            <a:ext cx="5750219" cy="4013897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Результативное управление бюджетными средствами при планировании и реализации государственных программ Ярославской области 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эффективности бюджетных расходов в целях обеспечения потребностей граждан в качественных и доступных государственных и муниципальных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услугах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практики привлечения негосударственных организаций для оказания государственных и муниципальных услуг, выполнения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региональных проектов в рамках реализации национальных и федеральных проектов, обеспечивающих достижение целей и решение задач, определенных Указом Президента Российской Федерации от 7 мая 2018 года № 204 «О национальных целях и стратегических задачах развития Российской Федерации на период до 2024 года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форм и методов социальной поддержки населения для обеспечения большей адресности при предоставлении социальной помощи, услуг и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льгот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Оказание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мер социальной поддержки с учетом критериев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нуждаемости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исполнения действующих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прозрачности бюджета путем размещения в информационно-телекоммуникационной сети «Интернет» основных положений закона об областном бюджете в формате «Бюджет для граждан», стимулирование интереса населения Ярославской области к финансовым вопросам</a:t>
            </a: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2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ru-RU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7144" y="0"/>
            <a:ext cx="12734456" cy="9512606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887654" y="4875177"/>
            <a:ext cx="5489809" cy="56628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Мероприятия по реализации налоговой политики, </a:t>
            </a:r>
            <a:endParaRPr lang="ru-RU" sz="15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планируемые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2020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- </a:t>
            </a:r>
            <a:r>
              <a:rPr lang="ru-RU" sz="15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2022 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годы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727656" y="5598650"/>
            <a:ext cx="5750219" cy="3816407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Расширение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перечня инвестиционных налоговых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льгот в части введения льготной категории плательщиков налога на имущество организаций и транспортного налога - резидентов 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инвестиционных проектов по созданию и (или) развитию индустриальных (промышленных) парков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работы по сопоставлению и верификации содержащихся в учетных системах органов кадастрового учета и базах данных налоговых органов сведений в отношении объектов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недвижимости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анализа данных об объектах недвижимости, расположенных на территории Ярославской области, на предмет выявления несоответствий и противоречий в сведениях об их характеристиках, влияющих на результаты государственной кадастровой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оценки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Переход на новый формат оценки налоговых льгот, предоставленных на региональном и местном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уровнях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Продолжение перехода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на исчисление налога на имущество организаций исходя из кадастровой стоимости объектов капитального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строительства</a:t>
            </a:r>
          </a:p>
          <a:p>
            <a:pPr marL="228544" indent="-228544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Доработка регионального налогового законодательства в соответствии с основными направлениями налоговой политики Российской Федерации на 2020 - 2022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годы в части расширения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полномочий субъектов Российской Федерации по регулированию патентной системы налогообложения, в том числе установление ограничений общей площади сдаваемых в аренду помещений, земельных участков, количества транспортных средств, количества объектов торговли и общественного 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питания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7" t="35400" r="73326" b="62071"/>
          <a:stretch/>
        </p:blipFill>
        <p:spPr bwMode="auto">
          <a:xfrm>
            <a:off x="179243" y="3184810"/>
            <a:ext cx="707148" cy="26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3725957"/>
              </p:ext>
            </p:extLst>
          </p:nvPr>
        </p:nvGraphicFramePr>
        <p:xfrm>
          <a:off x="124397" y="1308710"/>
          <a:ext cx="3390899" cy="1852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0" name="Диаграмма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1881271"/>
              </p:ext>
            </p:extLst>
          </p:nvPr>
        </p:nvGraphicFramePr>
        <p:xfrm>
          <a:off x="124397" y="1226204"/>
          <a:ext cx="3382855" cy="2275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2" name="Диаграмма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673228"/>
              </p:ext>
            </p:extLst>
          </p:nvPr>
        </p:nvGraphicFramePr>
        <p:xfrm>
          <a:off x="3521943" y="1158220"/>
          <a:ext cx="3351192" cy="2408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45" name="Диаграмма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1690196"/>
              </p:ext>
            </p:extLst>
          </p:nvPr>
        </p:nvGraphicFramePr>
        <p:xfrm>
          <a:off x="2992251" y="4296546"/>
          <a:ext cx="3417859" cy="189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1070166"/>
              </p:ext>
            </p:extLst>
          </p:nvPr>
        </p:nvGraphicFramePr>
        <p:xfrm>
          <a:off x="2802725" y="3752750"/>
          <a:ext cx="4390163" cy="265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50" name="Диаграмма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990387"/>
              </p:ext>
            </p:extLst>
          </p:nvPr>
        </p:nvGraphicFramePr>
        <p:xfrm>
          <a:off x="2824910" y="7059821"/>
          <a:ext cx="3598075" cy="2060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51" name="Диаграмма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2101917"/>
              </p:ext>
            </p:extLst>
          </p:nvPr>
        </p:nvGraphicFramePr>
        <p:xfrm>
          <a:off x="2818383" y="6347652"/>
          <a:ext cx="3598073" cy="3219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53" name="Диаграмма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555085"/>
              </p:ext>
            </p:extLst>
          </p:nvPr>
        </p:nvGraphicFramePr>
        <p:xfrm>
          <a:off x="-151928" y="6615055"/>
          <a:ext cx="2887145" cy="250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749644" y="7991445"/>
            <a:ext cx="504056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47204" y="8270972"/>
            <a:ext cx="359709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47204" y="7714622"/>
            <a:ext cx="432048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59392" y="7405858"/>
            <a:ext cx="305802" cy="118076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747204" y="7104856"/>
            <a:ext cx="359709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747204" y="6816824"/>
            <a:ext cx="432048" cy="138411"/>
          </a:xfrm>
          <a:prstGeom prst="roundRect">
            <a:avLst/>
          </a:prstGeom>
          <a:pattFill prst="pct50">
            <a:fgClr>
              <a:srgbClr val="FF99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420" y="8199142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327,9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66420" y="7925393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401,8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66420" y="7642792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370,1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74753" y="7323861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299,7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83693" y="6744994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373,6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69992" y="7041791"/>
            <a:ext cx="457200" cy="28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337,8</a:t>
            </a:r>
            <a:endParaRPr lang="ru-RU" sz="9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5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006352"/>
              </p:ext>
            </p:extLst>
          </p:nvPr>
        </p:nvGraphicFramePr>
        <p:xfrm>
          <a:off x="6994467" y="578263"/>
          <a:ext cx="5256583" cy="3868371"/>
        </p:xfrm>
        <a:graphic>
          <a:graphicData uri="http://schemas.openxmlformats.org/drawingml/2006/table">
            <a:tbl>
              <a:tblPr firstRow="1">
                <a:tableStyleId>{EB9631B5-78F2-41C9-869B-9F39066F8104}</a:tableStyleId>
              </a:tblPr>
              <a:tblGrid>
                <a:gridCol w="2553520"/>
                <a:gridCol w="542823"/>
                <a:gridCol w="576064"/>
                <a:gridCol w="504056"/>
                <a:gridCol w="504056"/>
                <a:gridCol w="576064"/>
              </a:tblGrid>
              <a:tr h="31275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Наименование доходов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2018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2019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(оценка)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2020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 (план)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НАЛОГОВЫЕ И НЕНАЛОГОВЫЕ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55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983,8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59 179,1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63 373,4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69 083,2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74 891,4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прибыль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886,0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19 011,0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20 090,1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21 777,7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23 933,7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доходы физических лиц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17 768,1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18 955,7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20 036,1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21 598,9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209,5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11 184,5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12 665,2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15 280,4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16 824,4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Налог, взимаемый в связи с применением УСН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718,5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3 223,5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3 406,3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3 613,6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863,3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имущество организаций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6 644,0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5 593,0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909,2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996,4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6 257,2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Транспортный  налог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236,9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1 313,2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407,3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444,1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 на игорный бизнес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Налоги, сборы и регулярные платежи за пользование природными ресурсами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16,8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17,8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244,9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246,7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>
                          <a:effectLst/>
                          <a:latin typeface="Arial Narrow" panose="020B0606020202030204" pitchFamily="34" charset="0"/>
                        </a:rPr>
                        <a:t>Другие неналоговые доходы</a:t>
                      </a:r>
                      <a:endParaRPr lang="ru-RU" sz="1000" b="0" i="0" u="none" strike="noStrike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827,0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818,2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702,9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699,6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7737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ПОСТУПЛЕНИЯ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9 964,3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</a:rPr>
                        <a:t>13 725,1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11 716,1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9 914,6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10 793,9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Дотации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968,1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1 532,9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1 532,9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414,6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370,7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субсидии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645,9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5 046,1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4 946,3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605,1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6 121,7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Субвенции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354,4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3 060,7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3 857,9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807,5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839,8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Иные межбюджетные трансферты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950,1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3 735,7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1 379,0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1 087,4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461,7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Фонда ЖКХ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-12,6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31275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Доходы от возврата бюджетами и организациями остатков целевых МБТ прошлых лет </a:t>
                      </a:r>
                      <a:endParaRPr lang="ru-RU" sz="1000" b="0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147,2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u="none" strike="noStrike">
                          <a:effectLst/>
                          <a:latin typeface="Arial Narrow" panose="020B0606020202030204" pitchFamily="34" charset="0"/>
                        </a:rPr>
                        <a:t>Возврат остатков целевых МБТ прошлых лет</a:t>
                      </a:r>
                      <a:endParaRPr lang="ru-RU" sz="1000" b="0" i="0" u="none" strike="noStrike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-88,8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0,0</a:t>
                      </a:r>
                    </a:p>
                  </a:txBody>
                  <a:tcPr marL="9526" marR="9526" marT="9526" marB="0" anchor="ctr"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 ВСЕГО ДОХОДОВ</a:t>
                      </a:r>
                      <a:endParaRPr lang="ru-RU" sz="1000" b="1" i="0" u="none" strike="noStrike" dirty="0">
                        <a:solidFill>
                          <a:srgbClr val="30303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951" marR="7951" marT="7951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65 948,1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72 904,2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75 089,5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78 997,8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85 685,3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6" marR="9526" marT="9526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6410110" y="23936"/>
            <a:ext cx="0" cy="9601200"/>
          </a:xfrm>
          <a:prstGeom prst="line">
            <a:avLst/>
          </a:prstGeom>
          <a:ln w="889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2"/>
            <a:ext cx="12801600" cy="9586804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9970" y="148840"/>
            <a:ext cx="5822800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параметры бюджета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5571" y="3048443"/>
            <a:ext cx="5586762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ДОХОДОВ на 1 человека по ЦФО,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8319" y="6093323"/>
            <a:ext cx="5743856" cy="29237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Исполнение РАСХОДОВ на 1 человека по ЦФО , тыс. руб. :</a:t>
            </a:r>
            <a:endParaRPr lang="ru-RU" sz="1100" dirty="0">
              <a:latin typeface="Arial Black" panose="020B0A04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02330" y="9309021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174" y="9284307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40" name="TextBox 1"/>
          <p:cNvSpPr txBox="1"/>
          <p:nvPr/>
        </p:nvSpPr>
        <p:spPr>
          <a:xfrm>
            <a:off x="2964660" y="6348979"/>
            <a:ext cx="3254149" cy="932504"/>
          </a:xfrm>
          <a:prstGeom prst="rect">
            <a:avLst/>
          </a:prstGeom>
        </p:spPr>
        <p:txBody>
          <a:bodyPr wrap="none" lIns="91417" tIns="45709" rIns="91417" bIns="45709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dirty="0">
                <a:latin typeface="Arial Narrow" panose="020B0606020202030204" pitchFamily="34" charset="0"/>
              </a:rPr>
              <a:t>Рейтинг Ярославской области в ЦФО по расходам</a:t>
            </a:r>
          </a:p>
          <a:p>
            <a:pPr algn="r"/>
            <a:r>
              <a:rPr lang="ru-RU" sz="1200" dirty="0">
                <a:latin typeface="Arial Narrow" panose="020B0606020202030204" pitchFamily="34" charset="0"/>
              </a:rPr>
              <a:t> консолидированного бюджета на душу населения: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             </a:t>
            </a:r>
            <a:r>
              <a:rPr lang="ru-RU" sz="1200" dirty="0" smtClean="0">
                <a:latin typeface="Arial Narrow" panose="020B0606020202030204" pitchFamily="34" charset="0"/>
              </a:rPr>
              <a:t>2016 </a:t>
            </a:r>
            <a:r>
              <a:rPr lang="ru-RU" sz="1200" dirty="0">
                <a:latin typeface="Arial Narrow" panose="020B0606020202030204" pitchFamily="34" charset="0"/>
              </a:rPr>
              <a:t>год – 4 место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             </a:t>
            </a:r>
            <a:r>
              <a:rPr lang="ru-RU" sz="1200" dirty="0" smtClean="0">
                <a:latin typeface="Arial Narrow" panose="020B0606020202030204" pitchFamily="34" charset="0"/>
              </a:rPr>
              <a:t>2017 </a:t>
            </a:r>
            <a:r>
              <a:rPr lang="ru-RU" sz="1200" dirty="0">
                <a:latin typeface="Arial Narrow" panose="020B0606020202030204" pitchFamily="34" charset="0"/>
              </a:rPr>
              <a:t>год – </a:t>
            </a:r>
            <a:r>
              <a:rPr lang="ru-RU" sz="1200" dirty="0" smtClean="0">
                <a:latin typeface="Arial Narrow" panose="020B0606020202030204" pitchFamily="34" charset="0"/>
              </a:rPr>
              <a:t>6 </a:t>
            </a:r>
            <a:r>
              <a:rPr lang="ru-RU" sz="1200" dirty="0">
                <a:latin typeface="Arial Narrow" panose="020B0606020202030204" pitchFamily="34" charset="0"/>
              </a:rPr>
              <a:t>место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	             </a:t>
            </a:r>
            <a:r>
              <a:rPr lang="ru-RU" sz="1200" dirty="0" smtClean="0">
                <a:latin typeface="Arial Narrow" panose="020B0606020202030204" pitchFamily="34" charset="0"/>
              </a:rPr>
              <a:t>2018 </a:t>
            </a:r>
            <a:r>
              <a:rPr lang="ru-RU" sz="1200" dirty="0">
                <a:latin typeface="Arial Narrow" panose="020B0606020202030204" pitchFamily="34" charset="0"/>
              </a:rPr>
              <a:t>год – </a:t>
            </a:r>
            <a:r>
              <a:rPr lang="ru-RU" sz="1200" dirty="0" smtClean="0">
                <a:latin typeface="Arial Narrow" panose="020B0606020202030204" pitchFamily="34" charset="0"/>
              </a:rPr>
              <a:t>5 </a:t>
            </a:r>
            <a:r>
              <a:rPr lang="ru-RU" sz="1200" dirty="0">
                <a:latin typeface="Arial Narrow" panose="020B0606020202030204" pitchFamily="34" charset="0"/>
              </a:rPr>
              <a:t>место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574022" y="5831701"/>
            <a:ext cx="1368152" cy="400087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 smtClean="0">
                <a:latin typeface="Arial Black" panose="020B0A04020102020204" pitchFamily="34" charset="0"/>
              </a:rPr>
              <a:t>Безвозмездные поступления</a:t>
            </a:r>
            <a:endParaRPr lang="ru-RU" sz="1000" dirty="0">
              <a:latin typeface="Arial Black" panose="020B0A040201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743186" y="148840"/>
            <a:ext cx="5759146" cy="329298"/>
          </a:xfrm>
          <a:prstGeom prst="rect">
            <a:avLst/>
          </a:prstGeom>
          <a:solidFill>
            <a:srgbClr val="0070C0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Доходы областного бюджета, </a:t>
            </a:r>
            <a:r>
              <a:rPr lang="ru-RU" sz="1500" b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млн.руб</a:t>
            </a:r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.</a:t>
            </a: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229450"/>
              </p:ext>
            </p:extLst>
          </p:nvPr>
        </p:nvGraphicFramePr>
        <p:xfrm>
          <a:off x="9401454" y="6815231"/>
          <a:ext cx="618576" cy="1828804"/>
        </p:xfrm>
        <a:graphic>
          <a:graphicData uri="http://schemas.openxmlformats.org/drawingml/2006/table">
            <a:tbl>
              <a:tblPr firstRow="1" bandRow="1"/>
              <a:tblGrid>
                <a:gridCol w="618576"/>
              </a:tblGrid>
              <a:tr h="243839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2019 год (оценка)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2020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2021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624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 Narrow" panose="020B0606020202030204" pitchFamily="34" charset="0"/>
                        </a:rPr>
                        <a:t>2022 год (план)</a:t>
                      </a:r>
                      <a:endParaRPr lang="ru-RU" sz="1000" b="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445865" y="487395"/>
            <a:ext cx="772944" cy="292376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pPr algn="ctr"/>
            <a:r>
              <a:rPr lang="ru-RU" sz="1300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2029" y="3340819"/>
            <a:ext cx="1522941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Тамбовская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(2)</a:t>
            </a:r>
            <a:r>
              <a:rPr lang="ru-RU" sz="1000" dirty="0">
                <a:latin typeface="Arial Narrow" panose="020B0606020202030204" pitchFamily="34" charset="0"/>
              </a:rPr>
              <a:t> Владимирская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(3)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Смоленская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(4)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Орловская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(5)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Брянская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(6)</a:t>
            </a:r>
            <a:endParaRPr lang="ru-RU" sz="1000" dirty="0">
              <a:latin typeface="Arial Narrow" panose="020B0606020202030204" pitchFamily="34" charset="0"/>
            </a:endParaRPr>
          </a:p>
          <a:p>
            <a:pPr lvl="0"/>
            <a:r>
              <a:rPr lang="ru-RU" sz="1000" dirty="0" smtClean="0">
                <a:latin typeface="Arial Narrow" panose="020B0606020202030204" pitchFamily="34" charset="0"/>
              </a:rPr>
              <a:t>Костромская </a:t>
            </a:r>
            <a:r>
              <a:rPr lang="ru-RU" sz="1000" dirty="0">
                <a:latin typeface="Arial Narrow" panose="020B0606020202030204" pitchFamily="34" charset="0"/>
              </a:rPr>
              <a:t>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(7)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 Тверская область 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(8)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Рязанская область (9)</a:t>
            </a:r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96282" y="3349939"/>
            <a:ext cx="1584177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Воронежская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(10)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Курская область (11)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Тульская область (12)</a:t>
            </a:r>
          </a:p>
          <a:p>
            <a:pPr lvl="0"/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(13)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Липецкая область (14)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область (15)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037500" y="3940349"/>
            <a:ext cx="1491092" cy="884187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65571" y="6348979"/>
            <a:ext cx="1525266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Ивановская область (1) Смоленская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(2)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>
                <a:latin typeface="Arial Narrow" panose="020B0606020202030204" pitchFamily="34" charset="0"/>
              </a:rPr>
              <a:t>Владимирская область (3)</a:t>
            </a:r>
          </a:p>
          <a:p>
            <a:pPr lvl="0"/>
            <a:r>
              <a:rPr lang="ru-RU" sz="1000" dirty="0" smtClean="0">
                <a:latin typeface="Arial Narrow" panose="020B0606020202030204" pitchFamily="34" charset="0"/>
              </a:rPr>
              <a:t>Тамбовская </a:t>
            </a:r>
            <a:r>
              <a:rPr lang="ru-RU" sz="1000" dirty="0">
                <a:latin typeface="Arial Narrow" panose="020B0606020202030204" pitchFamily="34" charset="0"/>
              </a:rPr>
              <a:t>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(4)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 Тверская область 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(5)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Орловская </a:t>
            </a:r>
            <a:r>
              <a:rPr lang="ru-RU" sz="1000" dirty="0">
                <a:latin typeface="Arial Narrow" panose="020B0606020202030204" pitchFamily="34" charset="0"/>
              </a:rPr>
              <a:t>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(6)</a:t>
            </a:r>
            <a:r>
              <a:rPr lang="ru-RU" sz="1000" dirty="0">
                <a:latin typeface="Arial Narrow" panose="020B0606020202030204" pitchFamily="34" charset="0"/>
              </a:rPr>
              <a:t> Воронежская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(7)</a:t>
            </a:r>
            <a:endParaRPr lang="ru-RU" sz="1000" dirty="0">
              <a:latin typeface="Arial Narrow" panose="020B0606020202030204" pitchFamily="34" charset="0"/>
            </a:endParaRPr>
          </a:p>
          <a:p>
            <a:r>
              <a:rPr lang="ru-RU" sz="1000" dirty="0" smtClean="0">
                <a:latin typeface="Arial Narrow" panose="020B0606020202030204" pitchFamily="34" charset="0"/>
              </a:rPr>
              <a:t>Брянская область (8) Костромская область (9)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644970" y="6375867"/>
            <a:ext cx="1584177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</a:rPr>
              <a:t>Рязанская область </a:t>
            </a:r>
            <a:r>
              <a:rPr lang="ru-RU" sz="1000" dirty="0" smtClean="0">
                <a:latin typeface="Arial Narrow" panose="020B0606020202030204" pitchFamily="34" charset="0"/>
              </a:rPr>
              <a:t>(10) 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Курская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(11) Тульская область (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12)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Липецкая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13)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lvl="0"/>
            <a:r>
              <a:rPr lang="ru-RU" sz="1000" b="1" dirty="0">
                <a:solidFill>
                  <a:srgbClr val="FF3399"/>
                </a:solidFill>
                <a:latin typeface="Arial Narrow" panose="020B0606020202030204" pitchFamily="34" charset="0"/>
              </a:rPr>
              <a:t>Ярославская область (</a:t>
            </a:r>
            <a:r>
              <a:rPr lang="ru-RU" sz="1000" b="1" dirty="0" smtClean="0">
                <a:solidFill>
                  <a:srgbClr val="FF3399"/>
                </a:solidFill>
                <a:latin typeface="Arial Narrow" panose="020B0606020202030204" pitchFamily="34" charset="0"/>
              </a:rPr>
              <a:t>14)</a:t>
            </a:r>
            <a:endParaRPr lang="ru-RU" sz="1000" b="1" dirty="0">
              <a:solidFill>
                <a:srgbClr val="FF3399"/>
              </a:solidFill>
              <a:latin typeface="Arial Narrow" panose="020B0606020202030204" pitchFamily="34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Белгородская </a:t>
            </a: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область (15)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Калужская область (16)</a:t>
            </a:r>
          </a:p>
          <a:p>
            <a:pPr lvl="0"/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Московская область (17)</a:t>
            </a:r>
          </a:p>
          <a:p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г. Москва (18</a:t>
            </a:r>
            <a:r>
              <a:rPr lang="ru-RU" sz="1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)</a:t>
            </a:r>
            <a:endParaRPr lang="ru-RU" sz="1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3061758" y="7114519"/>
            <a:ext cx="1747832" cy="738653"/>
          </a:xfrm>
          <a:prstGeom prst="straightConnector1">
            <a:avLst/>
          </a:prstGeom>
          <a:ln w="19050">
            <a:solidFill>
              <a:srgbClr val="FF3399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384325" y="5831701"/>
            <a:ext cx="1224135" cy="553998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000" dirty="0">
                <a:latin typeface="Arial Black" panose="020B0A04020102020204" pitchFamily="34" charset="0"/>
              </a:rPr>
              <a:t>Налоговые и неналоговые доходы</a:t>
            </a:r>
          </a:p>
        </p:txBody>
      </p:sp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8431979"/>
              </p:ext>
            </p:extLst>
          </p:nvPr>
        </p:nvGraphicFramePr>
        <p:xfrm>
          <a:off x="289968" y="3342977"/>
          <a:ext cx="6182839" cy="2323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501739"/>
              </p:ext>
            </p:extLst>
          </p:nvPr>
        </p:nvGraphicFramePr>
        <p:xfrm>
          <a:off x="299270" y="8436582"/>
          <a:ext cx="603882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5" name="Лист" r:id="rId6" imgW="6372166" imgH="847800" progId="Excel.Sheet.12">
                  <p:embed/>
                </p:oleObj>
              </mc:Choice>
              <mc:Fallback>
                <p:oleObj name="Лист" r:id="rId6" imgW="6372166" imgH="847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9270" y="8436582"/>
                        <a:ext cx="6038822" cy="84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Диаграмма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33496"/>
              </p:ext>
            </p:extLst>
          </p:nvPr>
        </p:nvGraphicFramePr>
        <p:xfrm>
          <a:off x="442757" y="5798891"/>
          <a:ext cx="603005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806103"/>
              </p:ext>
            </p:extLst>
          </p:nvPr>
        </p:nvGraphicFramePr>
        <p:xfrm>
          <a:off x="276225" y="5260975"/>
          <a:ext cx="6052567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6" name="Лист" r:id="rId10" imgW="6124454" imgH="847800" progId="Excel.Sheet.12">
                  <p:embed/>
                </p:oleObj>
              </mc:Choice>
              <mc:Fallback>
                <p:oleObj name="Лист" r:id="rId10" imgW="6124454" imgH="847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6225" y="5260975"/>
                        <a:ext cx="6052567" cy="84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740872"/>
              </p:ext>
            </p:extLst>
          </p:nvPr>
        </p:nvGraphicFramePr>
        <p:xfrm>
          <a:off x="204959" y="783446"/>
          <a:ext cx="6048375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7" name="Лист" r:id="rId13" imgW="6048277" imgH="2228850" progId="Excel.Sheet.12">
                  <p:embed/>
                </p:oleObj>
              </mc:Choice>
              <mc:Fallback>
                <p:oleObj name="Лист" r:id="rId13" imgW="6048277" imgH="22288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4959" y="783446"/>
                        <a:ext cx="6048375" cy="222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Диаграмма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119239"/>
              </p:ext>
            </p:extLst>
          </p:nvPr>
        </p:nvGraphicFramePr>
        <p:xfrm>
          <a:off x="5803331" y="4171479"/>
          <a:ext cx="4386122" cy="5251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57" name="Диаграмма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9351894"/>
              </p:ext>
            </p:extLst>
          </p:nvPr>
        </p:nvGraphicFramePr>
        <p:xfrm>
          <a:off x="8725568" y="3865749"/>
          <a:ext cx="5065060" cy="5418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cxnSp>
        <p:nvCxnSpPr>
          <p:cNvPr id="58" name="Прямая со стрелкой 57"/>
          <p:cNvCxnSpPr/>
          <p:nvPr/>
        </p:nvCxnSpPr>
        <p:spPr>
          <a:xfrm flipV="1">
            <a:off x="9980879" y="6976118"/>
            <a:ext cx="773254" cy="7174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9980879" y="7218097"/>
            <a:ext cx="861688" cy="78027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9980879" y="7388770"/>
            <a:ext cx="989282" cy="91298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9980879" y="6742624"/>
            <a:ext cx="663623" cy="55752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V="1">
            <a:off x="9980878" y="6528792"/>
            <a:ext cx="593144" cy="45110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H="1" flipV="1">
            <a:off x="8608460" y="6688698"/>
            <a:ext cx="800544" cy="64614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flipH="1" flipV="1">
            <a:off x="8489032" y="6958410"/>
            <a:ext cx="913022" cy="73516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 flipV="1">
            <a:off x="8345016" y="7114519"/>
            <a:ext cx="1057038" cy="88668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 flipV="1">
            <a:off x="8201000" y="7334844"/>
            <a:ext cx="1208004" cy="96691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 flipV="1">
            <a:off x="8608460" y="6389479"/>
            <a:ext cx="816676" cy="59042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6837716" y="847144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37714" y="8225224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2020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374596" y="0"/>
            <a:ext cx="0" cy="9601200"/>
          </a:xfrm>
          <a:prstGeom prst="line">
            <a:avLst/>
          </a:prstGeom>
          <a:ln w="889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52191" y="33051"/>
            <a:ext cx="12698933" cy="9566192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8112" y="140022"/>
            <a:ext cx="5976664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Сведения о предоставляемых налоговых льготах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743186" y="112853"/>
            <a:ext cx="5759146" cy="3292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Расходы областного бюджета, млн. рублей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7715" y="548949"/>
            <a:ext cx="5202231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основных функций государственных органов: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729107"/>
              </p:ext>
            </p:extLst>
          </p:nvPr>
        </p:nvGraphicFramePr>
        <p:xfrm>
          <a:off x="9170348" y="835261"/>
          <a:ext cx="3456380" cy="4277022"/>
        </p:xfrm>
        <a:graphic>
          <a:graphicData uri="http://schemas.openxmlformats.org/drawingml/2006/table">
            <a:tbl>
              <a:tblPr firstRow="1" lastRow="1">
                <a:tableStyleId>{9D7B26C5-4107-4FEC-AEDC-1716B250A1EF}</a:tableStyleId>
              </a:tblPr>
              <a:tblGrid>
                <a:gridCol w="144017"/>
                <a:gridCol w="288032"/>
                <a:gridCol w="1630768"/>
                <a:gridCol w="464521"/>
                <a:gridCol w="464521"/>
                <a:gridCol w="464521"/>
              </a:tblGrid>
              <a:tr h="15164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Код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Наименование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2022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solidFill>
                      <a:schemeClr val="bg1"/>
                    </a:solidFill>
                  </a:tcPr>
                </a:tc>
              </a:tr>
              <a:tr h="37256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0100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Общегосударственные вопросы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756,1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591,6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655,3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оборона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17,6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17,8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670,4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649,9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628,0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Национальная экономика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11 153,2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12 376,9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13 298,0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29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0500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Жилищно-коммунальное хозяйство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3 705,6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3 245,9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3 157,4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0600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Охрана окружающей среды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112,6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418,8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714,1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0700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Образование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20 160,3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19 891,7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19 338,7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0800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Культура, кинематография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665,2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622,7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682,7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0900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Здравоохранение</a:t>
                      </a: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7 737,3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6 758,2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8 397,5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1000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политика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19 862,8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19 903,1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19 592,6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alpha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Arial Narrow" panose="020B0606020202030204" pitchFamily="34" charset="0"/>
                        </a:rPr>
                        <a:t>1100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Физическая культура и спорт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435,5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455,4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300,1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2">
                <a:tc>
                  <a:txBody>
                    <a:bodyPr/>
                    <a:lstStyle/>
                    <a:p>
                      <a:pPr algn="ctr" fontAlgn="ctr"/>
                      <a:endParaRPr lang="ru-RU" sz="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1200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Средства массовой информации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115,6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115,6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115,1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87193">
                <a:tc>
                  <a:txBody>
                    <a:bodyPr/>
                    <a:lstStyle/>
                    <a:p>
                      <a:pPr algn="ctr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1300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Обслуживание государственного и муниципального долга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347,2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566,6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566,6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032">
                <a:tc>
                  <a:txBody>
                    <a:bodyPr/>
                    <a:lstStyle/>
                    <a:p>
                      <a:pPr algn="ctr" fontAlgn="ctr"/>
                      <a:endParaRPr lang="ru-RU" sz="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  <a:alpha val="51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1400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 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350,1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2 019,4</a:t>
                      </a:r>
                      <a:endParaRPr lang="ru-RU" sz="1000" u="none" strike="noStrik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519,4</a:t>
                      </a:r>
                    </a:p>
                  </a:txBody>
                  <a:tcPr marL="0" marR="0" marT="0" marB="0" anchor="ctr"/>
                </a:tc>
              </a:tr>
              <a:tr h="145322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644"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322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Условно утвержденные расходы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364,2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12 701,2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1644">
                <a:tc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75 089,5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78 997,8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85 685,3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6753816" y="404912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 smtClean="0">
                <a:latin typeface="Arial Black" panose="020B0A04020102020204" pitchFamily="34" charset="0"/>
              </a:rPr>
              <a:t>2020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53816" y="429534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1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53819" y="4541566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521910" y="5088633"/>
            <a:ext cx="6104818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государственных программ и непрограммным направлениям деятельности:</a:t>
            </a:r>
            <a:endParaRPr lang="ru-RU" sz="13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208489"/>
              </p:ext>
            </p:extLst>
          </p:nvPr>
        </p:nvGraphicFramePr>
        <p:xfrm>
          <a:off x="9281121" y="5606984"/>
          <a:ext cx="3207224" cy="2300608"/>
        </p:xfrm>
        <a:graphic>
          <a:graphicData uri="http://schemas.openxmlformats.org/drawingml/2006/table">
            <a:tbl>
              <a:tblPr firstRow="1" lastRow="1">
                <a:tableStyleId>{6E25E649-3F16-4E02-A733-19D2CDBF48F0}</a:tableStyleId>
              </a:tblPr>
              <a:tblGrid>
                <a:gridCol w="182889"/>
                <a:gridCol w="1512168"/>
                <a:gridCol w="504056"/>
                <a:gridCol w="504056"/>
                <a:gridCol w="504055"/>
              </a:tblGrid>
              <a:tr h="31432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</a:rPr>
                        <a:t>Направления государственных программ</a:t>
                      </a:r>
                      <a:endParaRPr lang="ru-RU" sz="100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  <a:r>
                        <a:rPr lang="en-US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1 год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2022 год </a:t>
                      </a:r>
                      <a:endParaRPr lang="ru-RU" sz="1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6630" marR="6630" marT="663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Социальная сфера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49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719,2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48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467,7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49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139,0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Инфраструктура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215,4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604,9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066,7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endParaRPr lang="en-US" sz="1300" dirty="0" smtClean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-347472"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Эффективное государственное управление и развитие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территорий</a:t>
                      </a:r>
                      <a:endParaRPr lang="ru-RU" sz="1000" u="none" strike="noStrike" dirty="0"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427,9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491,6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961,7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Экономика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579,4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036,6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1 679,7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marL="0" algn="l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Условно утвержденные расходы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364,2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algn="ctr" defTabSz="1279930" rtl="0" eaLnBrk="1" fontAlgn="b" latinLnBrk="0" hangingPunct="1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701,2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1">
                <a:tc>
                  <a:txBody>
                    <a:bodyPr/>
                    <a:lstStyle/>
                    <a:p>
                      <a:endParaRPr lang="ru-RU" sz="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b"/>
                      <a:r>
                        <a:rPr lang="ru-RU" sz="1000" i="1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Непрограммные расходы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147,6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032,8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i="1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Arial Narrow" panose="020B0606020202030204" pitchFamily="34" charset="0"/>
                        </a:rPr>
                        <a:t>137,0</a:t>
                      </a:r>
                      <a:endParaRPr lang="ru-RU" sz="1000" b="0" i="1" u="none" strike="noStrike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endParaRPr lang="ru-RU" sz="13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">
                <a:tc>
                  <a:txBody>
                    <a:bodyPr/>
                    <a:lstStyle/>
                    <a:p>
                      <a:endParaRPr lang="ru-RU" sz="1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ru-RU" sz="100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75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089,5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78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997,8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85</a:t>
                      </a:r>
                      <a:r>
                        <a:rPr lang="en-US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685,3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1174" y="9284307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502330" y="9292109"/>
            <a:ext cx="248794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837718" y="8717667"/>
            <a:ext cx="803379" cy="246199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defTabSz="914180"/>
            <a:r>
              <a:rPr lang="ru-RU" sz="1000" dirty="0">
                <a:latin typeface="Arial Black" panose="020B0A04020102020204" pitchFamily="34" charset="0"/>
              </a:rPr>
              <a:t>20</a:t>
            </a:r>
            <a:r>
              <a:rPr lang="en-US" sz="1000" dirty="0" smtClean="0">
                <a:latin typeface="Arial Black" panose="020B0A04020102020204" pitchFamily="34" charset="0"/>
              </a:rPr>
              <a:t>2</a:t>
            </a:r>
            <a:r>
              <a:rPr lang="ru-RU" sz="1000" dirty="0" smtClean="0">
                <a:latin typeface="Arial Black" panose="020B0A04020102020204" pitchFamily="34" charset="0"/>
              </a:rPr>
              <a:t>2</a:t>
            </a:r>
            <a:r>
              <a:rPr lang="en-US" sz="1000" dirty="0" smtClean="0">
                <a:latin typeface="Arial Black" panose="020B0A04020102020204" pitchFamily="34" charset="0"/>
              </a:rPr>
              <a:t> </a:t>
            </a:r>
            <a:r>
              <a:rPr lang="ru-RU" sz="1000" dirty="0"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55922" y="8410373"/>
            <a:ext cx="2531388" cy="55399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http://budget76.ru/razdely/gosprogrammy/gosprogrammy/pasport-gosprogrammy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0" dirty="0">
              <a:latin typeface="Arial Narrow" panose="020B060602020203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526989" y="7896744"/>
            <a:ext cx="4070807" cy="4001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sz="1000" dirty="0">
                <a:latin typeface="Arial Narrow" panose="020B0606020202030204" pitchFamily="34" charset="0"/>
              </a:rPr>
              <a:t>Подробная информация о Государственных программах Ярославской области доступна на Портале «Открытый бюджет Ярославской области»:</a:t>
            </a:r>
          </a:p>
        </p:txBody>
      </p:sp>
      <p:pic>
        <p:nvPicPr>
          <p:cNvPr id="3148" name="Picture 76" descr="C:\Users\Kosolapova\Desktop\qr-code (1)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336" y="8290579"/>
            <a:ext cx="1145546" cy="11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Прямоугольник 68"/>
          <p:cNvSpPr/>
          <p:nvPr/>
        </p:nvSpPr>
        <p:spPr>
          <a:xfrm>
            <a:off x="190939" y="469320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налогоплательщиков, тыс. руб.: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50065" y="7604368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В разрезе категорий налоговых льгот, тыс. руб.:</a:t>
            </a: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923018"/>
              </p:ext>
            </p:extLst>
          </p:nvPr>
        </p:nvGraphicFramePr>
        <p:xfrm>
          <a:off x="190939" y="7891208"/>
          <a:ext cx="5993837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" name="Лист" r:id="rId6" imgW="5572032" imgH="1352430" progId="Excel.Sheet.12">
                  <p:embed/>
                </p:oleObj>
              </mc:Choice>
              <mc:Fallback>
                <p:oleObj name="Лист" r:id="rId6" imgW="5572032" imgH="13524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0939" y="7891208"/>
                        <a:ext cx="5993837" cy="1352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758361"/>
              </p:ext>
            </p:extLst>
          </p:nvPr>
        </p:nvGraphicFramePr>
        <p:xfrm>
          <a:off x="150065" y="799202"/>
          <a:ext cx="6174233" cy="6805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4" name="Лист" r:id="rId9" imgW="5905376" imgH="8200980" progId="Excel.Sheet.12">
                  <p:embed/>
                </p:oleObj>
              </mc:Choice>
              <mc:Fallback>
                <p:oleObj name="Лист" r:id="rId9" imgW="5905376" imgH="82009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0065" y="799202"/>
                        <a:ext cx="6174233" cy="6805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Диаграмма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3448112"/>
              </p:ext>
            </p:extLst>
          </p:nvPr>
        </p:nvGraphicFramePr>
        <p:xfrm>
          <a:off x="6256784" y="945878"/>
          <a:ext cx="3096344" cy="3103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cxnSp>
        <p:nvCxnSpPr>
          <p:cNvPr id="40" name="Прямая со стрелкой 39"/>
          <p:cNvCxnSpPr>
            <a:stCxn id="41" idx="3"/>
          </p:cNvCxnSpPr>
          <p:nvPr/>
        </p:nvCxnSpPr>
        <p:spPr>
          <a:xfrm flipV="1">
            <a:off x="7557195" y="3288433"/>
            <a:ext cx="466690" cy="113001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45" name="Прямая со стрелкой 44"/>
          <p:cNvCxnSpPr>
            <a:stCxn id="43" idx="3"/>
          </p:cNvCxnSpPr>
          <p:nvPr/>
        </p:nvCxnSpPr>
        <p:spPr>
          <a:xfrm flipV="1">
            <a:off x="7557198" y="3440834"/>
            <a:ext cx="542885" cy="122383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49" name="Прямая со стрелкой 48"/>
          <p:cNvCxnSpPr/>
          <p:nvPr/>
        </p:nvCxnSpPr>
        <p:spPr>
          <a:xfrm flipV="1">
            <a:off x="7557241" y="3072408"/>
            <a:ext cx="415366" cy="1099829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graphicFrame>
        <p:nvGraphicFramePr>
          <p:cNvPr id="34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0234873"/>
              </p:ext>
            </p:extLst>
          </p:nvPr>
        </p:nvGraphicFramePr>
        <p:xfrm>
          <a:off x="5536704" y="5088633"/>
          <a:ext cx="4896544" cy="313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cxnSp>
        <p:nvCxnSpPr>
          <p:cNvPr id="35" name="Прямая со стрелкой 34"/>
          <p:cNvCxnSpPr/>
          <p:nvPr/>
        </p:nvCxnSpPr>
        <p:spPr>
          <a:xfrm flipV="1">
            <a:off x="7692417" y="7409251"/>
            <a:ext cx="580591" cy="939084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36" name="Прямая со стрелкой 35"/>
          <p:cNvCxnSpPr/>
          <p:nvPr/>
        </p:nvCxnSpPr>
        <p:spPr>
          <a:xfrm flipV="1">
            <a:off x="7692417" y="7561651"/>
            <a:ext cx="732991" cy="103290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  <p:cxnSp>
        <p:nvCxnSpPr>
          <p:cNvPr id="42" name="Прямая со стрелкой 41"/>
          <p:cNvCxnSpPr/>
          <p:nvPr/>
        </p:nvCxnSpPr>
        <p:spPr>
          <a:xfrm flipV="1">
            <a:off x="7692417" y="7714052"/>
            <a:ext cx="885391" cy="112672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" y="2"/>
            <a:ext cx="12801600" cy="9586804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4137" y="138651"/>
            <a:ext cx="5489809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Адресная инвестиционная программа Ярославской области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8666763"/>
              </p:ext>
            </p:extLst>
          </p:nvPr>
        </p:nvGraphicFramePr>
        <p:xfrm>
          <a:off x="10445" y="1023900"/>
          <a:ext cx="1656185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13687"/>
              </p:ext>
            </p:extLst>
          </p:nvPr>
        </p:nvGraphicFramePr>
        <p:xfrm>
          <a:off x="3035007" y="1067580"/>
          <a:ext cx="1656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279661"/>
              </p:ext>
            </p:extLst>
          </p:nvPr>
        </p:nvGraphicFramePr>
        <p:xfrm>
          <a:off x="3014241" y="2436069"/>
          <a:ext cx="1656000" cy="16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5182" y="605915"/>
            <a:ext cx="5905579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Расходы по АИП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запланированы </a:t>
            </a:r>
            <a:r>
              <a:rPr lang="ru-RU" sz="1300" b="1" dirty="0">
                <a:latin typeface="Arial Narrow" panose="020B0606020202030204" pitchFamily="34" charset="0"/>
              </a:rPr>
              <a:t>в размере </a:t>
            </a:r>
            <a:r>
              <a:rPr lang="ru-RU" sz="1300" b="1" dirty="0" smtClean="0">
                <a:latin typeface="Arial Narrow" panose="020B0606020202030204" pitchFamily="34" charset="0"/>
              </a:rPr>
              <a:t>5,24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  <a:r>
              <a:rPr lang="ru-RU" sz="1300" dirty="0">
                <a:latin typeface="Arial Narrow" panose="020B0606020202030204" pitchFamily="34" charset="0"/>
              </a:rPr>
              <a:t>по следующим направлениям: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24619" y="1267122"/>
            <a:ext cx="1754864" cy="1169552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СТРОИТЕЛЬСТВО СОЦИАЛЬНЫХ ОБЪЕКТОВ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детские сады,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школы,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больницы,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дома культуры,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ФОК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437951" y="1281336"/>
            <a:ext cx="1780514" cy="101566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РАЗВИТИЕ СЕТИ АВТОМОБИЛЬНЫХ ДОРОГ: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строительство и реконструкция автодорог,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реконструкция мостового перехода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29933" y="2587685"/>
            <a:ext cx="1884966" cy="86177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ОБЕСПЕЧЕНИЕ ДОСТУПНЫМ И КОМФОРТНЫМ ЖИЛЬЕМ НАСЕЛЕНИЯ</a:t>
            </a:r>
            <a:r>
              <a:rPr lang="ru-RU" sz="1000" dirty="0">
                <a:latin typeface="Arial Narrow" panose="020B0606020202030204" pitchFamily="34" charset="0"/>
              </a:rPr>
              <a:t>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жилье детям-сиротам,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расселение аварийных домов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462753" y="2479964"/>
            <a:ext cx="1986634" cy="14773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000" u="sng" dirty="0">
                <a:latin typeface="Arial Narrow" panose="020B0606020202030204" pitchFamily="34" charset="0"/>
              </a:rPr>
              <a:t>ДРУГИЕ НАПРАВЛЕНИЯ: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строительство  очистных сооружений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р</a:t>
            </a:r>
            <a:r>
              <a:rPr lang="ru-RU" sz="1000" dirty="0" smtClean="0">
                <a:latin typeface="Arial Narrow" panose="020B0606020202030204" pitchFamily="34" charset="0"/>
              </a:rPr>
              <a:t>екультивация полигона ТКО,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газификация территорий</a:t>
            </a:r>
            <a:r>
              <a:rPr lang="ru-RU" sz="1000" dirty="0" smtClean="0">
                <a:latin typeface="Arial Narrow" panose="020B0606020202030204" pitchFamily="34" charset="0"/>
              </a:rPr>
              <a:t>,</a:t>
            </a:r>
          </a:p>
          <a:p>
            <a:pPr marL="171409" indent="-171409">
              <a:buFontTx/>
              <a:buChar char="-"/>
            </a:pPr>
            <a:r>
              <a:rPr lang="ru-RU" sz="1000" dirty="0">
                <a:latin typeface="Arial Narrow" panose="020B0606020202030204" pitchFamily="34" charset="0"/>
              </a:rPr>
              <a:t>б</a:t>
            </a:r>
            <a:r>
              <a:rPr lang="ru-RU" sz="1000" dirty="0" smtClean="0">
                <a:latin typeface="Arial Narrow" panose="020B0606020202030204" pitchFamily="34" charset="0"/>
              </a:rPr>
              <a:t>ерегоукрепление,</a:t>
            </a:r>
            <a:endParaRPr lang="ru-RU" sz="1000" dirty="0">
              <a:latin typeface="Arial Narrow" panose="020B0606020202030204" pitchFamily="34" charset="0"/>
            </a:endParaRPr>
          </a:p>
          <a:p>
            <a:pPr marL="171409" indent="-171409">
              <a:buFontTx/>
              <a:buChar char="-"/>
            </a:pPr>
            <a:r>
              <a:rPr lang="ru-RU" sz="1000" dirty="0" smtClean="0">
                <a:latin typeface="Arial Narrow" panose="020B0606020202030204" pitchFamily="34" charset="0"/>
              </a:rPr>
              <a:t>субсидиарная </a:t>
            </a:r>
            <a:r>
              <a:rPr lang="ru-RU" sz="1000" dirty="0">
                <a:latin typeface="Arial Narrow" panose="020B0606020202030204" pitchFamily="34" charset="0"/>
              </a:rPr>
              <a:t>поддержка инфраструктуры субъектов предпринимателей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4134" y="4099803"/>
            <a:ext cx="5489809" cy="329298"/>
          </a:xfrm>
          <a:prstGeom prst="rect">
            <a:avLst/>
          </a:prstGeom>
          <a:solidFill>
            <a:schemeClr val="accent5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Дорожный фонд Ярославской области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1996" y="4523602"/>
            <a:ext cx="5778765" cy="49243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Дорожный фонд Ярославской области </a:t>
            </a:r>
            <a:r>
              <a:rPr lang="ru-RU" sz="1300" b="1" dirty="0">
                <a:latin typeface="Arial Narrow" panose="020B0606020202030204" pitchFamily="34" charset="0"/>
              </a:rPr>
              <a:t>на </a:t>
            </a:r>
            <a:r>
              <a:rPr lang="ru-RU" sz="1300" b="1" dirty="0" smtClean="0">
                <a:latin typeface="Arial Narrow" panose="020B0606020202030204" pitchFamily="34" charset="0"/>
              </a:rPr>
              <a:t>2020 </a:t>
            </a:r>
            <a:r>
              <a:rPr lang="ru-RU" sz="1300" b="1" dirty="0">
                <a:latin typeface="Arial Narrow" panose="020B0606020202030204" pitchFamily="34" charset="0"/>
              </a:rPr>
              <a:t>год </a:t>
            </a:r>
            <a:r>
              <a:rPr lang="ru-RU" sz="1300" dirty="0">
                <a:latin typeface="Arial Narrow" panose="020B0606020202030204" pitchFamily="34" charset="0"/>
              </a:rPr>
              <a:t>запланирован </a:t>
            </a:r>
            <a:r>
              <a:rPr lang="ru-RU" sz="1300" b="1" dirty="0">
                <a:latin typeface="Arial Narrow" panose="020B0606020202030204" pitchFamily="34" charset="0"/>
              </a:rPr>
              <a:t>в объеме </a:t>
            </a:r>
            <a:r>
              <a:rPr lang="ru-RU" sz="1300" b="1" dirty="0" smtClean="0">
                <a:latin typeface="Arial Narrow" panose="020B0606020202030204" pitchFamily="34" charset="0"/>
              </a:rPr>
              <a:t>7,6 </a:t>
            </a:r>
            <a:r>
              <a:rPr lang="ru-RU" sz="1300" b="1" dirty="0">
                <a:latin typeface="Arial Narrow" panose="020B0606020202030204" pitchFamily="34" charset="0"/>
              </a:rPr>
              <a:t>млрд. руб.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132241"/>
              </p:ext>
            </p:extLst>
          </p:nvPr>
        </p:nvGraphicFramePr>
        <p:xfrm>
          <a:off x="167636" y="5085491"/>
          <a:ext cx="2971834" cy="4055222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2516025"/>
                <a:gridCol w="455809"/>
              </a:tblGrid>
              <a:tr h="266841"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ДОХОДЫ ДОРОЖНОГО ФОНДА,     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6520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Акцизы на нефтепродукты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957,03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Транспортный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налог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en-US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376,30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Денежные взыскания (штрафы) за нарушение законодательства РФ о безопасности дорожного движения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465,08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5815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Возмещение </a:t>
                      </a:r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вреда, причиняемого дорогам транспортными средствами, осуществляющими перевозки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10,00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480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Государственная пошлина за выдачу  разрешений на движение по автодорогам транспортных средств, осуществляющих перевозку тяжеловесных грузов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2,00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Плата за оказание услуг по присоединению объектов дорожного сервиса к автомобильным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дорогам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effectLst/>
                          <a:latin typeface="Arial Narrow" panose="020B0606020202030204" pitchFamily="34" charset="0"/>
                        </a:rPr>
                        <a:t>0,03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480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Arial Narrow" panose="020B0606020202030204" pitchFamily="34" charset="0"/>
                        </a:rPr>
                        <a:t>Плата по соглашениям об установлении публичных сервитутов в отношении земельных участков в границах полос отвода автодорог общего </a:t>
                      </a:r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пользования</a:t>
                      </a: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effectLst/>
                          <a:latin typeface="Arial Narrow" panose="020B0606020202030204" pitchFamily="34" charset="0"/>
                        </a:rPr>
                        <a:t>0,002</a:t>
                      </a:r>
                    </a:p>
                    <a:p>
                      <a:pPr algn="ctr" fontAlgn="b"/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 fontAlgn="b"/>
                      <a:endParaRPr lang="ru-RU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360037">
                <a:tc>
                  <a:txBody>
                    <a:bodyPr/>
                    <a:lstStyle/>
                    <a:p>
                      <a:pPr marL="0" marR="0" indent="0" algn="l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Межбюджетные трансферты из федерального бюджета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marL="0" marR="0" indent="0" algn="ctr" defTabSz="12799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762,97</a:t>
                      </a:r>
                    </a:p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18470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573,41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b"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189691"/>
              </p:ext>
            </p:extLst>
          </p:nvPr>
        </p:nvGraphicFramePr>
        <p:xfrm>
          <a:off x="3312787" y="5088632"/>
          <a:ext cx="2808310" cy="3967281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2376262"/>
                <a:gridCol w="432048"/>
              </a:tblGrid>
              <a:tr h="280596"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 smtClean="0">
                          <a:effectLst/>
                          <a:latin typeface="Arial Narrow" panose="020B0606020202030204" pitchFamily="34" charset="0"/>
                        </a:rPr>
                        <a:t>РАСХОДЫ ДОРОЖНОГО ФОНДА,    млн.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66949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"Создание комфортной городской среды на территории Ярославской области"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42,00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77734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Ведомственная целевая программа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"Сохранность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региональных автомобильных дорог Ярославской области" 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638,44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5182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Областная целевая программа "Развитие сети автомобильных дорог Ярославской области" 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909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Региональная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целевая программа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"Комплексное развитие транспортной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инфраструктуры объединенной дорожной сети Ярославской области и городской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агломерации "Ярославская"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6909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Подпрограмма «Развитие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сельских территорий Ярославской области"</a:t>
                      </a: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382,97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  <a:tr h="25911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573,41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6" marR="9526" marT="9526" marB="0" anchor="ctr"/>
                </a:tc>
              </a:tr>
            </a:tbl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6616827" y="138651"/>
            <a:ext cx="5904655" cy="3292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Межбюджетные трансферты местным бюджетам, млн. руб.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521913" y="548948"/>
            <a:ext cx="5202231" cy="292376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300" dirty="0">
                <a:latin typeface="Arial Black" panose="020B0A04020102020204" pitchFamily="34" charset="0"/>
              </a:rPr>
              <a:t>по видам межбюджетных трансфертов (МБТ):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449388" y="3831116"/>
            <a:ext cx="6352212" cy="1384972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</a:rPr>
              <a:t>          Кроме межбюджетных трансфертов из областного бюджета муниципальным образованиям </a:t>
            </a:r>
            <a:r>
              <a:rPr lang="ru-RU" sz="1200" b="1" dirty="0">
                <a:latin typeface="Arial Narrow" panose="020B0606020202030204" pitchFamily="34" charset="0"/>
              </a:rPr>
              <a:t>в </a:t>
            </a:r>
            <a:r>
              <a:rPr lang="ru-RU" sz="1200" b="1" dirty="0" smtClean="0">
                <a:latin typeface="Arial Narrow" panose="020B0606020202030204" pitchFamily="34" charset="0"/>
              </a:rPr>
              <a:t>2020 </a:t>
            </a:r>
            <a:r>
              <a:rPr lang="ru-RU" sz="1200" b="1" dirty="0">
                <a:latin typeface="Arial Narrow" panose="020B0606020202030204" pitchFamily="34" charset="0"/>
              </a:rPr>
              <a:t>году </a:t>
            </a:r>
            <a:r>
              <a:rPr lang="ru-RU" sz="1200" dirty="0">
                <a:latin typeface="Arial Narrow" panose="020B0606020202030204" pitchFamily="34" charset="0"/>
              </a:rPr>
              <a:t>будут предоставляться </a:t>
            </a:r>
            <a:r>
              <a:rPr lang="ru-RU" sz="1200" b="1" dirty="0">
                <a:latin typeface="Arial Narrow" panose="020B0606020202030204" pitchFamily="34" charset="0"/>
              </a:rPr>
              <a:t>БЮДЖЕТНЫЕ КРЕДИТЫ в сумме до </a:t>
            </a:r>
            <a:r>
              <a:rPr lang="ru-RU" sz="1200" b="1" dirty="0" smtClean="0">
                <a:latin typeface="Arial Narrow" panose="020B0606020202030204" pitchFamily="34" charset="0"/>
              </a:rPr>
              <a:t>823,39 </a:t>
            </a:r>
            <a:r>
              <a:rPr lang="ru-RU" sz="1200" b="1" dirty="0">
                <a:latin typeface="Arial Narrow" panose="020B0606020202030204" pitchFamily="34" charset="0"/>
              </a:rPr>
              <a:t>млн. рублей.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Размер ставки за пользование бюджетными кредитами - 1 % годовых.</a:t>
            </a:r>
          </a:p>
          <a:p>
            <a:pPr algn="just"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Бюджетные кредиты будут предоставлены на следующие цели: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покрытие временных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кассовых разрывов;</a:t>
            </a:r>
            <a:endParaRPr lang="ru-RU" sz="12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частичное погашение прогнозируемого дефицита и 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поддержание </a:t>
            </a: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платежеспособности бюджетов;</a:t>
            </a:r>
          </a:p>
          <a:p>
            <a:pPr marL="171409" indent="-171409" algn="just">
              <a:buFont typeface="Wingdings" panose="05000000000000000000" pitchFamily="2" charset="2"/>
              <a:buChar char="ü"/>
              <a:defRPr/>
            </a:pPr>
            <a:r>
              <a:rPr lang="ru-RU" sz="1200" dirty="0">
                <a:latin typeface="Arial Narrow" panose="020B0606020202030204" pitchFamily="34" charset="0"/>
                <a:cs typeface="Times New Roman" panose="02020603050405020304" pitchFamily="18" charset="0"/>
              </a:rPr>
              <a:t>предупреждение и ликвидацию последствий чрезвычайных ситуаций.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3844" y="9319727"/>
            <a:ext cx="382960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427942" y="9302108"/>
            <a:ext cx="373661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11</a:t>
            </a:r>
          </a:p>
        </p:txBody>
      </p:sp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7515071"/>
              </p:ext>
            </p:extLst>
          </p:nvPr>
        </p:nvGraphicFramePr>
        <p:xfrm>
          <a:off x="-151928" y="2436675"/>
          <a:ext cx="2016224" cy="1651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496866" y="1666058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2170,9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04965" y="1666058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615,0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4718" y="3018573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510,0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504965" y="3009649"/>
            <a:ext cx="668774" cy="4001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algn="ctr"/>
            <a:r>
              <a:rPr lang="ru-RU" sz="1000" b="1" dirty="0" smtClean="0">
                <a:latin typeface="Arial Narrow" panose="020B0606020202030204" pitchFamily="34" charset="0"/>
              </a:rPr>
              <a:t>1943,4 </a:t>
            </a:r>
            <a:endParaRPr lang="ru-RU" sz="1000" b="1" dirty="0">
              <a:latin typeface="Arial Narrow" panose="020B0606020202030204" pitchFamily="34" charset="0"/>
            </a:endParaRPr>
          </a:p>
          <a:p>
            <a:pPr algn="ctr"/>
            <a:r>
              <a:rPr lang="ru-RU" sz="1000" b="1" dirty="0">
                <a:latin typeface="Arial Narrow" panose="020B0606020202030204" pitchFamily="34" charset="0"/>
              </a:rPr>
              <a:t>млн. руб.</a:t>
            </a:r>
          </a:p>
        </p:txBody>
      </p:sp>
      <p:graphicFrame>
        <p:nvGraphicFramePr>
          <p:cNvPr id="46" name="Диаграмма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2765625"/>
              </p:ext>
            </p:extLst>
          </p:nvPr>
        </p:nvGraphicFramePr>
        <p:xfrm>
          <a:off x="-284871" y="951587"/>
          <a:ext cx="2149167" cy="1760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7" name="Диаграмма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0593436"/>
              </p:ext>
            </p:extLst>
          </p:nvPr>
        </p:nvGraphicFramePr>
        <p:xfrm>
          <a:off x="-119465" y="2353953"/>
          <a:ext cx="1897139" cy="1767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9" name="Диаграмма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3501665"/>
              </p:ext>
            </p:extLst>
          </p:nvPr>
        </p:nvGraphicFramePr>
        <p:xfrm>
          <a:off x="2800401" y="984176"/>
          <a:ext cx="1981496" cy="1761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1" name="Диаграмма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597383"/>
              </p:ext>
            </p:extLst>
          </p:nvPr>
        </p:nvGraphicFramePr>
        <p:xfrm>
          <a:off x="2787519" y="2331236"/>
          <a:ext cx="2103665" cy="180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52" name="Диаграмма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9099207"/>
              </p:ext>
            </p:extLst>
          </p:nvPr>
        </p:nvGraphicFramePr>
        <p:xfrm>
          <a:off x="2876371" y="2372641"/>
          <a:ext cx="1925961" cy="173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217942" y="8040960"/>
            <a:ext cx="35011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1200" b="1" dirty="0" smtClean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На 2020 </a:t>
            </a:r>
            <a:r>
              <a:rPr lang="ru-RU" sz="1200" b="1" dirty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год </a:t>
            </a:r>
            <a:r>
              <a:rPr lang="ru-RU" sz="1200" dirty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запланированы </a:t>
            </a:r>
            <a:r>
              <a:rPr lang="ru-RU" sz="1200" dirty="0" smtClean="0">
                <a:solidFill>
                  <a:schemeClr val="tx2"/>
                </a:solidFill>
                <a:latin typeface="Arial Narrow" panose="020B0606020202030204" pitchFamily="34" charset="0"/>
                <a:ea typeface="Calibri"/>
              </a:rPr>
              <a:t>мероприятия в рамках проекта «Решаем вместе!» по направлениям:</a:t>
            </a:r>
            <a:endParaRPr lang="ru-RU" sz="1200" dirty="0">
              <a:solidFill>
                <a:schemeClr val="tx2"/>
              </a:solidFill>
              <a:latin typeface="Arial Narrow" panose="020B0606020202030204" pitchFamily="34" charset="0"/>
              <a:ea typeface="Calibri"/>
            </a:endParaRPr>
          </a:p>
          <a:p>
            <a:pPr marL="285750" indent="-285750" algn="just">
              <a:buFontTx/>
              <a:buChar char="-"/>
            </a:pP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1200" i="1" dirty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современной городской </a:t>
            </a: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среды;</a:t>
            </a:r>
            <a:endParaRPr lang="ru-RU" sz="1200" i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поддержка </a:t>
            </a:r>
            <a:r>
              <a:rPr lang="ru-RU" sz="1200" i="1" dirty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местных </a:t>
            </a: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инициатив;</a:t>
            </a:r>
          </a:p>
          <a:p>
            <a:pPr marL="285750" indent="-285750" algn="just">
              <a:buFontTx/>
              <a:buChar char="-"/>
            </a:pPr>
            <a:r>
              <a:rPr lang="ru-RU" sz="1200" i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школьное инициативное бюджетирование.</a:t>
            </a:r>
            <a:endParaRPr lang="ru-RU" sz="1200" i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73320" y="5664696"/>
            <a:ext cx="34484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Calibri"/>
                <a:cs typeface="Times New Roman" panose="02020603050405020304" pitchFamily="18" charset="0"/>
              </a:rPr>
              <a:t>В рамках губернаторского проекта «Решаем вместе!» муниципальным образованиям на конкурсной основе предоставляется финансовая помощь из федерального и областного бюджетов на выполнение проектов, поддержанных населением. </a:t>
            </a: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38" name="Picture 16" descr="http://vmeste76.ru/img/logo-mai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827" y="5520680"/>
            <a:ext cx="2601115" cy="84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3" name="Диаграмма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114224"/>
              </p:ext>
            </p:extLst>
          </p:nvPr>
        </p:nvGraphicFramePr>
        <p:xfrm>
          <a:off x="6434785" y="6495914"/>
          <a:ext cx="3176106" cy="3052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367318"/>
              </p:ext>
            </p:extLst>
          </p:nvPr>
        </p:nvGraphicFramePr>
        <p:xfrm>
          <a:off x="9272588" y="6816725"/>
          <a:ext cx="3470275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Лист" r:id="rId16" imgW="3619511" imgH="962010" progId="Excel.Sheet.12">
                  <p:embed/>
                </p:oleObj>
              </mc:Choice>
              <mc:Fallback>
                <p:oleObj name="Лист" r:id="rId16" imgW="3619511" imgH="9620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272588" y="6816725"/>
                        <a:ext cx="3470275" cy="96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6976864" y="6353177"/>
            <a:ext cx="16385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Arial Narrow" panose="020B0606020202030204" pitchFamily="34" charset="0"/>
              </a:rPr>
              <a:t>Количество проектов</a:t>
            </a:r>
          </a:p>
        </p:txBody>
      </p:sp>
      <p:graphicFrame>
        <p:nvGraphicFramePr>
          <p:cNvPr id="53" name="Диаграмма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9141912"/>
              </p:ext>
            </p:extLst>
          </p:nvPr>
        </p:nvGraphicFramePr>
        <p:xfrm>
          <a:off x="6616827" y="1098345"/>
          <a:ext cx="6102273" cy="2732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54" name="Диаграмма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6359531"/>
              </p:ext>
            </p:extLst>
          </p:nvPr>
        </p:nvGraphicFramePr>
        <p:xfrm>
          <a:off x="5947471" y="605915"/>
          <a:ext cx="6574011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</p:spTree>
    <p:extLst>
      <p:ext uri="{BB962C8B-B14F-4D97-AF65-F5344CB8AC3E}">
        <p14:creationId xmlns:p14="http://schemas.microsoft.com/office/powerpoint/2010/main" val="428669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10110" y="0"/>
            <a:ext cx="0" cy="9601200"/>
          </a:xfrm>
          <a:prstGeom prst="line">
            <a:avLst/>
          </a:prstGeom>
          <a:ln w="889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23455"/>
            <a:ext cx="12751128" cy="9586804"/>
          </a:xfrm>
          <a:prstGeom prst="rect">
            <a:avLst/>
          </a:prstGeom>
          <a:noFill/>
          <a:ln w="889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174" y="9284307"/>
            <a:ext cx="382962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377467" y="9292109"/>
            <a:ext cx="373661" cy="246221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latin typeface="Arial Black" panose="020B0A04020102020204" pitchFamily="34" charset="0"/>
              </a:rPr>
              <a:t>13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2024" y="140020"/>
            <a:ext cx="5976664" cy="3292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Государственный долг и дефицит областного бюджета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2027" y="570289"/>
            <a:ext cx="4038535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ГОСУДАРСТВЕННОГО ДОЛГА, МЛН. РУБ.: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8766" y="2608810"/>
            <a:ext cx="4200151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СТРУКТУРА ГОСУДАРСТВЕННОГО ДОЛГА: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653554" y="140022"/>
            <a:ext cx="5910743" cy="292376"/>
          </a:xfrm>
          <a:prstGeom prst="rect">
            <a:avLst/>
          </a:prstGeom>
          <a:solidFill>
            <a:schemeClr val="bg1"/>
          </a:solidFill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РАСХОДЫ НА ОБСЛУЖИВАНИЕ ГОСУДАРСТВЕННОГО ДОЛГА, МЛН. РУБ.:</a:t>
            </a:r>
          </a:p>
        </p:txBody>
      </p:sp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5999560"/>
              </p:ext>
            </p:extLst>
          </p:nvPr>
        </p:nvGraphicFramePr>
        <p:xfrm>
          <a:off x="49591" y="7355598"/>
          <a:ext cx="6129098" cy="2288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232655" y="6986268"/>
            <a:ext cx="4128144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ДОЛГОВАЯ НАГРУЗКА НА БЮДЖЕТЫ СУБЪЕКТОВ </a:t>
            </a:r>
          </a:p>
          <a:p>
            <a:r>
              <a:rPr lang="ru-RU" sz="1300" b="1" dirty="0">
                <a:latin typeface="Arial Narrow" panose="020B0606020202030204" pitchFamily="34" charset="0"/>
              </a:rPr>
              <a:t>ЦФО РФ НА </a:t>
            </a:r>
            <a:r>
              <a:rPr lang="ru-RU" sz="1300" b="1" dirty="0" smtClean="0">
                <a:latin typeface="Arial Narrow" panose="020B0606020202030204" pitchFamily="34" charset="0"/>
              </a:rPr>
              <a:t>01.06.2019,%:</a:t>
            </a:r>
            <a:endParaRPr lang="ru-RU" sz="1300" b="1" dirty="0">
              <a:latin typeface="Arial Narrow" panose="020B0606020202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78724" y="3591806"/>
            <a:ext cx="5688633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ОБЪЕМ ДЕФИЦИТА ОБЛАСТНОГО БЮДЖЕТА, МЛН. РУБ.: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953634"/>
              </p:ext>
            </p:extLst>
          </p:nvPr>
        </p:nvGraphicFramePr>
        <p:xfrm>
          <a:off x="6716113" y="5845000"/>
          <a:ext cx="5627369" cy="1226820"/>
        </p:xfrm>
        <a:graphic>
          <a:graphicData uri="http://schemas.openxmlformats.org/drawingml/2006/table">
            <a:tbl>
              <a:tblPr firstRow="1" lastRow="1" bandRow="1">
                <a:tableStyleId>{5FD0F851-EC5A-4D38-B0AD-8093EC10F338}</a:tableStyleId>
              </a:tblPr>
              <a:tblGrid>
                <a:gridCol w="3351713"/>
                <a:gridCol w="792088"/>
                <a:gridCol w="792088"/>
                <a:gridCol w="691480"/>
              </a:tblGrid>
              <a:tr h="17526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2020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2021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</a:rPr>
                        <a:t>2022 </a:t>
                      </a:r>
                      <a:r>
                        <a:rPr lang="ru-RU" sz="1000" dirty="0"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75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Государственные (муниципальные) ценные бумаги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3100,00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-900,00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-1800,00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Кредиты кредитных организаций  </a:t>
                      </a: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-1648,42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803,32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703,34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50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Бюджетные кредиты от других бюджетов бюджетной системы Российской Федерации </a:t>
                      </a:r>
                    </a:p>
                  </a:txBody>
                  <a:tcPr marL="68589" marR="68589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-1451,67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-2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903,34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903,34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Бюджетные кредиты, предоставленные внутри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Times New Roman" panose="02020603050405020304" pitchFamily="18" charset="0"/>
                        </a:rPr>
                        <a:t>страны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9" marR="68589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0,09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0,02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0,</a:t>
                      </a:r>
                      <a:r>
                        <a:rPr lang="en-US" sz="1000" kern="1200" dirty="0" smtClean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r>
                        <a:rPr lang="ru-RU" sz="1000" kern="1200" dirty="0" smtClean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75260">
                <a:tc>
                  <a:txBody>
                    <a:bodyPr/>
                    <a:lstStyle/>
                    <a:p>
                      <a:pPr marL="0" algn="l" defTabSz="127993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ИТОГО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6650939" y="5369045"/>
            <a:ext cx="5591279" cy="4924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17" tIns="45709" rIns="91417" bIns="45709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0" defTabSz="914180"/>
            <a:r>
              <a:rPr lang="ru-RU" altLang="ru-RU" sz="1300" b="1" dirty="0">
                <a:latin typeface="Arial Narrow" panose="020B0606020202030204" pitchFamily="34" charset="0"/>
                <a:ea typeface="Times New Roman" pitchFamily="18" charset="0"/>
              </a:rPr>
              <a:t>ИСТОЧНИКИ ФИНАНСИРОВАНИЯ ДЕФИЦИТА ОБЛАСТНОГО БЮДЖЕТА, МЛН. РУБ.:</a:t>
            </a:r>
            <a:endParaRPr lang="ru-RU" altLang="ru-RU" sz="800" dirty="0">
              <a:latin typeface="Arial Narrow" panose="020B060602020203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622839" y="1617440"/>
            <a:ext cx="5910743" cy="49243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РАСХОДОВ НА ОБСЛУЖИВАНИЕ ГОСУДАРСТВЕННОГО ДОЛГА: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612747" y="5598002"/>
            <a:ext cx="2664296" cy="101564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государственного долга субъекта РФ, 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установленные ст. 107 Бюджетного кодекса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</a:t>
            </a:r>
          </a:p>
          <a:p>
            <a:pPr defTabSz="914180"/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годового объема доходов бюджета субъекта РФ без учета объема безвозмездных поступлений.</a:t>
            </a:r>
            <a:endParaRPr lang="ru-RU" sz="10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24986" y="5187783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ГОСУДАРСТВЕННОГО ДОЛГА: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9713167" y="1863655"/>
            <a:ext cx="2999645" cy="16158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расходов на обслуживание государственного долга субъекта РФ, установленные 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Бюджетным кодексом </a:t>
            </a:r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РФ:</a:t>
            </a:r>
          </a:p>
          <a:p>
            <a:pPr marL="171450" indent="-171450" defTabSz="914180">
              <a:buFontTx/>
              <a:buChar char="-"/>
            </a:pP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до 01.01.2021 г.: не </a:t>
            </a:r>
            <a:r>
              <a:rPr lang="ru-RU" sz="9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более 15% </a:t>
            </a:r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расходов бюджета субъекта РФ, за исключением объема расходов, которые осуществляются за счет субвенций, предоставляемых из бюджетов бюджетной системы 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 (ст. 111);</a:t>
            </a:r>
          </a:p>
          <a:p>
            <a:pPr marL="171450" indent="-171450" defTabSz="914180">
              <a:buFontTx/>
              <a:buChar char="-"/>
            </a:pP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 </a:t>
            </a: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01.01.2021г</a:t>
            </a: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.: </a:t>
            </a: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</a:t>
            </a:r>
            <a:r>
              <a:rPr lang="ru-RU" sz="9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более </a:t>
            </a:r>
            <a:r>
              <a:rPr lang="ru-RU" sz="9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10%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9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расходов бюджета субъекта РФ, за исключением объема расходов, которые осуществляются за счет субвенций, предоставляемых из бюджетов бюджетной системы </a:t>
            </a:r>
            <a:r>
              <a:rPr lang="ru-RU" sz="9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РФ (ст.107).</a:t>
            </a:r>
            <a:endParaRPr lang="ru-RU" sz="9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692555" y="7217099"/>
            <a:ext cx="5649682" cy="29237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3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СОБЛЮДЕНИЕ ОГРАНИЧЕНИЙ ПО ОБЪЕМУ ДЕФИЦИТА: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857186" y="7600212"/>
            <a:ext cx="2762213" cy="123110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defTabSz="914180"/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 по объему дефицита бюджета субъекта РФ, установленные ст. 92.1 Бюджетного кодекса РФ:</a:t>
            </a:r>
          </a:p>
          <a:p>
            <a:pPr defTabSz="914180"/>
            <a:endParaRPr lang="ru-RU" sz="400" kern="0" dirty="0">
              <a:solidFill>
                <a:sysClr val="windowText" lastClr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 более 15% </a:t>
            </a:r>
            <a:r>
              <a:rPr lang="ru-RU" sz="1000" b="1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утвержденно</a:t>
            </a:r>
            <a:r>
              <a:rPr lang="ru-RU" sz="1000" kern="0" dirty="0" smtClean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 (фактического)  годового  </a:t>
            </a:r>
            <a:r>
              <a:rPr lang="ru-RU" sz="1000" kern="0" dirty="0">
                <a:solidFill>
                  <a:sysClr val="windowText" lastClr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объема доходов бюджета субъекта РФ без учета утвержденного (фактического) объема безвозмездных поступлений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504" y="8232452"/>
            <a:ext cx="791540" cy="74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6" name="Диаграмма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7373671"/>
              </p:ext>
            </p:extLst>
          </p:nvPr>
        </p:nvGraphicFramePr>
        <p:xfrm>
          <a:off x="41174" y="2844811"/>
          <a:ext cx="6258682" cy="2324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8" name="Диаграмма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444824"/>
              </p:ext>
            </p:extLst>
          </p:nvPr>
        </p:nvGraphicFramePr>
        <p:xfrm>
          <a:off x="6622839" y="548413"/>
          <a:ext cx="5846271" cy="1015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0" name="Диаграмма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0981445"/>
              </p:ext>
            </p:extLst>
          </p:nvPr>
        </p:nvGraphicFramePr>
        <p:xfrm>
          <a:off x="6472808" y="2108105"/>
          <a:ext cx="3384378" cy="1386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2" name="Диаграмма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848750"/>
              </p:ext>
            </p:extLst>
          </p:nvPr>
        </p:nvGraphicFramePr>
        <p:xfrm>
          <a:off x="6472808" y="3884182"/>
          <a:ext cx="6146591" cy="1557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4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9482796"/>
              </p:ext>
            </p:extLst>
          </p:nvPr>
        </p:nvGraphicFramePr>
        <p:xfrm>
          <a:off x="6472809" y="7620096"/>
          <a:ext cx="3336586" cy="1328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5" name="Диаграмма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0771099"/>
              </p:ext>
            </p:extLst>
          </p:nvPr>
        </p:nvGraphicFramePr>
        <p:xfrm>
          <a:off x="89968" y="7112215"/>
          <a:ext cx="6200775" cy="2281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0" name="Диаграмма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135015"/>
              </p:ext>
            </p:extLst>
          </p:nvPr>
        </p:nvGraphicFramePr>
        <p:xfrm>
          <a:off x="89968" y="7478698"/>
          <a:ext cx="6200775" cy="1509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6" name="Диаграмма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103073"/>
              </p:ext>
            </p:extLst>
          </p:nvPr>
        </p:nvGraphicFramePr>
        <p:xfrm>
          <a:off x="41174" y="5480159"/>
          <a:ext cx="3495675" cy="1384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718699"/>
              </p:ext>
            </p:extLst>
          </p:nvPr>
        </p:nvGraphicFramePr>
        <p:xfrm>
          <a:off x="49408" y="861037"/>
          <a:ext cx="6326156" cy="170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9" name="Лист" r:id="rId15" imgW="6648512" imgH="1705050" progId="Excel.Sheet.12">
                  <p:embed/>
                </p:oleObj>
              </mc:Choice>
              <mc:Fallback>
                <p:oleObj name="Лист" r:id="rId15" imgW="6648512" imgH="1705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9408" y="861037"/>
                        <a:ext cx="6326156" cy="170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02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392459" y="-29266"/>
            <a:ext cx="0" cy="9601200"/>
          </a:xfrm>
          <a:prstGeom prst="line">
            <a:avLst/>
          </a:prstGeom>
          <a:ln w="8890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" y="14396"/>
            <a:ext cx="12770621" cy="9586804"/>
          </a:xfrm>
          <a:prstGeom prst="rect">
            <a:avLst/>
          </a:prstGeom>
          <a:noFill/>
          <a:ln w="889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174" y="9284307"/>
            <a:ext cx="382962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>
                <a:solidFill>
                  <a:prstClr val="black"/>
                </a:solidFill>
                <a:latin typeface="Arial Black" panose="020B0A04020102020204" pitchFamily="34" charset="0"/>
              </a:rPr>
              <a:t>1</a:t>
            </a:r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4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31584" y="9351744"/>
            <a:ext cx="365939" cy="24619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sz="1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15</a:t>
            </a:r>
            <a:endParaRPr lang="ru-RU" sz="1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5257" y="550362"/>
            <a:ext cx="6165955" cy="129263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  <a:ea typeface="Calibri"/>
              </a:rPr>
              <a:t>«Бюджет для граждан» является составной частью понятия «открытый бюджет». Открытый бюджет, открытые бюджетные данные – общедоступные данные, характеризующие бюджет, бюджетную систему и бюджетный процесс, предоставляемые государственными органами и органами местного самоуправления.</a:t>
            </a:r>
          </a:p>
          <a:p>
            <a:pPr indent="450000" algn="just"/>
            <a:r>
              <a:rPr lang="ru-RU" sz="1300" dirty="0">
                <a:latin typeface="Arial Narrow" panose="020B0606020202030204" pitchFamily="34" charset="0"/>
                <a:ea typeface="Times New Roman"/>
              </a:rPr>
              <a:t>Ежегодно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ФГБУ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«Научно-исследовательский финансовый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институт»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по заказу Минфина России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составляет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рейтинг субъектов по уровню открытости бюджетных данных. 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9977" y="99752"/>
            <a:ext cx="6213814" cy="353921"/>
          </a:xfrm>
          <a:prstGeom prst="rect">
            <a:avLst/>
          </a:prstGeom>
          <a:noFill/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sz="1700" b="1" dirty="0" smtClean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Уровень открытости бюджетных данных в Ярославской области</a:t>
            </a:r>
            <a:endParaRPr lang="ru-RU" sz="1700" b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Схема 25"/>
          <p:cNvGraphicFramePr/>
          <p:nvPr>
            <p:extLst>
              <p:ext uri="{D42A27DB-BD31-4B8C-83A1-F6EECF244321}">
                <p14:modId xmlns:p14="http://schemas.microsoft.com/office/powerpoint/2010/main" val="4134971740"/>
              </p:ext>
            </p:extLst>
          </p:nvPr>
        </p:nvGraphicFramePr>
        <p:xfrm>
          <a:off x="98781" y="1843001"/>
          <a:ext cx="6113476" cy="5750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6" name="Прямоугольник 35"/>
          <p:cNvSpPr/>
          <p:nvPr/>
        </p:nvSpPr>
        <p:spPr>
          <a:xfrm>
            <a:off x="3349858" y="7323740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Динамика по уровню открытости: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9791" y="8659269"/>
            <a:ext cx="6271421" cy="69247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indent="450000" algn="just"/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По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результатам оценки за 2017 год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Ярославская область перешла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из группы «с низким уровнем открытости данных» в группу со «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средним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уровнем 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открытости бюджетных </a:t>
            </a:r>
            <a:r>
              <a:rPr lang="ru-RU" sz="1300" dirty="0">
                <a:latin typeface="Arial Narrow" panose="020B0606020202030204" pitchFamily="34" charset="0"/>
                <a:ea typeface="Times New Roman"/>
              </a:rPr>
              <a:t>данных</a:t>
            </a:r>
            <a:r>
              <a:rPr lang="ru-RU" sz="1300" dirty="0" smtClean="0">
                <a:latin typeface="Arial Narrow" panose="020B0606020202030204" pitchFamily="34" charset="0"/>
                <a:ea typeface="Times New Roman"/>
              </a:rPr>
              <a:t>», за 2018 год – в группу с «высоким уровнем открытости бюджетных данных».</a:t>
            </a:r>
            <a:endParaRPr lang="ru-RU" sz="1300" i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9858" y="5755295"/>
            <a:ext cx="2701619" cy="307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17" tIns="45709" rIns="91417" bIns="45709">
            <a:spAutoFit/>
          </a:bodyPr>
          <a:lstStyle/>
          <a:p>
            <a:pPr algn="just"/>
            <a:r>
              <a:rPr lang="ru-RU" sz="1400" dirty="0" smtClean="0">
                <a:solidFill>
                  <a:srgbClr val="000099"/>
                </a:solidFill>
                <a:latin typeface="Arial Narrow" panose="020B0606020202030204" pitchFamily="34" charset="0"/>
                <a:ea typeface="Calibri"/>
              </a:rPr>
              <a:t>Результаты проведенных оценок: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80920" y="107102"/>
            <a:ext cx="4392487" cy="2999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68406" tIns="34203" rIns="68406" bIns="34203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ПОЛЕЗНЫЕ ССЫЛКИ И КОНТАКТЫ</a:t>
            </a:r>
            <a:endParaRPr lang="ru-RU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48973" y="1128192"/>
            <a:ext cx="4492496" cy="1469457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Департамент финансов Ярославской области</a:t>
            </a: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  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  <a:hlinkClick r:id="rId9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  <a:hlinkClick r:id="rId9"/>
              </a:rPr>
              <a:t>://www.yarregion.ru/depts/depfin/default.aspx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ru-RU" sz="13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Адрес: 150000, г. Ярославль, ул. Андропова, 9/9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Телефон: (4852)32-83-54</a:t>
            </a: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Факс</a:t>
            </a:r>
            <a:r>
              <a:rPr lang="ru-RU" sz="1300" dirty="0">
                <a:latin typeface="Arial Narrow" panose="020B0606020202030204" pitchFamily="34" charset="0"/>
                <a:cs typeface="Arial" panose="020B0604020202020204" pitchFamily="34" charset="0"/>
              </a:rPr>
              <a:t>: (4852)30-49-32 </a:t>
            </a:r>
            <a:endParaRPr lang="ru-RU" sz="130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Электронная почта: </a:t>
            </a: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DepFin@region.adm.yar.ru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 descr="J:\Users2\Отдел методологии\БЮДЖЕТ ДЛЯ ГРАЖДАН\Проект закона 2019-2021\qrcodewww.yarregion.ruДФ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37" y="1320745"/>
            <a:ext cx="1301290" cy="120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345013" y="3144416"/>
            <a:ext cx="4492496" cy="469184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Портал «Открытый бюджет Ярославской области»:</a:t>
            </a:r>
          </a:p>
          <a:p>
            <a:pPr algn="just">
              <a:defRPr/>
            </a:pPr>
            <a:r>
              <a:rPr lang="en-US" sz="13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http</a:t>
            </a: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://budget76.ru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4" descr="J:\Users2\Отдел методологии\БЮДЖЕТ ДЛЯ ГРАЖДАН\Проект закона 2019-2021\qrcodebudget76.ru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331" y="2756469"/>
            <a:ext cx="1401277" cy="12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345013" y="4405370"/>
            <a:ext cx="3672407" cy="869293"/>
          </a:xfrm>
          <a:prstGeom prst="rect">
            <a:avLst/>
          </a:prstGeom>
          <a:noFill/>
          <a:ln w="19050">
            <a:noFill/>
          </a:ln>
        </p:spPr>
        <p:txBody>
          <a:bodyPr wrap="square" lIns="68406" tIns="34203" rIns="68406" bIns="34203">
            <a:spAutoFit/>
          </a:bodyPr>
          <a:lstStyle/>
          <a:p>
            <a:pPr algn="just">
              <a:defRPr/>
            </a:pPr>
            <a:r>
              <a:rPr lang="ru-RU" sz="1300" b="1" dirty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Сайт Министерства финансов Российской Федерации</a:t>
            </a:r>
            <a:r>
              <a:rPr lang="ru-RU" sz="1300" b="1" dirty="0">
                <a:solidFill>
                  <a:srgbClr val="C0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defRPr/>
            </a:pP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en-US" sz="1300" dirty="0">
                <a:latin typeface="Arial Narrow" panose="020B0606020202030204" pitchFamily="34" charset="0"/>
                <a:cs typeface="Arial" panose="020B0604020202020204" pitchFamily="34" charset="0"/>
              </a:rPr>
              <a:t>https://www.minfin.ru</a:t>
            </a:r>
            <a:endParaRPr lang="ru-RU" sz="13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 descr="J:\Users2\Отдел методологии\БЮДЖЕТ ДЛЯ ГРАЖДАН\Проект закона 2019-2021\qrcodewww.minfin.ru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37" y="4107009"/>
            <a:ext cx="1420565" cy="132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889" y="6312768"/>
            <a:ext cx="5830934" cy="2486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429659"/>
              </p:ext>
            </p:extLst>
          </p:nvPr>
        </p:nvGraphicFramePr>
        <p:xfrm>
          <a:off x="3520480" y="6089920"/>
          <a:ext cx="2194598" cy="1126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Лист" r:id="rId15" imgW="2019244" imgH="1133460" progId="Excel.Sheet.12">
                  <p:embed/>
                </p:oleObj>
              </mc:Choice>
              <mc:Fallback>
                <p:oleObj name="Лист" r:id="rId15" imgW="2019244" imgH="1133460" progId="Excel.Sheet.12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0480" y="6089920"/>
                        <a:ext cx="2194598" cy="11261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Диаграмма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428743"/>
              </p:ext>
            </p:extLst>
          </p:nvPr>
        </p:nvGraphicFramePr>
        <p:xfrm>
          <a:off x="3520480" y="7523844"/>
          <a:ext cx="2160240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</p:spTree>
    <p:extLst>
      <p:ext uri="{BB962C8B-B14F-4D97-AF65-F5344CB8AC3E}">
        <p14:creationId xmlns:p14="http://schemas.microsoft.com/office/powerpoint/2010/main" val="242482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88A45750EF1CA4C9A5D6274012A5A06" ma:contentTypeVersion="16" ma:contentTypeDescription="Создание документа." ma:contentTypeScope="" ma:versionID="5b56b5891c0bfaa3fbbfad49d98de9da">
  <xsd:schema xmlns:xsd="http://www.w3.org/2001/XMLSchema" xmlns:xs="http://www.w3.org/2001/XMLSchema" xmlns:p="http://schemas.microsoft.com/office/2006/metadata/properties" xmlns:ns1="http://schemas.microsoft.com/sharepoint/v3" xmlns:ns2="f07adec3-9edc-4ba9-a947-c557adee0635" xmlns:ns3="e0e05f54-cbf1-4c6c-9b4a-ded4f332edc5" xmlns:ns4="aafbb199-1328-4a0f-94a7-ff9dcc491817" xmlns:ns5="http://schemas.microsoft.com/sharepoint/v3/fields" targetNamespace="http://schemas.microsoft.com/office/2006/metadata/properties" ma:root="true" ma:fieldsID="f5366217b7a7f8e805b6dc09166a4b88" ns1:_="" ns2:_="" ns3:_="" ns4:_="" ns5:_="">
    <xsd:import namespace="http://schemas.microsoft.com/sharepoint/v3"/>
    <xsd:import namespace="f07adec3-9edc-4ba9-a947-c557adee0635"/>
    <xsd:import namespace="e0e05f54-cbf1-4c6c-9b4a-ded4f332edc5"/>
    <xsd:import namespace="aafbb199-1328-4a0f-94a7-ff9dcc491817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3:DocDate" minOccurs="0"/>
                <xsd:element ref="ns4:docType"/>
                <xsd:element ref="ns5:_DCDateCreated" minOccurs="0"/>
                <xsd:element ref="ns1:FirstName" minOccurs="0"/>
                <xsd:element ref="ns4:_x0031__x0020__x0423__x0440__x043e__x0432__x0435__x043d__x044c__x0020__x0432__x043b__x043e__x0436__x0435__x043d__x043d__x043e__x0441__x0442__x0438_" minOccurs="0"/>
                <xsd:element ref="ns4:_x0032__x0020__x0443__x0440__x043e__x0432__x0435__x043d__x044c__x0020__x0433__x0440__x0443__x043f__x043f__x0438__x0440__x043e__x0432__x043a__x0438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rstName" ma:index="12" nillable="true" ma:displayName="Имя" ma:internalName="FirstNam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adec3-9edc-4ba9-a947-c557adee0635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Описание" ma:internalName="Descriptio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e05f54-cbf1-4c6c-9b4a-ded4f332edc5" elementFormDefault="qualified">
    <xsd:import namespace="http://schemas.microsoft.com/office/2006/documentManagement/types"/>
    <xsd:import namespace="http://schemas.microsoft.com/office/infopath/2007/PartnerControls"/>
    <xsd:element name="DocDate" ma:index="9" nillable="true" ma:displayName="Дата документа" ma:default="[today]" ma:format="DateOnly" ma:internalName="Doc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fbb199-1328-4a0f-94a7-ff9dcc491817" elementFormDefault="qualified">
    <xsd:import namespace="http://schemas.microsoft.com/office/2006/documentManagement/types"/>
    <xsd:import namespace="http://schemas.microsoft.com/office/infopath/2007/PartnerControls"/>
    <xsd:element name="docType" ma:index="10" ma:displayName="Тип документа" ma:indexed="true" ma:list="{10f0f151-8569-4db7-aa67-2bce480f2f53}" ma:internalName="docType" ma:showField="Title">
      <xsd:simpleType>
        <xsd:restriction base="dms:Lookup"/>
      </xsd:simpleType>
    </xsd:element>
    <xsd:element name="_x0031__x0020__x0423__x0440__x043e__x0432__x0435__x043d__x044c__x0020__x0432__x043b__x043e__x0436__x0435__x043d__x043d__x043e__x0441__x0442__x0438_" ma:index="13" nillable="true" ma:displayName="1 Уровень группировки" ma:list="{72132dc0-dc7b-49ef-93e8-c3b1c6765e36}" ma:internalName="_x0031__x0020__x0423__x0440__x043e__x0432__x0435__x043d__x044c__x0020__x0432__x043b__x043e__x0436__x0435__x043d__x043d__x043e__x0441__x0442__x0438_" ma:readOnly="false" ma:showField="Title">
      <xsd:simpleType>
        <xsd:restriction base="dms:Lookup"/>
      </xsd:simpleType>
    </xsd:element>
    <xsd:element name="_x0032__x0020__x0443__x0440__x043e__x0432__x0435__x043d__x044c__x0020__x0433__x0440__x0443__x043f__x043f__x0438__x0440__x043e__x0432__x043a__x0438_" ma:index="14" nillable="true" ma:displayName="2 Уровень группировки" ma:list="{39c1bbda-82dd-4977-aac4-8f76559b35ed}" ma:internalName="_x0032__x0020__x0443__x0440__x043e__x0432__x0435__x043d__x044c__x0020__x0433__x0440__x0443__x043f__x043f__x0438__x0440__x043e__x0432__x043a__x0438_" ma:readOnly="false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11" nillable="true" ma:displayName="Дата создания" ma:description="Дата создания этого ресурса" ma:format="DateTime" ma:internalName="_DCDateCreat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Date xmlns="e0e05f54-cbf1-4c6c-9b4a-ded4f332edc5">2019-11-04T21:00:00+00:00</DocDate>
    <FirstName xmlns="http://schemas.microsoft.com/sharepoint/v3" xsi:nil="true"/>
    <Description xmlns="f07adec3-9edc-4ba9-a947-c557adee0635" xsi:nil="true"/>
    <docType xmlns="aafbb199-1328-4a0f-94a7-ff9dcc491817">48</docType>
    <_x0031__x0020__x0423__x0440__x043e__x0432__x0435__x043d__x044c__x0020__x0432__x043b__x043e__x0436__x0435__x043d__x043d__x043e__x0441__x0442__x0438_ xmlns="aafbb199-1328-4a0f-94a7-ff9dcc491817">61</_x0031__x0020__x0423__x0440__x043e__x0432__x0435__x043d__x044c__x0020__x0432__x043b__x043e__x0436__x0435__x043d__x043d__x043e__x0441__x0442__x0438_>
    <_x0032__x0020__x0443__x0440__x043e__x0432__x0435__x043d__x044c__x0020__x0433__x0440__x0443__x043f__x043f__x0438__x0440__x043e__x0432__x043a__x0438_ xmlns="aafbb199-1328-4a0f-94a7-ff9dcc491817" xsi:nil="true"/>
    <_DCDateCreated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C7AF758A-22D6-450A-93D1-3C538FB80368}"/>
</file>

<file path=customXml/itemProps2.xml><?xml version="1.0" encoding="utf-8"?>
<ds:datastoreItem xmlns:ds="http://schemas.openxmlformats.org/officeDocument/2006/customXml" ds:itemID="{97944524-6189-4018-99D2-16F4C5C7A40E}"/>
</file>

<file path=customXml/itemProps3.xml><?xml version="1.0" encoding="utf-8"?>
<ds:datastoreItem xmlns:ds="http://schemas.openxmlformats.org/officeDocument/2006/customXml" ds:itemID="{C86B24CB-62EA-4BC9-9202-B601816CC8C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8081</TotalTime>
  <Words>3049</Words>
  <Application>Microsoft Office PowerPoint</Application>
  <PresentationFormat>A3 (297x420 мм)</PresentationFormat>
  <Paragraphs>714</Paragraphs>
  <Slides>8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Лист</vt:lpstr>
      <vt:lpstr>       БЮДЖЕТ  ДЛЯ  ГРАЖДАН к проекту закона Ярославской области «Об областном бюджете на 2020 год и на плановый период 2021 и 2022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Косолапова Ксения Вячеславовна</dc:creator>
  <cp:lastModifiedBy>Жигулина Ирэна Валерьевна</cp:lastModifiedBy>
  <cp:revision>600</cp:revision>
  <cp:lastPrinted>2019-11-01T06:34:45Z</cp:lastPrinted>
  <dcterms:created xsi:type="dcterms:W3CDTF">2018-10-16T09:35:19Z</dcterms:created>
  <dcterms:modified xsi:type="dcterms:W3CDTF">2019-11-05T10:34:28Z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0x010100888A45750EF1CA4C9A5D6274012A5A06</vt:lpwstr>
  </property>
</Properties>
</file>