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xlsx" ContentType="application/vnd.openxmlformats-officedocument.spreadsheetml.sheet"/>
  <Override PartName="/ppt/diagrams/data1.xml" ContentType="application/vnd.openxmlformats-officedocument.drawingml.diagramData+xml"/>
  <Override PartName="/ppt/drawings/drawing3.xml" ContentType="application/vnd.openxmlformats-officedocument.drawingml.chartshapes+xml"/>
  <Override PartName="/ppt/drawings/drawing2.xml" ContentType="application/vnd.openxmlformats-officedocument.drawingml.chartshapes+xml"/>
  <Override PartName="/ppt/diagrams/data3.xml" ContentType="application/vnd.openxmlformats-officedocument.drawingml.diagramData+xml"/>
  <Override PartName="/ppt/drawings/drawing1.xml" ContentType="application/vnd.openxmlformats-officedocument.drawingml.chartshapes+xml"/>
  <Override PartName="/ppt/diagrams/data4.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7.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Masters/slideMaster2.xml" ContentType="application/vnd.openxmlformats-officedocument.presentationml.slideMaster+xml"/>
  <Override PartName="/ppt/slideLayouts/slideLayout4.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21.xml" ContentType="application/vnd.openxmlformats-officedocument.presentationml.slideLayout+xml"/>
  <Override PartName="/ppt/slideLayouts/slideLayout16.xml" ContentType="application/vnd.openxmlformats-officedocument.presentationml.slideLayout+xml"/>
  <Override PartName="/ppt/slideLayouts/slideLayout5.xml" ContentType="application/vnd.openxmlformats-officedocument.presentationml.slideLayout+xml"/>
  <Override PartName="/ppt/slideLayouts/slideLayout15.xml" ContentType="application/vnd.openxmlformats-officedocument.presentationml.slideLayout+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3.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diagrams/layout1.xml" ContentType="application/vnd.openxmlformats-officedocument.drawingml.diagramLayout+xml"/>
  <Override PartName="/ppt/diagrams/quickStyle1.xml" ContentType="application/vnd.openxmlformats-officedocument.drawingml.diagramStyle+xml"/>
  <Override PartName="/ppt/diagrams/quickStyle3.xml" ContentType="application/vnd.openxmlformats-officedocument.drawingml.diagramStyle+xml"/>
  <Override PartName="/ppt/theme/theme2.xml" ContentType="application/vnd.openxmlformats-officedocument.theme+xml"/>
  <Override PartName="/ppt/theme/theme3.xml" ContentType="application/vnd.openxmlformats-officedocument.theme+xml"/>
  <Override PartName="/ppt/diagrams/colors1.xml" ContentType="application/vnd.openxmlformats-officedocument.drawingml.diagramColors+xml"/>
  <Override PartName="/ppt/diagrams/drawing1.xml" ContentType="application/vnd.ms-office.drawingml.diagramDrawing+xml"/>
  <Override PartName="/ppt/charts/chart39.xml" ContentType="application/vnd.openxmlformats-officedocument.drawingml.chart+xml"/>
  <Override PartName="/ppt/diagrams/drawing4.xml" ContentType="application/vnd.ms-office.drawingml.diagramDrawing+xml"/>
  <Override PartName="/ppt/diagrams/colors4.xml" ContentType="application/vnd.openxmlformats-officedocument.drawingml.diagramColors+xml"/>
  <Override PartName="/ppt/diagrams/quickStyle4.xml" ContentType="application/vnd.openxmlformats-officedocument.drawingml.diagramStyle+xml"/>
  <Override PartName="/ppt/notesMasters/notesMaster1.xml" ContentType="application/vnd.openxmlformats-officedocument.presentationml.notesMaster+xml"/>
  <Override PartName="/ppt/charts/chart2.xml" ContentType="application/vnd.openxmlformats-officedocument.drawingml.chart+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diagrams/layout3.xml" ContentType="application/vnd.openxmlformats-officedocument.drawingml.diagramLayout+xml"/>
  <Override PartName="/ppt/diagrams/layout4.xml" ContentType="application/vnd.openxmlformats-officedocument.drawingml.diagramLayout+xml"/>
  <Override PartName="/ppt/charts/chart3.xml" ContentType="application/vnd.openxmlformats-officedocument.drawingml.chart+xml"/>
  <Override PartName="/ppt/charts/chart16.xml" ContentType="application/vnd.openxmlformats-officedocument.drawingml.chart+xml"/>
  <Override PartName="/ppt/charts/chart15.xml" ContentType="application/vnd.openxmlformats-officedocument.drawingml.chart+xml"/>
  <Override PartName="/ppt/charts/chart17.xml" ContentType="application/vnd.openxmlformats-officedocument.drawingml.chart+xml"/>
  <Override PartName="/ppt/charts/chart19.xml" ContentType="application/vnd.openxmlformats-officedocument.drawingml.chart+xml"/>
  <Override PartName="/ppt/charts/chart18.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theme/theme1.xml" ContentType="application/vnd.openxmlformats-officedocument.theme+xml"/>
  <Override PartName="/ppt/charts/chart11.xml" ContentType="application/vnd.openxmlformats-officedocument.drawingml.chart+xml"/>
  <Override PartName="/ppt/charts/chart10.xml" ContentType="application/vnd.openxmlformats-officedocument.drawingml.chart+xml"/>
  <Override PartName="/ppt/charts/chart9.xml" ContentType="application/vnd.openxmlformats-officedocument.drawingml.chart+xml"/>
  <Override PartName="/ppt/diagrams/colors3.xml" ContentType="application/vnd.openxmlformats-officedocument.drawingml.diagramColors+xml"/>
  <Override PartName="/ppt/diagrams/drawing3.xml" ContentType="application/vnd.ms-office.drawingml.diagramDrawing+xml"/>
  <Override PartName="/ppt/charts/chart12.xml" ContentType="application/vnd.openxmlformats-officedocument.drawingml.chart+xml"/>
  <Override PartName="/ppt/charts/chart14.xml" ContentType="application/vnd.openxmlformats-officedocument.drawingml.chart+xml"/>
  <Override PartName="/ppt/charts/chart13.xml" ContentType="application/vnd.openxmlformats-officedocument.drawingml.chart+xml"/>
  <Override PartName="/ppt/charts/chart32.xml" ContentType="application/vnd.openxmlformats-officedocument.drawingml.chart+xml"/>
  <Override PartName="/ppt/theme/themeOverride2.xml" ContentType="application/vnd.openxmlformats-officedocument.themeOverride+xml"/>
  <Override PartName="/ppt/charts/chart33.xml" ContentType="application/vnd.openxmlformats-officedocument.drawingml.chart+xml"/>
  <Override PartName="/ppt/charts/chart4.xml" ContentType="application/vnd.openxmlformats-officedocument.drawingml.chart+xml"/>
  <Override PartName="/ppt/charts/chart31.xml" ContentType="application/vnd.openxmlformats-officedocument.drawingml.chart+xml"/>
  <Override PartName="/ppt/charts/chart30.xml" ContentType="application/vnd.openxmlformats-officedocument.drawingml.chart+xml"/>
  <Override PartName="/ppt/theme/themeOverride3.xml" ContentType="application/vnd.openxmlformats-officedocument.themeOverride+xml"/>
  <Override PartName="/ppt/theme/themeOverride4.xml" ContentType="application/vnd.openxmlformats-officedocument.themeOverride+xml"/>
  <Override PartName="/ppt/charts/chart38.xml" ContentType="application/vnd.openxmlformats-officedocument.drawingml.chart+xml"/>
  <Override PartName="/ppt/charts/chart37.xml" ContentType="application/vnd.openxmlformats-officedocument.drawingml.chart+xml"/>
  <Override PartName="/ppt/charts/chart36.xml" ContentType="application/vnd.openxmlformats-officedocument.drawingml.chart+xml"/>
  <Override PartName="/ppt/charts/chart35.xml" ContentType="application/vnd.openxmlformats-officedocument.drawingml.chart+xml"/>
  <Override PartName="/ppt/charts/chart34.xml" ContentType="application/vnd.openxmlformats-officedocument.drawingml.chart+xml"/>
  <Override PartName="/ppt/charts/chart29.xml" ContentType="application/vnd.openxmlformats-officedocument.drawingml.chart+xml"/>
  <Override PartName="/ppt/theme/themeOverride1.xml" ContentType="application/vnd.openxmlformats-officedocument.themeOverride+xml"/>
  <Override PartName="/ppt/charts/chart28.xml" ContentType="application/vnd.openxmlformats-officedocument.drawingml.chart+xml"/>
  <Override PartName="/ppt/charts/chart5.xml" ContentType="application/vnd.openxmlformats-officedocument.drawingml.chart+xml"/>
  <Override PartName="/ppt/charts/chart21.xml" ContentType="application/vnd.openxmlformats-officedocument.drawingml.chart+xml"/>
  <Override PartName="/ppt/charts/chart20.xml" ContentType="application/vnd.openxmlformats-officedocument.drawingml.chart+xml"/>
  <Override PartName="/ppt/charts/chart6.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4.xml" ContentType="application/vnd.openxmlformats-officedocument.drawingml.chart+xml"/>
  <Override PartName="/ppt/charts/chart22.xml" ContentType="application/vnd.openxmlformats-officedocument.drawingml.chart+xml"/>
  <Override PartName="/ppt/charts/chart25.xml" ContentType="application/vnd.openxmlformats-officedocument.drawingml.chart+xml"/>
  <Override PartName="/ppt/charts/chart23.xml" ContentType="application/vnd.openxmlformats-officedocument.drawingml.chart+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270" r:id="rId3"/>
    <p:sldId id="269" r:id="rId4"/>
    <p:sldId id="258" r:id="rId5"/>
    <p:sldId id="259" r:id="rId6"/>
    <p:sldId id="260" r:id="rId7"/>
    <p:sldId id="273" r:id="rId8"/>
    <p:sldId id="274" r:id="rId9"/>
    <p:sldId id="276" r:id="rId10"/>
    <p:sldId id="277" r:id="rId11"/>
    <p:sldId id="278" r:id="rId12"/>
    <p:sldId id="268" r:id="rId13"/>
    <p:sldId id="261" r:id="rId14"/>
    <p:sldId id="279" r:id="rId15"/>
  </p:sldIdLst>
  <p:sldSz cx="12801600" cy="9601200" type="A3"/>
  <p:notesSz cx="6797675" cy="9926638"/>
  <p:defaultTextStyle>
    <a:defPPr>
      <a:defRPr lang="ru-RU"/>
    </a:defPPr>
    <a:lvl1pPr marL="0" algn="l" defTabSz="1279622" rtl="0" eaLnBrk="1" latinLnBrk="0" hangingPunct="1">
      <a:defRPr sz="2500" kern="1200">
        <a:solidFill>
          <a:schemeClr val="tx1"/>
        </a:solidFill>
        <a:latin typeface="+mn-lt"/>
        <a:ea typeface="+mn-ea"/>
        <a:cs typeface="+mn-cs"/>
      </a:defRPr>
    </a:lvl1pPr>
    <a:lvl2pPr marL="639811" algn="l" defTabSz="1279622" rtl="0" eaLnBrk="1" latinLnBrk="0" hangingPunct="1">
      <a:defRPr sz="2500" kern="1200">
        <a:solidFill>
          <a:schemeClr val="tx1"/>
        </a:solidFill>
        <a:latin typeface="+mn-lt"/>
        <a:ea typeface="+mn-ea"/>
        <a:cs typeface="+mn-cs"/>
      </a:defRPr>
    </a:lvl2pPr>
    <a:lvl3pPr marL="1279622" algn="l" defTabSz="1279622" rtl="0" eaLnBrk="1" latinLnBrk="0" hangingPunct="1">
      <a:defRPr sz="2500" kern="1200">
        <a:solidFill>
          <a:schemeClr val="tx1"/>
        </a:solidFill>
        <a:latin typeface="+mn-lt"/>
        <a:ea typeface="+mn-ea"/>
        <a:cs typeface="+mn-cs"/>
      </a:defRPr>
    </a:lvl3pPr>
    <a:lvl4pPr marL="1919432" algn="l" defTabSz="1279622" rtl="0" eaLnBrk="1" latinLnBrk="0" hangingPunct="1">
      <a:defRPr sz="2500" kern="1200">
        <a:solidFill>
          <a:schemeClr val="tx1"/>
        </a:solidFill>
        <a:latin typeface="+mn-lt"/>
        <a:ea typeface="+mn-ea"/>
        <a:cs typeface="+mn-cs"/>
      </a:defRPr>
    </a:lvl4pPr>
    <a:lvl5pPr marL="2559243" algn="l" defTabSz="1279622" rtl="0" eaLnBrk="1" latinLnBrk="0" hangingPunct="1">
      <a:defRPr sz="2500" kern="1200">
        <a:solidFill>
          <a:schemeClr val="tx1"/>
        </a:solidFill>
        <a:latin typeface="+mn-lt"/>
        <a:ea typeface="+mn-ea"/>
        <a:cs typeface="+mn-cs"/>
      </a:defRPr>
    </a:lvl5pPr>
    <a:lvl6pPr marL="3199055" algn="l" defTabSz="1279622" rtl="0" eaLnBrk="1" latinLnBrk="0" hangingPunct="1">
      <a:defRPr sz="2500" kern="1200">
        <a:solidFill>
          <a:schemeClr val="tx1"/>
        </a:solidFill>
        <a:latin typeface="+mn-lt"/>
        <a:ea typeface="+mn-ea"/>
        <a:cs typeface="+mn-cs"/>
      </a:defRPr>
    </a:lvl6pPr>
    <a:lvl7pPr marL="3838866" algn="l" defTabSz="1279622" rtl="0" eaLnBrk="1" latinLnBrk="0" hangingPunct="1">
      <a:defRPr sz="2500" kern="1200">
        <a:solidFill>
          <a:schemeClr val="tx1"/>
        </a:solidFill>
        <a:latin typeface="+mn-lt"/>
        <a:ea typeface="+mn-ea"/>
        <a:cs typeface="+mn-cs"/>
      </a:defRPr>
    </a:lvl7pPr>
    <a:lvl8pPr marL="4478677" algn="l" defTabSz="1279622" rtl="0" eaLnBrk="1" latinLnBrk="0" hangingPunct="1">
      <a:defRPr sz="2500" kern="1200">
        <a:solidFill>
          <a:schemeClr val="tx1"/>
        </a:solidFill>
        <a:latin typeface="+mn-lt"/>
        <a:ea typeface="+mn-ea"/>
        <a:cs typeface="+mn-cs"/>
      </a:defRPr>
    </a:lvl8pPr>
    <a:lvl9pPr marL="5118488" algn="l" defTabSz="1279622" rtl="0" eaLnBrk="1" latinLnBrk="0" hangingPunct="1">
      <a:defRPr sz="2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58D8B"/>
    <a:srgbClr val="E3B0AF"/>
    <a:srgbClr val="EFD2D1"/>
    <a:srgbClr val="CC0000"/>
    <a:srgbClr val="FF5050"/>
    <a:srgbClr val="000099"/>
    <a:srgbClr val="DD91C9"/>
    <a:srgbClr val="FFFFFF"/>
    <a:srgbClr val="9E4326"/>
    <a:srgbClr val="F3DE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5BE263C-DBD7-4A20-BB59-AAB30ACAA65A}" styleName="Средний стиль 3 - акцент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1EBBBCC-DAD2-459C-BE2E-F6DE35CF9A28}" styleName="Темный стиль 2 - акцент 3/акцент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Средний стиль 3 - акцент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9D7B26C5-4107-4FEC-AEDC-1716B250A1EF}" styleName="Светлый стиль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Светлый стиль 1 - акцент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EC20E35-A176-4012-BC5E-935CFFF8708E}" styleName="Средний стиль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65" autoAdjust="0"/>
    <p:restoredTop sz="94629" autoAdjust="0"/>
  </p:normalViewPr>
  <p:slideViewPr>
    <p:cSldViewPr>
      <p:cViewPr>
        <p:scale>
          <a:sx n="86" d="100"/>
          <a:sy n="86" d="100"/>
        </p:scale>
        <p:origin x="-1320" y="132"/>
      </p:cViewPr>
      <p:guideLst>
        <p:guide orient="horz" pos="3024"/>
        <p:guide pos="4032"/>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ustomXml" Target="../customXml/item2.xml"/></Relationships>
</file>

<file path=ppt/charts/_rels/chart1.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55;&#1057;&#1069;&#1056;.xlsx" TargetMode="External"/></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87;&#1072;&#1088;&#1072;&#1084;&#1077;&#1090;&#1088;&#1099;%20.xlsx" TargetMode="Externa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15.xml.rels><?xml version="1.0" encoding="UTF-8" standalone="yes"?>
<Relationships xmlns="http://schemas.openxmlformats.org/package/2006/relationships"><Relationship Id="rId1" Type="http://schemas.openxmlformats.org/officeDocument/2006/relationships/oleObject" Target="file:///C:\Users\zhigulina\Desktop\&#1056;&#1072;&#1089;&#1095;&#1077;&#1090;&#1099;%20&#1087;&#1086;%20&#1075;&#1086;&#1089;&#1087;&#1088;&#1086;&#1075;&#1088;&#1072;&#1084;&#1084;&#1072;&#1084;.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zhigulina\Desktop\&#1056;&#1072;&#1089;&#1095;&#1077;&#1090;&#1099;%20&#1087;&#1086;%20&#1075;&#1086;&#1089;&#1087;&#1088;&#1086;&#1075;&#1088;&#1072;&#1084;&#1084;&#1072;&#1084;.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C:\Users\zhigulina\Desktop\&#1056;&#1072;&#1089;&#1095;&#1077;&#1090;&#1099;%20&#1087;&#1086;%20&#1075;&#1086;&#1089;&#1087;&#1088;&#1086;&#1075;&#1088;&#1072;&#1084;&#1084;&#1072;&#1084;.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Users\zhigulina\Desktop\&#1056;&#1072;&#1089;&#1095;&#1077;&#1090;&#1099;%20&#1087;&#1086;%20&#1075;&#1086;&#1089;&#1087;&#1088;&#1086;&#1075;&#1088;&#1072;&#1084;&#1084;&#1072;&#1084;.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C:\Users\zhigulina\Desktop\&#1056;&#1072;&#1089;&#1095;&#1077;&#1090;&#1099;%20&#1087;&#1086;%20&#1075;&#1086;&#1089;&#1087;&#1088;&#1086;&#1075;&#1088;&#1072;&#1084;&#1084;&#1072;&#1084;.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55;&#1057;&#1069;&#1056;.xlsx" TargetMode="External"/></Relationships>
</file>

<file path=ppt/charts/_rels/chart20.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Users\zhigulina\Desktop\&#1056;&#1072;&#1089;&#1095;&#1077;&#1090;&#1099;%20&#1087;&#1086;%20&#1075;&#1086;&#1089;&#1087;&#1088;&#1086;&#1075;&#1088;&#1072;&#1084;&#1084;&#1072;&#1084;.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C:\Users\zhigulina\Desktop\&#1056;&#1072;&#1089;&#1095;&#1077;&#1090;&#1099;%20&#1087;&#1086;%20&#1075;&#1086;&#1089;&#1087;&#1088;&#1086;&#1075;&#1088;&#1072;&#1084;&#1084;&#1072;&#1084;.xlsx"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72;&#1080;&#1087;%20&#1089;&#1083;&#1072;&#1081;&#1076;.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72;&#1080;&#1087;%20&#1089;&#1083;&#1072;&#1081;&#1076;.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72;&#1080;&#1087;%20&#1089;&#1083;&#1072;&#1081;&#1076;.xlsx" TargetMode="External"/></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9.xml.rels><?xml version="1.0" encoding="UTF-8" standalone="yes"?>
<Relationships xmlns="http://schemas.openxmlformats.org/package/2006/relationships"><Relationship Id="rId2" Type="http://schemas.openxmlformats.org/officeDocument/2006/relationships/oleObject" Target="file:///\\adm.local\&#1044;&#1045;&#1055;&#1060;&#1048;&#1053;\&#1054;&#1090;&#1076;&#1077;&#1083;%20&#1084;&#1077;&#1090;&#1086;&#1076;&#1086;&#1083;&#1086;&#1075;&#1080;&#1080;\&#1041;&#1070;&#1044;&#1046;&#1045;&#1058;%20&#1044;&#1051;&#1071;%20&#1043;&#1056;&#1040;&#1046;&#1044;&#1040;&#1053;\&#1055;&#1088;&#1086;&#1077;&#1082;&#1090;%20&#1079;&#1072;&#1082;&#1086;&#1085;&#1072;%202019-2021\&#1084;&#1072;&#1090;&#1077;&#1088;&#1080;&#1072;&#1083;&#1099;\&#1052;&#1041;&#1058;%20&#1087;&#1086;%20&#1056;&#1047;&#1055;&#1047;.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55;&#1057;&#1069;&#1056;.xlsx" TargetMode="External"/></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32.xml.rels><?xml version="1.0" encoding="UTF-8" standalone="yes"?>
<Relationships xmlns="http://schemas.openxmlformats.org/package/2006/relationships"><Relationship Id="rId2" Type="http://schemas.openxmlformats.org/officeDocument/2006/relationships/package" Target="../embeddings/Microsoft_Excel_Worksheet21.xlsx"/><Relationship Id="rId1" Type="http://schemas.openxmlformats.org/officeDocument/2006/relationships/themeOverride" Target="../theme/themeOverride2.xml"/></Relationships>
</file>

<file path=ppt/charts/_rels/chart33.xml.rels><?xml version="1.0" encoding="UTF-8" standalone="yes"?>
<Relationships xmlns="http://schemas.openxmlformats.org/package/2006/relationships"><Relationship Id="rId2" Type="http://schemas.openxmlformats.org/officeDocument/2006/relationships/package" Target="../embeddings/Microsoft_Excel_Worksheet22.xlsx"/><Relationship Id="rId1" Type="http://schemas.openxmlformats.org/officeDocument/2006/relationships/themeOverride" Target="../theme/themeOverride3.xml"/></Relationships>
</file>

<file path=ppt/charts/_rels/chart34.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75;&#1086;&#1089;&#1076;&#1086;&#1083;&#1075;.xlsx" TargetMode="External"/></Relationships>
</file>

<file path=ppt/charts/_rels/chart35.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75;&#1086;&#1089;&#1076;&#1086;&#1083;&#1075;.xlsx" TargetMode="External"/></Relationships>
</file>

<file path=ppt/charts/_rels/chart36.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75;&#1086;&#1089;&#1076;&#1086;&#1083;&#1075;.xls" TargetMode="External"/></Relationships>
</file>

<file path=ppt/charts/_rels/chart37.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75;&#1086;&#1089;&#1076;&#1086;&#1083;&#1075;.xlsx" TargetMode="External"/></Relationships>
</file>

<file path=ppt/charts/_rels/chart38.xml.rels><?xml version="1.0" encoding="UTF-8" standalone="yes"?>
<Relationships xmlns="http://schemas.openxmlformats.org/package/2006/relationships"><Relationship Id="rId2" Type="http://schemas.openxmlformats.org/officeDocument/2006/relationships/package" Target="../embeddings/Microsoft_Excel_Worksheet23.xlsx"/><Relationship Id="rId1" Type="http://schemas.openxmlformats.org/officeDocument/2006/relationships/themeOverride" Target="../theme/themeOverride4.xml"/></Relationships>
</file>

<file path=ppt/charts/_rels/chart39.xml.rels><?xml version="1.0" encoding="UTF-8" standalone="yes"?>
<Relationships xmlns="http://schemas.openxmlformats.org/package/2006/relationships"><Relationship Id="rId1" Type="http://schemas.openxmlformats.org/officeDocument/2006/relationships/oleObject" Target="file:///C:\Users\zhigulina\Desktop\&#1041;&#1102;&#1076;&#1078;&#1077;&#1090;%20&#1076;&#1083;&#1103;%20&#1075;&#1088;&#1072;&#1078;&#1076;&#1072;&#1085;\&#1056;&#1072;&#1089;&#1095;&#1077;&#1090;&#1099;\&#1056;&#1072;&#1089;&#1095;&#1077;&#1090;%20&#1059;&#1088;&#1086;&#1074;&#1077;&#1085;&#1100;%20&#1086;&#1090;&#1082;&#1088;&#1099;&#1090;&#1086;&#1089;&#1090;&#1080;.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55;&#1057;&#1069;&#1056;.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55;&#1057;&#1069;&#1056;.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55;&#1057;&#1069;&#1056;.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55;&#1057;&#1069;&#1056;.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55;&#1057;&#1069;&#1056;.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depfin-asfr-hw\D\Users2\&#1054;&#1090;&#1076;&#1077;&#1083;%20&#1084;&#1077;&#1090;&#1086;&#1076;&#1086;&#1083;&#1086;&#1075;&#1080;&#1080;\&#1041;&#1070;&#1044;&#1046;&#1045;&#1058;%20&#1044;&#1051;&#1071;%20&#1043;&#1056;&#1040;&#1046;&#1044;&#1040;&#1053;\&#1055;&#1088;&#1086;&#1077;&#1082;&#1090;%20&#1079;&#1072;&#1082;&#1086;&#1085;&#1072;%202019-2021\&#1084;&#1072;&#1090;&#1077;&#1088;&#1080;&#1072;&#1083;&#1099;\&#1087;&#1072;&#1088;&#1072;&#1084;&#1077;&#1090;&#1088;&#1099;%2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Лист1!$B$186</c:f>
              <c:strCache>
                <c:ptCount val="1"/>
                <c:pt idx="0">
                  <c:v>Среднегодовая численность занятых в экономике, тыс. руб.</c:v>
                </c:pt>
              </c:strCache>
            </c:strRef>
          </c:tx>
          <c:spPr>
            <a:solidFill>
              <a:schemeClr val="accent4">
                <a:lumMod val="40000"/>
                <a:lumOff val="60000"/>
              </a:schemeClr>
            </a:solidFill>
          </c:spPr>
          <c:dLbls>
            <c:dLbl>
              <c:idx val="0"/>
              <c:layout>
                <c:manualLayout>
                  <c:x val="1.3960955572345691E-2"/>
                  <c:y val="9.5430240261370133E-2"/>
                </c:manualLayout>
              </c:layout>
              <c:showLegendKey val="0"/>
              <c:showVal val="1"/>
              <c:showCatName val="0"/>
              <c:showSerName val="0"/>
              <c:showPercent val="0"/>
              <c:showBubbleSize val="0"/>
            </c:dLbl>
            <c:dLbl>
              <c:idx val="1"/>
              <c:layout>
                <c:manualLayout>
                  <c:x val="1.095800266385881E-2"/>
                  <c:y val="2.540046990663589E-2"/>
                </c:manualLayout>
              </c:layout>
              <c:showLegendKey val="0"/>
              <c:showVal val="1"/>
              <c:showCatName val="0"/>
              <c:showSerName val="0"/>
              <c:showPercent val="0"/>
              <c:showBubbleSize val="0"/>
            </c:dLbl>
            <c:dLbl>
              <c:idx val="2"/>
              <c:layout>
                <c:manualLayout>
                  <c:x val="0"/>
                  <c:y val="1.4495817337168298E-2"/>
                </c:manualLayout>
              </c:layout>
              <c:showLegendKey val="0"/>
              <c:showVal val="1"/>
              <c:showCatName val="0"/>
              <c:showSerName val="0"/>
              <c:showPercent val="0"/>
              <c:showBubbleSize val="0"/>
            </c:dLbl>
            <c:dLbl>
              <c:idx val="3"/>
              <c:layout>
                <c:manualLayout>
                  <c:x val="-3.6526675546196033E-3"/>
                  <c:y val="3.0264127031152917E-3"/>
                </c:manualLayout>
              </c:layout>
              <c:showLegendKey val="0"/>
              <c:showVal val="1"/>
              <c:showCatName val="0"/>
              <c:showSerName val="0"/>
              <c:showPercent val="0"/>
              <c:showBubbleSize val="0"/>
            </c:dLbl>
            <c:dLbl>
              <c:idx val="4"/>
              <c:layout>
                <c:manualLayout>
                  <c:x val="-8.3594316909463597E-3"/>
                  <c:y val="-2.3917095631343616E-4"/>
                </c:manualLayout>
              </c:layout>
              <c:showLegendKey val="0"/>
              <c:showVal val="1"/>
              <c:showCatName val="0"/>
              <c:showSerName val="0"/>
              <c:showPercent val="0"/>
              <c:showBubbleSize val="0"/>
            </c:dLbl>
            <c:dLbl>
              <c:idx val="5"/>
              <c:layout>
                <c:manualLayout>
                  <c:x val="-1.2661813891698695E-2"/>
                  <c:y val="2.7277833327161178E-2"/>
                </c:manualLayout>
              </c:layout>
              <c:showLegendKey val="0"/>
              <c:showVal val="1"/>
              <c:showCatName val="0"/>
              <c:showSerName val="0"/>
              <c:showPercent val="0"/>
              <c:showBubbleSize val="0"/>
            </c:dLbl>
            <c:txPr>
              <a:bodyPr/>
              <a:lstStyle/>
              <a:p>
                <a:pPr>
                  <a:defRPr b="1"/>
                </a:pPr>
                <a:endParaRPr lang="ru-RU"/>
              </a:p>
            </c:txPr>
            <c:showLegendKey val="0"/>
            <c:showVal val="1"/>
            <c:showCatName val="0"/>
            <c:showSerName val="0"/>
            <c:showPercent val="0"/>
            <c:showBubbleSize val="0"/>
            <c:showLeaderLines val="0"/>
          </c:dLbls>
          <c:cat>
            <c:strRef>
              <c:f>Лист1!$D$2:$I$2</c:f>
              <c:strCache>
                <c:ptCount val="6"/>
                <c:pt idx="0">
                  <c:v>2016 год</c:v>
                </c:pt>
                <c:pt idx="1">
                  <c:v>2017 год</c:v>
                </c:pt>
                <c:pt idx="2">
                  <c:v>2018 год (оценка)</c:v>
                </c:pt>
                <c:pt idx="3">
                  <c:v>2019 год (прогноз)</c:v>
                </c:pt>
                <c:pt idx="4">
                  <c:v>2020 год (прогноз)</c:v>
                </c:pt>
                <c:pt idx="5">
                  <c:v>2021 год (прогноз)</c:v>
                </c:pt>
              </c:strCache>
            </c:strRef>
          </c:cat>
          <c:val>
            <c:numRef>
              <c:f>Лист1!$D$186:$I$186</c:f>
              <c:numCache>
                <c:formatCode>General</c:formatCode>
                <c:ptCount val="6"/>
                <c:pt idx="0">
                  <c:v>626.6</c:v>
                </c:pt>
                <c:pt idx="1">
                  <c:v>621.1</c:v>
                </c:pt>
                <c:pt idx="2">
                  <c:v>619.79999999999995</c:v>
                </c:pt>
                <c:pt idx="3">
                  <c:v>617.1</c:v>
                </c:pt>
                <c:pt idx="4">
                  <c:v>616.70000000000005</c:v>
                </c:pt>
                <c:pt idx="5">
                  <c:v>618.6</c:v>
                </c:pt>
              </c:numCache>
            </c:numRef>
          </c:val>
        </c:ser>
        <c:dLbls>
          <c:showLegendKey val="0"/>
          <c:showVal val="1"/>
          <c:showCatName val="0"/>
          <c:showSerName val="0"/>
          <c:showPercent val="0"/>
          <c:showBubbleSize val="0"/>
        </c:dLbls>
        <c:axId val="122571392"/>
        <c:axId val="151511424"/>
      </c:areaChart>
      <c:catAx>
        <c:axId val="122571392"/>
        <c:scaling>
          <c:orientation val="minMax"/>
        </c:scaling>
        <c:delete val="0"/>
        <c:axPos val="b"/>
        <c:majorTickMark val="out"/>
        <c:minorTickMark val="none"/>
        <c:tickLblPos val="nextTo"/>
        <c:crossAx val="151511424"/>
        <c:crosses val="autoZero"/>
        <c:auto val="1"/>
        <c:lblAlgn val="ctr"/>
        <c:lblOffset val="100"/>
        <c:noMultiLvlLbl val="0"/>
      </c:catAx>
      <c:valAx>
        <c:axId val="151511424"/>
        <c:scaling>
          <c:orientation val="minMax"/>
        </c:scaling>
        <c:delete val="1"/>
        <c:axPos val="l"/>
        <c:numFmt formatCode="General" sourceLinked="1"/>
        <c:majorTickMark val="out"/>
        <c:minorTickMark val="none"/>
        <c:tickLblPos val="nextTo"/>
        <c:crossAx val="122571392"/>
        <c:crosses val="autoZero"/>
        <c:crossBetween val="midCat"/>
      </c:valAx>
      <c:spPr>
        <a:noFill/>
        <a:ln w="25400">
          <a:noFill/>
        </a:ln>
      </c:spPr>
    </c:plotArea>
    <c:legend>
      <c:legendPos val="b"/>
      <c:layout>
        <c:manualLayout>
          <c:xMode val="edge"/>
          <c:yMode val="edge"/>
          <c:x val="1.4610670218478413E-2"/>
          <c:y val="0.84837641496623828"/>
          <c:w val="0.93652641669573944"/>
          <c:h val="0.11243040896690491"/>
        </c:manualLayout>
      </c:layout>
      <c:overlay val="0"/>
    </c:legend>
    <c:plotVisOnly val="1"/>
    <c:dispBlanksAs val="zero"/>
    <c:showDLblsOverMax val="0"/>
  </c:chart>
  <c:spPr>
    <a:ln>
      <a:noFill/>
    </a:ln>
  </c:spPr>
  <c:txPr>
    <a:bodyPr/>
    <a:lstStyle/>
    <a:p>
      <a:pPr>
        <a:defRPr>
          <a:latin typeface="Arial Narrow" panose="020B0606020202030204" pitchFamily="34" charset="0"/>
        </a:defRPr>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334690389153548"/>
          <c:y val="0.10141234307299189"/>
          <c:w val="0.86815337117830282"/>
          <c:h val="0.61662558326852568"/>
        </c:manualLayout>
      </c:layout>
      <c:barChart>
        <c:barDir val="col"/>
        <c:grouping val="clustered"/>
        <c:varyColors val="0"/>
        <c:ser>
          <c:idx val="0"/>
          <c:order val="0"/>
          <c:tx>
            <c:v>2015 год</c:v>
          </c:tx>
          <c:spPr>
            <a:solidFill>
              <a:srgbClr val="009999"/>
            </a:solidFill>
          </c:spPr>
          <c:invertIfNegative val="0"/>
          <c:dPt>
            <c:idx val="12"/>
            <c:invertIfNegative val="0"/>
            <c:bubble3D val="0"/>
            <c:spPr>
              <a:pattFill prst="pct60">
                <a:fgClr>
                  <a:srgbClr val="009999"/>
                </a:fgClr>
                <a:bgClr>
                  <a:schemeClr val="bg1"/>
                </a:bgClr>
              </a:pattFill>
              <a:ln>
                <a:solidFill>
                  <a:srgbClr val="009999"/>
                </a:solidFill>
              </a:ln>
            </c:spPr>
          </c:dPt>
          <c:cat>
            <c:numRef>
              <c:f>Лист2!$A$23:$A$40</c:f>
              <c:numCache>
                <c:formatCode>General</c:formatCode>
                <c:ptCount val="1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numCache>
            </c:numRef>
          </c:cat>
          <c:val>
            <c:numRef>
              <c:f>Лист2!$C$4:$C$21</c:f>
              <c:numCache>
                <c:formatCode>#,##0.0</c:formatCode>
                <c:ptCount val="18"/>
                <c:pt idx="0">
                  <c:v>35.214672215645102</c:v>
                </c:pt>
                <c:pt idx="1">
                  <c:v>38.441864774428701</c:v>
                </c:pt>
                <c:pt idx="2">
                  <c:v>41.763254654123998</c:v>
                </c:pt>
                <c:pt idx="3">
                  <c:v>41.097983501102497</c:v>
                </c:pt>
                <c:pt idx="4">
                  <c:v>46.150664543270402</c:v>
                </c:pt>
                <c:pt idx="5">
                  <c:v>40.094940078110795</c:v>
                </c:pt>
                <c:pt idx="6">
                  <c:v>42.207984058419299</c:v>
                </c:pt>
                <c:pt idx="7">
                  <c:v>40.531489925870801</c:v>
                </c:pt>
                <c:pt idx="8">
                  <c:v>47.424031653300595</c:v>
                </c:pt>
                <c:pt idx="9">
                  <c:v>44.667974264127501</c:v>
                </c:pt>
                <c:pt idx="10">
                  <c:v>45.941736380497701</c:v>
                </c:pt>
                <c:pt idx="11">
                  <c:v>49.948698334810096</c:v>
                </c:pt>
                <c:pt idx="12">
                  <c:v>50.919825951401606</c:v>
                </c:pt>
                <c:pt idx="13">
                  <c:v>50.682603283197004</c:v>
                </c:pt>
                <c:pt idx="14">
                  <c:v>52.343535148256599</c:v>
                </c:pt>
                <c:pt idx="15">
                  <c:v>54.411730910527304</c:v>
                </c:pt>
                <c:pt idx="16">
                  <c:v>73.472889574357495</c:v>
                </c:pt>
                <c:pt idx="17">
                  <c:v>136.45996803636598</c:v>
                </c:pt>
              </c:numCache>
            </c:numRef>
          </c:val>
        </c:ser>
        <c:ser>
          <c:idx val="1"/>
          <c:order val="1"/>
          <c:tx>
            <c:v>2016 год</c:v>
          </c:tx>
          <c:spPr>
            <a:solidFill>
              <a:srgbClr val="99CCFF"/>
            </a:solidFill>
          </c:spPr>
          <c:invertIfNegative val="0"/>
          <c:dPt>
            <c:idx val="12"/>
            <c:invertIfNegative val="0"/>
            <c:bubble3D val="0"/>
            <c:spPr>
              <a:pattFill prst="pct60">
                <a:fgClr>
                  <a:srgbClr val="99CCFF"/>
                </a:fgClr>
                <a:bgClr>
                  <a:schemeClr val="bg1"/>
                </a:bgClr>
              </a:pattFill>
              <a:ln>
                <a:solidFill>
                  <a:srgbClr val="66CCFF"/>
                </a:solidFill>
              </a:ln>
            </c:spPr>
          </c:dPt>
          <c:cat>
            <c:numRef>
              <c:f>Лист2!$A$23:$A$40</c:f>
              <c:numCache>
                <c:formatCode>General</c:formatCode>
                <c:ptCount val="1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numCache>
            </c:numRef>
          </c:cat>
          <c:val>
            <c:numRef>
              <c:f>Лист2!$F$4:$F$21</c:f>
              <c:numCache>
                <c:formatCode>#,##0.0</c:formatCode>
                <c:ptCount val="18"/>
                <c:pt idx="0">
                  <c:v>36.165503327397097</c:v>
                </c:pt>
                <c:pt idx="1">
                  <c:v>41.393882083429297</c:v>
                </c:pt>
                <c:pt idx="2">
                  <c:v>42.9098726741964</c:v>
                </c:pt>
                <c:pt idx="3">
                  <c:v>44.419662505654301</c:v>
                </c:pt>
                <c:pt idx="4">
                  <c:v>49.038314578532699</c:v>
                </c:pt>
                <c:pt idx="5">
                  <c:v>45.189704816623703</c:v>
                </c:pt>
                <c:pt idx="6">
                  <c:v>45.260680264703694</c:v>
                </c:pt>
                <c:pt idx="7">
                  <c:v>47.414966227481997</c:v>
                </c:pt>
                <c:pt idx="8">
                  <c:v>49.002372545365198</c:v>
                </c:pt>
                <c:pt idx="9">
                  <c:v>48.028057672123701</c:v>
                </c:pt>
                <c:pt idx="10">
                  <c:v>47.028788189852101</c:v>
                </c:pt>
                <c:pt idx="11">
                  <c:v>53.040856862403302</c:v>
                </c:pt>
                <c:pt idx="12">
                  <c:v>51.503911714387499</c:v>
                </c:pt>
                <c:pt idx="13">
                  <c:v>53.3596583771807</c:v>
                </c:pt>
                <c:pt idx="14">
                  <c:v>52.976992366584405</c:v>
                </c:pt>
                <c:pt idx="15">
                  <c:v>60.3298648600476</c:v>
                </c:pt>
                <c:pt idx="16">
                  <c:v>75.378844236188499</c:v>
                </c:pt>
                <c:pt idx="17">
                  <c:v>150.985880745</c:v>
                </c:pt>
              </c:numCache>
            </c:numRef>
          </c:val>
        </c:ser>
        <c:ser>
          <c:idx val="2"/>
          <c:order val="2"/>
          <c:tx>
            <c:v>2017 год</c:v>
          </c:tx>
          <c:spPr>
            <a:solidFill>
              <a:schemeClr val="accent4">
                <a:lumMod val="60000"/>
                <a:lumOff val="40000"/>
              </a:schemeClr>
            </a:solidFill>
          </c:spPr>
          <c:invertIfNegative val="0"/>
          <c:dPt>
            <c:idx val="12"/>
            <c:invertIfNegative val="0"/>
            <c:bubble3D val="0"/>
            <c:spPr>
              <a:pattFill prst="pct60">
                <a:fgClr>
                  <a:schemeClr val="accent4">
                    <a:lumMod val="60000"/>
                    <a:lumOff val="40000"/>
                  </a:schemeClr>
                </a:fgClr>
                <a:bgClr>
                  <a:schemeClr val="bg1"/>
                </a:bgClr>
              </a:pattFill>
              <a:ln>
                <a:solidFill>
                  <a:schemeClr val="accent4">
                    <a:lumMod val="60000"/>
                    <a:lumOff val="40000"/>
                  </a:schemeClr>
                </a:solidFill>
              </a:ln>
            </c:spPr>
          </c:dPt>
          <c:cat>
            <c:numRef>
              <c:f>Лист2!$A$23:$A$40</c:f>
              <c:numCache>
                <c:formatCode>General</c:formatCode>
                <c:ptCount val="1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numCache>
            </c:numRef>
          </c:cat>
          <c:val>
            <c:numRef>
              <c:f>Лист2!$I$4:$I$21</c:f>
              <c:numCache>
                <c:formatCode>#,##0.0</c:formatCode>
                <c:ptCount val="18"/>
                <c:pt idx="0">
                  <c:v>38.286402837504994</c:v>
                </c:pt>
                <c:pt idx="1">
                  <c:v>44.503336906366798</c:v>
                </c:pt>
                <c:pt idx="2">
                  <c:v>44.9393400663444</c:v>
                </c:pt>
                <c:pt idx="3">
                  <c:v>46.841130069135097</c:v>
                </c:pt>
                <c:pt idx="4">
                  <c:v>46.9607728754997</c:v>
                </c:pt>
                <c:pt idx="5">
                  <c:v>47.5294930937022</c:v>
                </c:pt>
                <c:pt idx="6">
                  <c:v>48.897234908709706</c:v>
                </c:pt>
                <c:pt idx="7">
                  <c:v>50.721453944958306</c:v>
                </c:pt>
                <c:pt idx="8">
                  <c:v>52.371351139729398</c:v>
                </c:pt>
                <c:pt idx="9">
                  <c:v>52.717475533419901</c:v>
                </c:pt>
                <c:pt idx="10">
                  <c:v>53.972557889861299</c:v>
                </c:pt>
                <c:pt idx="11">
                  <c:v>55.3027788031415</c:v>
                </c:pt>
                <c:pt idx="12">
                  <c:v>55.413890209421901</c:v>
                </c:pt>
                <c:pt idx="13">
                  <c:v>56.318537237656102</c:v>
                </c:pt>
                <c:pt idx="14">
                  <c:v>62.336678428247097</c:v>
                </c:pt>
                <c:pt idx="15">
                  <c:v>67.944376068442793</c:v>
                </c:pt>
                <c:pt idx="16">
                  <c:v>81.485547957233507</c:v>
                </c:pt>
                <c:pt idx="17">
                  <c:v>170.185923089163</c:v>
                </c:pt>
              </c:numCache>
            </c:numRef>
          </c:val>
        </c:ser>
        <c:dLbls>
          <c:showLegendKey val="0"/>
          <c:showVal val="0"/>
          <c:showCatName val="0"/>
          <c:showSerName val="0"/>
          <c:showPercent val="0"/>
          <c:showBubbleSize val="0"/>
        </c:dLbls>
        <c:gapWidth val="150"/>
        <c:axId val="159758976"/>
        <c:axId val="159768960"/>
      </c:barChart>
      <c:catAx>
        <c:axId val="159758976"/>
        <c:scaling>
          <c:orientation val="minMax"/>
        </c:scaling>
        <c:delete val="0"/>
        <c:axPos val="b"/>
        <c:numFmt formatCode="General" sourceLinked="1"/>
        <c:majorTickMark val="none"/>
        <c:minorTickMark val="none"/>
        <c:tickLblPos val="nextTo"/>
        <c:crossAx val="159768960"/>
        <c:crosses val="autoZero"/>
        <c:auto val="1"/>
        <c:lblAlgn val="ctr"/>
        <c:lblOffset val="100"/>
        <c:noMultiLvlLbl val="0"/>
      </c:catAx>
      <c:valAx>
        <c:axId val="159768960"/>
        <c:scaling>
          <c:orientation val="minMax"/>
          <c:max val="150"/>
          <c:min val="20"/>
        </c:scaling>
        <c:delete val="1"/>
        <c:axPos val="l"/>
        <c:numFmt formatCode="#,##0.0" sourceLinked="1"/>
        <c:majorTickMark val="none"/>
        <c:minorTickMark val="none"/>
        <c:tickLblPos val="nextTo"/>
        <c:crossAx val="159758976"/>
        <c:crosses val="autoZero"/>
        <c:crossBetween val="between"/>
      </c:valAx>
      <c:dTable>
        <c:showHorzBorder val="1"/>
        <c:showVertBorder val="1"/>
        <c:showOutline val="1"/>
        <c:showKeys val="1"/>
      </c:dTable>
    </c:plotArea>
    <c:plotVisOnly val="1"/>
    <c:dispBlanksAs val="gap"/>
    <c:showDLblsOverMax val="0"/>
  </c:chart>
  <c:spPr>
    <a:ln>
      <a:noFill/>
    </a:ln>
  </c:spPr>
  <c:txPr>
    <a:bodyPr/>
    <a:lstStyle/>
    <a:p>
      <a:pPr>
        <a:defRPr sz="1000">
          <a:latin typeface="Arial Narrow" panose="020B0606020202030204" pitchFamily="34" charset="0"/>
        </a:defRPr>
      </a:pPr>
      <a:endParaRPr lang="ru-RU"/>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282789455115537"/>
          <c:y val="0.10109971930649238"/>
          <c:w val="0.59323253961527989"/>
          <c:h val="0.57135798516854441"/>
        </c:manualLayout>
      </c:layout>
      <c:doughnutChart>
        <c:varyColors val="1"/>
        <c:ser>
          <c:idx val="4"/>
          <c:order val="0"/>
          <c:tx>
            <c:strRef>
              <c:f>доходы!$B$4</c:f>
              <c:strCache>
                <c:ptCount val="1"/>
                <c:pt idx="0">
                  <c:v>2017 год</c:v>
                </c:pt>
              </c:strCache>
            </c:strRef>
          </c:tx>
          <c:dLbls>
            <c:dLbl>
              <c:idx val="0"/>
              <c:layout>
                <c:manualLayout>
                  <c:x val="3.0686078778215213E-2"/>
                  <c:y val="3.7747127118560292E-2"/>
                </c:manualLayout>
              </c:layout>
              <c:showLegendKey val="0"/>
              <c:showVal val="0"/>
              <c:showCatName val="0"/>
              <c:showSerName val="0"/>
              <c:showPercent val="1"/>
              <c:showBubbleSize val="0"/>
            </c:dLbl>
            <c:dLbl>
              <c:idx val="2"/>
              <c:layout>
                <c:manualLayout>
                  <c:x val="1.1158574101169168E-2"/>
                  <c:y val="1.594992190997175E-2"/>
                </c:manualLayout>
              </c:layout>
              <c:showLegendKey val="0"/>
              <c:showVal val="0"/>
              <c:showCatName val="0"/>
              <c:showSerName val="0"/>
              <c:showPercent val="1"/>
              <c:showBubbleSize val="0"/>
            </c:dLbl>
            <c:txPr>
              <a:bodyPr/>
              <a:lstStyle/>
              <a:p>
                <a:pPr>
                  <a:defRPr sz="900">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dLbls>
          <c:cat>
            <c:strRef>
              <c:f>(доходы!$A$7;доходы!$A$8;доходы!$A$9;доходы!$A$10;доходы!$A$11;доходы!$A$17)</c:f>
              <c:strCache>
                <c:ptCount val="6"/>
                <c:pt idx="0">
                  <c:v>Налог на прибыль организаций</c:v>
                </c:pt>
                <c:pt idx="1">
                  <c:v>Налог на доходы физических лиц</c:v>
                </c:pt>
                <c:pt idx="2">
                  <c:v>Акцизы</c:v>
                </c:pt>
                <c:pt idx="3">
                  <c:v>Налог, взимаемый в связи с применением УСН</c:v>
                </c:pt>
                <c:pt idx="4">
                  <c:v>Налог на имущество</c:v>
                </c:pt>
                <c:pt idx="5">
                  <c:v>Прочие налоговые и неналоговые доходы</c:v>
                </c:pt>
              </c:strCache>
            </c:strRef>
          </c:cat>
          <c:val>
            <c:numRef>
              <c:f>(доходы!$B$7;доходы!$B$8;доходы!$B$9;доходы!$B$10;доходы!$B$11;доходы!$B$17)</c:f>
              <c:numCache>
                <c:formatCode>0.00</c:formatCode>
                <c:ptCount val="6"/>
                <c:pt idx="0">
                  <c:v>14776248.491319999</c:v>
                </c:pt>
                <c:pt idx="1">
                  <c:v>15268271.175410001</c:v>
                </c:pt>
                <c:pt idx="2">
                  <c:v>9815523.8845000006</c:v>
                </c:pt>
                <c:pt idx="3">
                  <c:v>2254976.4219899997</c:v>
                </c:pt>
                <c:pt idx="4">
                  <c:v>7302907.3356699999</c:v>
                </c:pt>
                <c:pt idx="5" formatCode="General">
                  <c:v>1052041.32822</c:v>
                </c:pt>
              </c:numCache>
            </c:numRef>
          </c:val>
        </c:ser>
        <c:ser>
          <c:idx val="3"/>
          <c:order val="1"/>
          <c:tx>
            <c:strRef>
              <c:f>доходы!$C$4</c:f>
              <c:strCache>
                <c:ptCount val="1"/>
                <c:pt idx="0">
                  <c:v>2018 год (оценка)</c:v>
                </c:pt>
              </c:strCache>
            </c:strRef>
          </c:tx>
          <c:dLbls>
            <c:dLbl>
              <c:idx val="0"/>
              <c:layout>
                <c:manualLayout>
                  <c:x val="1.394821762646146E-2"/>
                  <c:y val="1.7972191270281761E-2"/>
                </c:manualLayout>
              </c:layout>
              <c:showLegendKey val="0"/>
              <c:showVal val="0"/>
              <c:showCatName val="0"/>
              <c:showSerName val="0"/>
              <c:showPercent val="1"/>
              <c:showBubbleSize val="0"/>
            </c:dLbl>
            <c:dLbl>
              <c:idx val="2"/>
              <c:layout>
                <c:manualLayout>
                  <c:x val="8.3689305758768758E-3"/>
                  <c:y val="4.557120545706215E-3"/>
                </c:manualLayout>
              </c:layout>
              <c:showLegendKey val="0"/>
              <c:showVal val="0"/>
              <c:showCatName val="0"/>
              <c:showSerName val="0"/>
              <c:showPercent val="1"/>
              <c:showBubbleSize val="0"/>
            </c:dLbl>
            <c:txPr>
              <a:bodyPr/>
              <a:lstStyle/>
              <a:p>
                <a:pPr>
                  <a:defRPr sz="900">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dLbls>
          <c:cat>
            <c:strRef>
              <c:f>(доходы!$A$7;доходы!$A$8;доходы!$A$9;доходы!$A$10;доходы!$A$11;доходы!$A$17)</c:f>
              <c:strCache>
                <c:ptCount val="6"/>
                <c:pt idx="0">
                  <c:v>Налог на прибыль организаций</c:v>
                </c:pt>
                <c:pt idx="1">
                  <c:v>Налог на доходы физических лиц</c:v>
                </c:pt>
                <c:pt idx="2">
                  <c:v>Акцизы</c:v>
                </c:pt>
                <c:pt idx="3">
                  <c:v>Налог, взимаемый в связи с применением УСН</c:v>
                </c:pt>
                <c:pt idx="4">
                  <c:v>Налог на имущество</c:v>
                </c:pt>
                <c:pt idx="5">
                  <c:v>Прочие налоговые и неналоговые доходы</c:v>
                </c:pt>
              </c:strCache>
            </c:strRef>
          </c:cat>
          <c:val>
            <c:numRef>
              <c:f>(доходы!$C$7;доходы!$C$8;доходы!$C$9;доходы!$C$10;доходы!$C$11;доходы!$C$17)</c:f>
              <c:numCache>
                <c:formatCode>General</c:formatCode>
                <c:ptCount val="6"/>
                <c:pt idx="0">
                  <c:v>16886014.140000001</c:v>
                </c:pt>
                <c:pt idx="1">
                  <c:v>17198025.539999999</c:v>
                </c:pt>
                <c:pt idx="2">
                  <c:v>10209539.949999999</c:v>
                </c:pt>
                <c:pt idx="3">
                  <c:v>2718455.42</c:v>
                </c:pt>
                <c:pt idx="4" formatCode="0.00">
                  <c:v>7884847.0300000003</c:v>
                </c:pt>
                <c:pt idx="5" formatCode="#,##0.00">
                  <c:v>826953.44799999997</c:v>
                </c:pt>
              </c:numCache>
            </c:numRef>
          </c:val>
        </c:ser>
        <c:ser>
          <c:idx val="2"/>
          <c:order val="2"/>
          <c:tx>
            <c:strRef>
              <c:f>доходы!$D$4</c:f>
              <c:strCache>
                <c:ptCount val="1"/>
                <c:pt idx="0">
                  <c:v>2019 год (план)</c:v>
                </c:pt>
              </c:strCache>
            </c:strRef>
          </c:tx>
          <c:dLbls>
            <c:dLbl>
              <c:idx val="0"/>
              <c:layout>
                <c:manualLayout>
                  <c:x val="-1.9527504677046045E-2"/>
                  <c:y val="-1.0953809348286339E-2"/>
                </c:manualLayout>
              </c:layout>
              <c:showLegendKey val="0"/>
              <c:showVal val="0"/>
              <c:showCatName val="0"/>
              <c:showSerName val="0"/>
              <c:showPercent val="1"/>
              <c:showBubbleSize val="0"/>
            </c:dLbl>
            <c:txPr>
              <a:bodyPr/>
              <a:lstStyle/>
              <a:p>
                <a:pPr>
                  <a:defRPr sz="900">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dLbls>
          <c:cat>
            <c:strRef>
              <c:f>(доходы!$A$7;доходы!$A$8;доходы!$A$9;доходы!$A$10;доходы!$A$11;доходы!$A$17)</c:f>
              <c:strCache>
                <c:ptCount val="6"/>
                <c:pt idx="0">
                  <c:v>Налог на прибыль организаций</c:v>
                </c:pt>
                <c:pt idx="1">
                  <c:v>Налог на доходы физических лиц</c:v>
                </c:pt>
                <c:pt idx="2">
                  <c:v>Акцизы</c:v>
                </c:pt>
                <c:pt idx="3">
                  <c:v>Налог, взимаемый в связи с применением УСН</c:v>
                </c:pt>
                <c:pt idx="4">
                  <c:v>Налог на имущество</c:v>
                </c:pt>
                <c:pt idx="5">
                  <c:v>Прочие налоговые и неналоговые доходы</c:v>
                </c:pt>
              </c:strCache>
            </c:strRef>
          </c:cat>
          <c:val>
            <c:numRef>
              <c:f>(доходы!$D$7;доходы!$D$8;доходы!$D$9;доходы!$D$10;доходы!$D$11;доходы!$D$17)</c:f>
              <c:numCache>
                <c:formatCode>General</c:formatCode>
                <c:ptCount val="6"/>
                <c:pt idx="0">
                  <c:v>19001010</c:v>
                </c:pt>
                <c:pt idx="1">
                  <c:v>17261587</c:v>
                </c:pt>
                <c:pt idx="2">
                  <c:v>11691958</c:v>
                </c:pt>
                <c:pt idx="3">
                  <c:v>2796491</c:v>
                </c:pt>
                <c:pt idx="4" formatCode="0.00">
                  <c:v>6975940</c:v>
                </c:pt>
                <c:pt idx="5">
                  <c:v>676537.63</c:v>
                </c:pt>
              </c:numCache>
            </c:numRef>
          </c:val>
        </c:ser>
        <c:ser>
          <c:idx val="1"/>
          <c:order val="3"/>
          <c:tx>
            <c:strRef>
              <c:f>доходы!$E$4</c:f>
              <c:strCache>
                <c:ptCount val="1"/>
                <c:pt idx="0">
                  <c:v>2020 год (план)</c:v>
                </c:pt>
              </c:strCache>
            </c:strRef>
          </c:tx>
          <c:dLbls>
            <c:dLbl>
              <c:idx val="0"/>
              <c:layout>
                <c:manualLayout>
                  <c:x val="-3.9055009354092091E-2"/>
                  <c:y val="-3.3116869819669055E-2"/>
                </c:manualLayout>
              </c:layout>
              <c:showLegendKey val="0"/>
              <c:showVal val="0"/>
              <c:showCatName val="0"/>
              <c:showSerName val="0"/>
              <c:showPercent val="1"/>
              <c:showBubbleSize val="0"/>
            </c:dLbl>
            <c:dLbl>
              <c:idx val="2"/>
              <c:layout>
                <c:manualLayout>
                  <c:x val="2.7896435252922919E-3"/>
                  <c:y val="-9.1142410914124301E-3"/>
                </c:manualLayout>
              </c:layout>
              <c:showLegendKey val="0"/>
              <c:showVal val="0"/>
              <c:showCatName val="0"/>
              <c:showSerName val="0"/>
              <c:showPercent val="1"/>
              <c:showBubbleSize val="0"/>
            </c:dLbl>
            <c:txPr>
              <a:bodyPr/>
              <a:lstStyle/>
              <a:p>
                <a:pPr>
                  <a:defRPr sz="900">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dLbls>
          <c:cat>
            <c:strRef>
              <c:f>(доходы!$A$7;доходы!$A$8;доходы!$A$9;доходы!$A$10;доходы!$A$11;доходы!$A$17)</c:f>
              <c:strCache>
                <c:ptCount val="6"/>
                <c:pt idx="0">
                  <c:v>Налог на прибыль организаций</c:v>
                </c:pt>
                <c:pt idx="1">
                  <c:v>Налог на доходы физических лиц</c:v>
                </c:pt>
                <c:pt idx="2">
                  <c:v>Акцизы</c:v>
                </c:pt>
                <c:pt idx="3">
                  <c:v>Налог, взимаемый в связи с применением УСН</c:v>
                </c:pt>
                <c:pt idx="4">
                  <c:v>Налог на имущество</c:v>
                </c:pt>
                <c:pt idx="5">
                  <c:v>Прочие налоговые и неналоговые доходы</c:v>
                </c:pt>
              </c:strCache>
            </c:strRef>
          </c:cat>
          <c:val>
            <c:numRef>
              <c:f>(доходы!$E$7;доходы!$E$8;доходы!$E$9;доходы!$E$10;доходы!$E$11;доходы!$E$17)</c:f>
              <c:numCache>
                <c:formatCode>General</c:formatCode>
                <c:ptCount val="6"/>
                <c:pt idx="0">
                  <c:v>22155180</c:v>
                </c:pt>
                <c:pt idx="1">
                  <c:v>18297283</c:v>
                </c:pt>
                <c:pt idx="2">
                  <c:v>13534470</c:v>
                </c:pt>
                <c:pt idx="3">
                  <c:v>2922333</c:v>
                </c:pt>
                <c:pt idx="4" formatCode="0.00">
                  <c:v>6825940</c:v>
                </c:pt>
                <c:pt idx="5">
                  <c:v>681450.24</c:v>
                </c:pt>
              </c:numCache>
            </c:numRef>
          </c:val>
        </c:ser>
        <c:ser>
          <c:idx val="0"/>
          <c:order val="4"/>
          <c:tx>
            <c:strRef>
              <c:f>доходы!$F$4</c:f>
              <c:strCache>
                <c:ptCount val="1"/>
                <c:pt idx="0">
                  <c:v>2021 год (план)</c:v>
                </c:pt>
              </c:strCache>
            </c:strRef>
          </c:tx>
          <c:dLbls>
            <c:dLbl>
              <c:idx val="0"/>
              <c:layout>
                <c:manualLayout>
                  <c:x val="-6.4161801081722716E-2"/>
                  <c:y val="-5.9800737762450096E-2"/>
                </c:manualLayout>
              </c:layout>
              <c:showLegendKey val="0"/>
              <c:showVal val="0"/>
              <c:showCatName val="0"/>
              <c:showSerName val="0"/>
              <c:showPercent val="1"/>
              <c:showBubbleSize val="0"/>
            </c:dLbl>
            <c:dLbl>
              <c:idx val="2"/>
              <c:layout>
                <c:manualLayout>
                  <c:x val="0"/>
                  <c:y val="-1.8228482182824818E-2"/>
                </c:manualLayout>
              </c:layout>
              <c:showLegendKey val="0"/>
              <c:showVal val="0"/>
              <c:showCatName val="0"/>
              <c:showSerName val="0"/>
              <c:showPercent val="1"/>
              <c:showBubbleSize val="0"/>
            </c:dLbl>
            <c:txPr>
              <a:bodyPr/>
              <a:lstStyle/>
              <a:p>
                <a:pPr>
                  <a:defRPr sz="900">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dLbls>
          <c:cat>
            <c:strRef>
              <c:f>(доходы!$A$7;доходы!$A$8;доходы!$A$9;доходы!$A$10;доходы!$A$11;доходы!$A$17)</c:f>
              <c:strCache>
                <c:ptCount val="6"/>
                <c:pt idx="0">
                  <c:v>Налог на прибыль организаций</c:v>
                </c:pt>
                <c:pt idx="1">
                  <c:v>Налог на доходы физических лиц</c:v>
                </c:pt>
                <c:pt idx="2">
                  <c:v>Акцизы</c:v>
                </c:pt>
                <c:pt idx="3">
                  <c:v>Налог, взимаемый в связи с применением УСН</c:v>
                </c:pt>
                <c:pt idx="4">
                  <c:v>Налог на имущество</c:v>
                </c:pt>
                <c:pt idx="5">
                  <c:v>Прочие налоговые и неналоговые доходы</c:v>
                </c:pt>
              </c:strCache>
            </c:strRef>
          </c:cat>
          <c:val>
            <c:numRef>
              <c:f>(доходы!$F$7;доходы!$F$8;доходы!$F$9;доходы!$F$10;доходы!$F$11;доходы!$F$17)</c:f>
              <c:numCache>
                <c:formatCode>General</c:formatCode>
                <c:ptCount val="6"/>
                <c:pt idx="0">
                  <c:v>26010180</c:v>
                </c:pt>
                <c:pt idx="1">
                  <c:v>19578092</c:v>
                </c:pt>
                <c:pt idx="2">
                  <c:v>15643022</c:v>
                </c:pt>
                <c:pt idx="3">
                  <c:v>3050916</c:v>
                </c:pt>
                <c:pt idx="4" formatCode="0.00">
                  <c:v>7104840</c:v>
                </c:pt>
                <c:pt idx="5">
                  <c:v>699203.19</c:v>
                </c:pt>
              </c:numCache>
            </c:numRef>
          </c:val>
        </c:ser>
        <c:dLbls>
          <c:showLegendKey val="0"/>
          <c:showVal val="0"/>
          <c:showCatName val="0"/>
          <c:showSerName val="0"/>
          <c:showPercent val="1"/>
          <c:showBubbleSize val="0"/>
          <c:showLeaderLines val="1"/>
        </c:dLbls>
        <c:firstSliceAng val="0"/>
        <c:holeSize val="50"/>
      </c:doughnutChart>
    </c:plotArea>
    <c:legend>
      <c:legendPos val="b"/>
      <c:layout>
        <c:manualLayout>
          <c:xMode val="edge"/>
          <c:yMode val="edge"/>
          <c:x val="0.18805140763874686"/>
          <c:y val="0.67422294644743408"/>
          <c:w val="0.53462837225618243"/>
          <c:h val="0.27507087321389173"/>
        </c:manualLayout>
      </c:layout>
      <c:overlay val="0"/>
      <c:txPr>
        <a:bodyPr/>
        <a:lstStyle/>
        <a:p>
          <a:pPr rtl="0">
            <a:defRPr/>
          </a:pPr>
          <a:endParaRPr lang="ru-RU"/>
        </a:p>
      </c:txPr>
    </c:legend>
    <c:plotVisOnly val="1"/>
    <c:dispBlanksAs val="gap"/>
    <c:showDLblsOverMax val="0"/>
  </c:chart>
  <c:txPr>
    <a:bodyPr/>
    <a:lstStyle/>
    <a:p>
      <a:pPr>
        <a:defRPr>
          <a:latin typeface="Arial Narrow" panose="020B0606020202030204" pitchFamily="34" charset="0"/>
        </a:defRPr>
      </a:pPr>
      <a:endParaRPr lang="ru-RU"/>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381816675914951"/>
          <c:y val="7.6701155068791646E-2"/>
          <c:w val="0.78592173152281786"/>
          <c:h val="0.64972328343445707"/>
        </c:manualLayout>
      </c:layout>
      <c:doughnutChart>
        <c:varyColors val="1"/>
        <c:ser>
          <c:idx val="4"/>
          <c:order val="0"/>
          <c:tx>
            <c:strRef>
              <c:f>доходы!$B$4</c:f>
              <c:strCache>
                <c:ptCount val="1"/>
                <c:pt idx="0">
                  <c:v>2017 год</c:v>
                </c:pt>
              </c:strCache>
            </c:strRef>
          </c:tx>
          <c:dLbls>
            <c:dLbl>
              <c:idx val="2"/>
              <c:layout>
                <c:manualLayout>
                  <c:x val="4.3080139518593574E-2"/>
                  <c:y val="1.1378664019410029E-2"/>
                </c:manualLayout>
              </c:layout>
              <c:showLegendKey val="0"/>
              <c:showVal val="0"/>
              <c:showCatName val="0"/>
              <c:showSerName val="0"/>
              <c:showPercent val="1"/>
              <c:showBubbleSize val="0"/>
            </c:dLbl>
            <c:dLbl>
              <c:idx val="5"/>
              <c:delete val="1"/>
            </c:dLbl>
            <c:dLbl>
              <c:idx val="6"/>
              <c:layout>
                <c:manualLayout>
                  <c:x val="0"/>
                  <c:y val="-7.9143386878300654E-3"/>
                </c:manualLayout>
              </c:layout>
              <c:showLegendKey val="0"/>
              <c:showVal val="0"/>
              <c:showCatName val="0"/>
              <c:showSerName val="0"/>
              <c:showPercent val="1"/>
              <c:showBubbleSize val="0"/>
            </c:dLbl>
            <c:txPr>
              <a:bodyPr/>
              <a:lstStyle/>
              <a:p>
                <a:pPr>
                  <a:defRPr sz="900">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dLbls>
          <c:cat>
            <c:strRef>
              <c:f>доходы!$A$19:$A$22</c:f>
              <c:strCache>
                <c:ptCount val="4"/>
                <c:pt idx="0">
                  <c:v>Дотации</c:v>
                </c:pt>
                <c:pt idx="1">
                  <c:v>Межбюджетные субсидии</c:v>
                </c:pt>
                <c:pt idx="2">
                  <c:v>Субвенции</c:v>
                </c:pt>
                <c:pt idx="3">
                  <c:v>Иные межбюджетные трансферты</c:v>
                </c:pt>
              </c:strCache>
            </c:strRef>
          </c:cat>
          <c:val>
            <c:numRef>
              <c:f>доходы!$B$19:$B$22</c:f>
              <c:numCache>
                <c:formatCode>General</c:formatCode>
                <c:ptCount val="4"/>
                <c:pt idx="0">
                  <c:v>925606.5</c:v>
                </c:pt>
                <c:pt idx="1">
                  <c:v>2193841.8695100001</c:v>
                </c:pt>
                <c:pt idx="2" formatCode="0.00">
                  <c:v>2406066.7461099997</c:v>
                </c:pt>
                <c:pt idx="3" formatCode="0.00">
                  <c:v>2194093.8005699995</c:v>
                </c:pt>
              </c:numCache>
            </c:numRef>
          </c:val>
        </c:ser>
        <c:ser>
          <c:idx val="3"/>
          <c:order val="1"/>
          <c:tx>
            <c:strRef>
              <c:f>доходы!$C$4</c:f>
              <c:strCache>
                <c:ptCount val="1"/>
                <c:pt idx="0">
                  <c:v>2018 год (оценка)</c:v>
                </c:pt>
              </c:strCache>
            </c:strRef>
          </c:tx>
          <c:dLbls>
            <c:dLbl>
              <c:idx val="2"/>
              <c:layout>
                <c:manualLayout>
                  <c:x val="2.1540069759296787E-2"/>
                  <c:y val="5.6893320097050146E-3"/>
                </c:manualLayout>
              </c:layout>
              <c:showLegendKey val="0"/>
              <c:showVal val="0"/>
              <c:showCatName val="0"/>
              <c:showSerName val="0"/>
              <c:showPercent val="1"/>
              <c:showBubbleSize val="0"/>
            </c:dLbl>
            <c:dLbl>
              <c:idx val="3"/>
              <c:layout>
                <c:manualLayout>
                  <c:x val="2.1540069759296787E-2"/>
                  <c:y val="-1.7067996029115046E-2"/>
                </c:manualLayout>
              </c:layout>
              <c:showLegendKey val="0"/>
              <c:showVal val="0"/>
              <c:showCatName val="0"/>
              <c:showSerName val="0"/>
              <c:showPercent val="1"/>
              <c:showBubbleSize val="0"/>
            </c:dLbl>
            <c:dLbl>
              <c:idx val="5"/>
              <c:delete val="1"/>
            </c:dLbl>
            <c:dLbl>
              <c:idx val="6"/>
              <c:delete val="1"/>
            </c:dLbl>
            <c:txPr>
              <a:bodyPr/>
              <a:lstStyle/>
              <a:p>
                <a:pPr>
                  <a:defRPr sz="900">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dLbls>
          <c:cat>
            <c:strRef>
              <c:f>доходы!$A$19:$A$22</c:f>
              <c:strCache>
                <c:ptCount val="4"/>
                <c:pt idx="0">
                  <c:v>Дотации</c:v>
                </c:pt>
                <c:pt idx="1">
                  <c:v>Межбюджетные субсидии</c:v>
                </c:pt>
                <c:pt idx="2">
                  <c:v>Субвенции</c:v>
                </c:pt>
                <c:pt idx="3">
                  <c:v>Иные межбюджетные трансферты</c:v>
                </c:pt>
              </c:strCache>
            </c:strRef>
          </c:cat>
          <c:val>
            <c:numRef>
              <c:f>доходы!$C$19:$C$22</c:f>
              <c:numCache>
                <c:formatCode>0.00</c:formatCode>
                <c:ptCount val="4"/>
                <c:pt idx="0">
                  <c:v>2968143.9</c:v>
                </c:pt>
                <c:pt idx="1">
                  <c:v>1645980.15</c:v>
                </c:pt>
                <c:pt idx="2">
                  <c:v>2354376.86</c:v>
                </c:pt>
                <c:pt idx="3">
                  <c:v>2950102.85</c:v>
                </c:pt>
              </c:numCache>
            </c:numRef>
          </c:val>
        </c:ser>
        <c:ser>
          <c:idx val="2"/>
          <c:order val="2"/>
          <c:tx>
            <c:strRef>
              <c:f>доходы!$D$4</c:f>
              <c:strCache>
                <c:ptCount val="1"/>
                <c:pt idx="0">
                  <c:v>2019 год (план)</c:v>
                </c:pt>
              </c:strCache>
            </c:strRef>
          </c:tx>
          <c:dLbls>
            <c:dLbl>
              <c:idx val="2"/>
              <c:layout>
                <c:manualLayout>
                  <c:x val="5.0260162771692506E-2"/>
                  <c:y val="5.404865409219764E-2"/>
                </c:manualLayout>
              </c:layout>
              <c:showLegendKey val="0"/>
              <c:showVal val="0"/>
              <c:showCatName val="0"/>
              <c:showSerName val="0"/>
              <c:showPercent val="1"/>
              <c:showBubbleSize val="0"/>
            </c:dLbl>
            <c:dLbl>
              <c:idx val="5"/>
              <c:delete val="1"/>
            </c:dLbl>
            <c:dLbl>
              <c:idx val="6"/>
              <c:delete val="1"/>
            </c:dLbl>
            <c:txPr>
              <a:bodyPr/>
              <a:lstStyle/>
              <a:p>
                <a:pPr>
                  <a:defRPr sz="900">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dLbls>
          <c:cat>
            <c:strRef>
              <c:f>доходы!$A$19:$A$22</c:f>
              <c:strCache>
                <c:ptCount val="4"/>
                <c:pt idx="0">
                  <c:v>Дотации</c:v>
                </c:pt>
                <c:pt idx="1">
                  <c:v>Межбюджетные субсидии</c:v>
                </c:pt>
                <c:pt idx="2">
                  <c:v>Субвенции</c:v>
                </c:pt>
                <c:pt idx="3">
                  <c:v>Иные межбюджетные трансферты</c:v>
                </c:pt>
              </c:strCache>
            </c:strRef>
          </c:cat>
          <c:val>
            <c:numRef>
              <c:f>доходы!$D$19:$D$22</c:f>
              <c:numCache>
                <c:formatCode>General</c:formatCode>
                <c:ptCount val="4"/>
                <c:pt idx="0">
                  <c:v>1532871.9</c:v>
                </c:pt>
                <c:pt idx="1">
                  <c:v>5387503.5999999996</c:v>
                </c:pt>
                <c:pt idx="2">
                  <c:v>2988227.1</c:v>
                </c:pt>
                <c:pt idx="3">
                  <c:v>2600390.21</c:v>
                </c:pt>
              </c:numCache>
            </c:numRef>
          </c:val>
        </c:ser>
        <c:ser>
          <c:idx val="1"/>
          <c:order val="3"/>
          <c:tx>
            <c:strRef>
              <c:f>доходы!$E$4</c:f>
              <c:strCache>
                <c:ptCount val="1"/>
                <c:pt idx="0">
                  <c:v>2020 год (план)</c:v>
                </c:pt>
              </c:strCache>
            </c:strRef>
          </c:tx>
          <c:dLbls>
            <c:dLbl>
              <c:idx val="1"/>
              <c:layout>
                <c:manualLayout>
                  <c:x val="-1.7950058132747321E-2"/>
                  <c:y val="4.8359322082492627E-2"/>
                </c:manualLayout>
              </c:layout>
              <c:showLegendKey val="0"/>
              <c:showVal val="0"/>
              <c:showCatName val="0"/>
              <c:showSerName val="0"/>
              <c:showPercent val="1"/>
              <c:showBubbleSize val="0"/>
            </c:dLbl>
            <c:dLbl>
              <c:idx val="2"/>
              <c:layout>
                <c:manualLayout>
                  <c:x val="-3.5900116265494319E-3"/>
                  <c:y val="-8.5339980145575228E-3"/>
                </c:manualLayout>
              </c:layout>
              <c:showLegendKey val="0"/>
              <c:showVal val="0"/>
              <c:showCatName val="0"/>
              <c:showSerName val="0"/>
              <c:showPercent val="1"/>
              <c:showBubbleSize val="0"/>
            </c:dLbl>
            <c:dLbl>
              <c:idx val="5"/>
              <c:delete val="1"/>
            </c:dLbl>
            <c:dLbl>
              <c:idx val="6"/>
              <c:delete val="1"/>
            </c:dLbl>
            <c:txPr>
              <a:bodyPr/>
              <a:lstStyle/>
              <a:p>
                <a:pPr>
                  <a:defRPr sz="900">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dLbls>
          <c:cat>
            <c:strRef>
              <c:f>доходы!$A$19:$A$22</c:f>
              <c:strCache>
                <c:ptCount val="4"/>
                <c:pt idx="0">
                  <c:v>Дотации</c:v>
                </c:pt>
                <c:pt idx="1">
                  <c:v>Межбюджетные субсидии</c:v>
                </c:pt>
                <c:pt idx="2">
                  <c:v>Субвенции</c:v>
                </c:pt>
                <c:pt idx="3">
                  <c:v>Иные межбюджетные трансферты</c:v>
                </c:pt>
              </c:strCache>
            </c:strRef>
          </c:cat>
          <c:val>
            <c:numRef>
              <c:f>доходы!$E$19:$E$22</c:f>
              <c:numCache>
                <c:formatCode>General</c:formatCode>
                <c:ptCount val="4"/>
                <c:pt idx="0">
                  <c:v>414638.5</c:v>
                </c:pt>
                <c:pt idx="1">
                  <c:v>4234512.0999999996</c:v>
                </c:pt>
                <c:pt idx="2">
                  <c:v>3088376.6</c:v>
                </c:pt>
                <c:pt idx="3">
                  <c:v>1393112.7080000001</c:v>
                </c:pt>
              </c:numCache>
            </c:numRef>
          </c:val>
        </c:ser>
        <c:ser>
          <c:idx val="0"/>
          <c:order val="4"/>
          <c:tx>
            <c:strRef>
              <c:f>доходы!$F$4</c:f>
              <c:strCache>
                <c:ptCount val="1"/>
                <c:pt idx="0">
                  <c:v>2021 год (план)</c:v>
                </c:pt>
              </c:strCache>
            </c:strRef>
          </c:tx>
          <c:dLbls>
            <c:dLbl>
              <c:idx val="1"/>
              <c:layout>
                <c:manualLayout>
                  <c:x val="0"/>
                  <c:y val="-3.1291326053377581E-2"/>
                </c:manualLayout>
              </c:layout>
              <c:showLegendKey val="0"/>
              <c:showVal val="0"/>
              <c:showCatName val="0"/>
              <c:showSerName val="0"/>
              <c:showPercent val="1"/>
              <c:showBubbleSize val="0"/>
            </c:dLbl>
            <c:dLbl>
              <c:idx val="5"/>
              <c:delete val="1"/>
            </c:dLbl>
            <c:dLbl>
              <c:idx val="6"/>
              <c:layout>
                <c:manualLayout>
                  <c:x val="1.1072621935965376E-2"/>
                  <c:y val="4.7486032126980394E-3"/>
                </c:manualLayout>
              </c:layout>
              <c:showLegendKey val="0"/>
              <c:showVal val="0"/>
              <c:showCatName val="0"/>
              <c:showSerName val="0"/>
              <c:showPercent val="1"/>
              <c:showBubbleSize val="0"/>
            </c:dLbl>
            <c:dLbl>
              <c:idx val="7"/>
              <c:delete val="1"/>
            </c:dLbl>
            <c:txPr>
              <a:bodyPr/>
              <a:lstStyle/>
              <a:p>
                <a:pPr>
                  <a:defRPr sz="900">
                    <a:latin typeface="Times New Roman" panose="02020603050405020304" pitchFamily="18" charset="0"/>
                    <a:cs typeface="Times New Roman" panose="02020603050405020304" pitchFamily="18" charset="0"/>
                  </a:defRPr>
                </a:pPr>
                <a:endParaRPr lang="ru-RU"/>
              </a:p>
            </c:txPr>
            <c:showLegendKey val="0"/>
            <c:showVal val="0"/>
            <c:showCatName val="0"/>
            <c:showSerName val="0"/>
            <c:showPercent val="1"/>
            <c:showBubbleSize val="0"/>
            <c:showLeaderLines val="1"/>
          </c:dLbls>
          <c:cat>
            <c:strRef>
              <c:f>доходы!$A$19:$A$22</c:f>
              <c:strCache>
                <c:ptCount val="4"/>
                <c:pt idx="0">
                  <c:v>Дотации</c:v>
                </c:pt>
                <c:pt idx="1">
                  <c:v>Межбюджетные субсидии</c:v>
                </c:pt>
                <c:pt idx="2">
                  <c:v>Субвенции</c:v>
                </c:pt>
                <c:pt idx="3">
                  <c:v>Иные межбюджетные трансферты</c:v>
                </c:pt>
              </c:strCache>
            </c:strRef>
          </c:cat>
          <c:val>
            <c:numRef>
              <c:f>доходы!$F$19:$F$22</c:f>
              <c:numCache>
                <c:formatCode>General</c:formatCode>
                <c:ptCount val="4"/>
                <c:pt idx="0">
                  <c:v>370682.7</c:v>
                </c:pt>
                <c:pt idx="1">
                  <c:v>4565464.9000000004</c:v>
                </c:pt>
                <c:pt idx="2">
                  <c:v>3118239.3</c:v>
                </c:pt>
                <c:pt idx="3">
                  <c:v>1090749.308</c:v>
                </c:pt>
              </c:numCache>
            </c:numRef>
          </c:val>
        </c:ser>
        <c:dLbls>
          <c:showLegendKey val="0"/>
          <c:showVal val="0"/>
          <c:showCatName val="0"/>
          <c:showSerName val="0"/>
          <c:showPercent val="1"/>
          <c:showBubbleSize val="0"/>
          <c:showLeaderLines val="1"/>
        </c:dLbls>
        <c:firstSliceAng val="0"/>
        <c:holeSize val="50"/>
      </c:doughnutChart>
    </c:plotArea>
    <c:legend>
      <c:legendPos val="b"/>
      <c:layout>
        <c:manualLayout>
          <c:xMode val="edge"/>
          <c:yMode val="edge"/>
          <c:x val="0.43242538076030795"/>
          <c:y val="0.76859281469311413"/>
          <c:w val="0.51461940364535996"/>
          <c:h val="0.23140720715526708"/>
        </c:manualLayout>
      </c:layout>
      <c:overlay val="0"/>
      <c:txPr>
        <a:bodyPr/>
        <a:lstStyle/>
        <a:p>
          <a:pPr rtl="0">
            <a:defRPr b="0"/>
          </a:pPr>
          <a:endParaRPr lang="ru-RU"/>
        </a:p>
      </c:txPr>
    </c:legend>
    <c:plotVisOnly val="1"/>
    <c:dispBlanksAs val="gap"/>
    <c:showDLblsOverMax val="0"/>
  </c:chart>
  <c:txPr>
    <a:bodyPr/>
    <a:lstStyle/>
    <a:p>
      <a:pPr>
        <a:defRPr b="1">
          <a:latin typeface="Arial Narrow" panose="020B0606020202030204" pitchFamily="34" charset="0"/>
        </a:defRPr>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5697963013236504E-2"/>
          <c:y val="2.3148148148148147E-3"/>
          <c:w val="0.78846881250930012"/>
          <c:h val="0.99768518518518523"/>
        </c:manualLayout>
      </c:layout>
      <c:doughnutChart>
        <c:varyColors val="1"/>
        <c:ser>
          <c:idx val="2"/>
          <c:order val="2"/>
          <c:dLbls>
            <c:showLegendKey val="0"/>
            <c:showVal val="1"/>
            <c:showCatName val="0"/>
            <c:showSerName val="0"/>
            <c:showPercent val="0"/>
            <c:showBubbleSize val="0"/>
            <c:showLeaderLines val="1"/>
          </c:dLbls>
          <c:cat>
            <c:strRef>
              <c:f>'Приложение № &lt;НомерПриложения_1'!$I$119:$I$133</c:f>
              <c:strCache>
                <c:ptCount val="15"/>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ЗДРАВООХРАНЕНИЕ</c:v>
                </c:pt>
                <c:pt idx="9">
                  <c:v>СОЦИАЛЬНАЯ ПОЛИТИКА</c:v>
                </c:pt>
                <c:pt idx="10">
                  <c:v>ФИЗИЧЕСКАЯ КУЛЬТУРА И СПОРТ</c:v>
                </c:pt>
                <c:pt idx="11">
                  <c:v>СРЕДСТВА МАССОВОЙ ИНФОРМАЦИИ</c:v>
                </c:pt>
                <c:pt idx="12">
                  <c:v>ОБСЛУЖИВАНИЕ ГОСУДАРСТВЕННОГО И МУНИЦИПАЛЬНОГО ДОЛГА</c:v>
                </c:pt>
                <c:pt idx="13">
                  <c:v>МЕЖБЮДЖЕТНЫЕ ТРАНСФЕРТЫ ОБЩЕГО ХАРАКТЕРА БЮДЖЕТАМ БЮДЖЕТНОЙ СИСТЕМЫ РОССИЙСКОЙ ФЕДЕРАЦИИ</c:v>
                </c:pt>
                <c:pt idx="14">
                  <c:v>УСЛОВНО УТВЕРЖДЕННЫЕ РАСХОДЫ</c:v>
                </c:pt>
              </c:strCache>
            </c:strRef>
          </c:cat>
          <c:val>
            <c:numRef>
              <c:f>'Приложение № &lt;НомерПриложения_1'!$L$119:$L$133</c:f>
              <c:numCache>
                <c:formatCode>General</c:formatCode>
                <c:ptCount val="15"/>
                <c:pt idx="0" formatCode="0">
                  <c:v>4.2068763561152833</c:v>
                </c:pt>
                <c:pt idx="2" formatCode="0">
                  <c:v>0.90442443959390006</c:v>
                </c:pt>
                <c:pt idx="3" formatCode="0">
                  <c:v>14.952139748566932</c:v>
                </c:pt>
                <c:pt idx="4" formatCode="0">
                  <c:v>5.3609963471854156</c:v>
                </c:pt>
                <c:pt idx="6" formatCode="0">
                  <c:v>26.791083238353586</c:v>
                </c:pt>
                <c:pt idx="7" formatCode="0">
                  <c:v>2.0065479672663415</c:v>
                </c:pt>
                <c:pt idx="8" formatCode="0">
                  <c:v>8.9286881331787153</c:v>
                </c:pt>
                <c:pt idx="9" formatCode="0">
                  <c:v>26.283901326151536</c:v>
                </c:pt>
                <c:pt idx="10" formatCode="0">
                  <c:v>0.62141843250048912</c:v>
                </c:pt>
                <c:pt idx="12" formatCode="0">
                  <c:v>3.6670245009844575</c:v>
                </c:pt>
                <c:pt idx="13" formatCode="0">
                  <c:v>5.9447506630416687</c:v>
                </c:pt>
              </c:numCache>
            </c:numRef>
          </c:val>
        </c:ser>
        <c:ser>
          <c:idx val="3"/>
          <c:order val="3"/>
          <c:dLbls>
            <c:showLegendKey val="0"/>
            <c:showVal val="1"/>
            <c:showCatName val="0"/>
            <c:showSerName val="0"/>
            <c:showPercent val="0"/>
            <c:showBubbleSize val="0"/>
            <c:showLeaderLines val="1"/>
          </c:dLbls>
          <c:cat>
            <c:strRef>
              <c:f>'Приложение № &lt;НомерПриложения_1'!$I$119:$I$133</c:f>
              <c:strCache>
                <c:ptCount val="15"/>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ЗДРАВООХРАНЕНИЕ</c:v>
                </c:pt>
                <c:pt idx="9">
                  <c:v>СОЦИАЛЬНАЯ ПОЛИТИКА</c:v>
                </c:pt>
                <c:pt idx="10">
                  <c:v>ФИЗИЧЕСКАЯ КУЛЬТУРА И СПОРТ</c:v>
                </c:pt>
                <c:pt idx="11">
                  <c:v>СРЕДСТВА МАССОВОЙ ИНФОРМАЦИИ</c:v>
                </c:pt>
                <c:pt idx="12">
                  <c:v>ОБСЛУЖИВАНИЕ ГОСУДАРСТВЕННОГО И МУНИЦИПАЛЬНОГО ДОЛГА</c:v>
                </c:pt>
                <c:pt idx="13">
                  <c:v>МЕЖБЮДЖЕТНЫЕ ТРАНСФЕРТЫ ОБЩЕГО ХАРАКТЕРА БЮДЖЕТАМ БЮДЖЕТНОЙ СИСТЕМЫ РОССИЙСКОЙ ФЕДЕРАЦИИ</c:v>
                </c:pt>
                <c:pt idx="14">
                  <c:v>УСЛОВНО УТВЕРЖДЕННЫЕ РАСХОДЫ</c:v>
                </c:pt>
              </c:strCache>
            </c:strRef>
          </c:cat>
          <c:val>
            <c:numRef>
              <c:f>'Приложение № &lt;НомерПриложения_1'!$M$119:$M$133</c:f>
              <c:numCache>
                <c:formatCode>General</c:formatCode>
                <c:ptCount val="15"/>
                <c:pt idx="0" formatCode="0">
                  <c:v>3.9102174701801489</c:v>
                </c:pt>
                <c:pt idx="2" formatCode="0">
                  <c:v>0.85180184746284981</c:v>
                </c:pt>
                <c:pt idx="3" formatCode="0">
                  <c:v>13.954095253530264</c:v>
                </c:pt>
                <c:pt idx="4" formatCode="0">
                  <c:v>4.9909308543286288</c:v>
                </c:pt>
                <c:pt idx="6" formatCode="0">
                  <c:v>24.860981691946144</c:v>
                </c:pt>
                <c:pt idx="7" formatCode="0">
                  <c:v>1.8809505865013376</c:v>
                </c:pt>
                <c:pt idx="8" formatCode="0">
                  <c:v>9.3124134626840025</c:v>
                </c:pt>
                <c:pt idx="9" formatCode="0">
                  <c:v>24.547193855781046</c:v>
                </c:pt>
                <c:pt idx="10" formatCode="0">
                  <c:v>0.51030792017229176</c:v>
                </c:pt>
                <c:pt idx="12" formatCode="0">
                  <c:v>3.4404433410897237</c:v>
                </c:pt>
                <c:pt idx="13" formatCode="0">
                  <c:v>2.7082933056003076</c:v>
                </c:pt>
                <c:pt idx="14" formatCode="0">
                  <c:v>8.707565792479512</c:v>
                </c:pt>
              </c:numCache>
            </c:numRef>
          </c:val>
        </c:ser>
        <c:ser>
          <c:idx val="7"/>
          <c:order val="7"/>
          <c:dLbls>
            <c:showLegendKey val="0"/>
            <c:showVal val="1"/>
            <c:showCatName val="0"/>
            <c:showSerName val="0"/>
            <c:showPercent val="0"/>
            <c:showBubbleSize val="0"/>
            <c:showLeaderLines val="1"/>
          </c:dLbls>
          <c:cat>
            <c:strRef>
              <c:f>'Приложение № &lt;НомерПриложения_1'!$I$119:$I$133</c:f>
              <c:strCache>
                <c:ptCount val="15"/>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ЗДРАВООХРАНЕНИЕ</c:v>
                </c:pt>
                <c:pt idx="9">
                  <c:v>СОЦИАЛЬНАЯ ПОЛИТИКА</c:v>
                </c:pt>
                <c:pt idx="10">
                  <c:v>ФИЗИЧЕСКАЯ КУЛЬТУРА И СПОРТ</c:v>
                </c:pt>
                <c:pt idx="11">
                  <c:v>СРЕДСТВА МАССОВОЙ ИНФОРМАЦИИ</c:v>
                </c:pt>
                <c:pt idx="12">
                  <c:v>ОБСЛУЖИВАНИЕ ГОСУДАРСТВЕННОГО И МУНИЦИПАЛЬНОГО ДОЛГА</c:v>
                </c:pt>
                <c:pt idx="13">
                  <c:v>МЕЖБЮДЖЕТНЫЕ ТРАНСФЕРТЫ ОБЩЕГО ХАРАКТЕРА БЮДЖЕТАМ БЮДЖЕТНОЙ СИСТЕМЫ РОССИЙСКОЙ ФЕДЕРАЦИИ</c:v>
                </c:pt>
                <c:pt idx="14">
                  <c:v>УСЛОВНО УТВЕРЖДЕННЫЕ РАСХОДЫ</c:v>
                </c:pt>
              </c:strCache>
            </c:strRef>
          </c:cat>
          <c:val>
            <c:numRef>
              <c:f>'Приложение № &lt;НомерПриложения_1'!$Q$119:$Q$133</c:f>
              <c:numCache>
                <c:formatCode>General</c:formatCode>
                <c:ptCount val="15"/>
                <c:pt idx="0" formatCode="0">
                  <c:v>3.3856754789588743</c:v>
                </c:pt>
                <c:pt idx="2" formatCode="0">
                  <c:v>0.77021622496682129</c:v>
                </c:pt>
                <c:pt idx="3" formatCode="0">
                  <c:v>15.608239068113521</c:v>
                </c:pt>
                <c:pt idx="4" formatCode="0">
                  <c:v>4.1211848901765311</c:v>
                </c:pt>
                <c:pt idx="6" formatCode="0">
                  <c:v>21.83118841440632</c:v>
                </c:pt>
                <c:pt idx="7" formatCode="0">
                  <c:v>1.703809481892347</c:v>
                </c:pt>
                <c:pt idx="8" formatCode="0">
                  <c:v>7.3715476046619708</c:v>
                </c:pt>
                <c:pt idx="9" formatCode="0">
                  <c:v>22.225499406561017</c:v>
                </c:pt>
                <c:pt idx="10" formatCode="0">
                  <c:v>0.51516924148051535</c:v>
                </c:pt>
                <c:pt idx="12" formatCode="0">
                  <c:v>3.150172291644584</c:v>
                </c:pt>
                <c:pt idx="13" formatCode="0">
                  <c:v>0.63745482872379355</c:v>
                </c:pt>
                <c:pt idx="14" formatCode="0">
                  <c:v>18.384727351567388</c:v>
                </c:pt>
              </c:numCache>
            </c:numRef>
          </c:val>
        </c:ser>
        <c:ser>
          <c:idx val="6"/>
          <c:order val="6"/>
          <c:cat>
            <c:strRef>
              <c:f>'Приложение № &lt;НомерПриложения_1'!$I$119:$I$133</c:f>
              <c:strCache>
                <c:ptCount val="15"/>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ЗДРАВООХРАНЕНИЕ</c:v>
                </c:pt>
                <c:pt idx="9">
                  <c:v>СОЦИАЛЬНАЯ ПОЛИТИКА</c:v>
                </c:pt>
                <c:pt idx="10">
                  <c:v>ФИЗИЧЕСКАЯ КУЛЬТУРА И СПОРТ</c:v>
                </c:pt>
                <c:pt idx="11">
                  <c:v>СРЕДСТВА МАССОВОЙ ИНФОРМАЦИИ</c:v>
                </c:pt>
                <c:pt idx="12">
                  <c:v>ОБСЛУЖИВАНИЕ ГОСУДАРСТВЕННОГО И МУНИЦИПАЛЬНОГО ДОЛГА</c:v>
                </c:pt>
                <c:pt idx="13">
                  <c:v>МЕЖБЮДЖЕТНЫЕ ТРАНСФЕРТЫ ОБЩЕГО ХАРАКТЕРА БЮДЖЕТАМ БЮДЖЕТНОЙ СИСТЕМЫ РОССИЙСКОЙ ФЕДЕРАЦИИ</c:v>
                </c:pt>
                <c:pt idx="14">
                  <c:v>УСЛОВНО УТВЕРЖДЕННЫЕ РАСХОДЫ</c:v>
                </c:pt>
              </c:strCache>
            </c:strRef>
          </c:cat>
          <c:val>
            <c:numRef>
              <c:f>'Приложение № &lt;НомерПриложения_1'!$P$119:$P$133</c:f>
            </c:numRef>
          </c:val>
        </c:ser>
        <c:ser>
          <c:idx val="5"/>
          <c:order val="5"/>
          <c:cat>
            <c:strRef>
              <c:f>'Приложение № &lt;НомерПриложения_1'!$I$119:$I$133</c:f>
              <c:strCache>
                <c:ptCount val="15"/>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ЗДРАВООХРАНЕНИЕ</c:v>
                </c:pt>
                <c:pt idx="9">
                  <c:v>СОЦИАЛЬНАЯ ПОЛИТИКА</c:v>
                </c:pt>
                <c:pt idx="10">
                  <c:v>ФИЗИЧЕСКАЯ КУЛЬТУРА И СПОРТ</c:v>
                </c:pt>
                <c:pt idx="11">
                  <c:v>СРЕДСТВА МАССОВОЙ ИНФОРМАЦИИ</c:v>
                </c:pt>
                <c:pt idx="12">
                  <c:v>ОБСЛУЖИВАНИЕ ГОСУДАРСТВЕННОГО И МУНИЦИПАЛЬНОГО ДОЛГА</c:v>
                </c:pt>
                <c:pt idx="13">
                  <c:v>МЕЖБЮДЖЕТНЫЕ ТРАНСФЕРТЫ ОБЩЕГО ХАРАКТЕРА БЮДЖЕТАМ БЮДЖЕТНОЙ СИСТЕМЫ РОССИЙСКОЙ ФЕДЕРАЦИИ</c:v>
                </c:pt>
                <c:pt idx="14">
                  <c:v>УСЛОВНО УТВЕРЖДЕННЫЕ РАСХОДЫ</c:v>
                </c:pt>
              </c:strCache>
            </c:strRef>
          </c:cat>
          <c:val>
            <c:numRef>
              <c:f>'Приложение № &lt;НомерПриложения_1'!$O$119:$O$133</c:f>
            </c:numRef>
          </c:val>
        </c:ser>
        <c:ser>
          <c:idx val="4"/>
          <c:order val="4"/>
          <c:cat>
            <c:strRef>
              <c:f>'Приложение № &lt;НомерПриложения_1'!$I$119:$I$133</c:f>
              <c:strCache>
                <c:ptCount val="15"/>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ЗДРАВООХРАНЕНИЕ</c:v>
                </c:pt>
                <c:pt idx="9">
                  <c:v>СОЦИАЛЬНАЯ ПОЛИТИКА</c:v>
                </c:pt>
                <c:pt idx="10">
                  <c:v>ФИЗИЧЕСКАЯ КУЛЬТУРА И СПОРТ</c:v>
                </c:pt>
                <c:pt idx="11">
                  <c:v>СРЕДСТВА МАССОВОЙ ИНФОРМАЦИИ</c:v>
                </c:pt>
                <c:pt idx="12">
                  <c:v>ОБСЛУЖИВАНИЕ ГОСУДАРСТВЕННОГО И МУНИЦИПАЛЬНОГО ДОЛГА</c:v>
                </c:pt>
                <c:pt idx="13">
                  <c:v>МЕЖБЮДЖЕТНЫЕ ТРАНСФЕРТЫ ОБЩЕГО ХАРАКТЕРА БЮДЖЕТАМ БЮДЖЕТНОЙ СИСТЕМЫ РОССИЙСКОЙ ФЕДЕРАЦИИ</c:v>
                </c:pt>
                <c:pt idx="14">
                  <c:v>УСЛОВНО УТВЕРЖДЕННЫЕ РАСХОДЫ</c:v>
                </c:pt>
              </c:strCache>
            </c:strRef>
          </c:cat>
          <c:val>
            <c:numRef>
              <c:f>'Приложение № &lt;НомерПриложения_1'!$N$119:$N$133</c:f>
            </c:numRef>
          </c:val>
        </c:ser>
        <c:ser>
          <c:idx val="1"/>
          <c:order val="1"/>
          <c:cat>
            <c:strRef>
              <c:f>'Приложение № &lt;НомерПриложения_1'!$I$119:$I$133</c:f>
              <c:strCache>
                <c:ptCount val="15"/>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ЗДРАВООХРАНЕНИЕ</c:v>
                </c:pt>
                <c:pt idx="9">
                  <c:v>СОЦИАЛЬНАЯ ПОЛИТИКА</c:v>
                </c:pt>
                <c:pt idx="10">
                  <c:v>ФИЗИЧЕСКАЯ КУЛЬТУРА И СПОРТ</c:v>
                </c:pt>
                <c:pt idx="11">
                  <c:v>СРЕДСТВА МАССОВОЙ ИНФОРМАЦИИ</c:v>
                </c:pt>
                <c:pt idx="12">
                  <c:v>ОБСЛУЖИВАНИЕ ГОСУДАРСТВЕННОГО И МУНИЦИПАЛЬНОГО ДОЛГА</c:v>
                </c:pt>
                <c:pt idx="13">
                  <c:v>МЕЖБЮДЖЕТНЫЕ ТРАНСФЕРТЫ ОБЩЕГО ХАРАКТЕРА БЮДЖЕТАМ БЮДЖЕТНОЙ СИСТЕМЫ РОССИЙСКОЙ ФЕДЕРАЦИИ</c:v>
                </c:pt>
                <c:pt idx="14">
                  <c:v>УСЛОВНО УТВЕРЖДЕННЫЕ РАСХОДЫ</c:v>
                </c:pt>
              </c:strCache>
            </c:strRef>
          </c:cat>
          <c:val>
            <c:numRef>
              <c:f>'Приложение № &lt;НомерПриложения_1'!$K$119:$K$133</c:f>
            </c:numRef>
          </c:val>
        </c:ser>
        <c:ser>
          <c:idx val="0"/>
          <c:order val="0"/>
          <c:cat>
            <c:strRef>
              <c:f>'Приложение № &lt;НомерПриложения_1'!$I$119:$I$133</c:f>
              <c:strCache>
                <c:ptCount val="15"/>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ЗДРАВООХРАНЕНИЕ</c:v>
                </c:pt>
                <c:pt idx="9">
                  <c:v>СОЦИАЛЬНАЯ ПОЛИТИКА</c:v>
                </c:pt>
                <c:pt idx="10">
                  <c:v>ФИЗИЧЕСКАЯ КУЛЬТУРА И СПОРТ</c:v>
                </c:pt>
                <c:pt idx="11">
                  <c:v>СРЕДСТВА МАССОВОЙ ИНФОРМАЦИИ</c:v>
                </c:pt>
                <c:pt idx="12">
                  <c:v>ОБСЛУЖИВАНИЕ ГОСУДАРСТВЕННОГО И МУНИЦИПАЛЬНОГО ДОЛГА</c:v>
                </c:pt>
                <c:pt idx="13">
                  <c:v>МЕЖБЮДЖЕТНЫЕ ТРАНСФЕРТЫ ОБЩЕГО ХАРАКТЕРА БЮДЖЕТАМ БЮДЖЕТНОЙ СИСТЕМЫ РОССИЙСКОЙ ФЕДЕРАЦИИ</c:v>
                </c:pt>
                <c:pt idx="14">
                  <c:v>УСЛОВНО УТВЕРЖДЕННЫЕ РАСХОДЫ</c:v>
                </c:pt>
              </c:strCache>
            </c:strRef>
          </c:cat>
          <c:val>
            <c:numRef>
              <c:f>'Приложение № &lt;НомерПриложения_1'!$J$119:$J$133</c:f>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747285036910632E-2"/>
          <c:y val="3.4782499824913736E-2"/>
          <c:w val="0.65518237950716074"/>
          <c:h val="0.95527964308225377"/>
        </c:manualLayout>
      </c:layout>
      <c:doughnutChart>
        <c:varyColors val="1"/>
        <c:ser>
          <c:idx val="2"/>
          <c:order val="0"/>
          <c:dLbls>
            <c:showLegendKey val="0"/>
            <c:showVal val="0"/>
            <c:showCatName val="0"/>
            <c:showSerName val="0"/>
            <c:showPercent val="1"/>
            <c:showBubbleSize val="0"/>
            <c:showLeaderLines val="1"/>
          </c:dLbls>
          <c:cat>
            <c:strRef>
              <c:f>Лист1!$C$33:$C$38</c:f>
              <c:strCache>
                <c:ptCount val="6"/>
                <c:pt idx="0">
                  <c:v>Социальная сфера</c:v>
                </c:pt>
                <c:pt idx="1">
                  <c:v>Инфраструктура</c:v>
                </c:pt>
                <c:pt idx="2">
                  <c:v>Эффективное государственное управление и развитие территорий</c:v>
                </c:pt>
                <c:pt idx="3">
                  <c:v>Экономика</c:v>
                </c:pt>
                <c:pt idx="4">
                  <c:v>Условно утвержденные расходы</c:v>
                </c:pt>
                <c:pt idx="5">
                  <c:v>Непрограммные расходы</c:v>
                </c:pt>
              </c:strCache>
            </c:strRef>
          </c:cat>
          <c:val>
            <c:numRef>
              <c:f>Лист1!$G$33:$G$38</c:f>
              <c:numCache>
                <c:formatCode>#,##0</c:formatCode>
                <c:ptCount val="6"/>
                <c:pt idx="0" formatCode="0.00">
                  <c:v>46012483548</c:v>
                </c:pt>
                <c:pt idx="1">
                  <c:v>11885213951</c:v>
                </c:pt>
                <c:pt idx="2">
                  <c:v>7522250716</c:v>
                </c:pt>
                <c:pt idx="3">
                  <c:v>2633542083</c:v>
                </c:pt>
                <c:pt idx="4" formatCode="0.00">
                  <c:v>0</c:v>
                </c:pt>
                <c:pt idx="5">
                  <c:v>3103726140</c:v>
                </c:pt>
              </c:numCache>
            </c:numRef>
          </c:val>
        </c:ser>
        <c:ser>
          <c:idx val="1"/>
          <c:order val="1"/>
          <c:dLbls>
            <c:showLegendKey val="0"/>
            <c:showVal val="0"/>
            <c:showCatName val="0"/>
            <c:showSerName val="0"/>
            <c:showPercent val="1"/>
            <c:showBubbleSize val="0"/>
            <c:showLeaderLines val="1"/>
          </c:dLbls>
          <c:cat>
            <c:strRef>
              <c:f>Лист1!$C$33:$C$38</c:f>
              <c:strCache>
                <c:ptCount val="6"/>
                <c:pt idx="0">
                  <c:v>Социальная сфера</c:v>
                </c:pt>
                <c:pt idx="1">
                  <c:v>Инфраструктура</c:v>
                </c:pt>
                <c:pt idx="2">
                  <c:v>Эффективное государственное управление и развитие территорий</c:v>
                </c:pt>
                <c:pt idx="3">
                  <c:v>Экономика</c:v>
                </c:pt>
                <c:pt idx="4">
                  <c:v>Условно утвержденные расходы</c:v>
                </c:pt>
                <c:pt idx="5">
                  <c:v>Непрограммные расходы</c:v>
                </c:pt>
              </c:strCache>
            </c:strRef>
          </c:cat>
          <c:val>
            <c:numRef>
              <c:f>Лист1!$J$33:$J$38</c:f>
              <c:numCache>
                <c:formatCode>#,##0</c:formatCode>
                <c:ptCount val="6"/>
                <c:pt idx="0" formatCode="0.00">
                  <c:v>44966292804</c:v>
                </c:pt>
                <c:pt idx="1">
                  <c:v>12034344935</c:v>
                </c:pt>
                <c:pt idx="2">
                  <c:v>5119822163</c:v>
                </c:pt>
                <c:pt idx="3">
                  <c:v>2165950573</c:v>
                </c:pt>
                <c:pt idx="4" formatCode="0.00">
                  <c:v>6425503681</c:v>
                </c:pt>
                <c:pt idx="5">
                  <c:v>3080277992</c:v>
                </c:pt>
              </c:numCache>
            </c:numRef>
          </c:val>
        </c:ser>
        <c:ser>
          <c:idx val="0"/>
          <c:order val="2"/>
          <c:dLbls>
            <c:showLegendKey val="0"/>
            <c:showVal val="0"/>
            <c:showCatName val="0"/>
            <c:showSerName val="0"/>
            <c:showPercent val="1"/>
            <c:showBubbleSize val="0"/>
            <c:showLeaderLines val="1"/>
          </c:dLbls>
          <c:cat>
            <c:strRef>
              <c:f>Лист1!$C$33:$C$38</c:f>
              <c:strCache>
                <c:ptCount val="6"/>
                <c:pt idx="0">
                  <c:v>Социальная сфера</c:v>
                </c:pt>
                <c:pt idx="1">
                  <c:v>Инфраструктура</c:v>
                </c:pt>
                <c:pt idx="2">
                  <c:v>Эффективное государственное управление и развитие территорий</c:v>
                </c:pt>
                <c:pt idx="3">
                  <c:v>Экономика</c:v>
                </c:pt>
                <c:pt idx="4">
                  <c:v>Условно утвержденные расходы</c:v>
                </c:pt>
                <c:pt idx="5">
                  <c:v>Непрограммные расходы</c:v>
                </c:pt>
              </c:strCache>
            </c:strRef>
          </c:cat>
          <c:val>
            <c:numRef>
              <c:f>Лист1!$K$33:$K$38</c:f>
              <c:numCache>
                <c:formatCode>#,##0</c:formatCode>
                <c:ptCount val="6"/>
                <c:pt idx="0" formatCode="0.00">
                  <c:v>43556073863</c:v>
                </c:pt>
                <c:pt idx="1">
                  <c:v>14880527233</c:v>
                </c:pt>
                <c:pt idx="2">
                  <c:v>3577155363</c:v>
                </c:pt>
                <c:pt idx="3">
                  <c:v>1437434848</c:v>
                </c:pt>
                <c:pt idx="4" formatCode="0.00">
                  <c:v>14979206899</c:v>
                </c:pt>
                <c:pt idx="5">
                  <c:v>3045963192</c:v>
                </c:pt>
              </c:numCache>
            </c:numRef>
          </c:val>
        </c:ser>
        <c:dLbls>
          <c:showLegendKey val="0"/>
          <c:showVal val="0"/>
          <c:showCatName val="0"/>
          <c:showSerName val="0"/>
          <c:showPercent val="1"/>
          <c:showBubbleSize val="0"/>
          <c:showLeaderLines val="1"/>
        </c:dLbls>
        <c:firstSliceAng val="0"/>
        <c:holeSize val="50"/>
      </c:doughnutChart>
    </c:plotArea>
    <c:plotVisOnly val="1"/>
    <c:dispBlanksAs val="gap"/>
    <c:showDLblsOverMax val="0"/>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0.23578881306332394"/>
          <c:y val="0"/>
          <c:w val="0.76421118693667611"/>
          <c:h val="1"/>
        </c:manualLayout>
      </c:layout>
      <c:ofPieChart>
        <c:ofPieType val="bar"/>
        <c:varyColors val="1"/>
        <c:ser>
          <c:idx val="1"/>
          <c:order val="1"/>
          <c:dLbls>
            <c:dLbl>
              <c:idx val="0"/>
              <c:layout>
                <c:manualLayout>
                  <c:x val="0.28444652721801594"/>
                  <c:y val="-9.4508778905325219E-2"/>
                </c:manualLayout>
              </c:layout>
              <c:tx>
                <c:rich>
                  <a:bodyPr/>
                  <a:lstStyle/>
                  <a:p>
                    <a:pPr>
                      <a:defRPr>
                        <a:solidFill>
                          <a:schemeClr val="bg1"/>
                        </a:solidFill>
                      </a:defRPr>
                    </a:pPr>
                    <a:r>
                      <a:rPr lang="en-US" dirty="0" smtClean="0"/>
                      <a:t>10087,</a:t>
                    </a:r>
                    <a:r>
                      <a:rPr lang="ru-RU" dirty="0" smtClean="0"/>
                      <a:t>3</a:t>
                    </a:r>
                    <a:endParaRPr lang="en-US" dirty="0"/>
                  </a:p>
                </c:rich>
              </c:tx>
              <c:spPr/>
              <c:showLegendKey val="0"/>
              <c:showVal val="1"/>
              <c:showCatName val="0"/>
              <c:showSerName val="0"/>
              <c:showPercent val="0"/>
              <c:showBubbleSize val="0"/>
            </c:dLbl>
            <c:dLbl>
              <c:idx val="1"/>
              <c:layout>
                <c:manualLayout>
                  <c:x val="-1.3888888888888888E-2"/>
                  <c:y val="0"/>
                </c:manualLayout>
              </c:layout>
              <c:showLegendKey val="0"/>
              <c:showVal val="1"/>
              <c:showCatName val="0"/>
              <c:showSerName val="0"/>
              <c:showPercent val="0"/>
              <c:showBubbleSize val="0"/>
            </c:dLbl>
            <c:dLbl>
              <c:idx val="2"/>
              <c:layout>
                <c:manualLayout>
                  <c:x val="-1.9444444444444445E-2"/>
                  <c:y val="0"/>
                </c:manualLayout>
              </c:layout>
              <c:showLegendKey val="0"/>
              <c:showVal val="1"/>
              <c:showCatName val="0"/>
              <c:showSerName val="0"/>
              <c:showPercent val="0"/>
              <c:showBubbleSize val="0"/>
            </c:dLbl>
            <c:dLbl>
              <c:idx val="3"/>
              <c:layout>
                <c:manualLayout>
                  <c:x val="-3.7378825520568634E-2"/>
                  <c:y val="1.0730777224546508E-2"/>
                </c:manualLayout>
              </c:layout>
              <c:showLegendKey val="0"/>
              <c:showVal val="1"/>
              <c:showCatName val="0"/>
              <c:showSerName val="0"/>
              <c:showPercent val="0"/>
              <c:showBubbleSize val="0"/>
            </c:dLbl>
            <c:dLbl>
              <c:idx val="4"/>
              <c:delete val="1"/>
            </c:dLbl>
            <c:showLegendKey val="0"/>
            <c:showVal val="1"/>
            <c:showCatName val="0"/>
            <c:showSerName val="0"/>
            <c:showPercent val="0"/>
            <c:showBubbleSize val="0"/>
            <c:showLeaderLines val="1"/>
          </c:dLbls>
          <c:cat>
            <c:strRef>
              <c:f>Здравоохранение!$I$28:$I$53</c:f>
              <c:strCache>
                <c:ptCount val="4"/>
                <c:pt idx="0">
                  <c:v>ВЦП департамента здравоохранения и фармации Ярославской области</c:v>
                </c:pt>
                <c:pt idx="1">
                  <c:v>ОЦП "Развитие материально-технической базы медицинских организаций Ярославской области"</c:v>
                </c:pt>
                <c:pt idx="2">
                  <c:v>РП "Развитие материально-технической базы детских поликлиник и  
детских поликлинических отделений медицинских организаций  Ярославской области"</c:v>
                </c:pt>
                <c:pt idx="3">
                  <c:v>ОЦП "Улучшение кадрового обеспечения государственных медицинских организаций Ярославской области"</c:v>
                </c:pt>
              </c:strCache>
            </c:strRef>
          </c:cat>
          <c:val>
            <c:numRef>
              <c:f>Здравоохранение!$J$28:$J$53</c:f>
              <c:numCache>
                <c:formatCode>0.0</c:formatCode>
                <c:ptCount val="4"/>
                <c:pt idx="0">
                  <c:v>10087.4</c:v>
                </c:pt>
                <c:pt idx="1">
                  <c:v>450</c:v>
                </c:pt>
                <c:pt idx="2">
                  <c:v>109.9</c:v>
                </c:pt>
                <c:pt idx="3">
                  <c:v>29.8</c:v>
                </c:pt>
              </c:numCache>
            </c:numRef>
          </c:val>
        </c:ser>
        <c:ser>
          <c:idx val="0"/>
          <c:order val="0"/>
          <c:cat>
            <c:strRef>
              <c:f>Здравоохранение!$I$28:$I$53</c:f>
              <c:strCache>
                <c:ptCount val="4"/>
                <c:pt idx="0">
                  <c:v>ВЦП департамента здравоохранения и фармации Ярославской области</c:v>
                </c:pt>
                <c:pt idx="1">
                  <c:v>ОЦП "Развитие материально-технической базы медицинских организаций Ярославской области"</c:v>
                </c:pt>
                <c:pt idx="2">
                  <c:v>РП "Развитие материально-технической базы детских поликлиник и  
детских поликлинических отделений медицинских организаций  Ярославской области"</c:v>
                </c:pt>
                <c:pt idx="3">
                  <c:v>ОЦП "Улучшение кадрового обеспечения государственных медицинских организаций Ярославской области"</c:v>
                </c:pt>
              </c:strCache>
            </c:strRef>
          </c:cat>
          <c:val>
            <c:numRef>
              <c:f>Лист3!#REF!</c:f>
              <c:numCache>
                <c:formatCode>General</c:formatCode>
                <c:ptCount val="1"/>
                <c:pt idx="0">
                  <c:v>1</c:v>
                </c:pt>
              </c:numCache>
            </c:numRef>
          </c:val>
        </c:ser>
        <c:dLbls>
          <c:showLegendKey val="0"/>
          <c:showVal val="0"/>
          <c:showCatName val="0"/>
          <c:showSerName val="0"/>
          <c:showPercent val="0"/>
          <c:showBubbleSize val="0"/>
          <c:showLeaderLines val="1"/>
        </c:dLbls>
        <c:gapWidth val="100"/>
        <c:splitType val="pos"/>
        <c:splitPos val="3"/>
        <c:secondPieSize val="75"/>
        <c:serLines/>
      </c:ofPieChart>
    </c:plotArea>
    <c:plotVisOnly val="1"/>
    <c:dispBlanksAs val="gap"/>
    <c:showDLblsOverMax val="0"/>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41592744375149732"/>
          <c:y val="1.721665241751006E-2"/>
          <c:w val="0.52279605655851291"/>
          <c:h val="0.76430891326344252"/>
        </c:manualLayout>
      </c:layout>
      <c:ofPieChart>
        <c:ofPieType val="pie"/>
        <c:varyColors val="1"/>
        <c:ser>
          <c:idx val="0"/>
          <c:order val="0"/>
          <c:dLbls>
            <c:dLbl>
              <c:idx val="0"/>
              <c:layout>
                <c:manualLayout>
                  <c:x val="0.16951837578392209"/>
                  <c:y val="-0.13537319452356975"/>
                </c:manualLayout>
              </c:layout>
              <c:showLegendKey val="0"/>
              <c:showVal val="1"/>
              <c:showCatName val="0"/>
              <c:showSerName val="0"/>
              <c:showPercent val="0"/>
              <c:showBubbleSize val="0"/>
            </c:dLbl>
            <c:dLbl>
              <c:idx val="1"/>
              <c:layout>
                <c:manualLayout>
                  <c:x val="3.6583981515667693E-3"/>
                  <c:y val="-2.2601882790320295E-3"/>
                </c:manualLayout>
              </c:layout>
              <c:spPr/>
              <c:txPr>
                <a:bodyPr/>
                <a:lstStyle/>
                <a:p>
                  <a:pPr>
                    <a:defRPr>
                      <a:solidFill>
                        <a:sysClr val="windowText" lastClr="000000"/>
                      </a:solidFill>
                    </a:defRPr>
                  </a:pPr>
                  <a:endParaRPr lang="ru-RU"/>
                </a:p>
              </c:txPr>
              <c:showLegendKey val="0"/>
              <c:showVal val="1"/>
              <c:showCatName val="0"/>
              <c:showSerName val="0"/>
              <c:showPercent val="0"/>
              <c:showBubbleSize val="0"/>
            </c:dLbl>
            <c:dLbl>
              <c:idx val="2"/>
              <c:layout>
                <c:manualLayout>
                  <c:x val="0.21970730534701363"/>
                  <c:y val="9.2424070747656809E-3"/>
                </c:manualLayout>
              </c:layout>
              <c:spPr/>
              <c:txPr>
                <a:bodyPr/>
                <a:lstStyle/>
                <a:p>
                  <a:pPr>
                    <a:defRPr>
                      <a:solidFill>
                        <a:sysClr val="windowText" lastClr="000000"/>
                      </a:solidFill>
                    </a:defRPr>
                  </a:pPr>
                  <a:endParaRPr lang="ru-RU"/>
                </a:p>
              </c:txPr>
              <c:showLegendKey val="0"/>
              <c:showVal val="1"/>
              <c:showCatName val="0"/>
              <c:showSerName val="0"/>
              <c:showPercent val="0"/>
              <c:showBubbleSize val="0"/>
            </c:dLbl>
            <c:dLbl>
              <c:idx val="3"/>
              <c:delete val="1"/>
            </c:dLbl>
            <c:txPr>
              <a:bodyPr/>
              <a:lstStyle/>
              <a:p>
                <a:pPr>
                  <a:defRPr>
                    <a:solidFill>
                      <a:schemeClr val="bg1"/>
                    </a:solidFill>
                  </a:defRPr>
                </a:pPr>
                <a:endParaRPr lang="ru-RU"/>
              </a:p>
            </c:txPr>
            <c:showLegendKey val="0"/>
            <c:showVal val="1"/>
            <c:showCatName val="0"/>
            <c:showSerName val="0"/>
            <c:showPercent val="0"/>
            <c:showBubbleSize val="0"/>
            <c:showLeaderLines val="0"/>
          </c:dLbls>
          <c:cat>
            <c:strRef>
              <c:f>Соцподдержка!$A$20:$A$30</c:f>
              <c:strCache>
                <c:ptCount val="3"/>
                <c:pt idx="0">
                  <c:v>Ведомственная целевая программа "Социальная поддержка населения Ярославской области"</c:v>
                </c:pt>
                <c:pt idx="1">
                  <c:v>Региональная программа "Социальная поддержка пожилых граждан в Ярославской области"</c:v>
                </c:pt>
                <c:pt idx="2">
                  <c:v>Областная целевая программа "Семья и дети Ярославии"</c:v>
                </c:pt>
              </c:strCache>
            </c:strRef>
          </c:cat>
          <c:val>
            <c:numRef>
              <c:f>Соцподдержка!$B$20:$B$30</c:f>
              <c:numCache>
                <c:formatCode>#,##0.0</c:formatCode>
                <c:ptCount val="3"/>
                <c:pt idx="0">
                  <c:v>10904.7</c:v>
                </c:pt>
                <c:pt idx="1">
                  <c:v>29.8</c:v>
                </c:pt>
                <c:pt idx="2">
                  <c:v>188.7</c:v>
                </c:pt>
              </c:numCache>
            </c:numRef>
          </c:val>
        </c:ser>
        <c:dLbls>
          <c:showLegendKey val="0"/>
          <c:showVal val="0"/>
          <c:showCatName val="0"/>
          <c:showSerName val="0"/>
          <c:showPercent val="0"/>
          <c:showBubbleSize val="0"/>
          <c:showLeaderLines val="0"/>
        </c:dLbls>
        <c:gapWidth val="100"/>
        <c:splitType val="pos"/>
        <c:splitPos val="2"/>
        <c:secondPieSize val="75"/>
        <c:serLines/>
      </c:ofPieChart>
    </c:plotArea>
    <c:legend>
      <c:legendPos val="l"/>
      <c:layout/>
      <c:overlay val="0"/>
      <c:txPr>
        <a:bodyPr/>
        <a:lstStyle/>
        <a:p>
          <a:pPr>
            <a:defRPr sz="1100">
              <a:latin typeface="Arial Narrow" panose="020B0606020202030204" pitchFamily="34" charset="0"/>
            </a:defRPr>
          </a:pPr>
          <a:endParaRPr lang="ru-RU"/>
        </a:p>
      </c:txPr>
    </c:legend>
    <c:plotVisOnly val="1"/>
    <c:dispBlanksAs val="gap"/>
    <c:showDLblsOverMax val="0"/>
  </c:chart>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ofPieChart>
        <c:ofPieType val="pie"/>
        <c:varyColors val="1"/>
        <c:ser>
          <c:idx val="0"/>
          <c:order val="0"/>
          <c:dLbls>
            <c:dLbl>
              <c:idx val="0"/>
              <c:layout>
                <c:manualLayout>
                  <c:x val="0.11783582089552239"/>
                  <c:y val="-0.12386806126846085"/>
                </c:manualLayout>
              </c:layout>
              <c:spPr/>
              <c:txPr>
                <a:bodyPr/>
                <a:lstStyle/>
                <a:p>
                  <a:pPr>
                    <a:defRPr>
                      <a:solidFill>
                        <a:schemeClr val="bg1"/>
                      </a:solidFill>
                    </a:defRPr>
                  </a:pPr>
                  <a:endParaRPr lang="ru-RU"/>
                </a:p>
              </c:txPr>
              <c:showLegendKey val="0"/>
              <c:showVal val="1"/>
              <c:showCatName val="0"/>
              <c:showSerName val="0"/>
              <c:showPercent val="0"/>
              <c:showBubbleSize val="0"/>
            </c:dLbl>
            <c:dLbl>
              <c:idx val="1"/>
              <c:layout>
                <c:manualLayout>
                  <c:x val="0.20870245151940278"/>
                  <c:y val="-5.4166229221347333E-2"/>
                </c:manualLayout>
              </c:layout>
              <c:showLegendKey val="0"/>
              <c:showVal val="1"/>
              <c:showCatName val="0"/>
              <c:showSerName val="0"/>
              <c:showPercent val="0"/>
              <c:showBubbleSize val="0"/>
            </c:dLbl>
            <c:dLbl>
              <c:idx val="2"/>
              <c:layout>
                <c:manualLayout>
                  <c:x val="3.6305237126258091E-2"/>
                  <c:y val="7.3090453245583109E-2"/>
                </c:manualLayout>
              </c:layout>
              <c:showLegendKey val="0"/>
              <c:showVal val="1"/>
              <c:showCatName val="0"/>
              <c:showSerName val="0"/>
              <c:showPercent val="0"/>
              <c:showBubbleSize val="0"/>
            </c:dLbl>
            <c:dLbl>
              <c:idx val="3"/>
              <c:layout>
                <c:manualLayout>
                  <c:x val="-3.8997923766991813E-4"/>
                  <c:y val="1.730520625220355E-2"/>
                </c:manualLayout>
              </c:layout>
              <c:showLegendKey val="0"/>
              <c:showVal val="1"/>
              <c:showCatName val="0"/>
              <c:showSerName val="0"/>
              <c:showPercent val="0"/>
              <c:showBubbleSize val="0"/>
            </c:dLbl>
            <c:dLbl>
              <c:idx val="4"/>
              <c:delete val="1"/>
            </c:dLbl>
            <c:showLegendKey val="0"/>
            <c:showVal val="1"/>
            <c:showCatName val="0"/>
            <c:showSerName val="0"/>
            <c:showPercent val="0"/>
            <c:showBubbleSize val="0"/>
            <c:showLeaderLines val="0"/>
          </c:dLbls>
          <c:cat>
            <c:strRef>
              <c:f>Культура!$A$24:$A$37</c:f>
              <c:strCache>
                <c:ptCount val="4"/>
                <c:pt idx="0">
                  <c:v>ВЦП департамента культуры ЯО</c:v>
                </c:pt>
                <c:pt idx="1">
                  <c:v>ОЦП "Развитие туризма и отдыха в ЯО"</c:v>
                </c:pt>
                <c:pt idx="2">
                  <c:v>Строительство и реконструкция объектов культурного назначения</c:v>
                </c:pt>
                <c:pt idx="3">
                  <c:v>ВЦП департамента охраны объектов культурного наследия ЯО</c:v>
                </c:pt>
              </c:strCache>
            </c:strRef>
          </c:cat>
          <c:val>
            <c:numRef>
              <c:f>Культура!$B$24:$B$37</c:f>
              <c:numCache>
                <c:formatCode>#,##0.0</c:formatCode>
                <c:ptCount val="4"/>
                <c:pt idx="0">
                  <c:v>1663.8</c:v>
                </c:pt>
                <c:pt idx="1">
                  <c:v>41.1</c:v>
                </c:pt>
                <c:pt idx="2">
                  <c:v>12.1</c:v>
                </c:pt>
                <c:pt idx="3">
                  <c:v>3.9</c:v>
                </c:pt>
              </c:numCache>
            </c:numRef>
          </c:val>
        </c:ser>
        <c:dLbls>
          <c:showLegendKey val="0"/>
          <c:showVal val="0"/>
          <c:showCatName val="0"/>
          <c:showSerName val="0"/>
          <c:showPercent val="0"/>
          <c:showBubbleSize val="0"/>
          <c:showLeaderLines val="0"/>
        </c:dLbls>
        <c:gapWidth val="100"/>
        <c:splitType val="pos"/>
        <c:splitPos val="3"/>
        <c:secondPieSize val="75"/>
        <c:serLines/>
      </c:ofPieChart>
    </c:plotArea>
    <c:legend>
      <c:legendPos val="r"/>
      <c:layout>
        <c:manualLayout>
          <c:xMode val="edge"/>
          <c:yMode val="edge"/>
          <c:x val="0.71383004090780788"/>
          <c:y val="7.4639401418106321E-2"/>
          <c:w val="0.28600211490417632"/>
          <c:h val="0.8407709484075685"/>
        </c:manualLayout>
      </c:layout>
      <c:overlay val="0"/>
    </c:legend>
    <c:plotVisOnly val="1"/>
    <c:dispBlanksAs val="gap"/>
    <c:showDLblsOverMax val="0"/>
  </c:chart>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51688054460295496"/>
          <c:y val="5.6258790436005623E-2"/>
          <c:w val="0.44002359120864809"/>
          <c:h val="0.79717775784356071"/>
        </c:manualLayout>
      </c:layout>
      <c:barChart>
        <c:barDir val="bar"/>
        <c:grouping val="clustered"/>
        <c:varyColors val="0"/>
        <c:ser>
          <c:idx val="0"/>
          <c:order val="0"/>
          <c:spPr>
            <a:solidFill>
              <a:schemeClr val="accent6"/>
            </a:solidFill>
          </c:spPr>
          <c:invertIfNegative val="0"/>
          <c:dLbls>
            <c:showLegendKey val="0"/>
            <c:showVal val="1"/>
            <c:showCatName val="0"/>
            <c:showSerName val="0"/>
            <c:showPercent val="0"/>
            <c:showBubbleSize val="0"/>
            <c:showLeaderLines val="0"/>
          </c:dLbls>
          <c:cat>
            <c:strRef>
              <c:f>'Ком. услуги'!$A$20:$A$23</c:f>
              <c:strCache>
                <c:ptCount val="4"/>
                <c:pt idx="0">
                  <c:v>РП "Развитие водоснабжения и водоотведения ЯО"</c:v>
                </c:pt>
                <c:pt idx="1">
                  <c:v>ВЦП департамента жилищно-коммунального хозяйства, энергетики и регулирования тарифов ЯО</c:v>
                </c:pt>
                <c:pt idx="2">
                  <c:v>РП "Развитие комплексной системы обращения с отходами, в том числе с твердыми коммунальными отходами, на территории ЯО"</c:v>
                </c:pt>
                <c:pt idx="3">
                  <c:v>РП "Газификация и модернизация жилищно-коммунального хозяйства, промышленных и иных организаций ЯО"</c:v>
                </c:pt>
              </c:strCache>
            </c:strRef>
          </c:cat>
          <c:val>
            <c:numRef>
              <c:f>'Ком. услуги'!$B$20:$B$23</c:f>
              <c:numCache>
                <c:formatCode>#,##0.0</c:formatCode>
                <c:ptCount val="4"/>
                <c:pt idx="0">
                  <c:v>1434.5</c:v>
                </c:pt>
                <c:pt idx="1">
                  <c:v>1365.7</c:v>
                </c:pt>
                <c:pt idx="2">
                  <c:v>306.39999999999998</c:v>
                </c:pt>
                <c:pt idx="3">
                  <c:v>102.6</c:v>
                </c:pt>
              </c:numCache>
            </c:numRef>
          </c:val>
        </c:ser>
        <c:dLbls>
          <c:showLegendKey val="0"/>
          <c:showVal val="0"/>
          <c:showCatName val="0"/>
          <c:showSerName val="0"/>
          <c:showPercent val="0"/>
          <c:showBubbleSize val="0"/>
        </c:dLbls>
        <c:gapWidth val="150"/>
        <c:axId val="163609216"/>
        <c:axId val="163631488"/>
      </c:barChart>
      <c:catAx>
        <c:axId val="163609216"/>
        <c:scaling>
          <c:orientation val="minMax"/>
        </c:scaling>
        <c:delete val="0"/>
        <c:axPos val="l"/>
        <c:majorTickMark val="out"/>
        <c:minorTickMark val="none"/>
        <c:tickLblPos val="nextTo"/>
        <c:txPr>
          <a:bodyPr/>
          <a:lstStyle/>
          <a:p>
            <a:pPr>
              <a:defRPr>
                <a:latin typeface="Arial Narrow" panose="020B0606020202030204" pitchFamily="34" charset="0"/>
              </a:defRPr>
            </a:pPr>
            <a:endParaRPr lang="ru-RU"/>
          </a:p>
        </c:txPr>
        <c:crossAx val="163631488"/>
        <c:crosses val="autoZero"/>
        <c:auto val="1"/>
        <c:lblAlgn val="ctr"/>
        <c:lblOffset val="100"/>
        <c:noMultiLvlLbl val="0"/>
      </c:catAx>
      <c:valAx>
        <c:axId val="163631488"/>
        <c:scaling>
          <c:orientation val="minMax"/>
          <c:max val="1500"/>
        </c:scaling>
        <c:delete val="0"/>
        <c:axPos val="b"/>
        <c:numFmt formatCode="#,##0.0" sourceLinked="1"/>
        <c:majorTickMark val="out"/>
        <c:minorTickMark val="none"/>
        <c:tickLblPos val="nextTo"/>
        <c:crossAx val="163609216"/>
        <c:crosses val="autoZero"/>
        <c:crossBetween val="between"/>
        <c:majorUnit val="500"/>
        <c:minorUnit val="100"/>
      </c:valAx>
      <c:spPr>
        <a:noFill/>
        <a:ln w="25400">
          <a:noFill/>
        </a:ln>
      </c:spPr>
    </c:plotArea>
    <c:plotVisOnly val="1"/>
    <c:dispBlanksAs val="gap"/>
    <c:showDLblsOverMax val="0"/>
  </c:chart>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54279519973298129"/>
          <c:y val="4.2208431292173186E-2"/>
          <c:w val="0.41146283737654182"/>
          <c:h val="0.79235903978028488"/>
        </c:manualLayout>
      </c:layout>
      <c:barChart>
        <c:barDir val="bar"/>
        <c:grouping val="clustered"/>
        <c:varyColors val="0"/>
        <c:ser>
          <c:idx val="0"/>
          <c:order val="0"/>
          <c:spPr>
            <a:solidFill>
              <a:schemeClr val="accent3">
                <a:lumMod val="75000"/>
              </a:schemeClr>
            </a:solidFill>
          </c:spPr>
          <c:invertIfNegative val="0"/>
          <c:dLbls>
            <c:showLegendKey val="0"/>
            <c:showVal val="1"/>
            <c:showCatName val="0"/>
            <c:showSerName val="0"/>
            <c:showPercent val="0"/>
            <c:showBubbleSize val="0"/>
            <c:showLeaderLines val="0"/>
          </c:dLbls>
          <c:cat>
            <c:strRef>
              <c:f>Дороги!$A$23:$A$26</c:f>
              <c:strCache>
                <c:ptCount val="4"/>
                <c:pt idx="0">
                  <c:v>ВЦП "Сохранность региональных автомобильных дорог ЯО"</c:v>
                </c:pt>
                <c:pt idx="1">
                  <c:v>ОЦП "Развитие сети автомобильных дорог ЯО"</c:v>
                </c:pt>
                <c:pt idx="2">
                  <c:v>ВЦП "Транспортное обслуживание населения ЯО"</c:v>
                </c:pt>
                <c:pt idx="3">
                  <c:v>РП "Комплексное развитие транспортной инфраструктуры городской агломерации "Ярославская"</c:v>
                </c:pt>
              </c:strCache>
            </c:strRef>
          </c:cat>
          <c:val>
            <c:numRef>
              <c:f>Дороги!$B$23:$B$26</c:f>
              <c:numCache>
                <c:formatCode>#,##0.0</c:formatCode>
                <c:ptCount val="4"/>
                <c:pt idx="0">
                  <c:v>2915.6</c:v>
                </c:pt>
                <c:pt idx="1">
                  <c:v>427.8</c:v>
                </c:pt>
                <c:pt idx="2">
                  <c:v>1356.7</c:v>
                </c:pt>
                <c:pt idx="3">
                  <c:v>2729.2</c:v>
                </c:pt>
              </c:numCache>
            </c:numRef>
          </c:val>
        </c:ser>
        <c:dLbls>
          <c:showLegendKey val="0"/>
          <c:showVal val="0"/>
          <c:showCatName val="0"/>
          <c:showSerName val="0"/>
          <c:showPercent val="0"/>
          <c:showBubbleSize val="0"/>
        </c:dLbls>
        <c:gapWidth val="150"/>
        <c:axId val="163663872"/>
        <c:axId val="163665408"/>
      </c:barChart>
      <c:catAx>
        <c:axId val="163663872"/>
        <c:scaling>
          <c:orientation val="minMax"/>
        </c:scaling>
        <c:delete val="0"/>
        <c:axPos val="l"/>
        <c:majorTickMark val="out"/>
        <c:minorTickMark val="none"/>
        <c:tickLblPos val="nextTo"/>
        <c:txPr>
          <a:bodyPr/>
          <a:lstStyle/>
          <a:p>
            <a:pPr>
              <a:defRPr>
                <a:latin typeface="Arial Narrow" panose="020B0606020202030204" pitchFamily="34" charset="0"/>
              </a:defRPr>
            </a:pPr>
            <a:endParaRPr lang="ru-RU"/>
          </a:p>
        </c:txPr>
        <c:crossAx val="163665408"/>
        <c:crosses val="autoZero"/>
        <c:auto val="1"/>
        <c:lblAlgn val="ctr"/>
        <c:lblOffset val="100"/>
        <c:noMultiLvlLbl val="0"/>
      </c:catAx>
      <c:valAx>
        <c:axId val="163665408"/>
        <c:scaling>
          <c:orientation val="minMax"/>
        </c:scaling>
        <c:delete val="0"/>
        <c:axPos val="b"/>
        <c:numFmt formatCode="#,##0.0" sourceLinked="1"/>
        <c:majorTickMark val="out"/>
        <c:minorTickMark val="none"/>
        <c:tickLblPos val="nextTo"/>
        <c:crossAx val="163663872"/>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85275249776501"/>
          <c:y val="5.0925925925925923E-2"/>
          <c:w val="0.6524715810263374"/>
          <c:h val="0.61294746603318873"/>
        </c:manualLayout>
      </c:layout>
      <c:barChart>
        <c:barDir val="bar"/>
        <c:grouping val="clustered"/>
        <c:varyColors val="0"/>
        <c:ser>
          <c:idx val="0"/>
          <c:order val="0"/>
          <c:tx>
            <c:strRef>
              <c:f>Лист1!$B$60</c:f>
              <c:strCache>
                <c:ptCount val="1"/>
                <c:pt idx="0">
                  <c:v>Ввод в действие жилых домов, тыс. кв.м</c:v>
                </c:pt>
              </c:strCache>
            </c:strRef>
          </c:tx>
          <c:spPr>
            <a:solidFill>
              <a:schemeClr val="accent5">
                <a:lumMod val="60000"/>
                <a:lumOff val="40000"/>
              </a:schemeClr>
            </a:solidFill>
          </c:spPr>
          <c:invertIfNegative val="0"/>
          <c:dLbls>
            <c:txPr>
              <a:bodyPr/>
              <a:lstStyle/>
              <a:p>
                <a:pPr>
                  <a:defRPr b="1"/>
                </a:pPr>
                <a:endParaRPr lang="ru-RU"/>
              </a:p>
            </c:txPr>
            <c:dLblPos val="outEnd"/>
            <c:showLegendKey val="0"/>
            <c:showVal val="1"/>
            <c:showCatName val="0"/>
            <c:showSerName val="0"/>
            <c:showPercent val="0"/>
            <c:showBubbleSize val="0"/>
            <c:showLeaderLines val="0"/>
          </c:dLbls>
          <c:cat>
            <c:strRef>
              <c:f>Лист1!$D$2:$I$2</c:f>
              <c:strCache>
                <c:ptCount val="6"/>
                <c:pt idx="0">
                  <c:v>2016 год</c:v>
                </c:pt>
                <c:pt idx="1">
                  <c:v>2017 год</c:v>
                </c:pt>
                <c:pt idx="2">
                  <c:v>2018 год (оценка)</c:v>
                </c:pt>
                <c:pt idx="3">
                  <c:v>2019 год (прогноз)</c:v>
                </c:pt>
                <c:pt idx="4">
                  <c:v>2020 год (прогноз)</c:v>
                </c:pt>
                <c:pt idx="5">
                  <c:v>2021 год (прогноз)</c:v>
                </c:pt>
              </c:strCache>
            </c:strRef>
          </c:cat>
          <c:val>
            <c:numRef>
              <c:f>Лист1!$D$60:$I$60</c:f>
              <c:numCache>
                <c:formatCode>General</c:formatCode>
                <c:ptCount val="6"/>
                <c:pt idx="0">
                  <c:v>796.9</c:v>
                </c:pt>
                <c:pt idx="1">
                  <c:v>753.8</c:v>
                </c:pt>
                <c:pt idx="2">
                  <c:v>690</c:v>
                </c:pt>
                <c:pt idx="3">
                  <c:v>725.2</c:v>
                </c:pt>
                <c:pt idx="4">
                  <c:v>753.5</c:v>
                </c:pt>
                <c:pt idx="5">
                  <c:v>782.9</c:v>
                </c:pt>
              </c:numCache>
            </c:numRef>
          </c:val>
        </c:ser>
        <c:dLbls>
          <c:showLegendKey val="0"/>
          <c:showVal val="0"/>
          <c:showCatName val="0"/>
          <c:showSerName val="0"/>
          <c:showPercent val="0"/>
          <c:showBubbleSize val="0"/>
        </c:dLbls>
        <c:gapWidth val="150"/>
        <c:axId val="151548288"/>
        <c:axId val="151549824"/>
      </c:barChart>
      <c:catAx>
        <c:axId val="151548288"/>
        <c:scaling>
          <c:orientation val="minMax"/>
        </c:scaling>
        <c:delete val="0"/>
        <c:axPos val="l"/>
        <c:majorTickMark val="out"/>
        <c:minorTickMark val="none"/>
        <c:tickLblPos val="nextTo"/>
        <c:crossAx val="151549824"/>
        <c:crosses val="autoZero"/>
        <c:auto val="1"/>
        <c:lblAlgn val="ctr"/>
        <c:lblOffset val="100"/>
        <c:noMultiLvlLbl val="0"/>
      </c:catAx>
      <c:valAx>
        <c:axId val="151549824"/>
        <c:scaling>
          <c:orientation val="minMax"/>
          <c:max val="800"/>
          <c:min val="200"/>
        </c:scaling>
        <c:delete val="0"/>
        <c:axPos val="b"/>
        <c:numFmt formatCode="General" sourceLinked="1"/>
        <c:majorTickMark val="out"/>
        <c:minorTickMark val="none"/>
        <c:tickLblPos val="nextTo"/>
        <c:crossAx val="151548288"/>
        <c:crosses val="autoZero"/>
        <c:crossBetween val="between"/>
      </c:valAx>
    </c:plotArea>
    <c:legend>
      <c:legendPos val="b"/>
      <c:layout>
        <c:manualLayout>
          <c:xMode val="edge"/>
          <c:yMode val="edge"/>
          <c:x val="2.3904854884622146E-2"/>
          <c:y val="0.74272494345759532"/>
          <c:w val="0.83342684756058782"/>
          <c:h val="7.234151413841422E-2"/>
        </c:manualLayout>
      </c:layout>
      <c:overlay val="0"/>
    </c:legend>
    <c:plotVisOnly val="1"/>
    <c:dispBlanksAs val="gap"/>
    <c:showDLblsOverMax val="0"/>
  </c:chart>
  <c:txPr>
    <a:bodyPr/>
    <a:lstStyle/>
    <a:p>
      <a:pPr>
        <a:defRPr>
          <a:latin typeface="Arial Narrow" panose="020B0606020202030204" pitchFamily="34" charset="0"/>
        </a:defRPr>
      </a:pPr>
      <a:endParaRPr lang="ru-RU"/>
    </a:p>
  </c:txPr>
  <c:externalData r:id="rId1">
    <c:autoUpdate val="0"/>
  </c:externalData>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855686129588028E-2"/>
          <c:y val="0.18501205376573776"/>
          <c:w val="0.54476224668287798"/>
          <c:h val="0.81498794623426229"/>
        </c:manualLayout>
      </c:layout>
      <c:ofPieChart>
        <c:ofPieType val="bar"/>
        <c:varyColors val="1"/>
        <c:ser>
          <c:idx val="0"/>
          <c:order val="0"/>
          <c:dLbls>
            <c:dLbl>
              <c:idx val="0"/>
              <c:layout>
                <c:manualLayout>
                  <c:x val="8.6775248102487507E-3"/>
                  <c:y val="-0.16258329625923706"/>
                </c:manualLayout>
              </c:layout>
              <c:tx>
                <c:rich>
                  <a:bodyPr/>
                  <a:lstStyle/>
                  <a:p>
                    <a:pPr>
                      <a:defRPr sz="900">
                        <a:solidFill>
                          <a:schemeClr val="bg1"/>
                        </a:solidFill>
                      </a:defRPr>
                    </a:pPr>
                    <a:r>
                      <a:rPr lang="ru-RU" dirty="0" smtClean="0"/>
                      <a:t>8</a:t>
                    </a:r>
                    <a:r>
                      <a:rPr lang="en-US" dirty="0" smtClean="0"/>
                      <a:t>79,</a:t>
                    </a:r>
                    <a:r>
                      <a:rPr lang="ru-RU" dirty="0" smtClean="0"/>
                      <a:t>3</a:t>
                    </a:r>
                    <a:endParaRPr lang="en-US" dirty="0"/>
                  </a:p>
                </c:rich>
              </c:tx>
              <c:spPr/>
              <c:showLegendKey val="0"/>
              <c:showVal val="1"/>
              <c:showCatName val="0"/>
              <c:showSerName val="0"/>
              <c:showPercent val="0"/>
              <c:showBubbleSize val="0"/>
            </c:dLbl>
            <c:dLbl>
              <c:idx val="1"/>
              <c:spPr/>
              <c:txPr>
                <a:bodyPr/>
                <a:lstStyle/>
                <a:p>
                  <a:pPr>
                    <a:defRPr sz="900">
                      <a:solidFill>
                        <a:schemeClr val="bg1"/>
                      </a:solidFill>
                    </a:defRPr>
                  </a:pPr>
                  <a:endParaRPr lang="ru-RU"/>
                </a:p>
              </c:txPr>
              <c:showLegendKey val="0"/>
              <c:showVal val="1"/>
              <c:showCatName val="0"/>
              <c:showSerName val="0"/>
              <c:showPercent val="0"/>
              <c:showBubbleSize val="0"/>
            </c:dLbl>
            <c:dLbl>
              <c:idx val="4"/>
              <c:layout>
                <c:manualLayout>
                  <c:x val="0"/>
                  <c:y val="1.6237004004275319E-2"/>
                </c:manualLayout>
              </c:layout>
              <c:showLegendKey val="0"/>
              <c:showVal val="1"/>
              <c:showCatName val="0"/>
              <c:showSerName val="0"/>
              <c:showPercent val="0"/>
              <c:showBubbleSize val="0"/>
            </c:dLbl>
            <c:dLbl>
              <c:idx val="5"/>
              <c:layout>
                <c:manualLayout>
                  <c:x val="0"/>
                  <c:y val="2.164933867236709E-2"/>
                </c:manualLayout>
              </c:layout>
              <c:showLegendKey val="0"/>
              <c:showVal val="1"/>
              <c:showCatName val="0"/>
              <c:showSerName val="0"/>
              <c:showPercent val="0"/>
              <c:showBubbleSize val="0"/>
            </c:dLbl>
            <c:dLbl>
              <c:idx val="6"/>
              <c:layout>
                <c:manualLayout>
                  <c:x val="1.3793316946265229E-3"/>
                  <c:y val="3.1801088603754031E-2"/>
                </c:manualLayout>
              </c:layout>
              <c:showLegendKey val="0"/>
              <c:showVal val="1"/>
              <c:showCatName val="0"/>
              <c:showSerName val="0"/>
              <c:showPercent val="0"/>
              <c:showBubbleSize val="0"/>
            </c:dLbl>
            <c:dLbl>
              <c:idx val="9"/>
              <c:delete val="1"/>
            </c:dLbl>
            <c:txPr>
              <a:bodyPr/>
              <a:lstStyle/>
              <a:p>
                <a:pPr>
                  <a:defRPr sz="900"/>
                </a:pPr>
                <a:endParaRPr lang="ru-RU"/>
              </a:p>
            </c:txPr>
            <c:showLegendKey val="0"/>
            <c:showVal val="1"/>
            <c:showCatName val="0"/>
            <c:showSerName val="0"/>
            <c:showPercent val="0"/>
            <c:showBubbleSize val="0"/>
            <c:showLeaderLines val="1"/>
          </c:dLbls>
          <c:cat>
            <c:strRef>
              <c:f>АПК!$B$31:$B$39</c:f>
              <c:strCache>
                <c:ptCount val="9"/>
                <c:pt idx="0">
                  <c:v>ОЦП "Развитие АПК ЯО"</c:v>
                </c:pt>
                <c:pt idx="1">
                  <c:v>ОЦП "Устойчивое развитие сельских территорий ЯО"</c:v>
                </c:pt>
                <c:pt idx="2">
                  <c:v>РП "Поддержка начинающих фермеров ЯО"</c:v>
                </c:pt>
                <c:pt idx="3">
                  <c:v>РП "Развитие семейных животноводческих ферм на базе крестьянских (фермерских) хозяйств ЯО"</c:v>
                </c:pt>
                <c:pt idx="4">
                  <c:v>РП "Развитие льняного комплекса ЯО"</c:v>
                </c:pt>
                <c:pt idx="5">
                  <c:v>ВЦП департамента агропромышленного комплекса и потребительского рынка ЯО</c:v>
                </c:pt>
                <c:pt idx="6">
                  <c:v>ОЦП "Обеспечение эпизоотического благополучия территории ЯО по африканской чуме свиней, бешенству и другим заразным и особо опасным болезням животных"</c:v>
                </c:pt>
                <c:pt idx="7">
                  <c:v>ВЦП департамента ветеринарии ЯО</c:v>
                </c:pt>
                <c:pt idx="8">
                  <c:v>РП "Развитие мелиорации земель сельскохозяйственного назначения ЯО"</c:v>
                </c:pt>
              </c:strCache>
            </c:strRef>
          </c:cat>
          <c:val>
            <c:numRef>
              <c:f>АПК!$C$31:$C$39</c:f>
              <c:numCache>
                <c:formatCode>#,##0.0</c:formatCode>
                <c:ptCount val="9"/>
                <c:pt idx="0">
                  <c:v>879.19999999999993</c:v>
                </c:pt>
                <c:pt idx="1">
                  <c:v>748.7</c:v>
                </c:pt>
                <c:pt idx="2">
                  <c:v>20.2</c:v>
                </c:pt>
                <c:pt idx="3">
                  <c:v>23.522703</c:v>
                </c:pt>
                <c:pt idx="4">
                  <c:v>8.6982710000000001</c:v>
                </c:pt>
                <c:pt idx="5">
                  <c:v>15.5</c:v>
                </c:pt>
                <c:pt idx="6">
                  <c:v>1.8</c:v>
                </c:pt>
                <c:pt idx="7">
                  <c:v>76</c:v>
                </c:pt>
                <c:pt idx="8">
                  <c:v>62.538029000000002</c:v>
                </c:pt>
              </c:numCache>
            </c:numRef>
          </c:val>
        </c:ser>
        <c:dLbls>
          <c:showLegendKey val="0"/>
          <c:showVal val="0"/>
          <c:showCatName val="0"/>
          <c:showSerName val="0"/>
          <c:showPercent val="0"/>
          <c:showBubbleSize val="0"/>
          <c:showLeaderLines val="1"/>
        </c:dLbls>
        <c:gapWidth val="100"/>
        <c:splitType val="pos"/>
        <c:splitPos val="7"/>
        <c:secondPieSize val="75"/>
        <c:serLines/>
      </c:ofPieChart>
    </c:plotArea>
    <c:plotVisOnly val="1"/>
    <c:dispBlanksAs val="gap"/>
    <c:showDLblsOverMax val="0"/>
  </c:chart>
  <c:externalData r:id="rId1">
    <c:autoUpdate val="0"/>
  </c:externalData>
  <c:userShapes r:id="rId2"/>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513564220849093"/>
          <c:y val="0.13708558264278101"/>
          <c:w val="0.74042712825119172"/>
          <c:h val="0.34061341677268508"/>
        </c:manualLayout>
      </c:layout>
      <c:ofPieChart>
        <c:ofPieType val="bar"/>
        <c:varyColors val="1"/>
        <c:ser>
          <c:idx val="0"/>
          <c:order val="0"/>
          <c:dLbls>
            <c:dLbl>
              <c:idx val="4"/>
              <c:layout>
                <c:manualLayout>
                  <c:x val="0"/>
                  <c:y val="-1.7777777777777778E-2"/>
                </c:manualLayout>
              </c:layout>
              <c:showLegendKey val="0"/>
              <c:showVal val="1"/>
              <c:showCatName val="0"/>
              <c:showSerName val="0"/>
              <c:showPercent val="0"/>
              <c:showBubbleSize val="0"/>
            </c:dLbl>
            <c:dLbl>
              <c:idx val="6"/>
              <c:layout>
                <c:manualLayout>
                  <c:x val="0"/>
                  <c:y val="1.1851851851851851E-2"/>
                </c:manualLayout>
              </c:layout>
              <c:showLegendKey val="0"/>
              <c:showVal val="1"/>
              <c:showCatName val="0"/>
              <c:showSerName val="0"/>
              <c:showPercent val="0"/>
              <c:showBubbleSize val="0"/>
            </c:dLbl>
            <c:dLbl>
              <c:idx val="7"/>
              <c:layout>
                <c:manualLayout>
                  <c:x val="-1.8441678192715537E-3"/>
                  <c:y val="9.5006086705649723E-3"/>
                </c:manualLayout>
              </c:layout>
              <c:showLegendKey val="0"/>
              <c:showVal val="1"/>
              <c:showCatName val="0"/>
              <c:showSerName val="0"/>
              <c:showPercent val="0"/>
              <c:showBubbleSize val="0"/>
            </c:dLbl>
            <c:dLbl>
              <c:idx val="8"/>
              <c:delete val="1"/>
            </c:dLbl>
            <c:showLegendKey val="0"/>
            <c:showVal val="1"/>
            <c:showCatName val="0"/>
            <c:showSerName val="0"/>
            <c:showPercent val="0"/>
            <c:showBubbleSize val="0"/>
            <c:showLeaderLines val="1"/>
          </c:dLbls>
          <c:cat>
            <c:strRef>
              <c:f>Финансы!$A$26:$A$33</c:f>
              <c:strCache>
                <c:ptCount val="8"/>
                <c:pt idx="0">
                  <c:v>Выравнивание уровня бюджетной обеспеченности муниципальных образований ЯО и обеспечение сбалансированности местных бюджетов</c:v>
                </c:pt>
                <c:pt idx="1">
                  <c:v>Обслуживание гос. долга ЯО и административные расходы по управлению гос. долгом ЯО</c:v>
                </c:pt>
                <c:pt idx="2">
                  <c:v>ВЦП департамента финансов ЯО</c:v>
                </c:pt>
                <c:pt idx="3">
                  <c:v>Обеспечение реализации в ЯО фед. законов, указов Президента РФ от 7 мая 2012 года и распоряжений Президента РФ</c:v>
                </c:pt>
                <c:pt idx="4">
                  <c:v>ОЦП "Повышение фин. грамотности в ЯО"</c:v>
                </c:pt>
                <c:pt idx="5">
                  <c:v>ВЦП "Обеспечение гос. закупок ЯО"</c:v>
                </c:pt>
                <c:pt idx="6">
                  <c:v>Мероприятия по управлению гос. имуществом ЯО</c:v>
                </c:pt>
                <c:pt idx="7">
                  <c:v>ВЦП департамента имущественных и земельных отношений ЯО</c:v>
                </c:pt>
              </c:strCache>
            </c:strRef>
          </c:cat>
          <c:val>
            <c:numRef>
              <c:f>Финансы!$B$26:$B$33</c:f>
              <c:numCache>
                <c:formatCode>#,##0.0</c:formatCode>
                <c:ptCount val="8"/>
                <c:pt idx="0">
                  <c:v>4230.1000000000004</c:v>
                </c:pt>
                <c:pt idx="1">
                  <c:v>2615.8000000000002</c:v>
                </c:pt>
                <c:pt idx="2">
                  <c:v>150.9</c:v>
                </c:pt>
                <c:pt idx="3">
                  <c:v>181.8</c:v>
                </c:pt>
                <c:pt idx="4">
                  <c:v>1.8</c:v>
                </c:pt>
                <c:pt idx="5">
                  <c:v>29.4</c:v>
                </c:pt>
                <c:pt idx="6">
                  <c:v>28.9</c:v>
                </c:pt>
                <c:pt idx="7">
                  <c:v>62.5</c:v>
                </c:pt>
              </c:numCache>
            </c:numRef>
          </c:val>
        </c:ser>
        <c:ser>
          <c:idx val="1"/>
          <c:order val="1"/>
          <c:cat>
            <c:strRef>
              <c:f>Финансы!$A$26:$A$33</c:f>
              <c:strCache>
                <c:ptCount val="8"/>
                <c:pt idx="0">
                  <c:v>Выравнивание уровня бюджетной обеспеченности муниципальных образований ЯО и обеспечение сбалансированности местных бюджетов</c:v>
                </c:pt>
                <c:pt idx="1">
                  <c:v>Обслуживание гос. долга ЯО и административные расходы по управлению гос. долгом ЯО</c:v>
                </c:pt>
                <c:pt idx="2">
                  <c:v>ВЦП департамента финансов ЯО</c:v>
                </c:pt>
                <c:pt idx="3">
                  <c:v>Обеспечение реализации в ЯО фед. законов, указов Президента РФ от 7 мая 2012 года и распоряжений Президента РФ</c:v>
                </c:pt>
                <c:pt idx="4">
                  <c:v>ОЦП "Повышение фин. грамотности в ЯО"</c:v>
                </c:pt>
                <c:pt idx="5">
                  <c:v>ВЦП "Обеспечение гос. закупок ЯО"</c:v>
                </c:pt>
                <c:pt idx="6">
                  <c:v>Мероприятия по управлению гос. имуществом ЯО</c:v>
                </c:pt>
                <c:pt idx="7">
                  <c:v>ВЦП департамента имущественных и земельных отношений ЯО</c:v>
                </c:pt>
              </c:strCache>
            </c:strRef>
          </c:cat>
          <c:val>
            <c:numRef>
              <c:f>Финансы!$C$26:$C$33</c:f>
              <c:numCache>
                <c:formatCode>#,##0</c:formatCode>
                <c:ptCount val="8"/>
                <c:pt idx="0">
                  <c:v>4230119096</c:v>
                </c:pt>
                <c:pt idx="1">
                  <c:v>2615829359</c:v>
                </c:pt>
                <c:pt idx="2">
                  <c:v>150887106</c:v>
                </c:pt>
                <c:pt idx="3">
                  <c:v>181838550</c:v>
                </c:pt>
                <c:pt idx="4">
                  <c:v>1795000</c:v>
                </c:pt>
                <c:pt idx="5">
                  <c:v>29406522</c:v>
                </c:pt>
                <c:pt idx="6">
                  <c:v>28871030</c:v>
                </c:pt>
                <c:pt idx="7">
                  <c:v>62491353</c:v>
                </c:pt>
              </c:numCache>
            </c:numRef>
          </c:val>
        </c:ser>
        <c:dLbls>
          <c:showLegendKey val="0"/>
          <c:showVal val="0"/>
          <c:showCatName val="0"/>
          <c:showSerName val="0"/>
          <c:showPercent val="0"/>
          <c:showBubbleSize val="0"/>
          <c:showLeaderLines val="1"/>
        </c:dLbls>
        <c:gapWidth val="100"/>
        <c:splitType val="pos"/>
        <c:splitPos val="6"/>
        <c:secondPieSize val="75"/>
        <c:serLines/>
      </c:ofPieChart>
    </c:plotArea>
    <c:legend>
      <c:legendPos val="b"/>
      <c:layout>
        <c:manualLayout>
          <c:xMode val="edge"/>
          <c:yMode val="edge"/>
          <c:x val="2.016193686678421E-3"/>
          <c:y val="0.48414262627651894"/>
          <c:w val="0.99510279057441475"/>
          <c:h val="0.51430481189851274"/>
        </c:manualLayout>
      </c:layout>
      <c:overlay val="0"/>
    </c:legend>
    <c:plotVisOnly val="1"/>
    <c:dispBlanksAs val="gap"/>
    <c:showDLblsOverMax val="0"/>
  </c:chart>
  <c:txPr>
    <a:bodyPr/>
    <a:lstStyle/>
    <a:p>
      <a:pPr>
        <a:defRPr>
          <a:latin typeface="Arial Narrow" panose="020B0606020202030204" pitchFamily="34" charset="0"/>
        </a:defRPr>
      </a:pPr>
      <a:endParaRPr lang="ru-RU"/>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1"/>
          <c:showBubbleSize val="0"/>
          <c:showLeaderLines val="1"/>
        </c:dLbls>
        <c:firstSliceAng val="278"/>
        <c:holeSize val="50"/>
      </c:doughnutChart>
    </c:plotArea>
    <c:plotVisOnly val="1"/>
    <c:dispBlanksAs val="gap"/>
    <c:showDLblsOverMax val="0"/>
  </c:chart>
  <c:txPr>
    <a:bodyPr/>
    <a:lstStyle/>
    <a:p>
      <a:pPr>
        <a:defRPr>
          <a:latin typeface="Arial Narrow" panose="020B0606020202030204" pitchFamily="34" charset="0"/>
        </a:defRPr>
      </a:pPr>
      <a:endParaRPr lang="ru-RU"/>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1"/>
          <c:showBubbleSize val="0"/>
          <c:showLeaderLines val="1"/>
        </c:dLbls>
        <c:firstSliceAng val="312"/>
        <c:holeSize val="50"/>
      </c:doughnutChart>
      <c:spPr>
        <a:noFill/>
        <a:ln w="25400">
          <a:noFill/>
        </a:ln>
      </c:spPr>
    </c:plotArea>
    <c:plotVisOnly val="1"/>
    <c:dispBlanksAs val="gap"/>
    <c:showDLblsOverMax val="0"/>
  </c:chart>
  <c:txPr>
    <a:bodyPr/>
    <a:lstStyle/>
    <a:p>
      <a:pPr>
        <a:defRPr>
          <a:latin typeface="Arial Narrow" panose="020B0606020202030204" pitchFamily="34" charset="0"/>
        </a:defRPr>
      </a:pPr>
      <a:endParaRPr lang="ru-RU"/>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1"/>
          <c:showBubbleSize val="0"/>
          <c:showLeaderLines val="1"/>
        </c:dLbls>
        <c:firstSliceAng val="342"/>
        <c:holeSize val="50"/>
      </c:doughnutChart>
    </c:plotArea>
    <c:plotVisOnly val="1"/>
    <c:dispBlanksAs val="gap"/>
    <c:showDLblsOverMax val="0"/>
  </c:chart>
  <c:txPr>
    <a:bodyPr/>
    <a:lstStyle/>
    <a:p>
      <a:pPr>
        <a:defRPr>
          <a:latin typeface="Arial Narrow" panose="020B0606020202030204" pitchFamily="34" charset="0"/>
        </a:defRPr>
      </a:pPr>
      <a:endParaRPr lang="ru-RU"/>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4"/>
    </mc:Choice>
    <mc:Fallback>
      <c:style val="14"/>
    </mc:Fallback>
  </mc:AlternateContent>
  <c:chart>
    <c:autoTitleDeleted val="1"/>
    <c:plotArea>
      <c:layout>
        <c:manualLayout>
          <c:layoutTarget val="inner"/>
          <c:xMode val="edge"/>
          <c:yMode val="edge"/>
          <c:x val="0.21552400326095622"/>
          <c:y val="0.10812725683126254"/>
          <c:w val="0.88120764479010971"/>
          <c:h val="0.83539908703795196"/>
        </c:manualLayout>
      </c:layout>
      <c:doughnutChart>
        <c:varyColors val="1"/>
        <c:ser>
          <c:idx val="0"/>
          <c:order val="0"/>
          <c:dLbls>
            <c:dLbl>
              <c:idx val="1"/>
              <c:delete val="1"/>
            </c:dLbl>
            <c:txPr>
              <a:bodyPr/>
              <a:lstStyle/>
              <a:p>
                <a:pPr>
                  <a:defRPr sz="1200">
                    <a:solidFill>
                      <a:schemeClr val="bg1">
                        <a:lumMod val="95000"/>
                      </a:schemeClr>
                    </a:solidFill>
                  </a:defRPr>
                </a:pPr>
                <a:endParaRPr lang="ru-RU"/>
              </a:p>
            </c:txPr>
            <c:showLegendKey val="0"/>
            <c:showVal val="0"/>
            <c:showCatName val="0"/>
            <c:showSerName val="0"/>
            <c:showPercent val="1"/>
            <c:showBubbleSize val="0"/>
            <c:showLeaderLines val="1"/>
          </c:dLbls>
          <c:cat>
            <c:strRef>
              <c:f>'АИП ЯО 2019 (к 1 чтению)'!$I$14</c:f>
              <c:strCache>
                <c:ptCount val="1"/>
                <c:pt idx="0">
                  <c:v>Строительство социальных объектов</c:v>
                </c:pt>
              </c:strCache>
            </c:strRef>
          </c:cat>
          <c:val>
            <c:numRef>
              <c:f>('АИП ЯО 2019 (к 1 чтению)'!$J$14;'АИП ЯО 2019 (к 1 чтению)'!$K$14)</c:f>
              <c:numCache>
                <c:formatCode>#,##0_ ;[Red]\-#,##0\ </c:formatCode>
                <c:ptCount val="2"/>
                <c:pt idx="0">
                  <c:v>1875628688</c:v>
                </c:pt>
                <c:pt idx="1">
                  <c:v>3703816899</c:v>
                </c:pt>
              </c:numCache>
            </c:numRef>
          </c:val>
        </c:ser>
        <c:dLbls>
          <c:showLegendKey val="0"/>
          <c:showVal val="0"/>
          <c:showCatName val="0"/>
          <c:showSerName val="0"/>
          <c:showPercent val="1"/>
          <c:showBubbleSize val="0"/>
          <c:showLeaderLines val="1"/>
        </c:dLbls>
        <c:firstSliceAng val="0"/>
        <c:holeSize val="50"/>
      </c:doughnutChart>
    </c:plotArea>
    <c:plotVisOnly val="1"/>
    <c:dispBlanksAs val="gap"/>
    <c:showDLblsOverMax val="0"/>
  </c:chart>
  <c:txPr>
    <a:bodyPr/>
    <a:lstStyle/>
    <a:p>
      <a:pPr>
        <a:defRPr sz="1800"/>
      </a:pPr>
      <a:endParaRPr lang="ru-RU"/>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10645228617423727"/>
          <c:y val="0.13465251029024095"/>
          <c:w val="0.87833386069866537"/>
          <c:h val="0.81457961662034062"/>
        </c:manualLayout>
      </c:layout>
      <c:doughnutChart>
        <c:varyColors val="1"/>
        <c:ser>
          <c:idx val="0"/>
          <c:order val="0"/>
          <c:dLbls>
            <c:dLbl>
              <c:idx val="0"/>
              <c:layout>
                <c:manualLayout>
                  <c:x val="5.4790977288861785E-3"/>
                  <c:y val="2.2166137013814829E-3"/>
                </c:manualLayout>
              </c:layout>
              <c:showLegendKey val="0"/>
              <c:showVal val="0"/>
              <c:showCatName val="0"/>
              <c:showSerName val="0"/>
              <c:showPercent val="1"/>
              <c:showBubbleSize val="0"/>
            </c:dLbl>
            <c:dLbl>
              <c:idx val="1"/>
              <c:delete val="1"/>
            </c:dLbl>
            <c:txPr>
              <a:bodyPr/>
              <a:lstStyle/>
              <a:p>
                <a:pPr>
                  <a:defRPr sz="1200">
                    <a:solidFill>
                      <a:schemeClr val="bg1"/>
                    </a:solidFill>
                  </a:defRPr>
                </a:pPr>
                <a:endParaRPr lang="ru-RU"/>
              </a:p>
            </c:txPr>
            <c:showLegendKey val="0"/>
            <c:showVal val="0"/>
            <c:showCatName val="0"/>
            <c:showSerName val="0"/>
            <c:showPercent val="1"/>
            <c:showBubbleSize val="0"/>
            <c:showLeaderLines val="1"/>
          </c:dLbls>
          <c:cat>
            <c:strRef>
              <c:f>'АИП ЯО 2019 (к 1 чтению)'!$I$15</c:f>
              <c:strCache>
                <c:ptCount val="1"/>
                <c:pt idx="0">
                  <c:v>Развитие сети автомобильных дорог</c:v>
                </c:pt>
              </c:strCache>
            </c:strRef>
          </c:cat>
          <c:val>
            <c:numRef>
              <c:f>'АИП ЯО 2019 (к 1 чтению)'!$J$15:$K$15</c:f>
              <c:numCache>
                <c:formatCode>#,##0_ ;[Red]\-#,##0\ </c:formatCode>
                <c:ptCount val="2"/>
                <c:pt idx="0">
                  <c:v>1120375234</c:v>
                </c:pt>
                <c:pt idx="1">
                  <c:v>4459070353</c:v>
                </c:pt>
              </c:numCache>
            </c:numRef>
          </c:val>
        </c:ser>
        <c:dLbls>
          <c:showLegendKey val="0"/>
          <c:showVal val="0"/>
          <c:showCatName val="0"/>
          <c:showSerName val="0"/>
          <c:showPercent val="1"/>
          <c:showBubbleSize val="0"/>
          <c:showLeaderLines val="1"/>
        </c:dLbls>
        <c:firstSliceAng val="0"/>
        <c:holeSize val="50"/>
      </c:doughnutChart>
    </c:plotArea>
    <c:plotVisOnly val="1"/>
    <c:dispBlanksAs val="gap"/>
    <c:showDLblsOverMax val="0"/>
  </c:chart>
  <c:txPr>
    <a:bodyPr/>
    <a:lstStyle/>
    <a:p>
      <a:pPr>
        <a:defRPr sz="1800"/>
      </a:pPr>
      <a:endParaRPr lang="ru-RU"/>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manualLayout>
          <c:layoutTarget val="inner"/>
          <c:xMode val="edge"/>
          <c:yMode val="edge"/>
          <c:x val="0.18896709889377369"/>
          <c:y val="0.12278839048853463"/>
          <c:w val="0.63333637532337672"/>
          <c:h val="0.77341102079875956"/>
        </c:manualLayout>
      </c:layout>
      <c:doughnutChart>
        <c:varyColors val="1"/>
        <c:ser>
          <c:idx val="0"/>
          <c:order val="0"/>
          <c:dLbls>
            <c:dLbl>
              <c:idx val="0"/>
              <c:layout>
                <c:manualLayout>
                  <c:x val="0"/>
                  <c:y val="2.7727986271371838E-2"/>
                </c:manualLayout>
              </c:layout>
              <c:showLegendKey val="0"/>
              <c:showVal val="0"/>
              <c:showCatName val="0"/>
              <c:showSerName val="0"/>
              <c:showPercent val="1"/>
              <c:showBubbleSize val="0"/>
            </c:dLbl>
            <c:dLbl>
              <c:idx val="1"/>
              <c:delete val="1"/>
            </c:dLbl>
            <c:txPr>
              <a:bodyPr/>
              <a:lstStyle/>
              <a:p>
                <a:pPr>
                  <a:defRPr sz="1200">
                    <a:solidFill>
                      <a:schemeClr val="bg1"/>
                    </a:solidFill>
                  </a:defRPr>
                </a:pPr>
                <a:endParaRPr lang="ru-RU"/>
              </a:p>
            </c:txPr>
            <c:showLegendKey val="0"/>
            <c:showVal val="0"/>
            <c:showCatName val="0"/>
            <c:showSerName val="0"/>
            <c:showPercent val="1"/>
            <c:showBubbleSize val="0"/>
            <c:showLeaderLines val="1"/>
          </c:dLbls>
          <c:cat>
            <c:strRef>
              <c:f>'АИП ЯО 2019 (к 1 чтению)'!$I$16</c:f>
              <c:strCache>
                <c:ptCount val="1"/>
                <c:pt idx="0">
                  <c:v>Обеспечение доступным и комфортным жильем населения</c:v>
                </c:pt>
              </c:strCache>
            </c:strRef>
          </c:cat>
          <c:val>
            <c:numRef>
              <c:f>'АИП ЯО 2019 (к 1 чтению)'!$J$16:$K$16</c:f>
              <c:numCache>
                <c:formatCode>#,##0_ ;[Red]\-#,##0\ </c:formatCode>
                <c:ptCount val="2"/>
                <c:pt idx="0">
                  <c:v>735257173</c:v>
                </c:pt>
                <c:pt idx="1">
                  <c:v>4844188414</c:v>
                </c:pt>
              </c:numCache>
            </c:numRef>
          </c:val>
        </c:ser>
        <c:dLbls>
          <c:showLegendKey val="0"/>
          <c:showVal val="0"/>
          <c:showCatName val="0"/>
          <c:showSerName val="0"/>
          <c:showPercent val="1"/>
          <c:showBubbleSize val="0"/>
          <c:showLeaderLines val="1"/>
        </c:dLbls>
        <c:firstSliceAng val="0"/>
        <c:holeSize val="50"/>
      </c:doughnutChart>
    </c:plotArea>
    <c:plotVisOnly val="1"/>
    <c:dispBlanksAs val="gap"/>
    <c:showDLblsOverMax val="0"/>
  </c:chart>
  <c:txPr>
    <a:bodyPr/>
    <a:lstStyle/>
    <a:p>
      <a:pPr>
        <a:defRPr sz="1800"/>
      </a:pPr>
      <a:endParaRPr lang="ru-RU"/>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7.0908254171242441E-2"/>
          <c:y val="0"/>
          <c:w val="0.93791092365171169"/>
          <c:h val="1"/>
        </c:manualLayout>
      </c:layout>
      <c:doughnutChart>
        <c:varyColors val="1"/>
        <c:ser>
          <c:idx val="0"/>
          <c:order val="0"/>
          <c:dLbls>
            <c:dLbl>
              <c:idx val="0"/>
              <c:layout>
                <c:manualLayout>
                  <c:x val="1.820751984906396E-2"/>
                  <c:y val="3.9569810727001803E-2"/>
                </c:manualLayout>
              </c:layout>
              <c:showLegendKey val="0"/>
              <c:showVal val="0"/>
              <c:showCatName val="0"/>
              <c:showSerName val="0"/>
              <c:showPercent val="1"/>
              <c:showBubbleSize val="0"/>
            </c:dLbl>
            <c:dLbl>
              <c:idx val="1"/>
              <c:delete val="1"/>
            </c:dLbl>
            <c:txPr>
              <a:bodyPr/>
              <a:lstStyle/>
              <a:p>
                <a:pPr>
                  <a:defRPr sz="1200">
                    <a:solidFill>
                      <a:schemeClr val="bg1"/>
                    </a:solidFill>
                  </a:defRPr>
                </a:pPr>
                <a:endParaRPr lang="ru-RU"/>
              </a:p>
            </c:txPr>
            <c:showLegendKey val="0"/>
            <c:showVal val="0"/>
            <c:showCatName val="0"/>
            <c:showSerName val="0"/>
            <c:showPercent val="1"/>
            <c:showBubbleSize val="0"/>
            <c:showLeaderLines val="1"/>
          </c:dLbls>
          <c:cat>
            <c:strRef>
              <c:f>'АИП ЯО 2019 (к 1 чтению)'!$I$17</c:f>
              <c:strCache>
                <c:ptCount val="1"/>
                <c:pt idx="0">
                  <c:v>Поддержка жилищно-коммунального хозяйства</c:v>
                </c:pt>
              </c:strCache>
            </c:strRef>
          </c:cat>
          <c:val>
            <c:numRef>
              <c:f>'АИП ЯО 2019 (к 1 чтению)'!$J$17:$K$17</c:f>
              <c:numCache>
                <c:formatCode>#,##0_ ;[Red]\-#,##0\ </c:formatCode>
                <c:ptCount val="2"/>
                <c:pt idx="0">
                  <c:v>1848184492</c:v>
                </c:pt>
                <c:pt idx="1">
                  <c:v>3731261095</c:v>
                </c:pt>
              </c:numCache>
            </c:numRef>
          </c:val>
        </c:ser>
        <c:dLbls>
          <c:showLegendKey val="0"/>
          <c:showVal val="0"/>
          <c:showCatName val="0"/>
          <c:showSerName val="0"/>
          <c:showPercent val="1"/>
          <c:showBubbleSize val="0"/>
          <c:showLeaderLines val="1"/>
        </c:dLbls>
        <c:firstSliceAng val="0"/>
        <c:holeSize val="50"/>
      </c:doughnutChart>
    </c:plotArea>
    <c:plotVisOnly val="1"/>
    <c:dispBlanksAs val="gap"/>
    <c:showDLblsOverMax val="0"/>
  </c:chart>
  <c:txPr>
    <a:bodyPr/>
    <a:lstStyle/>
    <a:p>
      <a:pPr>
        <a:defRPr sz="1800"/>
      </a:pPr>
      <a:endParaRPr lang="ru-RU"/>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7890658214656455E-2"/>
          <c:y val="0"/>
          <c:w val="0.90500430431463852"/>
          <c:h val="1"/>
        </c:manualLayout>
      </c:layout>
      <c:doughnutChart>
        <c:varyColors val="1"/>
        <c:ser>
          <c:idx val="2"/>
          <c:order val="2"/>
          <c:dLbls>
            <c:showLegendKey val="0"/>
            <c:showVal val="0"/>
            <c:showCatName val="0"/>
            <c:showSerName val="0"/>
            <c:showPercent val="1"/>
            <c:showBubbleSize val="0"/>
            <c:showLeaderLines val="1"/>
          </c:dLbls>
          <c:cat>
            <c:strRef>
              <c:f>'Приложение № &lt;НомерПриложения&gt;'!$I$56:$I$67</c:f>
              <c:strCache>
                <c:ptCount val="5"/>
                <c:pt idx="0">
                  <c:v>НАЦИОНАЛЬНАЯ ЭКОНОМИКА</c:v>
                </c:pt>
                <c:pt idx="1">
                  <c:v>ОБРАЗОВАНИЕ</c:v>
                </c:pt>
                <c:pt idx="2">
                  <c:v>СОЦИАЛЬНАЯ ПОЛИТИКА</c:v>
                </c:pt>
                <c:pt idx="3">
                  <c:v>МЕЖБЮДЖЕТНЫЕ ТРАНСФЕРТЫ ОБЩЕГО ХАРАКТЕРА БЮДЖЕТАМ БЮДЖЕТНОЙ СИСТЕМЫ РОССИЙСКОЙ ФЕДЕРАЦИИ</c:v>
                </c:pt>
                <c:pt idx="4">
                  <c:v>ПРОЧИЕ НАПРАВЛЕНИЯ</c:v>
                </c:pt>
              </c:strCache>
            </c:strRef>
          </c:cat>
          <c:val>
            <c:numRef>
              <c:f>'Приложение № &lt;НомерПриложения&gt;'!$L$56:$L$67</c:f>
              <c:numCache>
                <c:formatCode>#,##0.00;[Red]\-#,##0.00;\ </c:formatCode>
                <c:ptCount val="5"/>
                <c:pt idx="0" formatCode="#,##0.00_ ;[Red]\-#,##0.00\ ">
                  <c:v>2083.141756</c:v>
                </c:pt>
                <c:pt idx="1">
                  <c:v>15084.048902</c:v>
                </c:pt>
                <c:pt idx="2">
                  <c:v>10424.797237000001</c:v>
                </c:pt>
                <c:pt idx="3">
                  <c:v>4230.1190960000004</c:v>
                </c:pt>
                <c:pt idx="4">
                  <c:v>1567.1280259999999</c:v>
                </c:pt>
              </c:numCache>
            </c:numRef>
          </c:val>
        </c:ser>
        <c:ser>
          <c:idx val="3"/>
          <c:order val="3"/>
          <c:dLbls>
            <c:showLegendKey val="0"/>
            <c:showVal val="0"/>
            <c:showCatName val="0"/>
            <c:showSerName val="0"/>
            <c:showPercent val="1"/>
            <c:showBubbleSize val="0"/>
            <c:showLeaderLines val="1"/>
          </c:dLbls>
          <c:cat>
            <c:strRef>
              <c:f>'Приложение № &lt;НомерПриложения&gt;'!$I$56:$I$67</c:f>
              <c:strCache>
                <c:ptCount val="5"/>
                <c:pt idx="0">
                  <c:v>НАЦИОНАЛЬНАЯ ЭКОНОМИКА</c:v>
                </c:pt>
                <c:pt idx="1">
                  <c:v>ОБРАЗОВАНИЕ</c:v>
                </c:pt>
                <c:pt idx="2">
                  <c:v>СОЦИАЛЬНАЯ ПОЛИТИКА</c:v>
                </c:pt>
                <c:pt idx="3">
                  <c:v>МЕЖБЮДЖЕТНЫЕ ТРАНСФЕРТЫ ОБЩЕГО ХАРАКТЕРА БЮДЖЕТАМ БЮДЖЕТНОЙ СИСТЕМЫ РОССИЙСКОЙ ФЕДЕРАЦИИ</c:v>
                </c:pt>
                <c:pt idx="4">
                  <c:v>ПРОЧИЕ НАПРАВЛЕНИЯ</c:v>
                </c:pt>
              </c:strCache>
            </c:strRef>
          </c:cat>
          <c:val>
            <c:numRef>
              <c:f>'Приложение № &lt;НомерПриложения&gt;'!$M$56:$M$67</c:f>
              <c:numCache>
                <c:formatCode>#,##0.0;[Red]\-#,##0.0;\ </c:formatCode>
                <c:ptCount val="5"/>
                <c:pt idx="0">
                  <c:v>1574.3970959999999</c:v>
                </c:pt>
                <c:pt idx="1">
                  <c:v>14754.615672</c:v>
                </c:pt>
                <c:pt idx="2">
                  <c:v>9866.6732749999992</c:v>
                </c:pt>
                <c:pt idx="3">
                  <c:v>1998.509</c:v>
                </c:pt>
                <c:pt idx="4">
                  <c:v>1104.2764569999999</c:v>
                </c:pt>
              </c:numCache>
            </c:numRef>
          </c:val>
        </c:ser>
        <c:ser>
          <c:idx val="4"/>
          <c:order val="4"/>
          <c:dLbls>
            <c:showLegendKey val="0"/>
            <c:showVal val="0"/>
            <c:showCatName val="0"/>
            <c:showSerName val="0"/>
            <c:showPercent val="1"/>
            <c:showBubbleSize val="0"/>
            <c:showLeaderLines val="1"/>
          </c:dLbls>
          <c:cat>
            <c:strRef>
              <c:f>'Приложение № &lt;НомерПриложения&gt;'!$I$56:$I$67</c:f>
              <c:strCache>
                <c:ptCount val="5"/>
                <c:pt idx="0">
                  <c:v>НАЦИОНАЛЬНАЯ ЭКОНОМИКА</c:v>
                </c:pt>
                <c:pt idx="1">
                  <c:v>ОБРАЗОВАНИЕ</c:v>
                </c:pt>
                <c:pt idx="2">
                  <c:v>СОЦИАЛЬНАЯ ПОЛИТИКА</c:v>
                </c:pt>
                <c:pt idx="3">
                  <c:v>МЕЖБЮДЖЕТНЫЕ ТРАНСФЕРТЫ ОБЩЕГО ХАРАКТЕРА БЮДЖЕТАМ БЮДЖЕТНОЙ СИСТЕМЫ РОССИЙСКОЙ ФЕДЕРАЦИИ</c:v>
                </c:pt>
                <c:pt idx="4">
                  <c:v>ПРОЧИЕ НАПРАВЛЕНИЯ</c:v>
                </c:pt>
              </c:strCache>
            </c:strRef>
          </c:cat>
          <c:val>
            <c:numRef>
              <c:f>'Приложение № &lt;НомерПриложения&gt;'!$N$56:$N$67</c:f>
              <c:numCache>
                <c:formatCode>#,##0.0;[Red]\-#,##0.0;\ </c:formatCode>
                <c:ptCount val="5"/>
                <c:pt idx="0">
                  <c:v>1418.9731429999999</c:v>
                </c:pt>
                <c:pt idx="1">
                  <c:v>14202.322447</c:v>
                </c:pt>
                <c:pt idx="2">
                  <c:v>9890.5573750000003</c:v>
                </c:pt>
                <c:pt idx="3">
                  <c:v>519.375</c:v>
                </c:pt>
                <c:pt idx="4">
                  <c:v>945.61166000000003</c:v>
                </c:pt>
              </c:numCache>
            </c:numRef>
          </c:val>
        </c:ser>
        <c:ser>
          <c:idx val="1"/>
          <c:order val="1"/>
          <c:dLbls>
            <c:showLegendKey val="0"/>
            <c:showVal val="0"/>
            <c:showCatName val="0"/>
            <c:showSerName val="0"/>
            <c:showPercent val="1"/>
            <c:showBubbleSize val="0"/>
            <c:showLeaderLines val="1"/>
          </c:dLbls>
          <c:cat>
            <c:strRef>
              <c:f>'Приложение № &lt;НомерПриложения&gt;'!$I$56:$I$67</c:f>
              <c:strCache>
                <c:ptCount val="5"/>
                <c:pt idx="0">
                  <c:v>НАЦИОНАЛЬНАЯ ЭКОНОМИКА</c:v>
                </c:pt>
                <c:pt idx="1">
                  <c:v>ОБРАЗОВАНИЕ</c:v>
                </c:pt>
                <c:pt idx="2">
                  <c:v>СОЦИАЛЬНАЯ ПОЛИТИКА</c:v>
                </c:pt>
                <c:pt idx="3">
                  <c:v>МЕЖБЮДЖЕТНЫЕ ТРАНСФЕРТЫ ОБЩЕГО ХАРАКТЕРА БЮДЖЕТАМ БЮДЖЕТНОЙ СИСТЕМЫ РОССИЙСКОЙ ФЕДЕРАЦИИ</c:v>
                </c:pt>
                <c:pt idx="4">
                  <c:v>ПРОЧИЕ НАПРАВЛЕНИЯ</c:v>
                </c:pt>
              </c:strCache>
            </c:strRef>
          </c:cat>
          <c:val>
            <c:numRef>
              <c:f>'Приложение № &lt;НомерПриложения&gt;'!$K$56:$K$67</c:f>
            </c:numRef>
          </c:val>
        </c:ser>
        <c:ser>
          <c:idx val="0"/>
          <c:order val="0"/>
          <c:dLbls>
            <c:showLegendKey val="0"/>
            <c:showVal val="0"/>
            <c:showCatName val="0"/>
            <c:showSerName val="0"/>
            <c:showPercent val="1"/>
            <c:showBubbleSize val="0"/>
            <c:showLeaderLines val="1"/>
          </c:dLbls>
          <c:cat>
            <c:strRef>
              <c:f>'Приложение № &lt;НомерПриложения&gt;'!$I$56:$I$67</c:f>
              <c:strCache>
                <c:ptCount val="5"/>
                <c:pt idx="0">
                  <c:v>НАЦИОНАЛЬНАЯ ЭКОНОМИКА</c:v>
                </c:pt>
                <c:pt idx="1">
                  <c:v>ОБРАЗОВАНИЕ</c:v>
                </c:pt>
                <c:pt idx="2">
                  <c:v>СОЦИАЛЬНАЯ ПОЛИТИКА</c:v>
                </c:pt>
                <c:pt idx="3">
                  <c:v>МЕЖБЮДЖЕТНЫЕ ТРАНСФЕРТЫ ОБЩЕГО ХАРАКТЕРА БЮДЖЕТАМ БЮДЖЕТНОЙ СИСТЕМЫ РОССИЙСКОЙ ФЕДЕРАЦИИ</c:v>
                </c:pt>
                <c:pt idx="4">
                  <c:v>ПРОЧИЕ НАПРАВЛЕНИЯ</c:v>
                </c:pt>
              </c:strCache>
            </c:strRef>
          </c:cat>
          <c:val>
            <c:numRef>
              <c:f>'Приложение № &lt;НомерПриложения&gt;'!$J$56:$J$67</c:f>
            </c:numRef>
          </c:val>
        </c:ser>
        <c:dLbls>
          <c:showLegendKey val="0"/>
          <c:showVal val="0"/>
          <c:showCatName val="0"/>
          <c:showSerName val="0"/>
          <c:showPercent val="1"/>
          <c:showBubbleSize val="0"/>
          <c:showLeaderLines val="1"/>
        </c:dLbls>
        <c:firstSliceAng val="0"/>
        <c:holeSize val="50"/>
      </c:doughnutChart>
    </c:plotArea>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Лист1!$D$2:$I$2</c:f>
              <c:strCache>
                <c:ptCount val="1"/>
                <c:pt idx="0">
                  <c:v>2016 год 2017 год 2018 год (оценка) 2019 год (прогноз) 2020 год (прогноз) 2021 год (прогноз)</c:v>
                </c:pt>
              </c:strCache>
            </c:strRef>
          </c:tx>
          <c:spPr>
            <a:solidFill>
              <a:schemeClr val="accent5">
                <a:lumMod val="60000"/>
                <a:lumOff val="40000"/>
              </a:schemeClr>
            </a:solidFill>
          </c:spPr>
          <c:invertIfNegative val="0"/>
          <c:dPt>
            <c:idx val="3"/>
            <c:invertIfNegative val="0"/>
            <c:bubble3D val="0"/>
            <c:spPr>
              <a:pattFill prst="pct40">
                <a:fgClr>
                  <a:schemeClr val="accent5">
                    <a:lumMod val="60000"/>
                    <a:lumOff val="40000"/>
                  </a:schemeClr>
                </a:fgClr>
                <a:bgClr>
                  <a:schemeClr val="bg1"/>
                </a:bgClr>
              </a:pattFill>
            </c:spPr>
          </c:dPt>
          <c:dPt>
            <c:idx val="4"/>
            <c:invertIfNegative val="0"/>
            <c:bubble3D val="0"/>
            <c:spPr>
              <a:pattFill prst="pct40">
                <a:fgClr>
                  <a:schemeClr val="accent5">
                    <a:lumMod val="60000"/>
                    <a:lumOff val="40000"/>
                  </a:schemeClr>
                </a:fgClr>
                <a:bgClr>
                  <a:schemeClr val="bg1"/>
                </a:bgClr>
              </a:pattFill>
            </c:spPr>
          </c:dPt>
          <c:dPt>
            <c:idx val="5"/>
            <c:invertIfNegative val="0"/>
            <c:bubble3D val="0"/>
            <c:spPr>
              <a:pattFill prst="pct40">
                <a:fgClr>
                  <a:schemeClr val="accent5">
                    <a:lumMod val="60000"/>
                    <a:lumOff val="40000"/>
                  </a:schemeClr>
                </a:fgClr>
                <a:bgClr>
                  <a:schemeClr val="bg1"/>
                </a:bgClr>
              </a:pattFill>
            </c:spPr>
          </c:dPt>
          <c:dLbls>
            <c:txPr>
              <a:bodyPr/>
              <a:lstStyle/>
              <a:p>
                <a:pPr>
                  <a:defRPr b="1"/>
                </a:pPr>
                <a:endParaRPr lang="ru-RU"/>
              </a:p>
            </c:txPr>
            <c:dLblPos val="outEnd"/>
            <c:showLegendKey val="0"/>
            <c:showVal val="1"/>
            <c:showCatName val="0"/>
            <c:showSerName val="0"/>
            <c:showPercent val="0"/>
            <c:showBubbleSize val="0"/>
            <c:showLeaderLines val="0"/>
          </c:dLbls>
          <c:cat>
            <c:strRef>
              <c:f>Лист1!$D$2:$I$2</c:f>
              <c:strCache>
                <c:ptCount val="6"/>
                <c:pt idx="0">
                  <c:v>2016 год</c:v>
                </c:pt>
                <c:pt idx="1">
                  <c:v>2017 год</c:v>
                </c:pt>
                <c:pt idx="2">
                  <c:v>2018 год (оценка)</c:v>
                </c:pt>
                <c:pt idx="3">
                  <c:v>2019 год (прогноз)</c:v>
                </c:pt>
                <c:pt idx="4">
                  <c:v>2020 год (прогноз)</c:v>
                </c:pt>
                <c:pt idx="5">
                  <c:v>2021 год (прогноз)</c:v>
                </c:pt>
              </c:strCache>
            </c:strRef>
          </c:cat>
          <c:val>
            <c:numRef>
              <c:f>Лист1!$D$5:$I$5</c:f>
              <c:numCache>
                <c:formatCode>0.0</c:formatCode>
                <c:ptCount val="6"/>
                <c:pt idx="0">
                  <c:v>469.80489999999998</c:v>
                </c:pt>
                <c:pt idx="1">
                  <c:v>503.16102000000001</c:v>
                </c:pt>
                <c:pt idx="2">
                  <c:v>539.3886</c:v>
                </c:pt>
                <c:pt idx="3">
                  <c:v>581.70830000000001</c:v>
                </c:pt>
                <c:pt idx="4">
                  <c:v>618.35590000000002</c:v>
                </c:pt>
                <c:pt idx="5">
                  <c:v>659.40470000000005</c:v>
                </c:pt>
              </c:numCache>
            </c:numRef>
          </c:val>
        </c:ser>
        <c:dLbls>
          <c:dLblPos val="outEnd"/>
          <c:showLegendKey val="0"/>
          <c:showVal val="1"/>
          <c:showCatName val="0"/>
          <c:showSerName val="0"/>
          <c:showPercent val="0"/>
          <c:showBubbleSize val="0"/>
        </c:dLbls>
        <c:gapWidth val="150"/>
        <c:axId val="157819648"/>
        <c:axId val="157843840"/>
      </c:barChart>
      <c:catAx>
        <c:axId val="157819648"/>
        <c:scaling>
          <c:orientation val="minMax"/>
        </c:scaling>
        <c:delete val="0"/>
        <c:axPos val="b"/>
        <c:majorTickMark val="out"/>
        <c:minorTickMark val="none"/>
        <c:tickLblPos val="nextTo"/>
        <c:crossAx val="157843840"/>
        <c:crosses val="autoZero"/>
        <c:auto val="1"/>
        <c:lblAlgn val="ctr"/>
        <c:lblOffset val="100"/>
        <c:noMultiLvlLbl val="0"/>
      </c:catAx>
      <c:valAx>
        <c:axId val="157843840"/>
        <c:scaling>
          <c:orientation val="minMax"/>
        </c:scaling>
        <c:delete val="1"/>
        <c:axPos val="l"/>
        <c:numFmt formatCode="0.0" sourceLinked="1"/>
        <c:majorTickMark val="out"/>
        <c:minorTickMark val="none"/>
        <c:tickLblPos val="nextTo"/>
        <c:crossAx val="157819648"/>
        <c:crosses val="autoZero"/>
        <c:crossBetween val="between"/>
      </c:valAx>
    </c:plotArea>
    <c:plotVisOnly val="1"/>
    <c:dispBlanksAs val="gap"/>
    <c:showDLblsOverMax val="0"/>
  </c:chart>
  <c:spPr>
    <a:ln>
      <a:noFill/>
    </a:ln>
  </c:spPr>
  <c:txPr>
    <a:bodyPr/>
    <a:lstStyle/>
    <a:p>
      <a:pPr>
        <a:defRPr>
          <a:latin typeface="Arial Narrow" panose="020B0606020202030204" pitchFamily="34" charset="0"/>
        </a:defRPr>
      </a:pPr>
      <a:endParaRPr lang="ru-RU"/>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191799524732074"/>
          <c:y val="4.2742682481145551E-2"/>
          <c:w val="0.55655880588695639"/>
          <c:h val="0.88144589521246552"/>
        </c:manualLayout>
      </c:layout>
      <c:barChart>
        <c:barDir val="col"/>
        <c:grouping val="clustered"/>
        <c:varyColors val="0"/>
        <c:ser>
          <c:idx val="0"/>
          <c:order val="0"/>
          <c:tx>
            <c:strRef>
              <c:f>Лист1!$A$12</c:f>
              <c:strCache>
                <c:ptCount val="1"/>
                <c:pt idx="0">
                  <c:v>субвенции</c:v>
                </c:pt>
              </c:strCache>
            </c:strRef>
          </c:tx>
          <c:spPr>
            <a:solidFill>
              <a:schemeClr val="accent2">
                <a:lumMod val="60000"/>
                <a:lumOff val="40000"/>
              </a:schemeClr>
            </a:solidFill>
          </c:spPr>
          <c:invertIfNegative val="0"/>
          <c:cat>
            <c:strRef>
              <c:f>Лист1!$B$11:$D$11</c:f>
              <c:strCache>
                <c:ptCount val="3"/>
                <c:pt idx="0">
                  <c:v>2019 год</c:v>
                </c:pt>
                <c:pt idx="1">
                  <c:v>2020 год</c:v>
                </c:pt>
                <c:pt idx="2">
                  <c:v>2021 год </c:v>
                </c:pt>
              </c:strCache>
            </c:strRef>
          </c:cat>
          <c:val>
            <c:numRef>
              <c:f>Лист1!$B$12:$D$12</c:f>
              <c:numCache>
                <c:formatCode>#,##0.0</c:formatCode>
                <c:ptCount val="3"/>
                <c:pt idx="0">
                  <c:v>24019.865623999998</c:v>
                </c:pt>
                <c:pt idx="1">
                  <c:v>23564.054232999999</c:v>
                </c:pt>
                <c:pt idx="2">
                  <c:v>23589.983200999999</c:v>
                </c:pt>
              </c:numCache>
            </c:numRef>
          </c:val>
        </c:ser>
        <c:ser>
          <c:idx val="1"/>
          <c:order val="1"/>
          <c:tx>
            <c:strRef>
              <c:f>Лист1!$A$13</c:f>
              <c:strCache>
                <c:ptCount val="1"/>
                <c:pt idx="0">
                  <c:v>дотации на выравнивание
</c:v>
                </c:pt>
              </c:strCache>
            </c:strRef>
          </c:tx>
          <c:spPr>
            <a:solidFill>
              <a:schemeClr val="tx2">
                <a:lumMod val="40000"/>
                <a:lumOff val="60000"/>
              </a:schemeClr>
            </a:solidFill>
          </c:spPr>
          <c:invertIfNegative val="0"/>
          <c:dLbls>
            <c:dLbl>
              <c:idx val="0"/>
              <c:layout>
                <c:manualLayout>
                  <c:x val="-2.2928484464925982E-2"/>
                  <c:y val="1.0268056923843857E-2"/>
                </c:manualLayout>
              </c:layout>
              <c:tx>
                <c:rich>
                  <a:bodyPr/>
                  <a:lstStyle/>
                  <a:p>
                    <a:r>
                      <a:rPr lang="en-US"/>
                      <a:t>3 699,</a:t>
                    </a:r>
                    <a:r>
                      <a:rPr lang="ru-RU"/>
                      <a:t>7</a:t>
                    </a:r>
                    <a:endParaRPr lang="en-US"/>
                  </a:p>
                </c:rich>
              </c:tx>
              <c:dLblPos val="outEnd"/>
              <c:showLegendKey val="0"/>
              <c:showVal val="1"/>
              <c:showCatName val="0"/>
              <c:showSerName val="0"/>
              <c:showPercent val="0"/>
              <c:showBubbleSize val="0"/>
            </c:dLbl>
            <c:dLbl>
              <c:idx val="1"/>
              <c:layout>
                <c:manualLayout>
                  <c:x val="-1.8759669107666715E-2"/>
                  <c:y val="-9.4122767820988805E-17"/>
                </c:manualLayout>
              </c:layout>
              <c:dLblPos val="outEnd"/>
              <c:showLegendKey val="0"/>
              <c:showVal val="1"/>
              <c:showCatName val="0"/>
              <c:showSerName val="0"/>
              <c:showPercent val="0"/>
              <c:showBubbleSize val="0"/>
            </c:dLbl>
            <c:dLbl>
              <c:idx val="2"/>
              <c:layout>
                <c:manualLayout>
                  <c:x val="-1.4590853750407444E-2"/>
                  <c:y val="1.5402085385765643E-2"/>
                </c:manualLayout>
              </c:layout>
              <c:tx>
                <c:rich>
                  <a:bodyPr/>
                  <a:lstStyle/>
                  <a:p>
                    <a:r>
                      <a:rPr lang="en-US"/>
                      <a:t>519,</a:t>
                    </a:r>
                    <a:r>
                      <a:rPr lang="ru-RU"/>
                      <a:t>3</a:t>
                    </a:r>
                    <a:endParaRPr lang="en-US"/>
                  </a:p>
                </c:rich>
              </c:tx>
              <c:dLblPos val="outEnd"/>
              <c:showLegendKey val="0"/>
              <c:showVal val="1"/>
              <c:showCatName val="0"/>
              <c:showSerName val="0"/>
              <c:showPercent val="0"/>
              <c:showBubbleSize val="0"/>
            </c:dLbl>
            <c:dLblPos val="outEnd"/>
            <c:showLegendKey val="0"/>
            <c:showVal val="1"/>
            <c:showCatName val="0"/>
            <c:showSerName val="0"/>
            <c:showPercent val="0"/>
            <c:showBubbleSize val="0"/>
            <c:showLeaderLines val="0"/>
          </c:dLbls>
          <c:val>
            <c:numRef>
              <c:f>Лист1!$B$13:$D$13</c:f>
              <c:numCache>
                <c:formatCode>#,##0.0</c:formatCode>
                <c:ptCount val="3"/>
                <c:pt idx="0">
                  <c:v>3699.7550000000001</c:v>
                </c:pt>
                <c:pt idx="1">
                  <c:v>1998.509</c:v>
                </c:pt>
                <c:pt idx="2">
                  <c:v>519.375</c:v>
                </c:pt>
              </c:numCache>
            </c:numRef>
          </c:val>
        </c:ser>
        <c:ser>
          <c:idx val="2"/>
          <c:order val="2"/>
          <c:tx>
            <c:strRef>
              <c:f>Лист1!$A$14</c:f>
              <c:strCache>
                <c:ptCount val="1"/>
                <c:pt idx="0">
                  <c:v>субсидии</c:v>
                </c:pt>
              </c:strCache>
            </c:strRef>
          </c:tx>
          <c:spPr>
            <a:solidFill>
              <a:schemeClr val="accent3">
                <a:lumMod val="60000"/>
                <a:lumOff val="40000"/>
              </a:schemeClr>
            </a:solidFill>
          </c:spPr>
          <c:invertIfNegative val="0"/>
          <c:dLbls>
            <c:dLbl>
              <c:idx val="1"/>
              <c:layout>
                <c:manualLayout>
                  <c:x val="4.1688153572592701E-3"/>
                  <c:y val="-2.0536113847687429E-2"/>
                </c:manualLayout>
              </c:layout>
              <c:dLblPos val="outEnd"/>
              <c:showLegendKey val="0"/>
              <c:showVal val="1"/>
              <c:showCatName val="0"/>
              <c:showSerName val="0"/>
              <c:showPercent val="0"/>
              <c:showBubbleSize val="0"/>
            </c:dLbl>
            <c:dLblPos val="outEnd"/>
            <c:showLegendKey val="0"/>
            <c:showVal val="1"/>
            <c:showCatName val="0"/>
            <c:showSerName val="0"/>
            <c:showPercent val="0"/>
            <c:showBubbleSize val="0"/>
            <c:showLeaderLines val="0"/>
          </c:dLbls>
          <c:val>
            <c:numRef>
              <c:f>Лист1!$B$14:$D$14</c:f>
              <c:numCache>
                <c:formatCode>#,##0.0</c:formatCode>
                <c:ptCount val="3"/>
                <c:pt idx="0">
                  <c:v>5036.9642970000004</c:v>
                </c:pt>
                <c:pt idx="1">
                  <c:v>3685.9082669999998</c:v>
                </c:pt>
                <c:pt idx="2">
                  <c:v>2867.4814240000001</c:v>
                </c:pt>
              </c:numCache>
            </c:numRef>
          </c:val>
        </c:ser>
        <c:ser>
          <c:idx val="3"/>
          <c:order val="3"/>
          <c:tx>
            <c:strRef>
              <c:f>Лист1!$A$15</c:f>
              <c:strCache>
                <c:ptCount val="1"/>
                <c:pt idx="0">
                  <c:v>иные МБТ</c:v>
                </c:pt>
              </c:strCache>
            </c:strRef>
          </c:tx>
          <c:spPr>
            <a:solidFill>
              <a:schemeClr val="bg2">
                <a:lumMod val="25000"/>
              </a:schemeClr>
            </a:solidFill>
          </c:spPr>
          <c:invertIfNegative val="0"/>
          <c:dLbls>
            <c:dLbl>
              <c:idx val="0"/>
              <c:tx>
                <c:rich>
                  <a:bodyPr/>
                  <a:lstStyle/>
                  <a:p>
                    <a:r>
                      <a:rPr lang="en-US"/>
                      <a:t>632,</a:t>
                    </a:r>
                    <a:r>
                      <a:rPr lang="ru-RU"/>
                      <a:t>6</a:t>
                    </a:r>
                    <a:endParaRPr lang="en-US"/>
                  </a:p>
                </c:rich>
              </c:tx>
              <c:dLblPos val="outEnd"/>
              <c:showLegendKey val="0"/>
              <c:showVal val="1"/>
              <c:showCatName val="0"/>
              <c:showSerName val="0"/>
              <c:showPercent val="0"/>
              <c:showBubbleSize val="0"/>
            </c:dLbl>
            <c:dLblPos val="outEnd"/>
            <c:showLegendKey val="0"/>
            <c:showVal val="1"/>
            <c:showCatName val="0"/>
            <c:showSerName val="0"/>
            <c:showPercent val="0"/>
            <c:showBubbleSize val="0"/>
            <c:showLeaderLines val="0"/>
          </c:dLbls>
          <c:val>
            <c:numRef>
              <c:f>Лист1!$B$15:$D$15</c:f>
              <c:numCache>
                <c:formatCode>#,##0.0</c:formatCode>
                <c:ptCount val="3"/>
                <c:pt idx="0">
                  <c:v>632.65009599999996</c:v>
                </c:pt>
                <c:pt idx="1">
                  <c:v>50</c:v>
                </c:pt>
                <c:pt idx="2">
                  <c:v>0</c:v>
                </c:pt>
              </c:numCache>
            </c:numRef>
          </c:val>
        </c:ser>
        <c:dLbls>
          <c:dLblPos val="outEnd"/>
          <c:showLegendKey val="0"/>
          <c:showVal val="1"/>
          <c:showCatName val="0"/>
          <c:showSerName val="0"/>
          <c:showPercent val="0"/>
          <c:showBubbleSize val="0"/>
        </c:dLbls>
        <c:gapWidth val="150"/>
        <c:axId val="165815808"/>
        <c:axId val="165817344"/>
      </c:barChart>
      <c:catAx>
        <c:axId val="165815808"/>
        <c:scaling>
          <c:orientation val="minMax"/>
        </c:scaling>
        <c:delete val="0"/>
        <c:axPos val="b"/>
        <c:numFmt formatCode="General" sourceLinked="1"/>
        <c:majorTickMark val="out"/>
        <c:minorTickMark val="none"/>
        <c:tickLblPos val="nextTo"/>
        <c:crossAx val="165817344"/>
        <c:crosses val="autoZero"/>
        <c:auto val="1"/>
        <c:lblAlgn val="ctr"/>
        <c:lblOffset val="100"/>
        <c:noMultiLvlLbl val="0"/>
      </c:catAx>
      <c:valAx>
        <c:axId val="165817344"/>
        <c:scaling>
          <c:orientation val="minMax"/>
          <c:max val="35000"/>
        </c:scaling>
        <c:delete val="0"/>
        <c:axPos val="l"/>
        <c:numFmt formatCode="#,##0.0" sourceLinked="1"/>
        <c:majorTickMark val="out"/>
        <c:minorTickMark val="none"/>
        <c:tickLblPos val="nextTo"/>
        <c:crossAx val="165815808"/>
        <c:crosses val="autoZero"/>
        <c:crossBetween val="between"/>
      </c:valAx>
      <c:spPr>
        <a:ln>
          <a:noFill/>
        </a:ln>
      </c:spPr>
    </c:plotArea>
    <c:legend>
      <c:legendPos val="r"/>
      <c:overlay val="0"/>
    </c:legend>
    <c:plotVisOnly val="1"/>
    <c:dispBlanksAs val="gap"/>
    <c:showDLblsOverMax val="0"/>
  </c:chart>
  <c:txPr>
    <a:bodyPr/>
    <a:lstStyle/>
    <a:p>
      <a:pPr>
        <a:defRPr>
          <a:latin typeface="Arial Narrow" panose="020B0606020202030204" pitchFamily="34" charset="0"/>
        </a:defRPr>
      </a:pPr>
      <a:endParaRPr lang="ru-RU"/>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76187067525813E-4"/>
          <c:y val="0.1619057678765764"/>
          <c:w val="0.71034941541398233"/>
          <c:h val="0.83809419655876349"/>
        </c:manualLayout>
      </c:layout>
      <c:lineChart>
        <c:grouping val="standard"/>
        <c:varyColors val="0"/>
        <c:ser>
          <c:idx val="0"/>
          <c:order val="0"/>
          <c:tx>
            <c:v>Общий объем МБТ</c:v>
          </c:tx>
          <c:spPr>
            <a:ln>
              <a:solidFill>
                <a:schemeClr val="accent2">
                  <a:lumMod val="50000"/>
                </a:schemeClr>
              </a:solidFill>
            </a:ln>
          </c:spPr>
          <c:marker>
            <c:spPr>
              <a:solidFill>
                <a:schemeClr val="accent2">
                  <a:lumMod val="50000"/>
                </a:schemeClr>
              </a:solidFill>
            </c:spPr>
          </c:marker>
          <c:dLbls>
            <c:dLblPos val="t"/>
            <c:showLegendKey val="0"/>
            <c:showVal val="1"/>
            <c:showCatName val="0"/>
            <c:showSerName val="0"/>
            <c:showPercent val="0"/>
            <c:showBubbleSize val="0"/>
            <c:showLeaderLines val="0"/>
          </c:dLbls>
          <c:val>
            <c:numRef>
              <c:f>Лист1!$B$16:$D$16</c:f>
              <c:numCache>
                <c:formatCode>#,##0.0</c:formatCode>
                <c:ptCount val="3"/>
                <c:pt idx="0">
                  <c:v>33389.235016999999</c:v>
                </c:pt>
                <c:pt idx="1">
                  <c:v>29298.4715</c:v>
                </c:pt>
                <c:pt idx="2">
                  <c:v>26976.839625000001</c:v>
                </c:pt>
              </c:numCache>
            </c:numRef>
          </c:val>
          <c:smooth val="0"/>
        </c:ser>
        <c:dLbls>
          <c:showLegendKey val="0"/>
          <c:showVal val="0"/>
          <c:showCatName val="0"/>
          <c:showSerName val="0"/>
          <c:showPercent val="0"/>
          <c:showBubbleSize val="0"/>
        </c:dLbls>
        <c:marker val="1"/>
        <c:smooth val="0"/>
        <c:axId val="165440512"/>
        <c:axId val="165442304"/>
      </c:lineChart>
      <c:catAx>
        <c:axId val="165440512"/>
        <c:scaling>
          <c:orientation val="minMax"/>
        </c:scaling>
        <c:delete val="1"/>
        <c:axPos val="b"/>
        <c:majorTickMark val="out"/>
        <c:minorTickMark val="none"/>
        <c:tickLblPos val="nextTo"/>
        <c:crossAx val="165442304"/>
        <c:crosses val="autoZero"/>
        <c:auto val="1"/>
        <c:lblAlgn val="ctr"/>
        <c:lblOffset val="100"/>
        <c:noMultiLvlLbl val="0"/>
      </c:catAx>
      <c:valAx>
        <c:axId val="165442304"/>
        <c:scaling>
          <c:orientation val="minMax"/>
        </c:scaling>
        <c:delete val="1"/>
        <c:axPos val="l"/>
        <c:numFmt formatCode="#,##0.0" sourceLinked="1"/>
        <c:majorTickMark val="out"/>
        <c:minorTickMark val="none"/>
        <c:tickLblPos val="nextTo"/>
        <c:crossAx val="165440512"/>
        <c:crosses val="autoZero"/>
        <c:crossBetween val="between"/>
      </c:valAx>
      <c:spPr>
        <a:noFill/>
        <a:ln w="25400">
          <a:noFill/>
        </a:ln>
      </c:spPr>
    </c:plotArea>
    <c:legend>
      <c:legendPos val="r"/>
      <c:layout>
        <c:manualLayout>
          <c:xMode val="edge"/>
          <c:yMode val="edge"/>
          <c:x val="0.74224232879980911"/>
          <c:y val="0.36339062800076821"/>
          <c:w val="0.25048494392746362"/>
          <c:h val="6.9966391396197425E-2"/>
        </c:manualLayout>
      </c:layout>
      <c:overlay val="0"/>
    </c:legend>
    <c:plotVisOnly val="1"/>
    <c:dispBlanksAs val="gap"/>
    <c:showDLblsOverMax val="0"/>
  </c:chart>
  <c:spPr>
    <a:noFill/>
  </c:spPr>
  <c:txPr>
    <a:bodyPr/>
    <a:lstStyle/>
    <a:p>
      <a:pPr>
        <a:defRPr>
          <a:latin typeface="Arial Narrow" panose="020B0606020202030204" pitchFamily="34" charset="0"/>
        </a:defRPr>
      </a:pPr>
      <a:endParaRPr lang="ru-RU"/>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799918782970474"/>
          <c:y val="6.6427804318039093E-4"/>
          <c:w val="0.83784971707790012"/>
          <c:h val="0.85991834240639931"/>
        </c:manualLayout>
      </c:layout>
      <c:areaChart>
        <c:grouping val="stacked"/>
        <c:varyColors val="0"/>
        <c:ser>
          <c:idx val="0"/>
          <c:order val="0"/>
          <c:tx>
            <c:strRef>
              <c:f>Лист1!$B$1</c:f>
              <c:strCache>
                <c:ptCount val="1"/>
                <c:pt idx="0">
                  <c:v>Столбец1</c:v>
                </c:pt>
              </c:strCache>
            </c:strRef>
          </c:tx>
          <c:spPr>
            <a:solidFill>
              <a:srgbClr val="FF99CC"/>
            </a:solidFill>
            <a:ln>
              <a:noFill/>
            </a:ln>
          </c:spPr>
          <c:dLbls>
            <c:dLbl>
              <c:idx val="0"/>
              <c:layout>
                <c:manualLayout>
                  <c:x val="3.3125765375964421E-2"/>
                  <c:y val="-0.15556084046217086"/>
                </c:manualLayout>
              </c:layout>
              <c:tx>
                <c:rich>
                  <a:bodyPr/>
                  <a:lstStyle/>
                  <a:p>
                    <a:r>
                      <a:rPr lang="en-US" b="1" dirty="0" smtClean="0">
                        <a:solidFill>
                          <a:srgbClr val="000000"/>
                        </a:solidFill>
                      </a:rPr>
                      <a:t>76,5</a:t>
                    </a:r>
                    <a:r>
                      <a:rPr lang="ru-RU" b="1" dirty="0" smtClean="0">
                        <a:solidFill>
                          <a:srgbClr val="000000"/>
                        </a:solidFill>
                      </a:rPr>
                      <a:t>%</a:t>
                    </a:r>
                    <a:endParaRPr lang="en-US" dirty="0">
                      <a:solidFill>
                        <a:srgbClr val="002060"/>
                      </a:solidFill>
                    </a:endParaRPr>
                  </a:p>
                </c:rich>
              </c:tx>
              <c:showLegendKey val="0"/>
              <c:showVal val="1"/>
              <c:showCatName val="0"/>
              <c:showSerName val="0"/>
              <c:showPercent val="0"/>
              <c:showBubbleSize val="0"/>
            </c:dLbl>
            <c:dLbl>
              <c:idx val="1"/>
              <c:layout>
                <c:manualLayout>
                  <c:x val="1.727557897309652E-2"/>
                  <c:y val="-0.12322675952671926"/>
                </c:manualLayout>
              </c:layout>
              <c:tx>
                <c:rich>
                  <a:bodyPr/>
                  <a:lstStyle/>
                  <a:p>
                    <a:r>
                      <a:rPr lang="ru-RU" b="1" dirty="0" smtClean="0">
                        <a:solidFill>
                          <a:srgbClr val="000000"/>
                        </a:solidFill>
                      </a:rPr>
                      <a:t>71</a:t>
                    </a:r>
                    <a:r>
                      <a:rPr lang="en-US" b="1" dirty="0" smtClean="0">
                        <a:solidFill>
                          <a:srgbClr val="000000"/>
                        </a:solidFill>
                      </a:rPr>
                      <a:t>,</a:t>
                    </a:r>
                    <a:r>
                      <a:rPr lang="ru-RU" b="1" dirty="0" smtClean="0">
                        <a:solidFill>
                          <a:srgbClr val="000000"/>
                        </a:solidFill>
                      </a:rPr>
                      <a:t>7%</a:t>
                    </a:r>
                    <a:endParaRPr lang="en-US" dirty="0">
                      <a:solidFill>
                        <a:srgbClr val="002060"/>
                      </a:solidFill>
                    </a:endParaRPr>
                  </a:p>
                </c:rich>
              </c:tx>
              <c:showLegendKey val="0"/>
              <c:showVal val="1"/>
              <c:showCatName val="0"/>
              <c:showSerName val="0"/>
              <c:showPercent val="0"/>
              <c:showBubbleSize val="0"/>
            </c:dLbl>
            <c:dLbl>
              <c:idx val="2"/>
              <c:layout>
                <c:manualLayout>
                  <c:x val="-3.6491951439892589E-3"/>
                  <c:y val="-7.5511575102766362E-2"/>
                </c:manualLayout>
              </c:layout>
              <c:tx>
                <c:rich>
                  <a:bodyPr/>
                  <a:lstStyle/>
                  <a:p>
                    <a:r>
                      <a:rPr lang="en-US" b="1" dirty="0" smtClean="0">
                        <a:solidFill>
                          <a:srgbClr val="000000"/>
                        </a:solidFill>
                      </a:rPr>
                      <a:t>6</a:t>
                    </a:r>
                    <a:r>
                      <a:rPr lang="ru-RU" b="1" dirty="0" smtClean="0">
                        <a:solidFill>
                          <a:srgbClr val="000000"/>
                        </a:solidFill>
                      </a:rPr>
                      <a:t>3</a:t>
                    </a:r>
                    <a:r>
                      <a:rPr lang="en-US" b="1" dirty="0" smtClean="0">
                        <a:solidFill>
                          <a:srgbClr val="000000"/>
                        </a:solidFill>
                      </a:rPr>
                      <a:t>,</a:t>
                    </a:r>
                    <a:r>
                      <a:rPr lang="ru-RU" b="1" dirty="0" smtClean="0">
                        <a:solidFill>
                          <a:srgbClr val="000000"/>
                        </a:solidFill>
                      </a:rPr>
                      <a:t>4%</a:t>
                    </a:r>
                    <a:endParaRPr lang="en-US" dirty="0">
                      <a:solidFill>
                        <a:srgbClr val="002060"/>
                      </a:solidFill>
                    </a:endParaRPr>
                  </a:p>
                </c:rich>
              </c:tx>
              <c:showLegendKey val="0"/>
              <c:showVal val="1"/>
              <c:showCatName val="0"/>
              <c:showSerName val="0"/>
              <c:showPercent val="0"/>
              <c:showBubbleSize val="0"/>
            </c:dLbl>
            <c:dLbl>
              <c:idx val="3"/>
              <c:layout>
                <c:manualLayout>
                  <c:x val="-1.0587671710585742E-3"/>
                  <c:y val="-0.13208341434285079"/>
                </c:manualLayout>
              </c:layout>
              <c:tx>
                <c:rich>
                  <a:bodyPr/>
                  <a:lstStyle/>
                  <a:p>
                    <a:r>
                      <a:rPr lang="en-US" b="1" dirty="0" smtClean="0">
                        <a:solidFill>
                          <a:srgbClr val="000000"/>
                        </a:solidFill>
                      </a:rPr>
                      <a:t>6</a:t>
                    </a:r>
                    <a:r>
                      <a:rPr lang="ru-RU" b="1" dirty="0" smtClean="0">
                        <a:solidFill>
                          <a:srgbClr val="000000"/>
                        </a:solidFill>
                      </a:rPr>
                      <a:t>4,7%</a:t>
                    </a:r>
                    <a:endParaRPr lang="en-US" dirty="0">
                      <a:solidFill>
                        <a:srgbClr val="002060"/>
                      </a:solidFill>
                    </a:endParaRPr>
                  </a:p>
                </c:rich>
              </c:tx>
              <c:showLegendKey val="0"/>
              <c:showVal val="1"/>
              <c:showCatName val="0"/>
              <c:showSerName val="0"/>
              <c:showPercent val="0"/>
              <c:showBubbleSize val="0"/>
            </c:dLbl>
            <c:dLbl>
              <c:idx val="4"/>
              <c:layout>
                <c:manualLayout>
                  <c:x val="-8.7783152402347193E-3"/>
                  <c:y val="-4.874718781246528E-2"/>
                </c:manualLayout>
              </c:layout>
              <c:tx>
                <c:rich>
                  <a:bodyPr/>
                  <a:lstStyle/>
                  <a:p>
                    <a:r>
                      <a:rPr lang="en-US" b="1" dirty="0" smtClean="0">
                        <a:solidFill>
                          <a:srgbClr val="000000"/>
                        </a:solidFill>
                      </a:rPr>
                      <a:t>5</a:t>
                    </a:r>
                    <a:r>
                      <a:rPr lang="ru-RU" b="1" dirty="0" smtClean="0">
                        <a:solidFill>
                          <a:srgbClr val="000000"/>
                        </a:solidFill>
                      </a:rPr>
                      <a:t>8</a:t>
                    </a:r>
                    <a:r>
                      <a:rPr lang="en-US" b="1" dirty="0" smtClean="0">
                        <a:solidFill>
                          <a:srgbClr val="000000"/>
                        </a:solidFill>
                      </a:rPr>
                      <a:t>,</a:t>
                    </a:r>
                    <a:r>
                      <a:rPr lang="ru-RU" b="1" dirty="0" smtClean="0">
                        <a:solidFill>
                          <a:srgbClr val="000000"/>
                        </a:solidFill>
                      </a:rPr>
                      <a:t>9</a:t>
                    </a:r>
                    <a:r>
                      <a:rPr lang="en-US" b="1" dirty="0" smtClean="0">
                        <a:solidFill>
                          <a:srgbClr val="000000"/>
                        </a:solidFill>
                      </a:rPr>
                      <a:t>%</a:t>
                    </a:r>
                    <a:endParaRPr lang="en-US" dirty="0">
                      <a:solidFill>
                        <a:srgbClr val="002060"/>
                      </a:solidFill>
                    </a:endParaRPr>
                  </a:p>
                </c:rich>
              </c:tx>
              <c:showLegendKey val="0"/>
              <c:showVal val="1"/>
              <c:showCatName val="0"/>
              <c:showSerName val="0"/>
              <c:showPercent val="0"/>
              <c:showBubbleSize val="0"/>
            </c:dLbl>
            <c:dLbl>
              <c:idx val="5"/>
              <c:tx>
                <c:rich>
                  <a:bodyPr/>
                  <a:lstStyle/>
                  <a:p>
                    <a:pPr algn="ctr">
                      <a:defRPr b="1">
                        <a:solidFill>
                          <a:srgbClr val="000000"/>
                        </a:solidFill>
                      </a:defRPr>
                    </a:pPr>
                    <a:r>
                      <a:rPr lang="en-US" smtClean="0">
                        <a:solidFill>
                          <a:srgbClr val="000000"/>
                        </a:solidFill>
                      </a:rPr>
                      <a:t>5</a:t>
                    </a:r>
                    <a:r>
                      <a:rPr lang="ru-RU" smtClean="0">
                        <a:solidFill>
                          <a:srgbClr val="000000"/>
                        </a:solidFill>
                      </a:rPr>
                      <a:t>2,9%</a:t>
                    </a:r>
                    <a:endParaRPr lang="en-US"/>
                  </a:p>
                </c:rich>
              </c:tx>
              <c:numFmt formatCode="#,##0" sourceLinked="0"/>
              <c:spPr/>
              <c:showLegendKey val="0"/>
              <c:showVal val="1"/>
              <c:showCatName val="0"/>
              <c:showSerName val="0"/>
              <c:showPercent val="0"/>
              <c:showBubbleSize val="0"/>
            </c:dLbl>
            <c:numFmt formatCode="#,##0" sourceLinked="0"/>
            <c:txPr>
              <a:bodyPr/>
              <a:lstStyle/>
              <a:p>
                <a:pPr algn="ctr">
                  <a:defRPr>
                    <a:solidFill>
                      <a:srgbClr val="000000"/>
                    </a:solidFill>
                  </a:defRPr>
                </a:pPr>
                <a:endParaRPr lang="ru-RU"/>
              </a:p>
            </c:txPr>
            <c:showLegendKey val="0"/>
            <c:showVal val="1"/>
            <c:showCatName val="0"/>
            <c:showSerName val="0"/>
            <c:showPercent val="0"/>
            <c:showBubbleSize val="0"/>
            <c:showLeaderLines val="0"/>
          </c:dLbls>
          <c:cat>
            <c:strRef>
              <c:f>Лист1!$A$2:$A$7</c:f>
              <c:strCache>
                <c:ptCount val="6"/>
                <c:pt idx="0">
                  <c:v>2016 г. 
(факт)</c:v>
                </c:pt>
                <c:pt idx="1">
                  <c:v>2017 г. 
(факт)</c:v>
                </c:pt>
                <c:pt idx="2">
                  <c:v>2018 г. (оценка)</c:v>
                </c:pt>
                <c:pt idx="3">
                  <c:v>2019 год</c:v>
                </c:pt>
                <c:pt idx="4">
                  <c:v>2020 год</c:v>
                </c:pt>
                <c:pt idx="5">
                  <c:v>2021 год</c:v>
                </c:pt>
              </c:strCache>
            </c:strRef>
          </c:cat>
          <c:val>
            <c:numRef>
              <c:f>Лист1!$B$2:$B$7</c:f>
              <c:numCache>
                <c:formatCode>0.0</c:formatCode>
                <c:ptCount val="6"/>
                <c:pt idx="0">
                  <c:v>76.5</c:v>
                </c:pt>
                <c:pt idx="1">
                  <c:v>71.7</c:v>
                </c:pt>
                <c:pt idx="2">
                  <c:v>63.4</c:v>
                </c:pt>
                <c:pt idx="3">
                  <c:v>64.7</c:v>
                </c:pt>
                <c:pt idx="4">
                  <c:v>58.9</c:v>
                </c:pt>
                <c:pt idx="5">
                  <c:v>52.9</c:v>
                </c:pt>
              </c:numCache>
            </c:numRef>
          </c:val>
        </c:ser>
        <c:ser>
          <c:idx val="1"/>
          <c:order val="1"/>
          <c:tx>
            <c:strRef>
              <c:f>Лист1!$C$1</c:f>
              <c:strCache>
                <c:ptCount val="1"/>
                <c:pt idx="0">
                  <c:v>Столбец2</c:v>
                </c:pt>
              </c:strCache>
            </c:strRef>
          </c:tx>
          <c:spPr>
            <a:noFill/>
            <a:ln>
              <a:noFill/>
            </a:ln>
            <a:scene3d>
              <a:camera prst="orthographicFront"/>
              <a:lightRig rig="threePt" dir="t"/>
            </a:scene3d>
            <a:sp3d>
              <a:bevelT w="19050" h="63500"/>
              <a:bevelB w="19050" h="69850"/>
              <a:contourClr>
                <a:srgbClr val="000000"/>
              </a:contourClr>
            </a:sp3d>
          </c:spPr>
          <c:cat>
            <c:strRef>
              <c:f>Лист1!$A$2:$A$7</c:f>
              <c:strCache>
                <c:ptCount val="6"/>
                <c:pt idx="0">
                  <c:v>2016 г. 
(факт)</c:v>
                </c:pt>
                <c:pt idx="1">
                  <c:v>2017 г. 
(факт)</c:v>
                </c:pt>
                <c:pt idx="2">
                  <c:v>2018 г. (оценка)</c:v>
                </c:pt>
                <c:pt idx="3">
                  <c:v>2019 год</c:v>
                </c:pt>
                <c:pt idx="4">
                  <c:v>2020 год</c:v>
                </c:pt>
                <c:pt idx="5">
                  <c:v>2021 год</c:v>
                </c:pt>
              </c:strCache>
            </c:strRef>
          </c:cat>
          <c:val>
            <c:numRef>
              <c:f>Лист1!$C$2:$C$7</c:f>
              <c:numCache>
                <c:formatCode>General</c:formatCode>
                <c:ptCount val="6"/>
                <c:pt idx="0">
                  <c:v>23.5</c:v>
                </c:pt>
                <c:pt idx="1">
                  <c:v>28.299999999999997</c:v>
                </c:pt>
                <c:pt idx="2">
                  <c:v>36.6</c:v>
                </c:pt>
                <c:pt idx="3">
                  <c:v>35.299999999999997</c:v>
                </c:pt>
                <c:pt idx="4">
                  <c:v>41.1</c:v>
                </c:pt>
                <c:pt idx="5">
                  <c:v>47.1</c:v>
                </c:pt>
              </c:numCache>
            </c:numRef>
          </c:val>
        </c:ser>
        <c:dLbls>
          <c:showLegendKey val="0"/>
          <c:showVal val="0"/>
          <c:showCatName val="0"/>
          <c:showSerName val="0"/>
          <c:showPercent val="0"/>
          <c:showBubbleSize val="0"/>
        </c:dLbls>
        <c:axId val="164696064"/>
        <c:axId val="164697600"/>
      </c:areaChart>
      <c:catAx>
        <c:axId val="164696064"/>
        <c:scaling>
          <c:orientation val="minMax"/>
        </c:scaling>
        <c:delete val="0"/>
        <c:axPos val="b"/>
        <c:majorTickMark val="out"/>
        <c:minorTickMark val="none"/>
        <c:tickLblPos val="nextTo"/>
        <c:txPr>
          <a:bodyPr/>
          <a:lstStyle/>
          <a:p>
            <a:pPr algn="ctr">
              <a:defRPr>
                <a:solidFill>
                  <a:srgbClr val="000000"/>
                </a:solidFill>
              </a:defRPr>
            </a:pPr>
            <a:endParaRPr lang="ru-RU"/>
          </a:p>
        </c:txPr>
        <c:crossAx val="164697600"/>
        <c:crosses val="autoZero"/>
        <c:auto val="1"/>
        <c:lblAlgn val="ctr"/>
        <c:lblOffset val="100"/>
        <c:noMultiLvlLbl val="0"/>
      </c:catAx>
      <c:valAx>
        <c:axId val="164697600"/>
        <c:scaling>
          <c:orientation val="minMax"/>
          <c:max val="100"/>
        </c:scaling>
        <c:delete val="0"/>
        <c:axPos val="l"/>
        <c:numFmt formatCode="0%" sourceLinked="0"/>
        <c:majorTickMark val="out"/>
        <c:minorTickMark val="none"/>
        <c:tickLblPos val="nextTo"/>
        <c:txPr>
          <a:bodyPr/>
          <a:lstStyle/>
          <a:p>
            <a:pPr algn="ctr">
              <a:defRPr>
                <a:solidFill>
                  <a:srgbClr val="000000"/>
                </a:solidFill>
              </a:defRPr>
            </a:pPr>
            <a:endParaRPr lang="ru-RU"/>
          </a:p>
        </c:txPr>
        <c:crossAx val="164696064"/>
        <c:crosses val="autoZero"/>
        <c:crossBetween val="midCat"/>
        <c:dispUnits>
          <c:builtInUnit val="hundreds"/>
          <c:dispUnitsLbl/>
        </c:dispUnits>
      </c:valAx>
      <c:spPr>
        <a:noFill/>
        <a:ln w="25400">
          <a:noFill/>
        </a:ln>
      </c:spPr>
    </c:plotArea>
    <c:plotVisOnly val="1"/>
    <c:dispBlanksAs val="gap"/>
    <c:showDLblsOverMax val="0"/>
  </c:chart>
  <c:spPr>
    <a:noFill/>
    <a:ln>
      <a:noFill/>
    </a:ln>
  </c:spPr>
  <c:txPr>
    <a:bodyPr/>
    <a:lstStyle/>
    <a:p>
      <a:pPr>
        <a:defRPr sz="1000">
          <a:solidFill>
            <a:schemeClr val="tx1"/>
          </a:solidFill>
          <a:latin typeface="Arial Narrow" panose="020B0606020202030204" pitchFamily="34" charset="0"/>
        </a:defRPr>
      </a:pPr>
      <a:endParaRPr lang="ru-RU"/>
    </a:p>
  </c:txPr>
  <c:externalData r:id="rId2">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044908803236421"/>
          <c:y val="0"/>
          <c:w val="0.77431670490012605"/>
          <c:h val="0.89062863383586088"/>
        </c:manualLayout>
      </c:layout>
      <c:areaChart>
        <c:grouping val="stacked"/>
        <c:varyColors val="0"/>
        <c:ser>
          <c:idx val="0"/>
          <c:order val="0"/>
          <c:tx>
            <c:strRef>
              <c:f>Лист1!$B$1</c:f>
              <c:strCache>
                <c:ptCount val="1"/>
                <c:pt idx="0">
                  <c:v>Столбец1</c:v>
                </c:pt>
              </c:strCache>
            </c:strRef>
          </c:tx>
          <c:spPr>
            <a:solidFill>
              <a:srgbClr val="8064A2">
                <a:lumMod val="40000"/>
                <a:lumOff val="60000"/>
              </a:srgbClr>
            </a:solidFill>
            <a:ln>
              <a:noFill/>
            </a:ln>
          </c:spPr>
          <c:dLbls>
            <c:dLbl>
              <c:idx val="0"/>
              <c:layout>
                <c:manualLayout>
                  <c:x val="2.0983509770136972E-2"/>
                  <c:y val="8.5089465079124848E-17"/>
                </c:manualLayout>
              </c:layout>
              <c:tx>
                <c:rich>
                  <a:bodyPr/>
                  <a:lstStyle/>
                  <a:p>
                    <a:r>
                      <a:rPr lang="en-US" b="1" dirty="0" smtClean="0">
                        <a:solidFill>
                          <a:srgbClr val="000000"/>
                        </a:solidFill>
                      </a:rPr>
                      <a:t>4,8</a:t>
                    </a:r>
                    <a:r>
                      <a:rPr lang="ru-RU" b="1" dirty="0" smtClean="0">
                        <a:solidFill>
                          <a:srgbClr val="000000"/>
                        </a:solidFill>
                      </a:rPr>
                      <a:t>%</a:t>
                    </a:r>
                    <a:endParaRPr lang="en-US" dirty="0"/>
                  </a:p>
                </c:rich>
              </c:tx>
              <c:showLegendKey val="0"/>
              <c:showVal val="1"/>
              <c:showCatName val="0"/>
              <c:showSerName val="0"/>
              <c:showPercent val="0"/>
              <c:showBubbleSize val="0"/>
            </c:dLbl>
            <c:dLbl>
              <c:idx val="1"/>
              <c:layout>
                <c:manualLayout>
                  <c:x val="1.7486258141780783E-2"/>
                  <c:y val="-9.2825943316239713E-3"/>
                </c:manualLayout>
              </c:layout>
              <c:tx>
                <c:rich>
                  <a:bodyPr/>
                  <a:lstStyle/>
                  <a:p>
                    <a:r>
                      <a:rPr lang="en-US" b="1" dirty="0" smtClean="0">
                        <a:solidFill>
                          <a:srgbClr val="000000"/>
                        </a:solidFill>
                      </a:rPr>
                      <a:t>2</a:t>
                    </a:r>
                    <a:r>
                      <a:rPr lang="ru-RU" b="1" dirty="0" smtClean="0">
                        <a:solidFill>
                          <a:srgbClr val="000000"/>
                        </a:solidFill>
                      </a:rPr>
                      <a:t>,5%</a:t>
                    </a:r>
                    <a:endParaRPr lang="en-US" dirty="0"/>
                  </a:p>
                </c:rich>
              </c:tx>
              <c:showLegendKey val="0"/>
              <c:showVal val="1"/>
              <c:showCatName val="0"/>
              <c:showSerName val="0"/>
              <c:showPercent val="0"/>
              <c:showBubbleSize val="0"/>
            </c:dLbl>
            <c:dLbl>
              <c:idx val="2"/>
              <c:layout>
                <c:manualLayout>
                  <c:x val="6.8515937842655167E-3"/>
                  <c:y val="3.997089112402815E-3"/>
                </c:manualLayout>
              </c:layout>
              <c:tx>
                <c:rich>
                  <a:bodyPr/>
                  <a:lstStyle/>
                  <a:p>
                    <a:r>
                      <a:rPr lang="en-US" b="1" dirty="0" smtClean="0">
                        <a:solidFill>
                          <a:srgbClr val="000000"/>
                        </a:solidFill>
                      </a:rPr>
                      <a:t>3,</a:t>
                    </a:r>
                    <a:r>
                      <a:rPr lang="ru-RU" b="1" dirty="0" smtClean="0">
                        <a:solidFill>
                          <a:srgbClr val="000000"/>
                        </a:solidFill>
                      </a:rPr>
                      <a:t>1%</a:t>
                    </a:r>
                    <a:endParaRPr lang="en-US" dirty="0"/>
                  </a:p>
                </c:rich>
              </c:tx>
              <c:showLegendKey val="0"/>
              <c:showVal val="1"/>
              <c:showCatName val="0"/>
              <c:showSerName val="0"/>
              <c:showPercent val="0"/>
              <c:showBubbleSize val="0"/>
            </c:dLbl>
            <c:dLbl>
              <c:idx val="3"/>
              <c:layout>
                <c:manualLayout>
                  <c:x val="1.1390642585607134E-3"/>
                  <c:y val="-3.4092818899906364E-3"/>
                </c:manualLayout>
              </c:layout>
              <c:tx>
                <c:rich>
                  <a:bodyPr/>
                  <a:lstStyle/>
                  <a:p>
                    <a:r>
                      <a:rPr lang="ru-RU" b="1" dirty="0" smtClean="0">
                        <a:solidFill>
                          <a:srgbClr val="000000"/>
                        </a:solidFill>
                      </a:rPr>
                      <a:t>4</a:t>
                    </a:r>
                    <a:r>
                      <a:rPr lang="en-US" b="1" dirty="0" smtClean="0">
                        <a:solidFill>
                          <a:srgbClr val="000000"/>
                        </a:solidFill>
                      </a:rPr>
                      <a:t>,</a:t>
                    </a:r>
                    <a:r>
                      <a:rPr lang="ru-RU" b="1" dirty="0" smtClean="0">
                        <a:solidFill>
                          <a:srgbClr val="000000"/>
                        </a:solidFill>
                      </a:rPr>
                      <a:t>2%</a:t>
                    </a:r>
                    <a:endParaRPr lang="en-US" dirty="0"/>
                  </a:p>
                </c:rich>
              </c:tx>
              <c:showLegendKey val="0"/>
              <c:showVal val="1"/>
              <c:showCatName val="0"/>
              <c:showSerName val="0"/>
              <c:showPercent val="0"/>
              <c:showBubbleSize val="0"/>
            </c:dLbl>
            <c:dLbl>
              <c:idx val="4"/>
              <c:layout>
                <c:manualLayout>
                  <c:x val="2.38258550982258E-3"/>
                  <c:y val="-1.6288883240788192E-2"/>
                </c:manualLayout>
              </c:layout>
              <c:tx>
                <c:rich>
                  <a:bodyPr/>
                  <a:lstStyle/>
                  <a:p>
                    <a:r>
                      <a:rPr lang="en-US" b="1" dirty="0" smtClean="0">
                        <a:solidFill>
                          <a:srgbClr val="000000"/>
                        </a:solidFill>
                      </a:rPr>
                      <a:t>3,8%</a:t>
                    </a:r>
                    <a:endParaRPr lang="en-US" dirty="0"/>
                  </a:p>
                </c:rich>
              </c:tx>
              <c:showLegendKey val="0"/>
              <c:showVal val="1"/>
              <c:showCatName val="0"/>
              <c:showSerName val="0"/>
              <c:showPercent val="0"/>
              <c:showBubbleSize val="0"/>
            </c:dLbl>
            <c:dLbl>
              <c:idx val="5"/>
              <c:tx>
                <c:rich>
                  <a:bodyPr/>
                  <a:lstStyle/>
                  <a:p>
                    <a:r>
                      <a:rPr lang="en-US" smtClean="0"/>
                      <a:t>3,5</a:t>
                    </a:r>
                    <a:r>
                      <a:rPr lang="ru-RU" smtClean="0"/>
                      <a:t>%</a:t>
                    </a:r>
                    <a:endParaRPr lang="en-US"/>
                  </a:p>
                </c:rich>
              </c:tx>
              <c:showLegendKey val="0"/>
              <c:showVal val="1"/>
              <c:showCatName val="0"/>
              <c:showSerName val="0"/>
              <c:showPercent val="0"/>
              <c:showBubbleSize val="0"/>
            </c:dLbl>
            <c:txPr>
              <a:bodyPr/>
              <a:lstStyle/>
              <a:p>
                <a:pPr algn="ctr">
                  <a:defRPr b="1">
                    <a:solidFill>
                      <a:srgbClr val="000000"/>
                    </a:solidFill>
                  </a:defRPr>
                </a:pPr>
                <a:endParaRPr lang="ru-RU"/>
              </a:p>
            </c:txPr>
            <c:showLegendKey val="0"/>
            <c:showVal val="1"/>
            <c:showCatName val="0"/>
            <c:showSerName val="0"/>
            <c:showPercent val="0"/>
            <c:showBubbleSize val="0"/>
            <c:showLeaderLines val="0"/>
          </c:dLbls>
          <c:cat>
            <c:strRef>
              <c:f>Лист1!$A$2:$A$7</c:f>
              <c:strCache>
                <c:ptCount val="6"/>
                <c:pt idx="0">
                  <c:v>2016 г.
(факт)</c:v>
                </c:pt>
                <c:pt idx="1">
                  <c:v>2017 г.
(факт)</c:v>
                </c:pt>
                <c:pt idx="2">
                  <c:v>2018 г.
(оценка)</c:v>
                </c:pt>
                <c:pt idx="3">
                  <c:v>2019 год</c:v>
                </c:pt>
                <c:pt idx="4">
                  <c:v>2020 год</c:v>
                </c:pt>
                <c:pt idx="5">
                  <c:v>2021 год</c:v>
                </c:pt>
              </c:strCache>
            </c:strRef>
          </c:cat>
          <c:val>
            <c:numRef>
              <c:f>Лист1!$B$2:$B$7</c:f>
              <c:numCache>
                <c:formatCode>General</c:formatCode>
                <c:ptCount val="6"/>
                <c:pt idx="0">
                  <c:v>4.8</c:v>
                </c:pt>
                <c:pt idx="1">
                  <c:v>2.5</c:v>
                </c:pt>
                <c:pt idx="2">
                  <c:v>3.1</c:v>
                </c:pt>
                <c:pt idx="3">
                  <c:v>4.2</c:v>
                </c:pt>
                <c:pt idx="4">
                  <c:v>3.8</c:v>
                </c:pt>
                <c:pt idx="5">
                  <c:v>3.5</c:v>
                </c:pt>
              </c:numCache>
            </c:numRef>
          </c:val>
        </c:ser>
        <c:ser>
          <c:idx val="1"/>
          <c:order val="1"/>
          <c:tx>
            <c:strRef>
              <c:f>Лист1!$C$1</c:f>
              <c:strCache>
                <c:ptCount val="1"/>
                <c:pt idx="0">
                  <c:v>Столбец2</c:v>
                </c:pt>
              </c:strCache>
            </c:strRef>
          </c:tx>
          <c:spPr>
            <a:noFill/>
            <a:ln>
              <a:noFill/>
            </a:ln>
            <a:scene3d>
              <a:camera prst="orthographicFront"/>
              <a:lightRig rig="threePt" dir="t"/>
            </a:scene3d>
            <a:sp3d>
              <a:bevelT w="19050" h="63500"/>
              <a:bevelB w="19050" h="69850"/>
              <a:contourClr>
                <a:srgbClr val="000000"/>
              </a:contourClr>
            </a:sp3d>
          </c:spPr>
          <c:cat>
            <c:strRef>
              <c:f>Лист1!$A$2:$A$7</c:f>
              <c:strCache>
                <c:ptCount val="6"/>
                <c:pt idx="0">
                  <c:v>2016 г.
(факт)</c:v>
                </c:pt>
                <c:pt idx="1">
                  <c:v>2017 г.
(факт)</c:v>
                </c:pt>
                <c:pt idx="2">
                  <c:v>2018 г.
(оценка)</c:v>
                </c:pt>
                <c:pt idx="3">
                  <c:v>2019 год</c:v>
                </c:pt>
                <c:pt idx="4">
                  <c:v>2020 год</c:v>
                </c:pt>
                <c:pt idx="5">
                  <c:v>2021 год</c:v>
                </c:pt>
              </c:strCache>
            </c:strRef>
          </c:cat>
          <c:val>
            <c:numRef>
              <c:f>Лист1!$C$2:$C$7</c:f>
              <c:numCache>
                <c:formatCode>General</c:formatCode>
                <c:ptCount val="6"/>
                <c:pt idx="0">
                  <c:v>10.199999999999999</c:v>
                </c:pt>
                <c:pt idx="1">
                  <c:v>12.5</c:v>
                </c:pt>
                <c:pt idx="2">
                  <c:v>11.9</c:v>
                </c:pt>
                <c:pt idx="3">
                  <c:v>10.8</c:v>
                </c:pt>
                <c:pt idx="4">
                  <c:v>11.2</c:v>
                </c:pt>
                <c:pt idx="5">
                  <c:v>11.5</c:v>
                </c:pt>
              </c:numCache>
            </c:numRef>
          </c:val>
        </c:ser>
        <c:dLbls>
          <c:showLegendKey val="0"/>
          <c:showVal val="0"/>
          <c:showCatName val="0"/>
          <c:showSerName val="0"/>
          <c:showPercent val="0"/>
          <c:showBubbleSize val="0"/>
        </c:dLbls>
        <c:axId val="164776192"/>
        <c:axId val="164794368"/>
      </c:areaChart>
      <c:catAx>
        <c:axId val="164776192"/>
        <c:scaling>
          <c:orientation val="minMax"/>
        </c:scaling>
        <c:delete val="0"/>
        <c:axPos val="b"/>
        <c:majorTickMark val="out"/>
        <c:minorTickMark val="none"/>
        <c:tickLblPos val="nextTo"/>
        <c:txPr>
          <a:bodyPr/>
          <a:lstStyle/>
          <a:p>
            <a:pPr algn="ctr">
              <a:defRPr>
                <a:solidFill>
                  <a:srgbClr val="000000"/>
                </a:solidFill>
              </a:defRPr>
            </a:pPr>
            <a:endParaRPr lang="ru-RU"/>
          </a:p>
        </c:txPr>
        <c:crossAx val="164794368"/>
        <c:crosses val="autoZero"/>
        <c:auto val="1"/>
        <c:lblAlgn val="ctr"/>
        <c:lblOffset val="100"/>
        <c:noMultiLvlLbl val="0"/>
      </c:catAx>
      <c:valAx>
        <c:axId val="164794368"/>
        <c:scaling>
          <c:orientation val="minMax"/>
          <c:max val="15"/>
          <c:min val="0"/>
        </c:scaling>
        <c:delete val="0"/>
        <c:axPos val="l"/>
        <c:numFmt formatCode="0%" sourceLinked="0"/>
        <c:majorTickMark val="out"/>
        <c:minorTickMark val="none"/>
        <c:tickLblPos val="nextTo"/>
        <c:txPr>
          <a:bodyPr/>
          <a:lstStyle/>
          <a:p>
            <a:pPr algn="ctr">
              <a:defRPr b="0">
                <a:solidFill>
                  <a:srgbClr val="000000"/>
                </a:solidFill>
              </a:defRPr>
            </a:pPr>
            <a:endParaRPr lang="ru-RU"/>
          </a:p>
        </c:txPr>
        <c:crossAx val="164776192"/>
        <c:crosses val="autoZero"/>
        <c:crossBetween val="midCat"/>
        <c:majorUnit val="5"/>
        <c:dispUnits>
          <c:builtInUnit val="hundreds"/>
          <c:dispUnitsLbl/>
        </c:dispUnits>
      </c:valAx>
    </c:plotArea>
    <c:plotVisOnly val="1"/>
    <c:dispBlanksAs val="gap"/>
    <c:showDLblsOverMax val="0"/>
  </c:chart>
  <c:spPr>
    <a:noFill/>
    <a:ln>
      <a:noFill/>
    </a:ln>
  </c:spPr>
  <c:txPr>
    <a:bodyPr/>
    <a:lstStyle/>
    <a:p>
      <a:pPr>
        <a:defRPr sz="1000">
          <a:solidFill>
            <a:schemeClr val="tx1"/>
          </a:solidFill>
          <a:latin typeface="Arial Narrow" panose="020B0606020202030204" pitchFamily="34" charset="0"/>
        </a:defRPr>
      </a:pPr>
      <a:endParaRPr lang="ru-RU"/>
    </a:p>
  </c:txPr>
  <c:externalData r:id="rId2">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558658290018014"/>
          <c:y val="5.0925925925925923E-2"/>
          <c:w val="0.75110066383867213"/>
          <c:h val="0.71794692330125398"/>
        </c:manualLayout>
      </c:layout>
      <c:barChart>
        <c:barDir val="bar"/>
        <c:grouping val="stacked"/>
        <c:varyColors val="0"/>
        <c:ser>
          <c:idx val="0"/>
          <c:order val="0"/>
          <c:tx>
            <c:strRef>
              <c:f>Лист1!$A$8</c:f>
              <c:strCache>
                <c:ptCount val="1"/>
                <c:pt idx="0">
                  <c:v>Кредиты кредитных организаций</c:v>
                </c:pt>
              </c:strCache>
            </c:strRef>
          </c:tx>
          <c:spPr>
            <a:solidFill>
              <a:srgbClr val="99CCFF"/>
            </a:solidFill>
            <a:ln>
              <a:solidFill>
                <a:srgbClr val="00B0F0"/>
              </a:solidFill>
            </a:ln>
          </c:spPr>
          <c:invertIfNegative val="0"/>
          <c:cat>
            <c:strRef>
              <c:f>Лист1!$B$7:$G$7</c:f>
              <c:strCache>
                <c:ptCount val="6"/>
                <c:pt idx="0">
                  <c:v>на 01.01.2017
(факт)</c:v>
                </c:pt>
                <c:pt idx="1">
                  <c:v>на 01.01.2018
(факт)</c:v>
                </c:pt>
                <c:pt idx="2">
                  <c:v>на 01.01.2019
(оценка)</c:v>
                </c:pt>
                <c:pt idx="3">
                  <c:v>на 01.01.2020
(проект)</c:v>
                </c:pt>
                <c:pt idx="4">
                  <c:v>на 01.01.2021
(проект)</c:v>
                </c:pt>
                <c:pt idx="5">
                  <c:v>на 01.01.2022
(проект)</c:v>
                </c:pt>
              </c:strCache>
            </c:strRef>
          </c:cat>
          <c:val>
            <c:numRef>
              <c:f>Лист1!$I$8:$N$8</c:f>
              <c:numCache>
                <c:formatCode>0.0%</c:formatCode>
                <c:ptCount val="6"/>
                <c:pt idx="0">
                  <c:v>0.24373345661951451</c:v>
                </c:pt>
                <c:pt idx="1">
                  <c:v>4.6224361857019981E-2</c:v>
                </c:pt>
                <c:pt idx="2">
                  <c:v>0.11765143388600259</c:v>
                </c:pt>
                <c:pt idx="3">
                  <c:v>0.11801560975175787</c:v>
                </c:pt>
                <c:pt idx="4">
                  <c:v>0.17975694966785111</c:v>
                </c:pt>
                <c:pt idx="5">
                  <c:v>0.27961472435196194</c:v>
                </c:pt>
              </c:numCache>
            </c:numRef>
          </c:val>
        </c:ser>
        <c:ser>
          <c:idx val="1"/>
          <c:order val="1"/>
          <c:tx>
            <c:strRef>
              <c:f>Лист1!$A$9</c:f>
              <c:strCache>
                <c:ptCount val="1"/>
                <c:pt idx="0">
                  <c:v>Государственные ценные бумаги</c:v>
                </c:pt>
              </c:strCache>
            </c:strRef>
          </c:tx>
          <c:spPr>
            <a:pattFill prst="pct90">
              <a:fgClr>
                <a:srgbClr val="FF99CC"/>
              </a:fgClr>
              <a:bgClr>
                <a:schemeClr val="bg1"/>
              </a:bgClr>
            </a:pattFill>
            <a:ln>
              <a:solidFill>
                <a:srgbClr val="FF3399"/>
              </a:solidFill>
            </a:ln>
          </c:spPr>
          <c:invertIfNegative val="0"/>
          <c:dLbls>
            <c:dLbl>
              <c:idx val="2"/>
              <c:tx>
                <c:rich>
                  <a:bodyPr/>
                  <a:lstStyle/>
                  <a:p>
                    <a:r>
                      <a:rPr lang="en-US" smtClean="0"/>
                      <a:t>49,7%</a:t>
                    </a:r>
                    <a:endParaRPr lang="en-US"/>
                  </a:p>
                </c:rich>
              </c:tx>
              <c:dLblPos val="ctr"/>
              <c:showLegendKey val="0"/>
              <c:showVal val="1"/>
              <c:showCatName val="0"/>
              <c:showSerName val="0"/>
              <c:showPercent val="0"/>
              <c:showBubbleSize val="0"/>
            </c:dLbl>
            <c:dLbl>
              <c:idx val="3"/>
              <c:tx>
                <c:rich>
                  <a:bodyPr/>
                  <a:lstStyle/>
                  <a:p>
                    <a:r>
                      <a:rPr lang="en-US" smtClean="0"/>
                      <a:t>51,4%</a:t>
                    </a:r>
                    <a:endParaRPr lang="en-US"/>
                  </a:p>
                </c:rich>
              </c:tx>
              <c:dLblPos val="ctr"/>
              <c:showLegendKey val="0"/>
              <c:showVal val="1"/>
              <c:showCatName val="0"/>
              <c:showSerName val="0"/>
              <c:showPercent val="0"/>
              <c:showBubbleSize val="0"/>
            </c:dLbl>
            <c:dLbl>
              <c:idx val="4"/>
              <c:tx>
                <c:rich>
                  <a:bodyPr/>
                  <a:lstStyle/>
                  <a:p>
                    <a:r>
                      <a:rPr lang="en-US" smtClean="0"/>
                      <a:t>49,0%</a:t>
                    </a:r>
                    <a:endParaRPr lang="en-US"/>
                  </a:p>
                </c:rich>
              </c:tx>
              <c:dLblPos val="ctr"/>
              <c:showLegendKey val="0"/>
              <c:showVal val="1"/>
              <c:showCatName val="0"/>
              <c:showSerName val="0"/>
              <c:showPercent val="0"/>
              <c:showBubbleSize val="0"/>
            </c:dLbl>
            <c:dLblPos val="ctr"/>
            <c:showLegendKey val="0"/>
            <c:showVal val="1"/>
            <c:showCatName val="0"/>
            <c:showSerName val="0"/>
            <c:showPercent val="0"/>
            <c:showBubbleSize val="0"/>
            <c:showLeaderLines val="0"/>
          </c:dLbls>
          <c:cat>
            <c:strRef>
              <c:f>Лист1!$B$7:$G$7</c:f>
              <c:strCache>
                <c:ptCount val="6"/>
                <c:pt idx="0">
                  <c:v>на 01.01.2017
(факт)</c:v>
                </c:pt>
                <c:pt idx="1">
                  <c:v>на 01.01.2018
(факт)</c:v>
                </c:pt>
                <c:pt idx="2">
                  <c:v>на 01.01.2019
(оценка)</c:v>
                </c:pt>
                <c:pt idx="3">
                  <c:v>на 01.01.2020
(проект)</c:v>
                </c:pt>
                <c:pt idx="4">
                  <c:v>на 01.01.2021
(проект)</c:v>
                </c:pt>
                <c:pt idx="5">
                  <c:v>на 01.01.2022
(проект)</c:v>
                </c:pt>
              </c:strCache>
            </c:strRef>
          </c:cat>
          <c:val>
            <c:numRef>
              <c:f>Лист1!$I$9:$N$9</c:f>
              <c:numCache>
                <c:formatCode>0.0%</c:formatCode>
                <c:ptCount val="6"/>
                <c:pt idx="0">
                  <c:v>0.34822471254181198</c:v>
                </c:pt>
                <c:pt idx="1">
                  <c:v>0.52950293378910285</c:v>
                </c:pt>
                <c:pt idx="2">
                  <c:v>0.49752920499960807</c:v>
                </c:pt>
                <c:pt idx="3">
                  <c:v>0.51460459835698291</c:v>
                </c:pt>
                <c:pt idx="4">
                  <c:v>0.49097629202569898</c:v>
                </c:pt>
                <c:pt idx="5">
                  <c:v>0.46734668123882217</c:v>
                </c:pt>
              </c:numCache>
            </c:numRef>
          </c:val>
        </c:ser>
        <c:ser>
          <c:idx val="2"/>
          <c:order val="2"/>
          <c:tx>
            <c:strRef>
              <c:f>Лист1!$A$10</c:f>
              <c:strCache>
                <c:ptCount val="1"/>
                <c:pt idx="0">
                  <c:v>Бюджетные кредиты</c:v>
                </c:pt>
              </c:strCache>
            </c:strRef>
          </c:tx>
          <c:spPr>
            <a:solidFill>
              <a:schemeClr val="accent4">
                <a:lumMod val="40000"/>
                <a:lumOff val="60000"/>
              </a:schemeClr>
            </a:solidFill>
            <a:ln>
              <a:solidFill>
                <a:schemeClr val="accent4">
                  <a:lumMod val="50000"/>
                </a:schemeClr>
              </a:solidFill>
            </a:ln>
          </c:spPr>
          <c:invertIfNegative val="0"/>
          <c:cat>
            <c:strRef>
              <c:f>Лист1!$B$7:$G$7</c:f>
              <c:strCache>
                <c:ptCount val="6"/>
                <c:pt idx="0">
                  <c:v>на 01.01.2017
(факт)</c:v>
                </c:pt>
                <c:pt idx="1">
                  <c:v>на 01.01.2018
(факт)</c:v>
                </c:pt>
                <c:pt idx="2">
                  <c:v>на 01.01.2019
(оценка)</c:v>
                </c:pt>
                <c:pt idx="3">
                  <c:v>на 01.01.2020
(проект)</c:v>
                </c:pt>
                <c:pt idx="4">
                  <c:v>на 01.01.2021
(проект)</c:v>
                </c:pt>
                <c:pt idx="5">
                  <c:v>на 01.01.2022
(проект)</c:v>
                </c:pt>
              </c:strCache>
            </c:strRef>
          </c:cat>
          <c:val>
            <c:numRef>
              <c:f>Лист1!$I$10:$N$10</c:f>
              <c:numCache>
                <c:formatCode>0.0%</c:formatCode>
                <c:ptCount val="6"/>
                <c:pt idx="0">
                  <c:v>0.40804183083867357</c:v>
                </c:pt>
                <c:pt idx="1">
                  <c:v>0.42427270435387709</c:v>
                </c:pt>
                <c:pt idx="2">
                  <c:v>0.38481936111438941</c:v>
                </c:pt>
                <c:pt idx="3">
                  <c:v>0.36475425822617247</c:v>
                </c:pt>
                <c:pt idx="4">
                  <c:v>0.32664121663786322</c:v>
                </c:pt>
                <c:pt idx="5">
                  <c:v>0.25041305125618873</c:v>
                </c:pt>
              </c:numCache>
            </c:numRef>
          </c:val>
        </c:ser>
        <c:ser>
          <c:idx val="3"/>
          <c:order val="3"/>
          <c:tx>
            <c:strRef>
              <c:f>Лист1!$A$11</c:f>
              <c:strCache>
                <c:ptCount val="1"/>
                <c:pt idx="0">
                  <c:v>Обязательства по госгарантиям </c:v>
                </c:pt>
              </c:strCache>
            </c:strRef>
          </c:tx>
          <c:spPr>
            <a:pattFill prst="pct50">
              <a:fgClr>
                <a:srgbClr val="009999"/>
              </a:fgClr>
              <a:bgClr>
                <a:schemeClr val="bg1"/>
              </a:bgClr>
            </a:pattFill>
          </c:spPr>
          <c:invertIfNegative val="0"/>
          <c:dLbls>
            <c:dLbl>
              <c:idx val="0"/>
              <c:delete val="1"/>
            </c:dLbl>
            <c:dLbl>
              <c:idx val="1"/>
              <c:delete val="1"/>
            </c:dLbl>
            <c:dLbl>
              <c:idx val="2"/>
              <c:delete val="1"/>
            </c:dLbl>
            <c:dLbl>
              <c:idx val="3"/>
              <c:layout>
                <c:manualLayout>
                  <c:x val="2.1523490262739111E-2"/>
                  <c:y val="0"/>
                </c:manualLayout>
              </c:layout>
              <c:spPr>
                <a:pattFill prst="pct50">
                  <a:fgClr>
                    <a:srgbClr val="009999"/>
                  </a:fgClr>
                  <a:bgClr>
                    <a:schemeClr val="bg1"/>
                  </a:bgClr>
                </a:pattFill>
              </c:spPr>
              <c:txPr>
                <a:bodyPr/>
                <a:lstStyle/>
                <a:p>
                  <a:pPr>
                    <a:defRPr sz="900"/>
                  </a:pPr>
                  <a:endParaRPr lang="ru-RU"/>
                </a:p>
              </c:txPr>
              <c:dLblPos val="ctr"/>
              <c:showLegendKey val="0"/>
              <c:showVal val="1"/>
              <c:showCatName val="0"/>
              <c:showSerName val="0"/>
              <c:showPercent val="0"/>
              <c:showBubbleSize val="0"/>
            </c:dLbl>
            <c:dLbl>
              <c:idx val="4"/>
              <c:layout>
                <c:manualLayout>
                  <c:x val="2.1523490262739111E-2"/>
                  <c:y val="-9.2592592592592813E-3"/>
                </c:manualLayout>
              </c:layout>
              <c:spPr>
                <a:pattFill prst="pct50">
                  <a:fgClr>
                    <a:srgbClr val="009999"/>
                  </a:fgClr>
                  <a:bgClr>
                    <a:schemeClr val="bg1"/>
                  </a:bgClr>
                </a:pattFill>
              </c:spPr>
              <c:txPr>
                <a:bodyPr/>
                <a:lstStyle/>
                <a:p>
                  <a:pPr>
                    <a:defRPr sz="900"/>
                  </a:pPr>
                  <a:endParaRPr lang="ru-RU"/>
                </a:p>
              </c:txPr>
              <c:dLblPos val="ctr"/>
              <c:showLegendKey val="0"/>
              <c:showVal val="1"/>
              <c:showCatName val="0"/>
              <c:showSerName val="0"/>
              <c:showPercent val="0"/>
              <c:showBubbleSize val="0"/>
            </c:dLbl>
            <c:dLbl>
              <c:idx val="5"/>
              <c:layout>
                <c:manualLayout>
                  <c:x val="2.1523490262739111E-2"/>
                  <c:y val="1.060944534001666E-17"/>
                </c:manualLayout>
              </c:layout>
              <c:spPr>
                <a:pattFill prst="pct50">
                  <a:fgClr>
                    <a:srgbClr val="009999"/>
                  </a:fgClr>
                  <a:bgClr>
                    <a:schemeClr val="bg1"/>
                  </a:bgClr>
                </a:pattFill>
              </c:spPr>
              <c:txPr>
                <a:bodyPr/>
                <a:lstStyle/>
                <a:p>
                  <a:pPr>
                    <a:defRPr sz="900"/>
                  </a:pPr>
                  <a:endParaRPr lang="ru-RU"/>
                </a:p>
              </c:txPr>
              <c:dLblPos val="ctr"/>
              <c:showLegendKey val="0"/>
              <c:showVal val="1"/>
              <c:showCatName val="0"/>
              <c:showSerName val="0"/>
              <c:showPercent val="0"/>
              <c:showBubbleSize val="0"/>
            </c:dLbl>
            <c:dLblPos val="ctr"/>
            <c:showLegendKey val="0"/>
            <c:showVal val="1"/>
            <c:showCatName val="0"/>
            <c:showSerName val="0"/>
            <c:showPercent val="0"/>
            <c:showBubbleSize val="0"/>
            <c:showLeaderLines val="0"/>
          </c:dLbls>
          <c:cat>
            <c:strRef>
              <c:f>Лист1!$B$7:$G$7</c:f>
              <c:strCache>
                <c:ptCount val="6"/>
                <c:pt idx="0">
                  <c:v>на 01.01.2017
(факт)</c:v>
                </c:pt>
                <c:pt idx="1">
                  <c:v>на 01.01.2018
(факт)</c:v>
                </c:pt>
                <c:pt idx="2">
                  <c:v>на 01.01.2019
(оценка)</c:v>
                </c:pt>
                <c:pt idx="3">
                  <c:v>на 01.01.2020
(проект)</c:v>
                </c:pt>
                <c:pt idx="4">
                  <c:v>на 01.01.2021
(проект)</c:v>
                </c:pt>
                <c:pt idx="5">
                  <c:v>на 01.01.2022
(проект)</c:v>
                </c:pt>
              </c:strCache>
            </c:strRef>
          </c:cat>
          <c:val>
            <c:numRef>
              <c:f>Лист1!$I$11:$N$11</c:f>
              <c:numCache>
                <c:formatCode>0.0%</c:formatCode>
                <c:ptCount val="6"/>
                <c:pt idx="0">
                  <c:v>0</c:v>
                </c:pt>
                <c:pt idx="1">
                  <c:v>0</c:v>
                </c:pt>
                <c:pt idx="2">
                  <c:v>0</c:v>
                </c:pt>
                <c:pt idx="3">
                  <c:v>2.6255336650866479E-3</c:v>
                </c:pt>
                <c:pt idx="4">
                  <c:v>2.6255416685866256E-3</c:v>
                </c:pt>
                <c:pt idx="5">
                  <c:v>2.6255431530270907E-3</c:v>
                </c:pt>
              </c:numCache>
            </c:numRef>
          </c:val>
        </c:ser>
        <c:dLbls>
          <c:dLblPos val="ctr"/>
          <c:showLegendKey val="0"/>
          <c:showVal val="1"/>
          <c:showCatName val="0"/>
          <c:showSerName val="0"/>
          <c:showPercent val="0"/>
          <c:showBubbleSize val="0"/>
        </c:dLbls>
        <c:gapWidth val="150"/>
        <c:overlap val="100"/>
        <c:axId val="165500032"/>
        <c:axId val="165501568"/>
      </c:barChart>
      <c:catAx>
        <c:axId val="165500032"/>
        <c:scaling>
          <c:orientation val="minMax"/>
        </c:scaling>
        <c:delete val="0"/>
        <c:axPos val="l"/>
        <c:majorTickMark val="out"/>
        <c:minorTickMark val="none"/>
        <c:tickLblPos val="nextTo"/>
        <c:txPr>
          <a:bodyPr/>
          <a:lstStyle/>
          <a:p>
            <a:pPr>
              <a:defRPr b="0"/>
            </a:pPr>
            <a:endParaRPr lang="ru-RU"/>
          </a:p>
        </c:txPr>
        <c:crossAx val="165501568"/>
        <c:crosses val="autoZero"/>
        <c:auto val="1"/>
        <c:lblAlgn val="ctr"/>
        <c:lblOffset val="100"/>
        <c:noMultiLvlLbl val="0"/>
      </c:catAx>
      <c:valAx>
        <c:axId val="165501568"/>
        <c:scaling>
          <c:orientation val="minMax"/>
          <c:max val="1"/>
        </c:scaling>
        <c:delete val="1"/>
        <c:axPos val="b"/>
        <c:numFmt formatCode="0.0%" sourceLinked="1"/>
        <c:majorTickMark val="out"/>
        <c:minorTickMark val="none"/>
        <c:tickLblPos val="nextTo"/>
        <c:crossAx val="165500032"/>
        <c:crosses val="autoZero"/>
        <c:crossBetween val="between"/>
      </c:valAx>
    </c:plotArea>
    <c:legend>
      <c:legendPos val="b"/>
      <c:layout>
        <c:manualLayout>
          <c:xMode val="edge"/>
          <c:yMode val="edge"/>
          <c:x val="9.3609557107581856E-2"/>
          <c:y val="0.75662409208150949"/>
          <c:w val="0.81708558383738406"/>
          <c:h val="0.15242344706911637"/>
        </c:manualLayout>
      </c:layout>
      <c:overlay val="0"/>
      <c:txPr>
        <a:bodyPr/>
        <a:lstStyle/>
        <a:p>
          <a:pPr>
            <a:defRPr b="0"/>
          </a:pPr>
          <a:endParaRPr lang="ru-RU"/>
        </a:p>
      </c:txPr>
    </c:legend>
    <c:plotVisOnly val="1"/>
    <c:dispBlanksAs val="gap"/>
    <c:showDLblsOverMax val="0"/>
  </c:chart>
  <c:txPr>
    <a:bodyPr/>
    <a:lstStyle/>
    <a:p>
      <a:pPr>
        <a:defRPr b="1">
          <a:latin typeface="Arial Narrow" panose="020B0606020202030204" pitchFamily="34" charset="0"/>
        </a:defRPr>
      </a:pPr>
      <a:endParaRPr lang="ru-RU"/>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ln>
              <a:solidFill>
                <a:srgbClr val="009999"/>
              </a:solidFill>
            </a:ln>
          </c:spPr>
          <c:marker>
            <c:spPr>
              <a:solidFill>
                <a:srgbClr val="009999"/>
              </a:solidFill>
              <a:ln>
                <a:solidFill>
                  <a:srgbClr val="009999"/>
                </a:solidFill>
              </a:ln>
            </c:spPr>
          </c:marker>
          <c:dLbls>
            <c:txPr>
              <a:bodyPr/>
              <a:lstStyle/>
              <a:p>
                <a:pPr>
                  <a:defRPr b="1"/>
                </a:pPr>
                <a:endParaRPr lang="ru-RU"/>
              </a:p>
            </c:txPr>
            <c:dLblPos val="t"/>
            <c:showLegendKey val="0"/>
            <c:showVal val="1"/>
            <c:showCatName val="0"/>
            <c:showSerName val="0"/>
            <c:showPercent val="0"/>
            <c:showBubbleSize val="0"/>
            <c:showLeaderLines val="0"/>
          </c:dLbls>
          <c:cat>
            <c:strRef>
              <c:f>Лист1!$B$37:$G$37</c:f>
              <c:strCache>
                <c:ptCount val="6"/>
                <c:pt idx="0">
                  <c:v>2016 год
(факт)</c:v>
                </c:pt>
                <c:pt idx="1">
                  <c:v>2017 год
(факт)</c:v>
                </c:pt>
                <c:pt idx="2">
                  <c:v>2018 год
(оценка)</c:v>
                </c:pt>
                <c:pt idx="3">
                  <c:v>2019 год
(проект)</c:v>
                </c:pt>
                <c:pt idx="4">
                  <c:v>2020 год
(проект)</c:v>
                </c:pt>
                <c:pt idx="5">
                  <c:v>2021 год
(проект)</c:v>
                </c:pt>
              </c:strCache>
            </c:strRef>
          </c:cat>
          <c:val>
            <c:numRef>
              <c:f>Лист1!$B$38:$G$38</c:f>
              <c:numCache>
                <c:formatCode>#,##0.0</c:formatCode>
                <c:ptCount val="6"/>
                <c:pt idx="0">
                  <c:v>2639.3351600000001</c:v>
                </c:pt>
                <c:pt idx="1">
                  <c:v>1462.8312780000001</c:v>
                </c:pt>
                <c:pt idx="2">
                  <c:v>2106.25</c:v>
                </c:pt>
                <c:pt idx="3">
                  <c:v>2609.3525610000002</c:v>
                </c:pt>
                <c:pt idx="4">
                  <c:v>2538.7785610000001</c:v>
                </c:pt>
                <c:pt idx="5">
                  <c:v>2566.6457610000002</c:v>
                </c:pt>
              </c:numCache>
            </c:numRef>
          </c:val>
          <c:smooth val="0"/>
        </c:ser>
        <c:dLbls>
          <c:dLblPos val="t"/>
          <c:showLegendKey val="0"/>
          <c:showVal val="1"/>
          <c:showCatName val="0"/>
          <c:showSerName val="0"/>
          <c:showPercent val="0"/>
          <c:showBubbleSize val="0"/>
        </c:dLbls>
        <c:marker val="1"/>
        <c:smooth val="0"/>
        <c:axId val="165537280"/>
        <c:axId val="165552512"/>
      </c:lineChart>
      <c:catAx>
        <c:axId val="165537280"/>
        <c:scaling>
          <c:orientation val="minMax"/>
        </c:scaling>
        <c:delete val="0"/>
        <c:axPos val="b"/>
        <c:numFmt formatCode="General" sourceLinked="1"/>
        <c:majorTickMark val="out"/>
        <c:minorTickMark val="none"/>
        <c:tickLblPos val="nextTo"/>
        <c:crossAx val="165552512"/>
        <c:crosses val="autoZero"/>
        <c:auto val="1"/>
        <c:lblAlgn val="ctr"/>
        <c:lblOffset val="100"/>
        <c:noMultiLvlLbl val="0"/>
      </c:catAx>
      <c:valAx>
        <c:axId val="165552512"/>
        <c:scaling>
          <c:orientation val="minMax"/>
          <c:max val="2790"/>
          <c:min val="1460"/>
        </c:scaling>
        <c:delete val="1"/>
        <c:axPos val="l"/>
        <c:numFmt formatCode="#,##0.0" sourceLinked="1"/>
        <c:majorTickMark val="out"/>
        <c:minorTickMark val="none"/>
        <c:tickLblPos val="nextTo"/>
        <c:crossAx val="165537280"/>
        <c:crosses val="autoZero"/>
        <c:crossBetween val="between"/>
      </c:valAx>
      <c:spPr>
        <a:ln>
          <a:prstDash val="sysDash"/>
        </a:ln>
      </c:spPr>
    </c:plotArea>
    <c:plotVisOnly val="1"/>
    <c:dispBlanksAs val="gap"/>
    <c:showDLblsOverMax val="0"/>
  </c:chart>
  <c:txPr>
    <a:bodyPr/>
    <a:lstStyle/>
    <a:p>
      <a:pPr>
        <a:defRPr>
          <a:latin typeface="Arial Narrow" panose="020B0606020202030204" pitchFamily="34" charset="0"/>
          <a:cs typeface="Times New Roman" panose="02020603050405020304" pitchFamily="18" charset="0"/>
        </a:defRPr>
      </a:pPr>
      <a:endParaRPr lang="ru-RU"/>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5323647949502521E-2"/>
          <c:y val="5.3925877202632755E-2"/>
          <c:w val="0.89237861753882874"/>
          <c:h val="0.47326345744005333"/>
        </c:manualLayout>
      </c:layout>
      <c:barChart>
        <c:barDir val="col"/>
        <c:grouping val="clustered"/>
        <c:varyColors val="0"/>
        <c:dLbls>
          <c:dLblPos val="outEnd"/>
          <c:showLegendKey val="0"/>
          <c:showVal val="1"/>
          <c:showCatName val="0"/>
          <c:showSerName val="0"/>
          <c:showPercent val="0"/>
          <c:showBubbleSize val="0"/>
        </c:dLbls>
        <c:gapWidth val="150"/>
        <c:axId val="165559296"/>
        <c:axId val="165565184"/>
      </c:barChart>
      <c:catAx>
        <c:axId val="165559296"/>
        <c:scaling>
          <c:orientation val="minMax"/>
        </c:scaling>
        <c:delete val="0"/>
        <c:axPos val="b"/>
        <c:majorTickMark val="out"/>
        <c:minorTickMark val="none"/>
        <c:tickLblPos val="nextTo"/>
        <c:crossAx val="165565184"/>
        <c:crosses val="autoZero"/>
        <c:auto val="1"/>
        <c:lblAlgn val="ctr"/>
        <c:lblOffset val="100"/>
        <c:noMultiLvlLbl val="0"/>
      </c:catAx>
      <c:valAx>
        <c:axId val="165565184"/>
        <c:scaling>
          <c:orientation val="minMax"/>
        </c:scaling>
        <c:delete val="1"/>
        <c:axPos val="l"/>
        <c:numFmt formatCode="0.0" sourceLinked="1"/>
        <c:majorTickMark val="out"/>
        <c:minorTickMark val="none"/>
        <c:tickLblPos val="nextTo"/>
        <c:crossAx val="165559296"/>
        <c:crosses val="autoZero"/>
        <c:crossBetween val="between"/>
      </c:valAx>
    </c:plotArea>
    <c:plotVisOnly val="1"/>
    <c:dispBlanksAs val="gap"/>
    <c:showDLblsOverMax val="0"/>
  </c:chart>
  <c:txPr>
    <a:bodyPr/>
    <a:lstStyle/>
    <a:p>
      <a:pPr>
        <a:defRPr>
          <a:latin typeface="Arial Narrow" panose="020B0606020202030204" pitchFamily="34" charset="0"/>
        </a:defRPr>
      </a:pPr>
      <a:endParaRPr lang="ru-RU"/>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3780452240217939E-2"/>
          <c:y val="0.11879162182011471"/>
          <c:w val="0.90634601569112805"/>
          <c:h val="0.75103511227734543"/>
        </c:manualLayout>
      </c:layout>
      <c:lineChart>
        <c:grouping val="standard"/>
        <c:varyColors val="0"/>
        <c:ser>
          <c:idx val="0"/>
          <c:order val="0"/>
          <c:spPr>
            <a:ln>
              <a:solidFill>
                <a:srgbClr val="009999"/>
              </a:solidFill>
            </a:ln>
          </c:spPr>
          <c:marker>
            <c:spPr>
              <a:solidFill>
                <a:srgbClr val="009999"/>
              </a:solidFill>
              <a:ln>
                <a:solidFill>
                  <a:srgbClr val="009999"/>
                </a:solidFill>
              </a:ln>
            </c:spPr>
          </c:marker>
          <c:dLbls>
            <c:dLbl>
              <c:idx val="0"/>
              <c:layout>
                <c:manualLayout>
                  <c:x val="-6.1698994942705329E-3"/>
                  <c:y val="7.1684599374207151E-3"/>
                </c:manualLayout>
              </c:layout>
              <c:dLblPos val="r"/>
              <c:showLegendKey val="0"/>
              <c:showVal val="1"/>
              <c:showCatName val="0"/>
              <c:showSerName val="0"/>
              <c:showPercent val="0"/>
              <c:showBubbleSize val="0"/>
            </c:dLbl>
            <c:dLbl>
              <c:idx val="1"/>
              <c:layout>
                <c:manualLayout>
                  <c:x val="-5.178868901549908E-2"/>
                  <c:y val="-4.1986693919178399E-2"/>
                </c:manualLayout>
              </c:layout>
              <c:dLblPos val="r"/>
              <c:showLegendKey val="0"/>
              <c:showVal val="1"/>
              <c:showCatName val="0"/>
              <c:showSerName val="0"/>
              <c:showPercent val="0"/>
              <c:showBubbleSize val="0"/>
            </c:dLbl>
            <c:dLbl>
              <c:idx val="2"/>
              <c:layout>
                <c:manualLayout>
                  <c:x val="-5.178868901549908E-2"/>
                  <c:y val="3.9938562508486847E-2"/>
                </c:manualLayout>
              </c:layout>
              <c:dLblPos val="r"/>
              <c:showLegendKey val="0"/>
              <c:showVal val="1"/>
              <c:showCatName val="0"/>
              <c:showSerName val="0"/>
              <c:showPercent val="0"/>
              <c:showBubbleSize val="0"/>
            </c:dLbl>
            <c:dLbl>
              <c:idx val="3"/>
              <c:layout>
                <c:manualLayout>
                  <c:x val="-1.5655000954896702E-2"/>
                  <c:y val="-4.6082956740561745E-2"/>
                </c:manualLayout>
              </c:layout>
              <c:dLblPos val="r"/>
              <c:showLegendKey val="0"/>
              <c:showVal val="1"/>
              <c:showCatName val="0"/>
              <c:showSerName val="0"/>
              <c:showPercent val="0"/>
              <c:showBubbleSize val="0"/>
            </c:dLbl>
            <c:dLbl>
              <c:idx val="4"/>
              <c:layout>
                <c:manualLayout>
                  <c:x val="-2.5293586269196026E-2"/>
                  <c:y val="-4.2766274016759837E-2"/>
                </c:manualLayout>
              </c:layout>
              <c:dLblPos val="r"/>
              <c:showLegendKey val="0"/>
              <c:showVal val="1"/>
              <c:showCatName val="0"/>
              <c:showSerName val="0"/>
              <c:showPercent val="0"/>
              <c:showBubbleSize val="0"/>
            </c:dLbl>
            <c:dLbl>
              <c:idx val="5"/>
              <c:layout>
                <c:manualLayout>
                  <c:x val="-1.9873532068654019E-2"/>
                  <c:y val="-4.1986693919178475E-2"/>
                </c:manualLayout>
              </c:layout>
              <c:dLblPos val="r"/>
              <c:showLegendKey val="0"/>
              <c:showVal val="1"/>
              <c:showCatName val="0"/>
              <c:showSerName val="0"/>
              <c:showPercent val="0"/>
              <c:showBubbleSize val="0"/>
            </c:dLbl>
            <c:dLbl>
              <c:idx val="6"/>
              <c:layout>
                <c:manualLayout>
                  <c:x val="-2.1680216802168022E-2"/>
                  <c:y val="-4.1986693919178475E-2"/>
                </c:manualLayout>
              </c:layout>
              <c:dLblPos val="r"/>
              <c:showLegendKey val="0"/>
              <c:showVal val="1"/>
              <c:showCatName val="0"/>
              <c:showSerName val="0"/>
              <c:showPercent val="0"/>
              <c:showBubbleSize val="0"/>
            </c:dLbl>
            <c:txPr>
              <a:bodyPr/>
              <a:lstStyle/>
              <a:p>
                <a:pPr>
                  <a:defRPr b="1"/>
                </a:pPr>
                <a:endParaRPr lang="ru-RU"/>
              </a:p>
            </c:txPr>
            <c:dLblPos val="b"/>
            <c:showLegendKey val="0"/>
            <c:showVal val="1"/>
            <c:showCatName val="0"/>
            <c:showSerName val="0"/>
            <c:showPercent val="0"/>
            <c:showBubbleSize val="0"/>
            <c:showLeaderLines val="0"/>
          </c:dLbls>
          <c:cat>
            <c:strRef>
              <c:f>дефицит!$A$3:$F$3</c:f>
              <c:strCache>
                <c:ptCount val="6"/>
                <c:pt idx="0">
                  <c:v>2016 г.</c:v>
                </c:pt>
                <c:pt idx="1">
                  <c:v>2017 г.</c:v>
                </c:pt>
                <c:pt idx="2">
                  <c:v>2018 г. (оценка)</c:v>
                </c:pt>
                <c:pt idx="3">
                  <c:v>2019 г. </c:v>
                </c:pt>
                <c:pt idx="4">
                  <c:v>2020 г. </c:v>
                </c:pt>
                <c:pt idx="5">
                  <c:v>2021 г. </c:v>
                </c:pt>
              </c:strCache>
            </c:strRef>
          </c:cat>
          <c:val>
            <c:numRef>
              <c:f>дефицит!$A$4:$F$4</c:f>
              <c:numCache>
                <c:formatCode>#,##0.00</c:formatCode>
                <c:ptCount val="6"/>
                <c:pt idx="0">
                  <c:v>-4487.3997049999998</c:v>
                </c:pt>
                <c:pt idx="1">
                  <c:v>-2152.1866770000001</c:v>
                </c:pt>
                <c:pt idx="2">
                  <c:v>-1877.16641</c:v>
                </c:pt>
                <c:pt idx="3">
                  <c:v>0</c:v>
                </c:pt>
                <c:pt idx="4">
                  <c:v>0</c:v>
                </c:pt>
                <c:pt idx="5">
                  <c:v>0</c:v>
                </c:pt>
              </c:numCache>
            </c:numRef>
          </c:val>
          <c:smooth val="0"/>
        </c:ser>
        <c:dLbls>
          <c:showLegendKey val="0"/>
          <c:showVal val="0"/>
          <c:showCatName val="0"/>
          <c:showSerName val="0"/>
          <c:showPercent val="0"/>
          <c:showBubbleSize val="0"/>
        </c:dLbls>
        <c:marker val="1"/>
        <c:smooth val="0"/>
        <c:axId val="165597568"/>
        <c:axId val="165599104"/>
      </c:lineChart>
      <c:catAx>
        <c:axId val="165597568"/>
        <c:scaling>
          <c:orientation val="minMax"/>
        </c:scaling>
        <c:delete val="0"/>
        <c:axPos val="b"/>
        <c:majorTickMark val="out"/>
        <c:minorTickMark val="none"/>
        <c:tickLblPos val="nextTo"/>
        <c:crossAx val="165599104"/>
        <c:crossesAt val="0"/>
        <c:auto val="1"/>
        <c:lblAlgn val="ctr"/>
        <c:lblOffset val="100"/>
        <c:noMultiLvlLbl val="0"/>
      </c:catAx>
      <c:valAx>
        <c:axId val="165599104"/>
        <c:scaling>
          <c:orientation val="minMax"/>
          <c:min val="-4500"/>
        </c:scaling>
        <c:delete val="0"/>
        <c:axPos val="l"/>
        <c:numFmt formatCode="#,##0" sourceLinked="0"/>
        <c:majorTickMark val="out"/>
        <c:minorTickMark val="none"/>
        <c:tickLblPos val="nextTo"/>
        <c:crossAx val="165597568"/>
        <c:crosses val="autoZero"/>
        <c:crossBetween val="between"/>
        <c:majorUnit val="1500"/>
      </c:valAx>
    </c:plotArea>
    <c:plotVisOnly val="1"/>
    <c:dispBlanksAs val="gap"/>
    <c:showDLblsOverMax val="0"/>
  </c:chart>
  <c:txPr>
    <a:bodyPr/>
    <a:lstStyle/>
    <a:p>
      <a:pPr>
        <a:defRPr>
          <a:latin typeface="Arial Narrow" panose="020B0606020202030204" pitchFamily="34" charset="0"/>
          <a:cs typeface="Times New Roman" panose="02020603050405020304" pitchFamily="18" charset="0"/>
        </a:defRPr>
      </a:pPr>
      <a:endParaRPr lang="ru-RU"/>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4666684544629134E-2"/>
          <c:y val="0.14161766263696796"/>
          <c:w val="0.88530866522609675"/>
          <c:h val="0.67228318300550594"/>
        </c:manualLayout>
      </c:layout>
      <c:areaChart>
        <c:grouping val="stacked"/>
        <c:varyColors val="0"/>
        <c:ser>
          <c:idx val="0"/>
          <c:order val="0"/>
          <c:tx>
            <c:strRef>
              <c:f>Лист1!$B$1</c:f>
              <c:strCache>
                <c:ptCount val="1"/>
                <c:pt idx="0">
                  <c:v>Столбец1</c:v>
                </c:pt>
              </c:strCache>
            </c:strRef>
          </c:tx>
          <c:spPr>
            <a:solidFill>
              <a:srgbClr val="4BACC6">
                <a:lumMod val="40000"/>
                <a:lumOff val="60000"/>
              </a:srgbClr>
            </a:solidFill>
            <a:ln>
              <a:solidFill>
                <a:srgbClr val="4BACC6">
                  <a:lumMod val="75000"/>
                </a:srgbClr>
              </a:solidFill>
            </a:ln>
          </c:spPr>
          <c:dLbls>
            <c:dLbl>
              <c:idx val="0"/>
              <c:layout>
                <c:manualLayout>
                  <c:x val="3.0988936362689814E-2"/>
                  <c:y val="-9.9060545869197381E-2"/>
                </c:manualLayout>
              </c:layout>
              <c:tx>
                <c:rich>
                  <a:bodyPr/>
                  <a:lstStyle/>
                  <a:p>
                    <a:r>
                      <a:rPr lang="en-US" sz="1000" b="1" i="0" u="none" strike="noStrike" kern="1200" baseline="0" dirty="0" smtClean="0">
                        <a:solidFill>
                          <a:srgbClr val="000000"/>
                        </a:solidFill>
                        <a:latin typeface="Arial Narrow" panose="020B0606020202030204" pitchFamily="34" charset="0"/>
                        <a:ea typeface="+mn-ea"/>
                        <a:cs typeface="Times New Roman" panose="02020603050405020304" pitchFamily="18" charset="0"/>
                      </a:rPr>
                      <a:t>9,6%</a:t>
                    </a:r>
                    <a:endParaRPr lang="en-US" dirty="0"/>
                  </a:p>
                </c:rich>
              </c:tx>
              <c:showLegendKey val="0"/>
              <c:showVal val="1"/>
              <c:showCatName val="0"/>
              <c:showSerName val="0"/>
              <c:showPercent val="0"/>
              <c:showBubbleSize val="0"/>
            </c:dLbl>
            <c:dLbl>
              <c:idx val="1"/>
              <c:layout>
                <c:manualLayout>
                  <c:x val="7.0542312565596592E-3"/>
                  <c:y val="-3.517472228352829E-2"/>
                </c:manualLayout>
              </c:layout>
              <c:tx>
                <c:rich>
                  <a:bodyPr/>
                  <a:lstStyle/>
                  <a:p>
                    <a:r>
                      <a:rPr lang="ru-RU" sz="1000" b="1" dirty="0" smtClean="0">
                        <a:latin typeface="Arial Narrow" panose="020B0606020202030204" pitchFamily="34" charset="0"/>
                      </a:rPr>
                      <a:t>4</a:t>
                    </a:r>
                    <a:r>
                      <a:rPr lang="en-US" sz="1000" b="1" dirty="0" smtClean="0">
                        <a:latin typeface="Arial Narrow" panose="020B0606020202030204" pitchFamily="34" charset="0"/>
                      </a:rPr>
                      <a:t>,</a:t>
                    </a:r>
                    <a:r>
                      <a:rPr lang="ru-RU" sz="1000" b="1" dirty="0" smtClean="0">
                        <a:latin typeface="Arial Narrow" panose="020B0606020202030204" pitchFamily="34" charset="0"/>
                      </a:rPr>
                      <a:t>3%</a:t>
                    </a:r>
                    <a:endParaRPr lang="en-US" dirty="0"/>
                  </a:p>
                </c:rich>
              </c:tx>
              <c:showLegendKey val="0"/>
              <c:showVal val="1"/>
              <c:showCatName val="0"/>
              <c:showSerName val="0"/>
              <c:showPercent val="0"/>
              <c:showBubbleSize val="0"/>
            </c:dLbl>
            <c:dLbl>
              <c:idx val="2"/>
              <c:layout>
                <c:manualLayout>
                  <c:x val="-4.4842813795421734E-3"/>
                  <c:y val="-1.0030898256455529E-2"/>
                </c:manualLayout>
              </c:layout>
              <c:tx>
                <c:rich>
                  <a:bodyPr/>
                  <a:lstStyle/>
                  <a:p>
                    <a:r>
                      <a:rPr lang="ru-RU" sz="1000" b="1" dirty="0" smtClean="0">
                        <a:latin typeface="Arial Narrow" panose="020B0606020202030204" pitchFamily="34" charset="0"/>
                      </a:rPr>
                      <a:t>3,1%</a:t>
                    </a:r>
                    <a:endParaRPr lang="en-US" dirty="0"/>
                  </a:p>
                </c:rich>
              </c:tx>
              <c:showLegendKey val="0"/>
              <c:showVal val="1"/>
              <c:showCatName val="0"/>
              <c:showSerName val="0"/>
              <c:showPercent val="0"/>
              <c:showBubbleSize val="0"/>
            </c:dLbl>
            <c:dLbl>
              <c:idx val="3"/>
              <c:layout>
                <c:manualLayout>
                  <c:x val="-2.0697396280524335E-3"/>
                  <c:y val="-6.0306039873464286E-2"/>
                </c:manualLayout>
              </c:layout>
              <c:tx>
                <c:rich>
                  <a:bodyPr/>
                  <a:lstStyle/>
                  <a:p>
                    <a:r>
                      <a:rPr lang="en-US" sz="1000" b="1" smtClean="0">
                        <a:latin typeface="Arial Narrow" panose="020B0606020202030204" pitchFamily="34" charset="0"/>
                      </a:rPr>
                      <a:t>0</a:t>
                    </a:r>
                    <a:r>
                      <a:rPr lang="ru-RU" sz="1000" b="1" smtClean="0">
                        <a:latin typeface="Arial Narrow" panose="020B0606020202030204" pitchFamily="34" charset="0"/>
                      </a:rPr>
                      <a:t>%</a:t>
                    </a:r>
                    <a:endParaRPr lang="en-US"/>
                  </a:p>
                </c:rich>
              </c:tx>
              <c:showLegendKey val="0"/>
              <c:showVal val="1"/>
              <c:showCatName val="0"/>
              <c:showSerName val="0"/>
              <c:showPercent val="0"/>
              <c:showBubbleSize val="0"/>
            </c:dLbl>
            <c:dLbl>
              <c:idx val="4"/>
              <c:layout>
                <c:manualLayout>
                  <c:x val="-2.0709754779572268E-3"/>
                  <c:y val="-5.2725667623041268E-2"/>
                </c:manualLayout>
              </c:layout>
              <c:tx>
                <c:rich>
                  <a:bodyPr/>
                  <a:lstStyle/>
                  <a:p>
                    <a:r>
                      <a:rPr lang="en-US" sz="1000" b="1" dirty="0" smtClean="0">
                        <a:latin typeface="Arial Narrow" panose="020B0606020202030204" pitchFamily="34" charset="0"/>
                      </a:rPr>
                      <a:t>0%</a:t>
                    </a:r>
                    <a:endParaRPr lang="en-US" dirty="0"/>
                  </a:p>
                </c:rich>
              </c:tx>
              <c:showLegendKey val="0"/>
              <c:showVal val="1"/>
              <c:showCatName val="0"/>
              <c:showSerName val="0"/>
              <c:showPercent val="0"/>
              <c:showBubbleSize val="0"/>
            </c:dLbl>
            <c:dLbl>
              <c:idx val="5"/>
              <c:layout>
                <c:manualLayout>
                  <c:x val="-1.8245161106938402E-2"/>
                  <c:y val="-5.2638858235856609E-2"/>
                </c:manualLayout>
              </c:layout>
              <c:tx>
                <c:rich>
                  <a:bodyPr/>
                  <a:lstStyle/>
                  <a:p>
                    <a:pPr algn="ctr">
                      <a:defRPr sz="1000" b="1">
                        <a:latin typeface="Arial Narrow" panose="020B0606020202030204" pitchFamily="34" charset="0"/>
                      </a:defRPr>
                    </a:pPr>
                    <a:r>
                      <a:rPr lang="en-US" b="1" dirty="0" smtClean="0"/>
                      <a:t>0</a:t>
                    </a:r>
                    <a:r>
                      <a:rPr lang="ru-RU" b="1" dirty="0" smtClean="0"/>
                      <a:t>%</a:t>
                    </a:r>
                    <a:endParaRPr lang="en-US" b="1" dirty="0"/>
                  </a:p>
                </c:rich>
              </c:tx>
              <c:spPr/>
              <c:showLegendKey val="0"/>
              <c:showVal val="1"/>
              <c:showCatName val="0"/>
              <c:showSerName val="0"/>
              <c:showPercent val="0"/>
              <c:showBubbleSize val="0"/>
            </c:dLbl>
            <c:txPr>
              <a:bodyPr/>
              <a:lstStyle/>
              <a:p>
                <a:pPr algn="ctr">
                  <a:defRPr sz="1000">
                    <a:latin typeface="Arial Narrow" panose="020B0606020202030204" pitchFamily="34" charset="0"/>
                  </a:defRPr>
                </a:pPr>
                <a:endParaRPr lang="ru-RU"/>
              </a:p>
            </c:txPr>
            <c:showLegendKey val="0"/>
            <c:showVal val="1"/>
            <c:showCatName val="0"/>
            <c:showSerName val="0"/>
            <c:showPercent val="0"/>
            <c:showBubbleSize val="0"/>
            <c:showLeaderLines val="0"/>
          </c:dLbls>
          <c:cat>
            <c:strRef>
              <c:f>Лист1!$A$2:$A$7</c:f>
              <c:strCache>
                <c:ptCount val="6"/>
                <c:pt idx="0">
                  <c:v>2016 г. 
(факт)</c:v>
                </c:pt>
                <c:pt idx="1">
                  <c:v>2017 г. 
(факт)</c:v>
                </c:pt>
                <c:pt idx="2">
                  <c:v>2018 г. 
(оценка)</c:v>
                </c:pt>
                <c:pt idx="3">
                  <c:v>2019 год</c:v>
                </c:pt>
                <c:pt idx="4">
                  <c:v>2020 год</c:v>
                </c:pt>
                <c:pt idx="5">
                  <c:v>2021 год</c:v>
                </c:pt>
              </c:strCache>
            </c:strRef>
          </c:cat>
          <c:val>
            <c:numRef>
              <c:f>Лист1!$B$2:$B$7</c:f>
              <c:numCache>
                <c:formatCode>General</c:formatCode>
                <c:ptCount val="6"/>
                <c:pt idx="0">
                  <c:v>9.6</c:v>
                </c:pt>
                <c:pt idx="1">
                  <c:v>4.3</c:v>
                </c:pt>
                <c:pt idx="2">
                  <c:v>3.1</c:v>
                </c:pt>
                <c:pt idx="3">
                  <c:v>0</c:v>
                </c:pt>
                <c:pt idx="4">
                  <c:v>0</c:v>
                </c:pt>
                <c:pt idx="5">
                  <c:v>0</c:v>
                </c:pt>
              </c:numCache>
            </c:numRef>
          </c:val>
        </c:ser>
        <c:ser>
          <c:idx val="1"/>
          <c:order val="1"/>
          <c:tx>
            <c:strRef>
              <c:f>Лист1!$C$1</c:f>
              <c:strCache>
                <c:ptCount val="1"/>
                <c:pt idx="0">
                  <c:v>Столбец2</c:v>
                </c:pt>
              </c:strCache>
            </c:strRef>
          </c:tx>
          <c:spPr>
            <a:pattFill prst="ltUpDiag">
              <a:fgClr>
                <a:srgbClr val="4BACC6">
                  <a:lumMod val="60000"/>
                  <a:lumOff val="40000"/>
                </a:srgbClr>
              </a:fgClr>
              <a:bgClr>
                <a:sysClr val="window" lastClr="FFFFFF"/>
              </a:bgClr>
            </a:pattFill>
            <a:ln>
              <a:solidFill>
                <a:srgbClr val="4BACC6">
                  <a:lumMod val="75000"/>
                </a:srgbClr>
              </a:solidFill>
            </a:ln>
          </c:spPr>
          <c:cat>
            <c:strRef>
              <c:f>Лист1!$A$2:$A$7</c:f>
              <c:strCache>
                <c:ptCount val="6"/>
                <c:pt idx="0">
                  <c:v>2016 г. 
(факт)</c:v>
                </c:pt>
                <c:pt idx="1">
                  <c:v>2017 г. 
(факт)</c:v>
                </c:pt>
                <c:pt idx="2">
                  <c:v>2018 г. 
(оценка)</c:v>
                </c:pt>
                <c:pt idx="3">
                  <c:v>2019 год</c:v>
                </c:pt>
                <c:pt idx="4">
                  <c:v>2020 год</c:v>
                </c:pt>
                <c:pt idx="5">
                  <c:v>2021 год</c:v>
                </c:pt>
              </c:strCache>
            </c:strRef>
          </c:cat>
          <c:val>
            <c:numRef>
              <c:f>Лист1!$C$2:$C$7</c:f>
              <c:numCache>
                <c:formatCode>General</c:formatCode>
                <c:ptCount val="6"/>
                <c:pt idx="0">
                  <c:v>5.4</c:v>
                </c:pt>
                <c:pt idx="1">
                  <c:v>10.7</c:v>
                </c:pt>
                <c:pt idx="2">
                  <c:v>11.9</c:v>
                </c:pt>
                <c:pt idx="3">
                  <c:v>15</c:v>
                </c:pt>
                <c:pt idx="4">
                  <c:v>15</c:v>
                </c:pt>
                <c:pt idx="5">
                  <c:v>15</c:v>
                </c:pt>
              </c:numCache>
            </c:numRef>
          </c:val>
        </c:ser>
        <c:dLbls>
          <c:showLegendKey val="0"/>
          <c:showVal val="0"/>
          <c:showCatName val="0"/>
          <c:showSerName val="0"/>
          <c:showPercent val="0"/>
          <c:showBubbleSize val="0"/>
        </c:dLbls>
        <c:axId val="165673984"/>
        <c:axId val="166134528"/>
      </c:areaChart>
      <c:catAx>
        <c:axId val="165673984"/>
        <c:scaling>
          <c:orientation val="minMax"/>
        </c:scaling>
        <c:delete val="0"/>
        <c:axPos val="b"/>
        <c:majorTickMark val="out"/>
        <c:minorTickMark val="none"/>
        <c:tickLblPos val="nextTo"/>
        <c:txPr>
          <a:bodyPr/>
          <a:lstStyle/>
          <a:p>
            <a:pPr algn="ctr">
              <a:defRPr/>
            </a:pPr>
            <a:endParaRPr lang="ru-RU"/>
          </a:p>
        </c:txPr>
        <c:crossAx val="166134528"/>
        <c:crosses val="autoZero"/>
        <c:auto val="1"/>
        <c:lblAlgn val="ctr"/>
        <c:lblOffset val="100"/>
        <c:noMultiLvlLbl val="0"/>
      </c:catAx>
      <c:valAx>
        <c:axId val="166134528"/>
        <c:scaling>
          <c:orientation val="minMax"/>
          <c:max val="15"/>
          <c:min val="0"/>
        </c:scaling>
        <c:delete val="0"/>
        <c:axPos val="l"/>
        <c:majorGridlines/>
        <c:numFmt formatCode="0%" sourceLinked="0"/>
        <c:majorTickMark val="out"/>
        <c:minorTickMark val="none"/>
        <c:tickLblPos val="nextTo"/>
        <c:txPr>
          <a:bodyPr/>
          <a:lstStyle/>
          <a:p>
            <a:pPr algn="ctr">
              <a:defRPr/>
            </a:pPr>
            <a:endParaRPr lang="ru-RU"/>
          </a:p>
        </c:txPr>
        <c:crossAx val="165673984"/>
        <c:crosses val="autoZero"/>
        <c:crossBetween val="midCat"/>
        <c:majorUnit val="5"/>
        <c:dispUnits>
          <c:builtInUnit val="hundreds"/>
        </c:dispUnits>
      </c:valAx>
    </c:plotArea>
    <c:plotVisOnly val="1"/>
    <c:dispBlanksAs val="gap"/>
    <c:showDLblsOverMax val="0"/>
  </c:chart>
  <c:spPr>
    <a:noFill/>
  </c:spPr>
  <c:txPr>
    <a:bodyPr/>
    <a:lstStyle/>
    <a:p>
      <a:pPr>
        <a:defRPr sz="1000">
          <a:solidFill>
            <a:srgbClr val="000000"/>
          </a:solidFill>
          <a:latin typeface="Arial Narrow" panose="020B0606020202030204" pitchFamily="34" charset="0"/>
        </a:defRPr>
      </a:pPr>
      <a:endParaRPr lang="ru-RU"/>
    </a:p>
  </c:txPr>
  <c:externalData r:id="rId2">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257028112449793E-2"/>
          <c:y val="0"/>
          <c:w val="0.91164658634538154"/>
          <c:h val="0.81688038008071795"/>
        </c:manualLayout>
      </c:layout>
      <c:lineChart>
        <c:grouping val="standard"/>
        <c:varyColors val="0"/>
        <c:ser>
          <c:idx val="0"/>
          <c:order val="0"/>
          <c:dLbls>
            <c:dLbl>
              <c:idx val="0"/>
              <c:layout>
                <c:manualLayout>
                  <c:x val="-5.1618174931698846E-2"/>
                  <c:y val="-9.7272539272830319E-2"/>
                </c:manualLayout>
              </c:layout>
              <c:dLblPos val="r"/>
              <c:showLegendKey val="0"/>
              <c:showVal val="1"/>
              <c:showCatName val="0"/>
              <c:showSerName val="0"/>
              <c:showPercent val="0"/>
              <c:showBubbleSize val="0"/>
            </c:dLbl>
            <c:dLbl>
              <c:idx val="1"/>
              <c:layout>
                <c:manualLayout>
                  <c:x val="-7.1152015965454327E-2"/>
                  <c:y val="-0.18373701862645728"/>
                </c:manualLayout>
              </c:layout>
              <c:dLblPos val="r"/>
              <c:showLegendKey val="0"/>
              <c:showVal val="1"/>
              <c:showCatName val="0"/>
              <c:showSerName val="0"/>
              <c:showPercent val="0"/>
              <c:showBubbleSize val="0"/>
            </c:dLbl>
            <c:dLbl>
              <c:idx val="2"/>
              <c:layout>
                <c:manualLayout>
                  <c:x val="-7.60354762238932E-2"/>
                  <c:y val="-0.12969671903044044"/>
                </c:manualLayout>
              </c:layout>
              <c:dLblPos val="r"/>
              <c:showLegendKey val="0"/>
              <c:showVal val="1"/>
              <c:showCatName val="0"/>
              <c:showSerName val="0"/>
              <c:showPercent val="0"/>
              <c:showBubbleSize val="0"/>
            </c:dLbl>
            <c:txPr>
              <a:bodyPr/>
              <a:lstStyle/>
              <a:p>
                <a:pPr>
                  <a:defRPr sz="900">
                    <a:latin typeface="Arial" panose="020B0604020202020204" pitchFamily="34" charset="0"/>
                    <a:cs typeface="Arial" panose="020B0604020202020204" pitchFamily="34" charset="0"/>
                  </a:defRPr>
                </a:pPr>
                <a:endParaRPr lang="ru-RU"/>
              </a:p>
            </c:txPr>
            <c:dLblPos val="ctr"/>
            <c:showLegendKey val="0"/>
            <c:showVal val="1"/>
            <c:showCatName val="0"/>
            <c:showSerName val="0"/>
            <c:showPercent val="0"/>
            <c:showBubbleSize val="0"/>
            <c:showLeaderLines val="0"/>
          </c:dLbls>
          <c:cat>
            <c:strRef>
              <c:f>Лист1!$A$3:$A$5</c:f>
              <c:strCache>
                <c:ptCount val="3"/>
                <c:pt idx="0">
                  <c:v>2015 год</c:v>
                </c:pt>
                <c:pt idx="1">
                  <c:v>2016 год</c:v>
                </c:pt>
                <c:pt idx="2">
                  <c:v>2017 год</c:v>
                </c:pt>
              </c:strCache>
            </c:strRef>
          </c:cat>
          <c:val>
            <c:numRef>
              <c:f>Лист1!$B$3:$B$5</c:f>
              <c:numCache>
                <c:formatCode>General</c:formatCode>
                <c:ptCount val="3"/>
                <c:pt idx="0">
                  <c:v>21</c:v>
                </c:pt>
                <c:pt idx="1">
                  <c:v>29</c:v>
                </c:pt>
                <c:pt idx="2">
                  <c:v>59</c:v>
                </c:pt>
              </c:numCache>
            </c:numRef>
          </c:val>
          <c:smooth val="0"/>
        </c:ser>
        <c:dLbls>
          <c:showLegendKey val="0"/>
          <c:showVal val="0"/>
          <c:showCatName val="0"/>
          <c:showSerName val="0"/>
          <c:showPercent val="0"/>
          <c:showBubbleSize val="0"/>
        </c:dLbls>
        <c:marker val="1"/>
        <c:smooth val="0"/>
        <c:axId val="166367232"/>
        <c:axId val="166368768"/>
      </c:lineChart>
      <c:catAx>
        <c:axId val="166367232"/>
        <c:scaling>
          <c:orientation val="minMax"/>
        </c:scaling>
        <c:delete val="0"/>
        <c:axPos val="b"/>
        <c:numFmt formatCode="General" sourceLinked="1"/>
        <c:majorTickMark val="out"/>
        <c:minorTickMark val="none"/>
        <c:tickLblPos val="nextTo"/>
        <c:crossAx val="166368768"/>
        <c:crosses val="autoZero"/>
        <c:auto val="1"/>
        <c:lblAlgn val="ctr"/>
        <c:lblOffset val="100"/>
        <c:noMultiLvlLbl val="0"/>
      </c:catAx>
      <c:valAx>
        <c:axId val="166368768"/>
        <c:scaling>
          <c:orientation val="minMax"/>
        </c:scaling>
        <c:delete val="1"/>
        <c:axPos val="l"/>
        <c:majorGridlines>
          <c:spPr>
            <a:ln>
              <a:noFill/>
            </a:ln>
          </c:spPr>
        </c:majorGridlines>
        <c:numFmt formatCode="General" sourceLinked="1"/>
        <c:majorTickMark val="out"/>
        <c:minorTickMark val="none"/>
        <c:tickLblPos val="nextTo"/>
        <c:crossAx val="166367232"/>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Лист1!$D$2:$I$2</c:f>
              <c:strCache>
                <c:ptCount val="1"/>
                <c:pt idx="0">
                  <c:v>2016 год 2017 год 2018 год (оценка) 2019 год (прогноз) 2020 год (прогноз) 2021 год (прогноз)</c:v>
                </c:pt>
              </c:strCache>
            </c:strRef>
          </c:tx>
          <c:spPr>
            <a:ln>
              <a:solidFill>
                <a:srgbClr val="FF3399"/>
              </a:solidFill>
            </a:ln>
          </c:spPr>
          <c:marker>
            <c:spPr>
              <a:solidFill>
                <a:srgbClr val="CC0066"/>
              </a:solidFill>
              <a:ln>
                <a:solidFill>
                  <a:srgbClr val="CC0066"/>
                </a:solidFill>
              </a:ln>
            </c:spPr>
          </c:marker>
          <c:dLbls>
            <c:txPr>
              <a:bodyPr/>
              <a:lstStyle/>
              <a:p>
                <a:pPr>
                  <a:defRPr b="1"/>
                </a:pPr>
                <a:endParaRPr lang="ru-RU"/>
              </a:p>
            </c:txPr>
            <c:dLblPos val="t"/>
            <c:showLegendKey val="0"/>
            <c:showVal val="1"/>
            <c:showCatName val="0"/>
            <c:showSerName val="0"/>
            <c:showPercent val="0"/>
            <c:showBubbleSize val="0"/>
            <c:showLeaderLines val="0"/>
          </c:dLbls>
          <c:val>
            <c:numRef>
              <c:f>Лист1!$D$7:$I$7</c:f>
              <c:numCache>
                <c:formatCode>0.0</c:formatCode>
                <c:ptCount val="6"/>
                <c:pt idx="0">
                  <c:v>101.2</c:v>
                </c:pt>
                <c:pt idx="1">
                  <c:v>104.02</c:v>
                </c:pt>
                <c:pt idx="2">
                  <c:v>104.2</c:v>
                </c:pt>
                <c:pt idx="3">
                  <c:v>104.4</c:v>
                </c:pt>
                <c:pt idx="4">
                  <c:v>104.5</c:v>
                </c:pt>
                <c:pt idx="5">
                  <c:v>104.8</c:v>
                </c:pt>
              </c:numCache>
            </c:numRef>
          </c:val>
          <c:smooth val="0"/>
        </c:ser>
        <c:dLbls>
          <c:dLblPos val="t"/>
          <c:showLegendKey val="0"/>
          <c:showVal val="1"/>
          <c:showCatName val="0"/>
          <c:showSerName val="0"/>
          <c:showPercent val="0"/>
          <c:showBubbleSize val="0"/>
        </c:dLbls>
        <c:marker val="1"/>
        <c:smooth val="0"/>
        <c:axId val="157850240"/>
        <c:axId val="157869568"/>
      </c:lineChart>
      <c:catAx>
        <c:axId val="157850240"/>
        <c:scaling>
          <c:orientation val="minMax"/>
        </c:scaling>
        <c:delete val="1"/>
        <c:axPos val="b"/>
        <c:majorTickMark val="out"/>
        <c:minorTickMark val="none"/>
        <c:tickLblPos val="nextTo"/>
        <c:crossAx val="157869568"/>
        <c:crosses val="autoZero"/>
        <c:auto val="1"/>
        <c:lblAlgn val="ctr"/>
        <c:lblOffset val="100"/>
        <c:noMultiLvlLbl val="0"/>
      </c:catAx>
      <c:valAx>
        <c:axId val="157869568"/>
        <c:scaling>
          <c:orientation val="minMax"/>
        </c:scaling>
        <c:delete val="1"/>
        <c:axPos val="l"/>
        <c:numFmt formatCode="0.0" sourceLinked="1"/>
        <c:majorTickMark val="out"/>
        <c:minorTickMark val="none"/>
        <c:tickLblPos val="nextTo"/>
        <c:crossAx val="157850240"/>
        <c:crosses val="autoZero"/>
        <c:crossBetween val="between"/>
      </c:valAx>
      <c:spPr>
        <a:noFill/>
        <a:ln w="25400">
          <a:noFill/>
        </a:ln>
      </c:spPr>
    </c:plotArea>
    <c:plotVisOnly val="1"/>
    <c:dispBlanksAs val="gap"/>
    <c:showDLblsOverMax val="0"/>
  </c:chart>
  <c:txPr>
    <a:bodyPr/>
    <a:lstStyle/>
    <a:p>
      <a:pPr>
        <a:defRPr>
          <a:latin typeface="Arial Narrow" panose="020B0606020202030204" pitchFamily="34" charset="0"/>
        </a:defRPr>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6619212808375536"/>
          <c:y val="5.7060653391453234E-2"/>
          <c:w val="0.72906166918476811"/>
          <c:h val="0.7647017978394558"/>
        </c:manualLayout>
      </c:layout>
      <c:barChart>
        <c:barDir val="bar"/>
        <c:grouping val="clustered"/>
        <c:varyColors val="0"/>
        <c:ser>
          <c:idx val="0"/>
          <c:order val="0"/>
          <c:tx>
            <c:strRef>
              <c:f>Лист1!$C$92</c:f>
              <c:strCache>
                <c:ptCount val="1"/>
                <c:pt idx="0">
                  <c:v>%, декабрь к декабрю</c:v>
                </c:pt>
              </c:strCache>
            </c:strRef>
          </c:tx>
          <c:spPr>
            <a:solidFill>
              <a:schemeClr val="bg1"/>
            </a:solidFill>
            <a:ln w="19050">
              <a:solidFill>
                <a:schemeClr val="accent1"/>
              </a:solidFill>
            </a:ln>
          </c:spPr>
          <c:invertIfNegative val="0"/>
          <c:dLbls>
            <c:dLbl>
              <c:idx val="0"/>
              <c:layout>
                <c:manualLayout>
                  <c:x val="-1.8549029453127239E-2"/>
                  <c:y val="2.3206485829059931E-2"/>
                </c:manualLayout>
              </c:layout>
              <c:dLblPos val="outEnd"/>
              <c:showLegendKey val="0"/>
              <c:showVal val="1"/>
              <c:showCatName val="0"/>
              <c:showSerName val="0"/>
              <c:showPercent val="0"/>
              <c:showBubbleSize val="0"/>
            </c:dLbl>
            <c:dLbl>
              <c:idx val="1"/>
              <c:layout>
                <c:manualLayout>
                  <c:x val="-3.112398004634287E-2"/>
                  <c:y val="1.3923891497435958E-2"/>
                </c:manualLayout>
              </c:layout>
              <c:dLblPos val="outEnd"/>
              <c:showLegendKey val="0"/>
              <c:showVal val="1"/>
              <c:showCatName val="0"/>
              <c:showSerName val="0"/>
              <c:showPercent val="0"/>
              <c:showBubbleSize val="0"/>
            </c:dLbl>
            <c:dLbl>
              <c:idx val="2"/>
              <c:layout>
                <c:manualLayout>
                  <c:x val="-8.8813238347458367E-3"/>
                  <c:y val="9.2825943316239713E-3"/>
                </c:manualLayout>
              </c:layout>
              <c:dLblPos val="outEnd"/>
              <c:showLegendKey val="0"/>
              <c:showVal val="1"/>
              <c:showCatName val="0"/>
              <c:showSerName val="0"/>
              <c:showPercent val="0"/>
              <c:showBubbleSize val="0"/>
            </c:dLbl>
            <c:dLbl>
              <c:idx val="3"/>
              <c:layout>
                <c:manualLayout>
                  <c:x val="-1.3322335410537445E-2"/>
                  <c:y val="4.6412971658119856E-3"/>
                </c:manualLayout>
              </c:layout>
              <c:dLblPos val="outEnd"/>
              <c:showLegendKey val="0"/>
              <c:showVal val="1"/>
              <c:showCatName val="0"/>
              <c:showSerName val="0"/>
              <c:showPercent val="0"/>
              <c:showBubbleSize val="0"/>
            </c:dLbl>
            <c:dLbl>
              <c:idx val="4"/>
              <c:layout>
                <c:manualLayout>
                  <c:x val="-3.5525295338983347E-2"/>
                  <c:y val="2.7847782994871915E-2"/>
                </c:manualLayout>
              </c:layout>
              <c:dLblPos val="outEnd"/>
              <c:showLegendKey val="0"/>
              <c:showVal val="1"/>
              <c:showCatName val="0"/>
              <c:showSerName val="0"/>
              <c:showPercent val="0"/>
              <c:showBubbleSize val="0"/>
            </c:dLbl>
            <c:dLbl>
              <c:idx val="5"/>
              <c:layout>
                <c:manualLayout>
                  <c:x val="-4.4406619173729183E-3"/>
                  <c:y val="0"/>
                </c:manualLayout>
              </c:layout>
              <c:dLblPos val="outEnd"/>
              <c:showLegendKey val="0"/>
              <c:showVal val="1"/>
              <c:showCatName val="0"/>
              <c:showSerName val="0"/>
              <c:showPercent val="0"/>
              <c:showBubbleSize val="0"/>
            </c:dLbl>
            <c:txPr>
              <a:bodyPr/>
              <a:lstStyle/>
              <a:p>
                <a:pPr>
                  <a:defRPr b="0"/>
                </a:pPr>
                <a:endParaRPr lang="ru-RU"/>
              </a:p>
            </c:txPr>
            <c:dLblPos val="outEnd"/>
            <c:showLegendKey val="0"/>
            <c:showVal val="1"/>
            <c:showCatName val="0"/>
            <c:showSerName val="0"/>
            <c:showPercent val="0"/>
            <c:showBubbleSize val="0"/>
            <c:showLeaderLines val="0"/>
          </c:dLbls>
          <c:cat>
            <c:strRef>
              <c:f>Лист1!$D$2:$I$2</c:f>
              <c:strCache>
                <c:ptCount val="6"/>
                <c:pt idx="0">
                  <c:v>2016 год</c:v>
                </c:pt>
                <c:pt idx="1">
                  <c:v>2017 год</c:v>
                </c:pt>
                <c:pt idx="2">
                  <c:v>2018 год (оценка)</c:v>
                </c:pt>
                <c:pt idx="3">
                  <c:v>2019 год (прогноз)</c:v>
                </c:pt>
                <c:pt idx="4">
                  <c:v>2020 год (прогноз)</c:v>
                </c:pt>
                <c:pt idx="5">
                  <c:v>2021 год (прогноз)</c:v>
                </c:pt>
              </c:strCache>
            </c:strRef>
          </c:cat>
          <c:val>
            <c:numRef>
              <c:f>Лист1!$D$91:$I$91</c:f>
              <c:numCache>
                <c:formatCode>General</c:formatCode>
                <c:ptCount val="6"/>
                <c:pt idx="0">
                  <c:v>105.7</c:v>
                </c:pt>
                <c:pt idx="1">
                  <c:v>102.7</c:v>
                </c:pt>
                <c:pt idx="2">
                  <c:v>103.5</c:v>
                </c:pt>
                <c:pt idx="3">
                  <c:v>104.1</c:v>
                </c:pt>
                <c:pt idx="4">
                  <c:v>103.3</c:v>
                </c:pt>
                <c:pt idx="5">
                  <c:v>103.5</c:v>
                </c:pt>
              </c:numCache>
            </c:numRef>
          </c:val>
        </c:ser>
        <c:ser>
          <c:idx val="1"/>
          <c:order val="1"/>
          <c:tx>
            <c:strRef>
              <c:f>Лист1!$C$94</c:f>
              <c:strCache>
                <c:ptCount val="1"/>
                <c:pt idx="0">
                  <c:v>%, год к году </c:v>
                </c:pt>
              </c:strCache>
            </c:strRef>
          </c:tx>
          <c:spPr>
            <a:solidFill>
              <a:schemeClr val="accent4">
                <a:lumMod val="40000"/>
                <a:lumOff val="60000"/>
              </a:schemeClr>
            </a:solidFill>
            <a:ln w="25400">
              <a:solidFill>
                <a:schemeClr val="accent4">
                  <a:lumMod val="60000"/>
                  <a:lumOff val="40000"/>
                </a:schemeClr>
              </a:solidFill>
            </a:ln>
          </c:spPr>
          <c:invertIfNegative val="0"/>
          <c:dPt>
            <c:idx val="3"/>
            <c:invertIfNegative val="0"/>
            <c:bubble3D val="0"/>
            <c:spPr>
              <a:pattFill prst="pct40">
                <a:fgClr>
                  <a:schemeClr val="accent4">
                    <a:lumMod val="40000"/>
                    <a:lumOff val="60000"/>
                  </a:schemeClr>
                </a:fgClr>
                <a:bgClr>
                  <a:schemeClr val="bg1"/>
                </a:bgClr>
              </a:pattFill>
              <a:ln w="25400">
                <a:solidFill>
                  <a:schemeClr val="accent4">
                    <a:lumMod val="60000"/>
                    <a:lumOff val="40000"/>
                  </a:schemeClr>
                </a:solidFill>
              </a:ln>
            </c:spPr>
          </c:dPt>
          <c:dPt>
            <c:idx val="4"/>
            <c:invertIfNegative val="0"/>
            <c:bubble3D val="0"/>
            <c:spPr>
              <a:pattFill prst="pct40">
                <a:fgClr>
                  <a:schemeClr val="accent4">
                    <a:lumMod val="40000"/>
                    <a:lumOff val="60000"/>
                  </a:schemeClr>
                </a:fgClr>
                <a:bgClr>
                  <a:schemeClr val="bg1"/>
                </a:bgClr>
              </a:pattFill>
              <a:ln w="25400">
                <a:solidFill>
                  <a:schemeClr val="accent4">
                    <a:lumMod val="60000"/>
                    <a:lumOff val="40000"/>
                  </a:schemeClr>
                </a:solidFill>
              </a:ln>
            </c:spPr>
          </c:dPt>
          <c:dPt>
            <c:idx val="5"/>
            <c:invertIfNegative val="0"/>
            <c:bubble3D val="0"/>
            <c:spPr>
              <a:pattFill prst="pct40">
                <a:fgClr>
                  <a:schemeClr val="accent4">
                    <a:lumMod val="40000"/>
                    <a:lumOff val="60000"/>
                  </a:schemeClr>
                </a:fgClr>
                <a:bgClr>
                  <a:schemeClr val="bg1"/>
                </a:bgClr>
              </a:pattFill>
              <a:ln w="25400">
                <a:solidFill>
                  <a:schemeClr val="accent4">
                    <a:lumMod val="60000"/>
                    <a:lumOff val="40000"/>
                  </a:schemeClr>
                </a:solidFill>
              </a:ln>
            </c:spPr>
          </c:dPt>
          <c:dLbls>
            <c:dLbl>
              <c:idx val="1"/>
              <c:layout>
                <c:manualLayout>
                  <c:x val="-2.0749320030895246E-2"/>
                  <c:y val="0"/>
                </c:manualLayout>
              </c:layout>
              <c:dLblPos val="outEnd"/>
              <c:showLegendKey val="0"/>
              <c:showVal val="1"/>
              <c:showCatName val="0"/>
              <c:showSerName val="0"/>
              <c:showPercent val="0"/>
              <c:showBubbleSize val="0"/>
            </c:dLbl>
            <c:dLbl>
              <c:idx val="2"/>
              <c:layout>
                <c:manualLayout>
                  <c:x val="-2.2203309586864593E-2"/>
                  <c:y val="-4.6412971658119856E-3"/>
                </c:manualLayout>
              </c:layout>
              <c:dLblPos val="outEnd"/>
              <c:showLegendKey val="0"/>
              <c:showVal val="1"/>
              <c:showCatName val="0"/>
              <c:showSerName val="0"/>
              <c:showPercent val="0"/>
              <c:showBubbleSize val="0"/>
            </c:dLbl>
            <c:dLbl>
              <c:idx val="3"/>
              <c:layout>
                <c:manualLayout>
                  <c:x val="-8.8813238347459182E-3"/>
                  <c:y val="-4.6412971658119856E-3"/>
                </c:manualLayout>
              </c:layout>
              <c:dLblPos val="outEnd"/>
              <c:showLegendKey val="0"/>
              <c:showVal val="1"/>
              <c:showCatName val="0"/>
              <c:showSerName val="0"/>
              <c:showPercent val="0"/>
              <c:showBubbleSize val="0"/>
            </c:dLbl>
            <c:dLbl>
              <c:idx val="4"/>
              <c:layout>
                <c:manualLayout>
                  <c:x val="-8.8813238347458367E-3"/>
                  <c:y val="-9.2825943316239713E-3"/>
                </c:manualLayout>
              </c:layout>
              <c:dLblPos val="outEnd"/>
              <c:showLegendKey val="0"/>
              <c:showVal val="1"/>
              <c:showCatName val="0"/>
              <c:showSerName val="0"/>
              <c:showPercent val="0"/>
              <c:showBubbleSize val="0"/>
            </c:dLbl>
            <c:dLbl>
              <c:idx val="5"/>
              <c:layout>
                <c:manualLayout>
                  <c:x val="-2.2203309586864593E-2"/>
                  <c:y val="-9.2825943316239713E-3"/>
                </c:manualLayout>
              </c:layout>
              <c:dLblPos val="outEnd"/>
              <c:showLegendKey val="0"/>
              <c:showVal val="1"/>
              <c:showCatName val="0"/>
              <c:showSerName val="0"/>
              <c:showPercent val="0"/>
              <c:showBubbleSize val="0"/>
            </c:dLbl>
            <c:txPr>
              <a:bodyPr/>
              <a:lstStyle/>
              <a:p>
                <a:pPr>
                  <a:defRPr b="0" i="0">
                    <a:solidFill>
                      <a:schemeClr val="tx1"/>
                    </a:solidFill>
                  </a:defRPr>
                </a:pPr>
                <a:endParaRPr lang="ru-RU"/>
              </a:p>
            </c:txPr>
            <c:dLblPos val="outEnd"/>
            <c:showLegendKey val="0"/>
            <c:showVal val="1"/>
            <c:showCatName val="0"/>
            <c:showSerName val="0"/>
            <c:showPercent val="0"/>
            <c:showBubbleSize val="0"/>
            <c:showLeaderLines val="0"/>
          </c:dLbls>
          <c:cat>
            <c:strRef>
              <c:f>Лист1!$D$2:$I$2</c:f>
              <c:strCache>
                <c:ptCount val="6"/>
                <c:pt idx="0">
                  <c:v>2016 год</c:v>
                </c:pt>
                <c:pt idx="1">
                  <c:v>2017 год</c:v>
                </c:pt>
                <c:pt idx="2">
                  <c:v>2018 год (оценка)</c:v>
                </c:pt>
                <c:pt idx="3">
                  <c:v>2019 год (прогноз)</c:v>
                </c:pt>
                <c:pt idx="4">
                  <c:v>2020 год (прогноз)</c:v>
                </c:pt>
                <c:pt idx="5">
                  <c:v>2021 год (прогноз)</c:v>
                </c:pt>
              </c:strCache>
            </c:strRef>
          </c:cat>
          <c:val>
            <c:numRef>
              <c:f>Лист1!$D$93:$I$93</c:f>
              <c:numCache>
                <c:formatCode>General</c:formatCode>
                <c:ptCount val="6"/>
                <c:pt idx="0" formatCode="0.0">
                  <c:v>108</c:v>
                </c:pt>
                <c:pt idx="1">
                  <c:v>103.5</c:v>
                </c:pt>
                <c:pt idx="2">
                  <c:v>102.6</c:v>
                </c:pt>
                <c:pt idx="3">
                  <c:v>104.3</c:v>
                </c:pt>
                <c:pt idx="4">
                  <c:v>103.5</c:v>
                </c:pt>
                <c:pt idx="5">
                  <c:v>103.4</c:v>
                </c:pt>
              </c:numCache>
            </c:numRef>
          </c:val>
        </c:ser>
        <c:dLbls>
          <c:showLegendKey val="0"/>
          <c:showVal val="0"/>
          <c:showCatName val="0"/>
          <c:showSerName val="0"/>
          <c:showPercent val="0"/>
          <c:showBubbleSize val="0"/>
        </c:dLbls>
        <c:gapWidth val="150"/>
        <c:axId val="157920640"/>
        <c:axId val="157930624"/>
      </c:barChart>
      <c:catAx>
        <c:axId val="157920640"/>
        <c:scaling>
          <c:orientation val="minMax"/>
        </c:scaling>
        <c:delete val="0"/>
        <c:axPos val="l"/>
        <c:majorTickMark val="out"/>
        <c:minorTickMark val="none"/>
        <c:tickLblPos val="nextTo"/>
        <c:crossAx val="157930624"/>
        <c:crosses val="autoZero"/>
        <c:auto val="1"/>
        <c:lblAlgn val="ctr"/>
        <c:lblOffset val="100"/>
        <c:noMultiLvlLbl val="0"/>
      </c:catAx>
      <c:valAx>
        <c:axId val="157930624"/>
        <c:scaling>
          <c:orientation val="minMax"/>
          <c:max val="108"/>
          <c:min val="100"/>
        </c:scaling>
        <c:delete val="1"/>
        <c:axPos val="b"/>
        <c:numFmt formatCode="General" sourceLinked="1"/>
        <c:majorTickMark val="out"/>
        <c:minorTickMark val="none"/>
        <c:tickLblPos val="nextTo"/>
        <c:crossAx val="157920640"/>
        <c:crosses val="autoZero"/>
        <c:crossBetween val="between"/>
      </c:valAx>
    </c:plotArea>
    <c:legend>
      <c:legendPos val="b"/>
      <c:legendEntry>
        <c:idx val="0"/>
        <c:txPr>
          <a:bodyPr/>
          <a:lstStyle/>
          <a:p>
            <a:pPr>
              <a:defRPr b="0" i="0">
                <a:solidFill>
                  <a:sysClr val="windowText" lastClr="000000"/>
                </a:solidFill>
              </a:defRPr>
            </a:pPr>
            <a:endParaRPr lang="ru-RU"/>
          </a:p>
        </c:txPr>
      </c:legendEntry>
      <c:legendEntry>
        <c:idx val="1"/>
        <c:txPr>
          <a:bodyPr/>
          <a:lstStyle/>
          <a:p>
            <a:pPr>
              <a:defRPr b="0"/>
            </a:pPr>
            <a:endParaRPr lang="ru-RU"/>
          </a:p>
        </c:txPr>
      </c:legendEntry>
      <c:layout>
        <c:manualLayout>
          <c:xMode val="edge"/>
          <c:yMode val="edge"/>
          <c:x val="5.5187472965637412E-2"/>
          <c:y val="0.83588300130394866"/>
          <c:w val="0.82769497477913823"/>
          <c:h val="7.9884764265958752E-2"/>
        </c:manualLayout>
      </c:layout>
      <c:overlay val="0"/>
    </c:legend>
    <c:plotVisOnly val="1"/>
    <c:dispBlanksAs val="zero"/>
    <c:showDLblsOverMax val="0"/>
  </c:chart>
  <c:txPr>
    <a:bodyPr/>
    <a:lstStyle/>
    <a:p>
      <a:pPr>
        <a:defRPr>
          <a:latin typeface="Arial Narrow" panose="020B0606020202030204" pitchFamily="34" charset="0"/>
        </a:defRPr>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3.2811315252260137E-2"/>
          <c:y val="4.3952012708015013E-2"/>
          <c:w val="0.93437733035048476"/>
          <c:h val="0.2864010017796173"/>
        </c:manualLayout>
      </c:layout>
      <c:lineChart>
        <c:grouping val="standard"/>
        <c:varyColors val="0"/>
        <c:ser>
          <c:idx val="0"/>
          <c:order val="0"/>
          <c:tx>
            <c:strRef>
              <c:f>Лист1!$B$189</c:f>
              <c:strCache>
                <c:ptCount val="1"/>
                <c:pt idx="0">
                  <c:v>Уровень зарегистрированной безработицы, %</c:v>
                </c:pt>
              </c:strCache>
            </c:strRef>
          </c:tx>
          <c:marker>
            <c:spPr>
              <a:solidFill>
                <a:srgbClr val="00B0F0"/>
              </a:solidFill>
            </c:spPr>
          </c:marker>
          <c:dLbls>
            <c:dLbl>
              <c:idx val="0"/>
              <c:layout>
                <c:manualLayout>
                  <c:x val="-4.3304843304843306E-2"/>
                  <c:y val="-7.8711017823637069E-2"/>
                </c:manualLayout>
              </c:layout>
              <c:tx>
                <c:rich>
                  <a:bodyPr/>
                  <a:lstStyle/>
                  <a:p>
                    <a:r>
                      <a:rPr lang="en-US" dirty="0" smtClean="0"/>
                      <a:t>1,6</a:t>
                    </a:r>
                    <a:endParaRPr lang="en-US" dirty="0"/>
                  </a:p>
                </c:rich>
              </c:tx>
              <c:dLblPos val="r"/>
              <c:showLegendKey val="0"/>
              <c:showVal val="1"/>
              <c:showCatName val="0"/>
              <c:showSerName val="0"/>
              <c:showPercent val="0"/>
              <c:showBubbleSize val="0"/>
            </c:dLbl>
            <c:dLbl>
              <c:idx val="1"/>
              <c:layout/>
              <c:tx>
                <c:rich>
                  <a:bodyPr/>
                  <a:lstStyle/>
                  <a:p>
                    <a:r>
                      <a:rPr lang="en-US" dirty="0" smtClean="0"/>
                      <a:t>1,3</a:t>
                    </a:r>
                    <a:endParaRPr lang="en-US" dirty="0"/>
                  </a:p>
                </c:rich>
              </c:tx>
              <c:dLblPos val="t"/>
              <c:showLegendKey val="0"/>
              <c:showVal val="1"/>
              <c:showCatName val="0"/>
              <c:showSerName val="0"/>
              <c:showPercent val="0"/>
              <c:showBubbleSize val="0"/>
            </c:dLbl>
            <c:dLbl>
              <c:idx val="2"/>
              <c:layout/>
              <c:tx>
                <c:rich>
                  <a:bodyPr/>
                  <a:lstStyle/>
                  <a:p>
                    <a:r>
                      <a:rPr lang="en-US" dirty="0" smtClean="0"/>
                      <a:t>1,3</a:t>
                    </a:r>
                    <a:endParaRPr lang="en-US" dirty="0"/>
                  </a:p>
                </c:rich>
              </c:tx>
              <c:dLblPos val="t"/>
              <c:showLegendKey val="0"/>
              <c:showVal val="1"/>
              <c:showCatName val="0"/>
              <c:showSerName val="0"/>
              <c:showPercent val="0"/>
              <c:showBubbleSize val="0"/>
            </c:dLbl>
            <c:dLbl>
              <c:idx val="3"/>
              <c:layout/>
              <c:tx>
                <c:rich>
                  <a:bodyPr/>
                  <a:lstStyle/>
                  <a:p>
                    <a:r>
                      <a:rPr lang="en-US" dirty="0" smtClean="0"/>
                      <a:t>1,3</a:t>
                    </a:r>
                    <a:endParaRPr lang="en-US" dirty="0"/>
                  </a:p>
                </c:rich>
              </c:tx>
              <c:dLblPos val="t"/>
              <c:showLegendKey val="0"/>
              <c:showVal val="1"/>
              <c:showCatName val="0"/>
              <c:showSerName val="0"/>
              <c:showPercent val="0"/>
              <c:showBubbleSize val="0"/>
            </c:dLbl>
            <c:dLbl>
              <c:idx val="4"/>
              <c:layout/>
              <c:tx>
                <c:rich>
                  <a:bodyPr/>
                  <a:lstStyle/>
                  <a:p>
                    <a:r>
                      <a:rPr lang="en-US" dirty="0" smtClean="0"/>
                      <a:t>1,3</a:t>
                    </a:r>
                    <a:endParaRPr lang="en-US" dirty="0"/>
                  </a:p>
                </c:rich>
              </c:tx>
              <c:dLblPos val="t"/>
              <c:showLegendKey val="0"/>
              <c:showVal val="1"/>
              <c:showCatName val="0"/>
              <c:showSerName val="0"/>
              <c:showPercent val="0"/>
              <c:showBubbleSize val="0"/>
            </c:dLbl>
            <c:dLbl>
              <c:idx val="5"/>
              <c:layout/>
              <c:tx>
                <c:rich>
                  <a:bodyPr/>
                  <a:lstStyle/>
                  <a:p>
                    <a:r>
                      <a:rPr lang="en-US" dirty="0" smtClean="0"/>
                      <a:t>1,3</a:t>
                    </a:r>
                    <a:endParaRPr lang="en-US" dirty="0"/>
                  </a:p>
                </c:rich>
              </c:tx>
              <c:dLblPos val="t"/>
              <c:showLegendKey val="0"/>
              <c:showVal val="1"/>
              <c:showCatName val="0"/>
              <c:showSerName val="0"/>
              <c:showPercent val="0"/>
              <c:showBubbleSize val="0"/>
            </c:dLbl>
            <c:txPr>
              <a:bodyPr/>
              <a:lstStyle/>
              <a:p>
                <a:pPr>
                  <a:defRPr b="1"/>
                </a:pPr>
                <a:endParaRPr lang="ru-RU"/>
              </a:p>
            </c:txPr>
            <c:dLblPos val="t"/>
            <c:showLegendKey val="0"/>
            <c:showVal val="1"/>
            <c:showCatName val="0"/>
            <c:showSerName val="0"/>
            <c:showPercent val="0"/>
            <c:showBubbleSize val="0"/>
            <c:showLeaderLines val="0"/>
          </c:dLbls>
          <c:val>
            <c:numRef>
              <c:f>Лист1!$D$189:$I$189</c:f>
              <c:numCache>
                <c:formatCode>General</c:formatCode>
                <c:ptCount val="6"/>
                <c:pt idx="0">
                  <c:v>1.6</c:v>
                </c:pt>
                <c:pt idx="1">
                  <c:v>1.3</c:v>
                </c:pt>
                <c:pt idx="2">
                  <c:v>1.3</c:v>
                </c:pt>
                <c:pt idx="3">
                  <c:v>1.3</c:v>
                </c:pt>
                <c:pt idx="4">
                  <c:v>1.3</c:v>
                </c:pt>
                <c:pt idx="5">
                  <c:v>1.3</c:v>
                </c:pt>
              </c:numCache>
            </c:numRef>
          </c:val>
          <c:smooth val="0"/>
        </c:ser>
        <c:dLbls>
          <c:showLegendKey val="0"/>
          <c:showVal val="0"/>
          <c:showCatName val="0"/>
          <c:showSerName val="0"/>
          <c:showPercent val="0"/>
          <c:showBubbleSize val="0"/>
        </c:dLbls>
        <c:marker val="1"/>
        <c:smooth val="0"/>
        <c:axId val="158877568"/>
        <c:axId val="158879104"/>
      </c:lineChart>
      <c:catAx>
        <c:axId val="158877568"/>
        <c:scaling>
          <c:orientation val="minMax"/>
        </c:scaling>
        <c:delete val="1"/>
        <c:axPos val="b"/>
        <c:majorTickMark val="out"/>
        <c:minorTickMark val="none"/>
        <c:tickLblPos val="nextTo"/>
        <c:crossAx val="158879104"/>
        <c:crosses val="autoZero"/>
        <c:auto val="1"/>
        <c:lblAlgn val="ctr"/>
        <c:lblOffset val="100"/>
        <c:noMultiLvlLbl val="0"/>
      </c:catAx>
      <c:valAx>
        <c:axId val="158879104"/>
        <c:scaling>
          <c:orientation val="minMax"/>
          <c:max val="1.7"/>
          <c:min val="1.2"/>
        </c:scaling>
        <c:delete val="1"/>
        <c:axPos val="l"/>
        <c:numFmt formatCode="General" sourceLinked="1"/>
        <c:majorTickMark val="out"/>
        <c:minorTickMark val="none"/>
        <c:tickLblPos val="nextTo"/>
        <c:crossAx val="158877568"/>
        <c:crosses val="autoZero"/>
        <c:crossBetween val="between"/>
      </c:valAx>
      <c:spPr>
        <a:noFill/>
      </c:spPr>
    </c:plotArea>
    <c:legend>
      <c:legendPos val="b"/>
      <c:layout>
        <c:manualLayout>
          <c:xMode val="edge"/>
          <c:yMode val="edge"/>
          <c:x val="0"/>
          <c:y val="0.8689126368842377"/>
          <c:w val="0.96749958505355849"/>
          <c:h val="9.7202594452680938E-2"/>
        </c:manualLayout>
      </c:layout>
      <c:overlay val="0"/>
    </c:legend>
    <c:plotVisOnly val="1"/>
    <c:dispBlanksAs val="gap"/>
    <c:showDLblsOverMax val="0"/>
  </c:chart>
  <c:spPr>
    <a:noFill/>
    <a:ln>
      <a:noFill/>
    </a:ln>
  </c:spPr>
  <c:txPr>
    <a:bodyPr/>
    <a:lstStyle/>
    <a:p>
      <a:pPr>
        <a:defRPr>
          <a:latin typeface="Arial Narrow" panose="020B0606020202030204" pitchFamily="34" charset="0"/>
        </a:defRPr>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7279946244292261E-2"/>
          <c:y val="0.32697955082731317"/>
          <c:w val="0.92544010751141548"/>
          <c:h val="0.25774028214565131"/>
        </c:manualLayout>
      </c:layout>
      <c:barChart>
        <c:barDir val="col"/>
        <c:grouping val="clustered"/>
        <c:varyColors val="0"/>
        <c:ser>
          <c:idx val="0"/>
          <c:order val="0"/>
          <c:tx>
            <c:strRef>
              <c:f>Лист1!$B$177</c:f>
              <c:strCache>
                <c:ptCount val="1"/>
                <c:pt idx="0">
                  <c:v>Среднемес. начисленная номинальная з/пл работников по полному кругу организаций, руб.</c:v>
                </c:pt>
              </c:strCache>
            </c:strRef>
          </c:tx>
          <c:spPr>
            <a:solidFill>
              <a:srgbClr val="FF99CC"/>
            </a:solidFill>
          </c:spPr>
          <c:invertIfNegative val="0"/>
          <c:dLbls>
            <c:dLbl>
              <c:idx val="0"/>
              <c:layout>
                <c:manualLayout>
                  <c:x val="2.0334516133250314E-2"/>
                  <c:y val="2.0933424546258822E-2"/>
                </c:manualLayout>
              </c:layout>
              <c:dLblPos val="outEnd"/>
              <c:showLegendKey val="0"/>
              <c:showVal val="1"/>
              <c:showCatName val="0"/>
              <c:showSerName val="0"/>
              <c:showPercent val="0"/>
              <c:showBubbleSize val="0"/>
            </c:dLbl>
            <c:dLbl>
              <c:idx val="1"/>
              <c:layout>
                <c:manualLayout>
                  <c:x val="2.0334249276083221E-2"/>
                  <c:y val="3.2752049601534612E-2"/>
                </c:manualLayout>
              </c:layout>
              <c:dLblPos val="outEnd"/>
              <c:showLegendKey val="0"/>
              <c:showVal val="1"/>
              <c:showCatName val="0"/>
              <c:showSerName val="0"/>
              <c:showPercent val="0"/>
              <c:showBubbleSize val="0"/>
            </c:dLbl>
            <c:dLbl>
              <c:idx val="2"/>
              <c:layout>
                <c:manualLayout>
                  <c:x val="2.3723602155458712E-2"/>
                  <c:y val="2.9059728669650953E-2"/>
                </c:manualLayout>
              </c:layout>
              <c:dLblPos val="outEnd"/>
              <c:showLegendKey val="0"/>
              <c:showVal val="1"/>
              <c:showCatName val="0"/>
              <c:showSerName val="0"/>
              <c:showPercent val="0"/>
              <c:showBubbleSize val="0"/>
            </c:dLbl>
            <c:dLbl>
              <c:idx val="3"/>
              <c:layout>
                <c:manualLayout>
                  <c:x val="3.0501774199875483E-2"/>
                  <c:y val="3.5950122849622818E-2"/>
                </c:manualLayout>
              </c:layout>
              <c:dLblPos val="outEnd"/>
              <c:showLegendKey val="0"/>
              <c:showVal val="1"/>
              <c:showCatName val="0"/>
              <c:showSerName val="0"/>
              <c:showPercent val="0"/>
              <c:showBubbleSize val="0"/>
            </c:dLbl>
            <c:dLbl>
              <c:idx val="4"/>
              <c:layout>
                <c:manualLayout>
                  <c:x val="5.0836290333125804E-2"/>
                  <c:y val="2.807094256812841E-2"/>
                </c:manualLayout>
              </c:layout>
              <c:dLblPos val="outEnd"/>
              <c:showLegendKey val="0"/>
              <c:showVal val="1"/>
              <c:showCatName val="0"/>
              <c:showSerName val="0"/>
              <c:showPercent val="0"/>
              <c:showBubbleSize val="0"/>
            </c:dLbl>
            <c:dLbl>
              <c:idx val="5"/>
              <c:layout>
                <c:manualLayout>
                  <c:x val="6.439263442195936E-2"/>
                  <c:y val="4.2840226295663038E-2"/>
                </c:manualLayout>
              </c:layout>
              <c:dLblPos val="outEnd"/>
              <c:showLegendKey val="0"/>
              <c:showVal val="1"/>
              <c:showCatName val="0"/>
              <c:showSerName val="0"/>
              <c:showPercent val="0"/>
              <c:showBubbleSize val="0"/>
            </c:dLbl>
            <c:txPr>
              <a:bodyPr/>
              <a:lstStyle/>
              <a:p>
                <a:pPr>
                  <a:defRPr b="1"/>
                </a:pPr>
                <a:endParaRPr lang="ru-RU"/>
              </a:p>
            </c:txPr>
            <c:dLblPos val="outEnd"/>
            <c:showLegendKey val="0"/>
            <c:showVal val="1"/>
            <c:showCatName val="0"/>
            <c:showSerName val="0"/>
            <c:showPercent val="0"/>
            <c:showBubbleSize val="0"/>
            <c:showLeaderLines val="0"/>
          </c:dLbls>
          <c:cat>
            <c:strRef>
              <c:f>Лист1!$D$2:$I$2</c:f>
              <c:strCache>
                <c:ptCount val="6"/>
                <c:pt idx="0">
                  <c:v>2016 год</c:v>
                </c:pt>
                <c:pt idx="1">
                  <c:v>2017 год</c:v>
                </c:pt>
                <c:pt idx="2">
                  <c:v>2018 год (оценка)</c:v>
                </c:pt>
                <c:pt idx="3">
                  <c:v>2019 год (прогноз)</c:v>
                </c:pt>
                <c:pt idx="4">
                  <c:v>2020 год (прогноз)</c:v>
                </c:pt>
                <c:pt idx="5">
                  <c:v>2021 год (прогноз)</c:v>
                </c:pt>
              </c:strCache>
            </c:strRef>
          </c:cat>
          <c:val>
            <c:numRef>
              <c:f>Лист1!$D$177:$I$177</c:f>
              <c:numCache>
                <c:formatCode>#,##0</c:formatCode>
                <c:ptCount val="6"/>
                <c:pt idx="0">
                  <c:v>28520.1</c:v>
                </c:pt>
                <c:pt idx="1">
                  <c:v>30720.1</c:v>
                </c:pt>
                <c:pt idx="2">
                  <c:v>33546.300000000003</c:v>
                </c:pt>
                <c:pt idx="3">
                  <c:v>35559.1</c:v>
                </c:pt>
                <c:pt idx="4">
                  <c:v>37728.199999999997</c:v>
                </c:pt>
                <c:pt idx="5">
                  <c:v>40293.800000000003</c:v>
                </c:pt>
              </c:numCache>
            </c:numRef>
          </c:val>
        </c:ser>
        <c:ser>
          <c:idx val="1"/>
          <c:order val="1"/>
          <c:tx>
            <c:strRef>
              <c:f>Лист1!$B$171</c:f>
              <c:strCache>
                <c:ptCount val="1"/>
                <c:pt idx="0">
                  <c:v>Величина прожиточного минимума в расчёте на душу населения в месяц, руб.</c:v>
                </c:pt>
              </c:strCache>
            </c:strRef>
          </c:tx>
          <c:spPr>
            <a:solidFill>
              <a:schemeClr val="accent5">
                <a:lumMod val="60000"/>
                <a:lumOff val="40000"/>
              </a:schemeClr>
            </a:solidFill>
          </c:spPr>
          <c:invertIfNegative val="0"/>
          <c:dLbls>
            <c:dLbl>
              <c:idx val="0"/>
              <c:layout>
                <c:manualLayout>
                  <c:x val="1.7472708509974955E-2"/>
                  <c:y val="1.8461604659418283E-2"/>
                </c:manualLayout>
              </c:layout>
              <c:dLblPos val="outEnd"/>
              <c:showLegendKey val="0"/>
              <c:showVal val="1"/>
              <c:showCatName val="0"/>
              <c:showSerName val="0"/>
              <c:showPercent val="0"/>
              <c:showBubbleSize val="0"/>
            </c:dLbl>
            <c:dLbl>
              <c:idx val="1"/>
              <c:layout>
                <c:manualLayout>
                  <c:x val="1.77361609798131E-2"/>
                  <c:y val="2.2153925591302005E-2"/>
                </c:manualLayout>
              </c:layout>
              <c:dLblPos val="outEnd"/>
              <c:showLegendKey val="0"/>
              <c:showVal val="1"/>
              <c:showCatName val="0"/>
              <c:showSerName val="0"/>
              <c:showPercent val="0"/>
              <c:showBubbleSize val="0"/>
            </c:dLbl>
            <c:dLbl>
              <c:idx val="2"/>
              <c:layout>
                <c:manualLayout>
                  <c:x val="2.4514309840812584E-2"/>
                  <c:y val="2.2153925591301939E-2"/>
                </c:manualLayout>
              </c:layout>
              <c:dLblPos val="outEnd"/>
              <c:showLegendKey val="0"/>
              <c:showVal val="1"/>
              <c:showCatName val="0"/>
              <c:showSerName val="0"/>
              <c:showPercent val="0"/>
              <c:showBubbleSize val="0"/>
            </c:dLbl>
            <c:dLbl>
              <c:idx val="3"/>
              <c:layout>
                <c:manualLayout>
                  <c:x val="1.7208680816403539E-2"/>
                  <c:y val="2.5846246523185661E-2"/>
                </c:manualLayout>
              </c:layout>
              <c:dLblPos val="outEnd"/>
              <c:showLegendKey val="0"/>
              <c:showVal val="1"/>
              <c:showCatName val="0"/>
              <c:showSerName val="0"/>
              <c:showPercent val="0"/>
              <c:showBubbleSize val="0"/>
            </c:dLbl>
            <c:dLbl>
              <c:idx val="4"/>
              <c:layout>
                <c:manualLayout>
                  <c:x val="1.77361609798131E-2"/>
                  <c:y val="2.5846246523185595E-2"/>
                </c:manualLayout>
              </c:layout>
              <c:dLblPos val="outEnd"/>
              <c:showLegendKey val="0"/>
              <c:showVal val="1"/>
              <c:showCatName val="0"/>
              <c:showSerName val="0"/>
              <c:showPercent val="0"/>
              <c:showBubbleSize val="0"/>
            </c:dLbl>
            <c:dLbl>
              <c:idx val="5"/>
              <c:layout>
                <c:manualLayout>
                  <c:x val="2.0598186664703238E-2"/>
                  <c:y val="2.9538567455069185E-2"/>
                </c:manualLayout>
              </c:layout>
              <c:dLblPos val="outEnd"/>
              <c:showLegendKey val="0"/>
              <c:showVal val="1"/>
              <c:showCatName val="0"/>
              <c:showSerName val="0"/>
              <c:showPercent val="0"/>
              <c:showBubbleSize val="0"/>
            </c:dLbl>
            <c:txPr>
              <a:bodyPr/>
              <a:lstStyle/>
              <a:p>
                <a:pPr>
                  <a:defRPr b="1"/>
                </a:pPr>
                <a:endParaRPr lang="ru-RU"/>
              </a:p>
            </c:txPr>
            <c:dLblPos val="outEnd"/>
            <c:showLegendKey val="0"/>
            <c:showVal val="1"/>
            <c:showCatName val="0"/>
            <c:showSerName val="0"/>
            <c:showPercent val="0"/>
            <c:showBubbleSize val="0"/>
            <c:showLeaderLines val="0"/>
          </c:dLbls>
          <c:val>
            <c:numRef>
              <c:f>Лист1!$D$171:$I$171</c:f>
              <c:numCache>
                <c:formatCode>#,##0</c:formatCode>
                <c:ptCount val="6"/>
                <c:pt idx="0">
                  <c:v>8956</c:v>
                </c:pt>
                <c:pt idx="1">
                  <c:v>9310</c:v>
                </c:pt>
                <c:pt idx="2">
                  <c:v>9571</c:v>
                </c:pt>
                <c:pt idx="3">
                  <c:v>9982</c:v>
                </c:pt>
                <c:pt idx="4">
                  <c:v>10332</c:v>
                </c:pt>
                <c:pt idx="5">
                  <c:v>10683</c:v>
                </c:pt>
              </c:numCache>
            </c:numRef>
          </c:val>
        </c:ser>
        <c:dLbls>
          <c:dLblPos val="outEnd"/>
          <c:showLegendKey val="0"/>
          <c:showVal val="1"/>
          <c:showCatName val="0"/>
          <c:showSerName val="0"/>
          <c:showPercent val="0"/>
          <c:showBubbleSize val="0"/>
        </c:dLbls>
        <c:gapWidth val="150"/>
        <c:axId val="158921472"/>
        <c:axId val="158923008"/>
      </c:barChart>
      <c:catAx>
        <c:axId val="158921472"/>
        <c:scaling>
          <c:orientation val="minMax"/>
        </c:scaling>
        <c:delete val="0"/>
        <c:axPos val="b"/>
        <c:majorTickMark val="out"/>
        <c:minorTickMark val="none"/>
        <c:tickLblPos val="nextTo"/>
        <c:crossAx val="158923008"/>
        <c:crosses val="autoZero"/>
        <c:auto val="1"/>
        <c:lblAlgn val="ctr"/>
        <c:lblOffset val="100"/>
        <c:noMultiLvlLbl val="0"/>
      </c:catAx>
      <c:valAx>
        <c:axId val="158923008"/>
        <c:scaling>
          <c:orientation val="minMax"/>
        </c:scaling>
        <c:delete val="1"/>
        <c:axPos val="l"/>
        <c:numFmt formatCode="#,##0" sourceLinked="1"/>
        <c:majorTickMark val="out"/>
        <c:minorTickMark val="none"/>
        <c:tickLblPos val="nextTo"/>
        <c:crossAx val="158921472"/>
        <c:crosses val="autoZero"/>
        <c:crossBetween val="between"/>
      </c:valAx>
    </c:plotArea>
    <c:legend>
      <c:legendPos val="b"/>
      <c:layout>
        <c:manualLayout>
          <c:xMode val="edge"/>
          <c:yMode val="edge"/>
          <c:x val="8.2771087520344521E-3"/>
          <c:y val="0.79040176812747864"/>
          <c:w val="0.99172289124796553"/>
          <c:h val="0.18375198534933571"/>
        </c:manualLayout>
      </c:layout>
      <c:overlay val="0"/>
    </c:legend>
    <c:plotVisOnly val="1"/>
    <c:dispBlanksAs val="gap"/>
    <c:showDLblsOverMax val="0"/>
  </c:chart>
  <c:txPr>
    <a:bodyPr/>
    <a:lstStyle/>
    <a:p>
      <a:pPr>
        <a:defRPr>
          <a:latin typeface="Arial Narrow" panose="020B0606020202030204" pitchFamily="34" charset="0"/>
        </a:defRPr>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1.8598248024401194E-2"/>
          <c:y val="0.14351851851851852"/>
          <c:w val="0.95487179487179485"/>
          <c:h val="0.10550123942840481"/>
        </c:manualLayout>
      </c:layout>
      <c:lineChart>
        <c:grouping val="standard"/>
        <c:varyColors val="0"/>
        <c:ser>
          <c:idx val="0"/>
          <c:order val="0"/>
          <c:tx>
            <c:strRef>
              <c:f>Лист1!$B$173</c:f>
              <c:strCache>
                <c:ptCount val="1"/>
                <c:pt idx="0">
                  <c:v>Доля населения с денежными доходами ниже прожиточного минимума, %</c:v>
                </c:pt>
              </c:strCache>
            </c:strRef>
          </c:tx>
          <c:dLbls>
            <c:dLbl>
              <c:idx val="0"/>
              <c:layout/>
              <c:tx>
                <c:rich>
                  <a:bodyPr/>
                  <a:lstStyle/>
                  <a:p>
                    <a:r>
                      <a:rPr lang="en-US" dirty="0" smtClean="0"/>
                      <a:t>10,6</a:t>
                    </a:r>
                    <a:endParaRPr lang="en-US" dirty="0"/>
                  </a:p>
                </c:rich>
              </c:tx>
              <c:dLblPos val="t"/>
              <c:showLegendKey val="0"/>
              <c:showVal val="1"/>
              <c:showCatName val="0"/>
              <c:showSerName val="0"/>
              <c:showPercent val="0"/>
              <c:showBubbleSize val="0"/>
            </c:dLbl>
            <c:dLbl>
              <c:idx val="1"/>
              <c:layout/>
              <c:tx>
                <c:rich>
                  <a:bodyPr/>
                  <a:lstStyle/>
                  <a:p>
                    <a:r>
                      <a:rPr lang="en-US" dirty="0" smtClean="0"/>
                      <a:t>10,9</a:t>
                    </a:r>
                    <a:endParaRPr lang="en-US" dirty="0"/>
                  </a:p>
                </c:rich>
              </c:tx>
              <c:dLblPos val="t"/>
              <c:showLegendKey val="0"/>
              <c:showVal val="1"/>
              <c:showCatName val="0"/>
              <c:showSerName val="0"/>
              <c:showPercent val="0"/>
              <c:showBubbleSize val="0"/>
            </c:dLbl>
            <c:dLbl>
              <c:idx val="2"/>
              <c:layout/>
              <c:tx>
                <c:rich>
                  <a:bodyPr/>
                  <a:lstStyle/>
                  <a:p>
                    <a:r>
                      <a:rPr lang="en-US" dirty="0" smtClean="0"/>
                      <a:t>9,1</a:t>
                    </a:r>
                    <a:endParaRPr lang="en-US" dirty="0"/>
                  </a:p>
                </c:rich>
              </c:tx>
              <c:dLblPos val="t"/>
              <c:showLegendKey val="0"/>
              <c:showVal val="1"/>
              <c:showCatName val="0"/>
              <c:showSerName val="0"/>
              <c:showPercent val="0"/>
              <c:showBubbleSize val="0"/>
            </c:dLbl>
            <c:dLbl>
              <c:idx val="3"/>
              <c:layout/>
              <c:tx>
                <c:rich>
                  <a:bodyPr/>
                  <a:lstStyle/>
                  <a:p>
                    <a:r>
                      <a:rPr lang="en-US" dirty="0" smtClean="0"/>
                      <a:t>9</a:t>
                    </a:r>
                    <a:endParaRPr lang="en-US" dirty="0"/>
                  </a:p>
                </c:rich>
              </c:tx>
              <c:dLblPos val="t"/>
              <c:showLegendKey val="0"/>
              <c:showVal val="1"/>
              <c:showCatName val="0"/>
              <c:showSerName val="0"/>
              <c:showPercent val="0"/>
              <c:showBubbleSize val="0"/>
            </c:dLbl>
            <c:dLbl>
              <c:idx val="4"/>
              <c:layout/>
              <c:tx>
                <c:rich>
                  <a:bodyPr/>
                  <a:lstStyle/>
                  <a:p>
                    <a:r>
                      <a:rPr lang="en-US" dirty="0" smtClean="0"/>
                      <a:t>8,8</a:t>
                    </a:r>
                    <a:endParaRPr lang="en-US" dirty="0"/>
                  </a:p>
                </c:rich>
              </c:tx>
              <c:dLblPos val="t"/>
              <c:showLegendKey val="0"/>
              <c:showVal val="1"/>
              <c:showCatName val="0"/>
              <c:showSerName val="0"/>
              <c:showPercent val="0"/>
              <c:showBubbleSize val="0"/>
            </c:dLbl>
            <c:dLbl>
              <c:idx val="5"/>
              <c:layout/>
              <c:tx>
                <c:rich>
                  <a:bodyPr/>
                  <a:lstStyle/>
                  <a:p>
                    <a:r>
                      <a:rPr lang="en-US" dirty="0" smtClean="0"/>
                      <a:t>8,7</a:t>
                    </a:r>
                    <a:endParaRPr lang="en-US" dirty="0"/>
                  </a:p>
                </c:rich>
              </c:tx>
              <c:dLblPos val="t"/>
              <c:showLegendKey val="0"/>
              <c:showVal val="1"/>
              <c:showCatName val="0"/>
              <c:showSerName val="0"/>
              <c:showPercent val="0"/>
              <c:showBubbleSize val="0"/>
            </c:dLbl>
            <c:txPr>
              <a:bodyPr/>
              <a:lstStyle/>
              <a:p>
                <a:pPr>
                  <a:defRPr b="1"/>
                </a:pPr>
                <a:endParaRPr lang="ru-RU"/>
              </a:p>
            </c:txPr>
            <c:dLblPos val="t"/>
            <c:showLegendKey val="0"/>
            <c:showVal val="1"/>
            <c:showCatName val="0"/>
            <c:showSerName val="0"/>
            <c:showPercent val="0"/>
            <c:showBubbleSize val="0"/>
            <c:showLeaderLines val="0"/>
          </c:dLbls>
          <c:val>
            <c:numRef>
              <c:f>Лист1!$D$173:$I$173</c:f>
              <c:numCache>
                <c:formatCode>General</c:formatCode>
                <c:ptCount val="6"/>
                <c:pt idx="0">
                  <c:v>10.6</c:v>
                </c:pt>
                <c:pt idx="1">
                  <c:v>10.9</c:v>
                </c:pt>
                <c:pt idx="2">
                  <c:v>9.1</c:v>
                </c:pt>
                <c:pt idx="3">
                  <c:v>9</c:v>
                </c:pt>
                <c:pt idx="4">
                  <c:v>8.8000000000000007</c:v>
                </c:pt>
                <c:pt idx="5">
                  <c:v>8.6999999999999993</c:v>
                </c:pt>
              </c:numCache>
            </c:numRef>
          </c:val>
          <c:smooth val="0"/>
        </c:ser>
        <c:dLbls>
          <c:dLblPos val="t"/>
          <c:showLegendKey val="0"/>
          <c:showVal val="1"/>
          <c:showCatName val="0"/>
          <c:showSerName val="0"/>
          <c:showPercent val="0"/>
          <c:showBubbleSize val="0"/>
        </c:dLbls>
        <c:marker val="1"/>
        <c:smooth val="0"/>
        <c:axId val="158966912"/>
        <c:axId val="158994432"/>
      </c:lineChart>
      <c:catAx>
        <c:axId val="158966912"/>
        <c:scaling>
          <c:orientation val="minMax"/>
        </c:scaling>
        <c:delete val="1"/>
        <c:axPos val="b"/>
        <c:majorTickMark val="out"/>
        <c:minorTickMark val="none"/>
        <c:tickLblPos val="nextTo"/>
        <c:crossAx val="158994432"/>
        <c:crosses val="autoZero"/>
        <c:auto val="1"/>
        <c:lblAlgn val="ctr"/>
        <c:lblOffset val="100"/>
        <c:noMultiLvlLbl val="0"/>
      </c:catAx>
      <c:valAx>
        <c:axId val="158994432"/>
        <c:scaling>
          <c:orientation val="minMax"/>
          <c:min val="8"/>
        </c:scaling>
        <c:delete val="1"/>
        <c:axPos val="l"/>
        <c:numFmt formatCode="General" sourceLinked="1"/>
        <c:majorTickMark val="out"/>
        <c:minorTickMark val="none"/>
        <c:tickLblPos val="nextTo"/>
        <c:crossAx val="158966912"/>
        <c:crosses val="autoZero"/>
        <c:crossBetween val="between"/>
      </c:valAx>
    </c:plotArea>
    <c:legend>
      <c:legendPos val="b"/>
      <c:layout>
        <c:manualLayout>
          <c:xMode val="edge"/>
          <c:yMode val="edge"/>
          <c:x val="0"/>
          <c:y val="0.70637284922717991"/>
          <c:w val="0.99667108037443664"/>
          <c:h val="0.13159011373578303"/>
        </c:manualLayout>
      </c:layout>
      <c:overlay val="0"/>
    </c:legend>
    <c:plotVisOnly val="1"/>
    <c:dispBlanksAs val="gap"/>
    <c:showDLblsOverMax val="0"/>
  </c:chart>
  <c:txPr>
    <a:bodyPr/>
    <a:lstStyle/>
    <a:p>
      <a:pPr>
        <a:defRPr sz="1000">
          <a:latin typeface="Arial Narrow" panose="020B0606020202030204" pitchFamily="34" charset="0"/>
        </a:defRPr>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79424060311364"/>
          <c:y val="5.1963027023005821E-2"/>
          <c:w val="0.86771484403395682"/>
          <c:h val="0.64595175658836879"/>
        </c:manualLayout>
      </c:layout>
      <c:barChart>
        <c:barDir val="col"/>
        <c:grouping val="clustered"/>
        <c:varyColors val="0"/>
        <c:ser>
          <c:idx val="0"/>
          <c:order val="0"/>
          <c:tx>
            <c:v>2015 год</c:v>
          </c:tx>
          <c:spPr>
            <a:solidFill>
              <a:srgbClr val="009999"/>
            </a:solidFill>
          </c:spPr>
          <c:invertIfNegative val="0"/>
          <c:dPt>
            <c:idx val="12"/>
            <c:invertIfNegative val="0"/>
            <c:bubble3D val="0"/>
            <c:spPr>
              <a:pattFill prst="pct60">
                <a:fgClr>
                  <a:srgbClr val="009999"/>
                </a:fgClr>
                <a:bgClr>
                  <a:schemeClr val="bg1"/>
                </a:bgClr>
              </a:pattFill>
              <a:ln>
                <a:solidFill>
                  <a:srgbClr val="009999"/>
                </a:solidFill>
              </a:ln>
            </c:spPr>
          </c:dPt>
          <c:cat>
            <c:numRef>
              <c:f>Лист2!$A$23:$A$40</c:f>
              <c:numCache>
                <c:formatCode>General</c:formatCode>
                <c:ptCount val="1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numCache>
            </c:numRef>
          </c:cat>
          <c:val>
            <c:numRef>
              <c:f>Лист2!$C$42:$C$59</c:f>
              <c:numCache>
                <c:formatCode>0.0</c:formatCode>
                <c:ptCount val="18"/>
                <c:pt idx="0">
                  <c:v>38.722493079204597</c:v>
                </c:pt>
                <c:pt idx="1">
                  <c:v>40.725833838788603</c:v>
                </c:pt>
                <c:pt idx="2">
                  <c:v>45.0560040661112</c:v>
                </c:pt>
                <c:pt idx="3">
                  <c:v>47.331234312854896</c:v>
                </c:pt>
                <c:pt idx="4">
                  <c:v>43.688899951510102</c:v>
                </c:pt>
                <c:pt idx="5">
                  <c:v>45.564559217467597</c:v>
                </c:pt>
                <c:pt idx="6">
                  <c:v>42.988179636032299</c:v>
                </c:pt>
                <c:pt idx="7">
                  <c:v>45.428033676314698</c:v>
                </c:pt>
                <c:pt idx="8">
                  <c:v>49.3303356473184</c:v>
                </c:pt>
                <c:pt idx="9">
                  <c:v>47.758564645368004</c:v>
                </c:pt>
                <c:pt idx="10">
                  <c:v>46.339680822482897</c:v>
                </c:pt>
                <c:pt idx="11">
                  <c:v>50.913962318287503</c:v>
                </c:pt>
                <c:pt idx="12">
                  <c:v>54.381224822008001</c:v>
                </c:pt>
                <c:pt idx="13">
                  <c:v>50.471199958086295</c:v>
                </c:pt>
                <c:pt idx="14">
                  <c:v>54.014321777549497</c:v>
                </c:pt>
                <c:pt idx="15">
                  <c:v>61.6552322786793</c:v>
                </c:pt>
                <c:pt idx="16">
                  <c:v>73.604721146172309</c:v>
                </c:pt>
                <c:pt idx="17">
                  <c:v>124.685594694977</c:v>
                </c:pt>
              </c:numCache>
            </c:numRef>
          </c:val>
        </c:ser>
        <c:ser>
          <c:idx val="1"/>
          <c:order val="1"/>
          <c:tx>
            <c:v>2016 год</c:v>
          </c:tx>
          <c:spPr>
            <a:solidFill>
              <a:srgbClr val="99CCFF"/>
            </a:solidFill>
          </c:spPr>
          <c:invertIfNegative val="0"/>
          <c:dPt>
            <c:idx val="12"/>
            <c:invertIfNegative val="0"/>
            <c:bubble3D val="0"/>
            <c:spPr>
              <a:pattFill prst="pct60">
                <a:fgClr>
                  <a:srgbClr val="99CCFF"/>
                </a:fgClr>
                <a:bgClr>
                  <a:schemeClr val="bg1"/>
                </a:bgClr>
              </a:pattFill>
              <a:ln>
                <a:solidFill>
                  <a:srgbClr val="00B0F0"/>
                </a:solidFill>
              </a:ln>
            </c:spPr>
          </c:dPt>
          <c:cat>
            <c:numRef>
              <c:f>Лист2!$A$23:$A$40</c:f>
              <c:numCache>
                <c:formatCode>General</c:formatCode>
                <c:ptCount val="1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numCache>
            </c:numRef>
          </c:cat>
          <c:val>
            <c:numRef>
              <c:f>Лист2!$E$42:$E$59</c:f>
              <c:numCache>
                <c:formatCode>0.0</c:formatCode>
                <c:ptCount val="18"/>
                <c:pt idx="0">
                  <c:v>37.3759403945378</c:v>
                </c:pt>
                <c:pt idx="1">
                  <c:v>43.201383247347501</c:v>
                </c:pt>
                <c:pt idx="2">
                  <c:v>44.823860913019494</c:v>
                </c:pt>
                <c:pt idx="3">
                  <c:v>47.175882595985904</c:v>
                </c:pt>
                <c:pt idx="4">
                  <c:v>47.505030623163698</c:v>
                </c:pt>
                <c:pt idx="5">
                  <c:v>46.333763673753602</c:v>
                </c:pt>
                <c:pt idx="6">
                  <c:v>46.778507054157402</c:v>
                </c:pt>
                <c:pt idx="7">
                  <c:v>47.153306527270999</c:v>
                </c:pt>
                <c:pt idx="8">
                  <c:v>51.345449893629898</c:v>
                </c:pt>
                <c:pt idx="9">
                  <c:v>46.355405491897301</c:v>
                </c:pt>
                <c:pt idx="10">
                  <c:v>48.980168571256399</c:v>
                </c:pt>
                <c:pt idx="11">
                  <c:v>53.760438261151997</c:v>
                </c:pt>
                <c:pt idx="12">
                  <c:v>55.500500126706903</c:v>
                </c:pt>
                <c:pt idx="13">
                  <c:v>53.2786853852378</c:v>
                </c:pt>
                <c:pt idx="14">
                  <c:v>54.950378095323195</c:v>
                </c:pt>
                <c:pt idx="15">
                  <c:v>62.341214388594601</c:v>
                </c:pt>
                <c:pt idx="16">
                  <c:v>74.285304546314492</c:v>
                </c:pt>
                <c:pt idx="17">
                  <c:v>141.608395440979</c:v>
                </c:pt>
              </c:numCache>
            </c:numRef>
          </c:val>
        </c:ser>
        <c:ser>
          <c:idx val="2"/>
          <c:order val="2"/>
          <c:tx>
            <c:v>2017 год</c:v>
          </c:tx>
          <c:spPr>
            <a:solidFill>
              <a:schemeClr val="accent4">
                <a:lumMod val="60000"/>
                <a:lumOff val="40000"/>
              </a:schemeClr>
            </a:solidFill>
          </c:spPr>
          <c:invertIfNegative val="0"/>
          <c:dPt>
            <c:idx val="12"/>
            <c:invertIfNegative val="0"/>
            <c:bubble3D val="0"/>
            <c:spPr>
              <a:pattFill prst="pct60">
                <a:fgClr>
                  <a:schemeClr val="accent4">
                    <a:lumMod val="60000"/>
                    <a:lumOff val="40000"/>
                  </a:schemeClr>
                </a:fgClr>
                <a:bgClr>
                  <a:schemeClr val="bg1"/>
                </a:bgClr>
              </a:pattFill>
              <a:ln>
                <a:solidFill>
                  <a:schemeClr val="accent4">
                    <a:lumMod val="60000"/>
                    <a:lumOff val="40000"/>
                  </a:schemeClr>
                </a:solidFill>
              </a:ln>
            </c:spPr>
          </c:dPt>
          <c:cat>
            <c:numRef>
              <c:f>Лист2!$A$23:$A$40</c:f>
              <c:numCache>
                <c:formatCode>General</c:formatCode>
                <c:ptCount val="1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numCache>
            </c:numRef>
          </c:cat>
          <c:val>
            <c:numRef>
              <c:f>Лист2!$G$42:$G$59</c:f>
              <c:numCache>
                <c:formatCode>0.0</c:formatCode>
                <c:ptCount val="18"/>
                <c:pt idx="0">
                  <c:v>38.929272756961204</c:v>
                </c:pt>
                <c:pt idx="1">
                  <c:v>46.256402987149499</c:v>
                </c:pt>
                <c:pt idx="2">
                  <c:v>46.417532949219201</c:v>
                </c:pt>
                <c:pt idx="3">
                  <c:v>47.291255717062796</c:v>
                </c:pt>
                <c:pt idx="4">
                  <c:v>48.682660044202301</c:v>
                </c:pt>
                <c:pt idx="5">
                  <c:v>48.969183668090004</c:v>
                </c:pt>
                <c:pt idx="6">
                  <c:v>49.042080517275302</c:v>
                </c:pt>
                <c:pt idx="7">
                  <c:v>49.155605660017706</c:v>
                </c:pt>
                <c:pt idx="8">
                  <c:v>49.294339687790504</c:v>
                </c:pt>
                <c:pt idx="9">
                  <c:v>50.954642509733603</c:v>
                </c:pt>
                <c:pt idx="10">
                  <c:v>53.119851058756296</c:v>
                </c:pt>
                <c:pt idx="11">
                  <c:v>54.854015942808502</c:v>
                </c:pt>
                <c:pt idx="12">
                  <c:v>57.691471432366804</c:v>
                </c:pt>
                <c:pt idx="13">
                  <c:v>58.455295272195798</c:v>
                </c:pt>
                <c:pt idx="14">
                  <c:v>61.601234892582397</c:v>
                </c:pt>
                <c:pt idx="15">
                  <c:v>66.957953604522103</c:v>
                </c:pt>
                <c:pt idx="16">
                  <c:v>83.463905062447296</c:v>
                </c:pt>
                <c:pt idx="17">
                  <c:v>170.03676054923201</c:v>
                </c:pt>
              </c:numCache>
            </c:numRef>
          </c:val>
        </c:ser>
        <c:dLbls>
          <c:showLegendKey val="0"/>
          <c:showVal val="0"/>
          <c:showCatName val="0"/>
          <c:showSerName val="0"/>
          <c:showPercent val="0"/>
          <c:showBubbleSize val="0"/>
        </c:dLbls>
        <c:gapWidth val="150"/>
        <c:axId val="159720960"/>
        <c:axId val="159722496"/>
      </c:barChart>
      <c:catAx>
        <c:axId val="159720960"/>
        <c:scaling>
          <c:orientation val="minMax"/>
        </c:scaling>
        <c:delete val="0"/>
        <c:axPos val="b"/>
        <c:numFmt formatCode="General" sourceLinked="1"/>
        <c:majorTickMark val="none"/>
        <c:minorTickMark val="none"/>
        <c:tickLblPos val="nextTo"/>
        <c:crossAx val="159722496"/>
        <c:crosses val="autoZero"/>
        <c:auto val="1"/>
        <c:lblAlgn val="ctr"/>
        <c:lblOffset val="100"/>
        <c:noMultiLvlLbl val="0"/>
      </c:catAx>
      <c:valAx>
        <c:axId val="159722496"/>
        <c:scaling>
          <c:orientation val="minMax"/>
          <c:max val="150"/>
          <c:min val="20"/>
        </c:scaling>
        <c:delete val="1"/>
        <c:axPos val="l"/>
        <c:numFmt formatCode="0.0" sourceLinked="1"/>
        <c:majorTickMark val="none"/>
        <c:minorTickMark val="none"/>
        <c:tickLblPos val="nextTo"/>
        <c:crossAx val="159720960"/>
        <c:crosses val="autoZero"/>
        <c:crossBetween val="between"/>
      </c:valAx>
      <c:dTable>
        <c:showHorzBorder val="1"/>
        <c:showVertBorder val="1"/>
        <c:showOutline val="1"/>
        <c:showKeys val="1"/>
      </c:dTable>
    </c:plotArea>
    <c:plotVisOnly val="1"/>
    <c:dispBlanksAs val="gap"/>
    <c:showDLblsOverMax val="0"/>
  </c:chart>
  <c:spPr>
    <a:ln>
      <a:noFill/>
    </a:ln>
  </c:spPr>
  <c:txPr>
    <a:bodyPr/>
    <a:lstStyle/>
    <a:p>
      <a:pPr>
        <a:defRPr sz="1000">
          <a:latin typeface="Arial Narrow" panose="020B0606020202030204" pitchFamily="34" charset="0"/>
        </a:defRPr>
      </a:pPr>
      <a:endParaRPr lang="ru-RU"/>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098E1B-DBDD-43AB-8F92-E6D686E2356E}"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ru-RU"/>
        </a:p>
      </dgm:t>
    </dgm:pt>
    <dgm:pt modelId="{329EC5C9-F638-4ABF-B74F-E550087DF522}">
      <dgm:prSet phldrT="[Текст]" custT="1"/>
      <dgm:spPr>
        <a:solidFill>
          <a:srgbClr val="FF3399"/>
        </a:solidFill>
      </dgm:spPr>
      <dgm:t>
        <a:bodyPr/>
        <a:lstStyle/>
        <a:p>
          <a:r>
            <a:rPr lang="ru-RU" altLang="ru-RU" sz="1000" b="1" dirty="0" smtClean="0">
              <a:solidFill>
                <a:schemeClr val="bg1"/>
              </a:solidFill>
              <a:effectLst/>
              <a:latin typeface="Arial Narrow" panose="020B0606020202030204" pitchFamily="34" charset="0"/>
              <a:cs typeface="Times New Roman" panose="02020603050405020304" pitchFamily="18" charset="0"/>
            </a:rPr>
            <a:t>НАЛОГОВЫЕ ДОХОДЫ</a:t>
          </a:r>
          <a:endParaRPr lang="ru-RU" sz="1000" b="1" dirty="0">
            <a:solidFill>
              <a:schemeClr val="bg1"/>
            </a:solidFill>
            <a:effectLst/>
            <a:latin typeface="Arial Narrow" panose="020B0606020202030204" pitchFamily="34" charset="0"/>
            <a:cs typeface="Times New Roman" panose="02020603050405020304" pitchFamily="18" charset="0"/>
          </a:endParaRPr>
        </a:p>
      </dgm:t>
    </dgm:pt>
    <dgm:pt modelId="{3C07C813-24A4-400A-AE8A-83090CC3A2DB}" type="parTrans" cxnId="{393670C6-3FD4-46AC-A8C9-B96EF806E43C}">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33D4DC16-FFFD-4374-8D72-8D9CA9BC8684}" type="sibTrans" cxnId="{393670C6-3FD4-46AC-A8C9-B96EF806E43C}">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70B5821D-D5B1-4602-9FA7-6174D7940FAE}">
      <dgm:prSet phldrT="[Текст]" custT="1"/>
      <dgm:spPr/>
      <dgm:t>
        <a:bodyPr/>
        <a:lstStyle/>
        <a:p>
          <a:r>
            <a:rPr lang="ru-RU" altLang="ru-RU" sz="1000" dirty="0" smtClean="0">
              <a:solidFill>
                <a:schemeClr val="tx1"/>
              </a:solidFill>
              <a:latin typeface="Arial Narrow" panose="020B0606020202030204" pitchFamily="34" charset="0"/>
              <a:cs typeface="Times New Roman" panose="02020603050405020304" pitchFamily="18" charset="0"/>
            </a:rPr>
            <a:t>Поступления от уплаты налогов, предусмотренных Налоговым кодексом РФ (налоги на прибыль, налоги на имущество, государственная пошлина)</a:t>
          </a:r>
          <a:endParaRPr lang="ru-RU" sz="1000" dirty="0">
            <a:solidFill>
              <a:schemeClr val="tx1"/>
            </a:solidFill>
            <a:latin typeface="Arial Narrow" panose="020B0606020202030204" pitchFamily="34" charset="0"/>
            <a:cs typeface="Times New Roman" panose="02020603050405020304" pitchFamily="18" charset="0"/>
          </a:endParaRPr>
        </a:p>
      </dgm:t>
    </dgm:pt>
    <dgm:pt modelId="{EF528AC9-68B9-4247-B2FD-D28C3F0341AB}" type="parTrans" cxnId="{87107ACD-862A-460A-B009-F54957C47997}">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6E090440-36BF-4A5B-8562-31C43855AB03}" type="sibTrans" cxnId="{87107ACD-862A-460A-B009-F54957C47997}">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A836E9CB-7483-4FE0-982F-B0B3642EADCF}">
      <dgm:prSet phldrT="[Текст]" custT="1"/>
      <dgm:spPr>
        <a:solidFill>
          <a:srgbClr val="009999"/>
        </a:solidFill>
      </dgm:spPr>
      <dgm:t>
        <a:bodyPr/>
        <a:lstStyle/>
        <a:p>
          <a:r>
            <a:rPr lang="ru-RU" altLang="ru-RU" sz="1000" b="1" dirty="0" smtClean="0">
              <a:solidFill>
                <a:schemeClr val="bg1"/>
              </a:solidFill>
              <a:effectLst/>
              <a:latin typeface="Arial Narrow" panose="020B0606020202030204" pitchFamily="34" charset="0"/>
              <a:cs typeface="Times New Roman" panose="02020603050405020304" pitchFamily="18" charset="0"/>
            </a:rPr>
            <a:t>НЕНАЛОГОВЫЕ ДОХОДЫ</a:t>
          </a:r>
          <a:endParaRPr lang="ru-RU" sz="1000" b="1" dirty="0">
            <a:solidFill>
              <a:schemeClr val="bg1"/>
            </a:solidFill>
            <a:effectLst/>
            <a:latin typeface="Arial Narrow" panose="020B0606020202030204" pitchFamily="34" charset="0"/>
            <a:cs typeface="Times New Roman" panose="02020603050405020304" pitchFamily="18" charset="0"/>
          </a:endParaRPr>
        </a:p>
      </dgm:t>
    </dgm:pt>
    <dgm:pt modelId="{EEAB2FD2-81DE-4707-B614-84C613254B6C}" type="parTrans" cxnId="{ADDD04C4-9621-4601-80D2-855DE9600933}">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89B0C32B-73C1-490B-A20A-58810C703893}" type="sibTrans" cxnId="{ADDD04C4-9621-4601-80D2-855DE9600933}">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4D7E3D54-9AE0-467F-BCA2-C441534D7CB5}">
      <dgm:prSet phldrT="[Текст]" custT="1"/>
      <dgm:spPr/>
      <dgm:t>
        <a:bodyPr/>
        <a:lstStyle/>
        <a:p>
          <a:r>
            <a:rPr lang="ru-RU" sz="1000" dirty="0" smtClean="0">
              <a:solidFill>
                <a:schemeClr val="tx1"/>
              </a:solidFill>
              <a:latin typeface="Arial Narrow" panose="020B0606020202030204" pitchFamily="34" charset="0"/>
              <a:cs typeface="Times New Roman" panose="02020603050405020304" pitchFamily="18" charset="0"/>
            </a:rPr>
            <a:t>Платежи в виде штрафов, санкций за нарушение законодательства, платежи за пользование имуществом государства, средства самообложения граждан</a:t>
          </a:r>
          <a:endParaRPr lang="ru-RU" sz="1000" dirty="0">
            <a:solidFill>
              <a:schemeClr val="tx1"/>
            </a:solidFill>
            <a:latin typeface="Arial Narrow" panose="020B0606020202030204" pitchFamily="34" charset="0"/>
            <a:cs typeface="Times New Roman" panose="02020603050405020304" pitchFamily="18" charset="0"/>
          </a:endParaRPr>
        </a:p>
      </dgm:t>
    </dgm:pt>
    <dgm:pt modelId="{8E7375CA-7E0E-4601-BF7D-B55BAEAB50AF}" type="parTrans" cxnId="{2DBEE7A2-C200-4386-BEF9-C72EB9C4416C}">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3CDA02BA-40EA-4359-8DD6-089251BC5EA0}" type="sibTrans" cxnId="{2DBEE7A2-C200-4386-BEF9-C72EB9C4416C}">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F6A8DBCC-2AFF-4ADF-81C4-C5FAB9C18172}">
      <dgm:prSet phldrT="[Текст]" custT="1"/>
      <dgm:spPr/>
      <dgm:t>
        <a:bodyPr/>
        <a:lstStyle/>
        <a:p>
          <a:r>
            <a:rPr lang="ru-RU" altLang="ru-RU" sz="1000" b="1" dirty="0" smtClean="0">
              <a:solidFill>
                <a:schemeClr val="bg1"/>
              </a:solidFill>
              <a:effectLst/>
              <a:latin typeface="Arial Narrow" panose="020B0606020202030204" pitchFamily="34" charset="0"/>
              <a:cs typeface="Times New Roman" panose="02020603050405020304" pitchFamily="18" charset="0"/>
            </a:rPr>
            <a:t>БЕЗВОЗМЕЗДНЫЕ ПОСТУПЛЕНИЯ</a:t>
          </a:r>
          <a:endParaRPr lang="ru-RU" sz="1000" b="1" dirty="0">
            <a:solidFill>
              <a:schemeClr val="bg1"/>
            </a:solidFill>
            <a:effectLst/>
            <a:latin typeface="Arial Narrow" panose="020B0606020202030204" pitchFamily="34" charset="0"/>
            <a:cs typeface="Times New Roman" panose="02020603050405020304" pitchFamily="18" charset="0"/>
          </a:endParaRPr>
        </a:p>
      </dgm:t>
    </dgm:pt>
    <dgm:pt modelId="{931B6B3C-3D95-43A6-ACC2-F494B0F553FD}" type="parTrans" cxnId="{FCD92B52-2C56-45A0-9743-72E98068EC98}">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320C16D7-A00F-4C3B-A3CE-869FBF302A30}" type="sibTrans" cxnId="{FCD92B52-2C56-45A0-9743-72E98068EC98}">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A860CF8E-0754-4AEE-8AD8-FBDAEE6261B2}">
      <dgm:prSet custT="1"/>
      <dgm:spPr/>
      <dgm:t>
        <a:bodyPr/>
        <a:lstStyle/>
        <a:p>
          <a:r>
            <a:rPr lang="ru-RU" sz="1000" dirty="0" smtClean="0">
              <a:solidFill>
                <a:schemeClr val="tx1"/>
              </a:solidFill>
              <a:latin typeface="Arial Narrow" panose="020B0606020202030204" pitchFamily="34" charset="0"/>
              <a:cs typeface="Times New Roman" panose="02020603050405020304" pitchFamily="18" charset="0"/>
            </a:rPr>
            <a:t>Средства, которые поступают в бюджет из других бюджетов бюджетной системы РФ, а также безвозмездные перечисления от физических и юридических лиц</a:t>
          </a:r>
          <a:endParaRPr lang="ru-RU" sz="1000" dirty="0">
            <a:solidFill>
              <a:schemeClr val="tx1"/>
            </a:solidFill>
            <a:latin typeface="Arial Narrow" panose="020B0606020202030204" pitchFamily="34" charset="0"/>
            <a:cs typeface="Times New Roman" panose="02020603050405020304" pitchFamily="18" charset="0"/>
          </a:endParaRPr>
        </a:p>
      </dgm:t>
    </dgm:pt>
    <dgm:pt modelId="{B2DA98A5-949C-4754-927E-E3D29EA5D725}" type="parTrans" cxnId="{29B8C33A-4417-4C46-ADBC-4771CEA0CBDA}">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36BE8B28-9283-4D8A-B726-EFDFCFA27A44}" type="sibTrans" cxnId="{29B8C33A-4417-4C46-ADBC-4771CEA0CBDA}">
      <dgm:prSet/>
      <dgm:spPr/>
      <dgm:t>
        <a:bodyPr/>
        <a:lstStyle/>
        <a:p>
          <a:endParaRPr lang="ru-RU" sz="1000">
            <a:solidFill>
              <a:schemeClr val="tx1"/>
            </a:solidFill>
            <a:latin typeface="Arial Narrow" panose="020B0606020202030204" pitchFamily="34" charset="0"/>
            <a:cs typeface="Times New Roman" panose="02020603050405020304" pitchFamily="18" charset="0"/>
          </a:endParaRPr>
        </a:p>
      </dgm:t>
    </dgm:pt>
    <dgm:pt modelId="{FDC4CA4F-CDC5-44F2-9773-A2B938303B0F}" type="pres">
      <dgm:prSet presAssocID="{D3098E1B-DBDD-43AB-8F92-E6D686E2356E}" presName="linear" presStyleCnt="0">
        <dgm:presLayoutVars>
          <dgm:animLvl val="lvl"/>
          <dgm:resizeHandles val="exact"/>
        </dgm:presLayoutVars>
      </dgm:prSet>
      <dgm:spPr/>
      <dgm:t>
        <a:bodyPr/>
        <a:lstStyle/>
        <a:p>
          <a:endParaRPr lang="ru-RU"/>
        </a:p>
      </dgm:t>
    </dgm:pt>
    <dgm:pt modelId="{051B49D5-C6C4-4036-B572-401A3D29BF62}" type="pres">
      <dgm:prSet presAssocID="{329EC5C9-F638-4ABF-B74F-E550087DF522}" presName="parentText" presStyleLbl="node1" presStyleIdx="0" presStyleCnt="3" custLinFactNeighborX="-556" custLinFactNeighborY="-18610">
        <dgm:presLayoutVars>
          <dgm:chMax val="0"/>
          <dgm:bulletEnabled val="1"/>
        </dgm:presLayoutVars>
      </dgm:prSet>
      <dgm:spPr/>
      <dgm:t>
        <a:bodyPr/>
        <a:lstStyle/>
        <a:p>
          <a:endParaRPr lang="ru-RU"/>
        </a:p>
      </dgm:t>
    </dgm:pt>
    <dgm:pt modelId="{BD8A7F4A-2F59-4BFC-937C-FD248216A3A3}" type="pres">
      <dgm:prSet presAssocID="{329EC5C9-F638-4ABF-B74F-E550087DF522}" presName="childText" presStyleLbl="revTx" presStyleIdx="0" presStyleCnt="3" custScaleY="110982" custLinFactNeighborX="698" custLinFactNeighborY="-6655">
        <dgm:presLayoutVars>
          <dgm:bulletEnabled val="1"/>
        </dgm:presLayoutVars>
      </dgm:prSet>
      <dgm:spPr/>
      <dgm:t>
        <a:bodyPr/>
        <a:lstStyle/>
        <a:p>
          <a:endParaRPr lang="ru-RU"/>
        </a:p>
      </dgm:t>
    </dgm:pt>
    <dgm:pt modelId="{D8B6A47B-858C-4502-A84B-3CD5EE2822B5}" type="pres">
      <dgm:prSet presAssocID="{A836E9CB-7483-4FE0-982F-B0B3642EADCF}" presName="parentText" presStyleLbl="node1" presStyleIdx="1" presStyleCnt="3" custLinFactNeighborX="687" custLinFactNeighborY="-11625">
        <dgm:presLayoutVars>
          <dgm:chMax val="0"/>
          <dgm:bulletEnabled val="1"/>
        </dgm:presLayoutVars>
      </dgm:prSet>
      <dgm:spPr/>
      <dgm:t>
        <a:bodyPr/>
        <a:lstStyle/>
        <a:p>
          <a:endParaRPr lang="ru-RU"/>
        </a:p>
      </dgm:t>
    </dgm:pt>
    <dgm:pt modelId="{8356E5DA-B981-4AC9-BAD1-AF609A98162F}" type="pres">
      <dgm:prSet presAssocID="{A836E9CB-7483-4FE0-982F-B0B3642EADCF}" presName="childText" presStyleLbl="revTx" presStyleIdx="1" presStyleCnt="3" custLinFactNeighborY="-15650">
        <dgm:presLayoutVars>
          <dgm:bulletEnabled val="1"/>
        </dgm:presLayoutVars>
      </dgm:prSet>
      <dgm:spPr/>
      <dgm:t>
        <a:bodyPr/>
        <a:lstStyle/>
        <a:p>
          <a:endParaRPr lang="ru-RU"/>
        </a:p>
      </dgm:t>
    </dgm:pt>
    <dgm:pt modelId="{F01823D8-B81C-4E64-9419-21720722CD31}" type="pres">
      <dgm:prSet presAssocID="{F6A8DBCC-2AFF-4ADF-81C4-C5FAB9C18172}" presName="parentText" presStyleLbl="node1" presStyleIdx="2" presStyleCnt="3">
        <dgm:presLayoutVars>
          <dgm:chMax val="0"/>
          <dgm:bulletEnabled val="1"/>
        </dgm:presLayoutVars>
      </dgm:prSet>
      <dgm:spPr/>
      <dgm:t>
        <a:bodyPr/>
        <a:lstStyle/>
        <a:p>
          <a:endParaRPr lang="ru-RU"/>
        </a:p>
      </dgm:t>
    </dgm:pt>
    <dgm:pt modelId="{38A15107-A1B9-4A62-B62B-15DFA70186A4}" type="pres">
      <dgm:prSet presAssocID="{F6A8DBCC-2AFF-4ADF-81C4-C5FAB9C18172}" presName="childText" presStyleLbl="revTx" presStyleIdx="2" presStyleCnt="3" custScaleY="122624">
        <dgm:presLayoutVars>
          <dgm:bulletEnabled val="1"/>
        </dgm:presLayoutVars>
      </dgm:prSet>
      <dgm:spPr/>
      <dgm:t>
        <a:bodyPr/>
        <a:lstStyle/>
        <a:p>
          <a:endParaRPr lang="ru-RU"/>
        </a:p>
      </dgm:t>
    </dgm:pt>
  </dgm:ptLst>
  <dgm:cxnLst>
    <dgm:cxn modelId="{852DE389-84A6-477B-A73A-E74FB7F0FC84}" type="presOf" srcId="{4D7E3D54-9AE0-467F-BCA2-C441534D7CB5}" destId="{8356E5DA-B981-4AC9-BAD1-AF609A98162F}" srcOrd="0" destOrd="0" presId="urn:microsoft.com/office/officeart/2005/8/layout/vList2"/>
    <dgm:cxn modelId="{29B8C33A-4417-4C46-ADBC-4771CEA0CBDA}" srcId="{F6A8DBCC-2AFF-4ADF-81C4-C5FAB9C18172}" destId="{A860CF8E-0754-4AEE-8AD8-FBDAEE6261B2}" srcOrd="0" destOrd="0" parTransId="{B2DA98A5-949C-4754-927E-E3D29EA5D725}" sibTransId="{36BE8B28-9283-4D8A-B726-EFDFCFA27A44}"/>
    <dgm:cxn modelId="{6CA51182-5B00-435F-A31C-7BBAC1557640}" type="presOf" srcId="{D3098E1B-DBDD-43AB-8F92-E6D686E2356E}" destId="{FDC4CA4F-CDC5-44F2-9773-A2B938303B0F}" srcOrd="0" destOrd="0" presId="urn:microsoft.com/office/officeart/2005/8/layout/vList2"/>
    <dgm:cxn modelId="{FCD92B52-2C56-45A0-9743-72E98068EC98}" srcId="{D3098E1B-DBDD-43AB-8F92-E6D686E2356E}" destId="{F6A8DBCC-2AFF-4ADF-81C4-C5FAB9C18172}" srcOrd="2" destOrd="0" parTransId="{931B6B3C-3D95-43A6-ACC2-F494B0F553FD}" sibTransId="{320C16D7-A00F-4C3B-A3CE-869FBF302A30}"/>
    <dgm:cxn modelId="{D955656E-ABAB-4F05-B94D-C548BBD92CDD}" type="presOf" srcId="{A836E9CB-7483-4FE0-982F-B0B3642EADCF}" destId="{D8B6A47B-858C-4502-A84B-3CD5EE2822B5}" srcOrd="0" destOrd="0" presId="urn:microsoft.com/office/officeart/2005/8/layout/vList2"/>
    <dgm:cxn modelId="{393670C6-3FD4-46AC-A8C9-B96EF806E43C}" srcId="{D3098E1B-DBDD-43AB-8F92-E6D686E2356E}" destId="{329EC5C9-F638-4ABF-B74F-E550087DF522}" srcOrd="0" destOrd="0" parTransId="{3C07C813-24A4-400A-AE8A-83090CC3A2DB}" sibTransId="{33D4DC16-FFFD-4374-8D72-8D9CA9BC8684}"/>
    <dgm:cxn modelId="{60A4D201-1B6A-403D-9510-F9F82496E3EC}" type="presOf" srcId="{70B5821D-D5B1-4602-9FA7-6174D7940FAE}" destId="{BD8A7F4A-2F59-4BFC-937C-FD248216A3A3}" srcOrd="0" destOrd="0" presId="urn:microsoft.com/office/officeart/2005/8/layout/vList2"/>
    <dgm:cxn modelId="{79FEB235-D20A-43ED-B698-7FCC102F670B}" type="presOf" srcId="{A860CF8E-0754-4AEE-8AD8-FBDAEE6261B2}" destId="{38A15107-A1B9-4A62-B62B-15DFA70186A4}" srcOrd="0" destOrd="0" presId="urn:microsoft.com/office/officeart/2005/8/layout/vList2"/>
    <dgm:cxn modelId="{2DBEE7A2-C200-4386-BEF9-C72EB9C4416C}" srcId="{A836E9CB-7483-4FE0-982F-B0B3642EADCF}" destId="{4D7E3D54-9AE0-467F-BCA2-C441534D7CB5}" srcOrd="0" destOrd="0" parTransId="{8E7375CA-7E0E-4601-BF7D-B55BAEAB50AF}" sibTransId="{3CDA02BA-40EA-4359-8DD6-089251BC5EA0}"/>
    <dgm:cxn modelId="{0850BAB5-4BD8-43E2-A2F7-F29E82E26EEB}" type="presOf" srcId="{329EC5C9-F638-4ABF-B74F-E550087DF522}" destId="{051B49D5-C6C4-4036-B572-401A3D29BF62}" srcOrd="0" destOrd="0" presId="urn:microsoft.com/office/officeart/2005/8/layout/vList2"/>
    <dgm:cxn modelId="{8F4D4346-C6C1-467C-AC71-63F9064B2511}" type="presOf" srcId="{F6A8DBCC-2AFF-4ADF-81C4-C5FAB9C18172}" destId="{F01823D8-B81C-4E64-9419-21720722CD31}" srcOrd="0" destOrd="0" presId="urn:microsoft.com/office/officeart/2005/8/layout/vList2"/>
    <dgm:cxn modelId="{ADDD04C4-9621-4601-80D2-855DE9600933}" srcId="{D3098E1B-DBDD-43AB-8F92-E6D686E2356E}" destId="{A836E9CB-7483-4FE0-982F-B0B3642EADCF}" srcOrd="1" destOrd="0" parTransId="{EEAB2FD2-81DE-4707-B614-84C613254B6C}" sibTransId="{89B0C32B-73C1-490B-A20A-58810C703893}"/>
    <dgm:cxn modelId="{87107ACD-862A-460A-B009-F54957C47997}" srcId="{329EC5C9-F638-4ABF-B74F-E550087DF522}" destId="{70B5821D-D5B1-4602-9FA7-6174D7940FAE}" srcOrd="0" destOrd="0" parTransId="{EF528AC9-68B9-4247-B2FD-D28C3F0341AB}" sibTransId="{6E090440-36BF-4A5B-8562-31C43855AB03}"/>
    <dgm:cxn modelId="{F9C84683-F7D6-4633-BE8D-A8003169B14D}" type="presParOf" srcId="{FDC4CA4F-CDC5-44F2-9773-A2B938303B0F}" destId="{051B49D5-C6C4-4036-B572-401A3D29BF62}" srcOrd="0" destOrd="0" presId="urn:microsoft.com/office/officeart/2005/8/layout/vList2"/>
    <dgm:cxn modelId="{BC033B4C-FA14-47A0-9DF1-3233C351734B}" type="presParOf" srcId="{FDC4CA4F-CDC5-44F2-9773-A2B938303B0F}" destId="{BD8A7F4A-2F59-4BFC-937C-FD248216A3A3}" srcOrd="1" destOrd="0" presId="urn:microsoft.com/office/officeart/2005/8/layout/vList2"/>
    <dgm:cxn modelId="{7EB9061A-88C6-430C-8C06-812A483A95B9}" type="presParOf" srcId="{FDC4CA4F-CDC5-44F2-9773-A2B938303B0F}" destId="{D8B6A47B-858C-4502-A84B-3CD5EE2822B5}" srcOrd="2" destOrd="0" presId="urn:microsoft.com/office/officeart/2005/8/layout/vList2"/>
    <dgm:cxn modelId="{A9456140-959B-440A-9E0C-70621DFBF8F3}" type="presParOf" srcId="{FDC4CA4F-CDC5-44F2-9773-A2B938303B0F}" destId="{8356E5DA-B981-4AC9-BAD1-AF609A98162F}" srcOrd="3" destOrd="0" presId="urn:microsoft.com/office/officeart/2005/8/layout/vList2"/>
    <dgm:cxn modelId="{69269F9E-4A90-459D-8D9D-3A348CB9514C}" type="presParOf" srcId="{FDC4CA4F-CDC5-44F2-9773-A2B938303B0F}" destId="{F01823D8-B81C-4E64-9419-21720722CD31}" srcOrd="4" destOrd="0" presId="urn:microsoft.com/office/officeart/2005/8/layout/vList2"/>
    <dgm:cxn modelId="{4473F2F4-963C-4BEA-A134-282AB537E67A}" type="presParOf" srcId="{FDC4CA4F-CDC5-44F2-9773-A2B938303B0F}" destId="{38A15107-A1B9-4A62-B62B-15DFA70186A4}" srcOrd="5"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6A9A0D-AC7E-499C-82A5-2FF6E47BFCAC}" type="doc">
      <dgm:prSet loTypeId="urn:microsoft.com/office/officeart/2005/8/layout/hProcess4" loCatId="process" qsTypeId="urn:microsoft.com/office/officeart/2005/8/quickstyle/simple1" qsCatId="simple" csTypeId="urn:microsoft.com/office/officeart/2005/8/colors/accent5_1" csCatId="accent5" phldr="1"/>
      <dgm:spPr/>
      <dgm:t>
        <a:bodyPr/>
        <a:lstStyle/>
        <a:p>
          <a:endParaRPr lang="ru-RU"/>
        </a:p>
      </dgm:t>
    </dgm:pt>
    <dgm:pt modelId="{071F1DEC-A1A7-451E-B875-8456B51CF3F2}">
      <dgm:prSet phldrT="[Текст]" custT="1"/>
      <dgm:spPr>
        <a:solidFill>
          <a:schemeClr val="bg1">
            <a:lumMod val="95000"/>
          </a:schemeClr>
        </a:solidFill>
        <a:ln w="19050">
          <a:solidFill>
            <a:srgbClr val="009999"/>
          </a:solidFill>
        </a:ln>
      </dgm:spPr>
      <dgm:t>
        <a:bodyPr/>
        <a:lstStyle/>
        <a:p>
          <a:pPr algn="ctr"/>
          <a:r>
            <a:rPr lang="ru-RU" sz="1000" b="1" dirty="0" smtClean="0">
              <a:latin typeface="Arial Narrow" panose="020B0606020202030204" pitchFamily="34" charset="0"/>
            </a:rPr>
            <a:t>июнь-октябрь</a:t>
          </a:r>
          <a:endParaRPr lang="ru-RU" sz="1000" b="1" dirty="0">
            <a:latin typeface="Arial Narrow" panose="020B0606020202030204" pitchFamily="34" charset="0"/>
          </a:endParaRPr>
        </a:p>
      </dgm:t>
    </dgm:pt>
    <dgm:pt modelId="{E7EBFBA7-09F8-4306-81C0-6961D5B9F292}" type="parTrans" cxnId="{1B7F7AEE-73D5-4DC2-BE9B-78B1605EB99E}">
      <dgm:prSet/>
      <dgm:spPr/>
      <dgm:t>
        <a:bodyPr/>
        <a:lstStyle/>
        <a:p>
          <a:pPr algn="ctr"/>
          <a:endParaRPr lang="ru-RU" sz="1000">
            <a:latin typeface="Arial Narrow" panose="020B0606020202030204" pitchFamily="34" charset="0"/>
          </a:endParaRPr>
        </a:p>
      </dgm:t>
    </dgm:pt>
    <dgm:pt modelId="{AA064341-1B9A-4E30-BB8B-CB5EA5015944}" type="sibTrans" cxnId="{1B7F7AEE-73D5-4DC2-BE9B-78B1605EB99E}">
      <dgm:prSet/>
      <dgm:spPr>
        <a:solidFill>
          <a:srgbClr val="009999"/>
        </a:solidFill>
        <a:ln w="6350">
          <a:noFill/>
        </a:ln>
      </dgm:spPr>
      <dgm:t>
        <a:bodyPr/>
        <a:lstStyle/>
        <a:p>
          <a:pPr algn="ctr"/>
          <a:endParaRPr lang="ru-RU" sz="1000">
            <a:latin typeface="Arial Narrow" panose="020B0606020202030204" pitchFamily="34" charset="0"/>
          </a:endParaRPr>
        </a:p>
      </dgm:t>
    </dgm:pt>
    <dgm:pt modelId="{38492E08-948D-4798-B725-FD3F0777FC2F}">
      <dgm:prSet phldrT="[Текст]" custT="1"/>
      <dgm:spPr>
        <a:solidFill>
          <a:schemeClr val="bg1">
            <a:alpha val="90000"/>
          </a:schemeClr>
        </a:solidFill>
        <a:ln w="19050">
          <a:solidFill>
            <a:srgbClr val="009999"/>
          </a:solidFill>
        </a:ln>
      </dgm:spPr>
      <dgm:t>
        <a:bodyPr/>
        <a:lstStyle/>
        <a:p>
          <a:pPr algn="ctr"/>
          <a:endParaRPr lang="ru-RU" sz="1000" dirty="0">
            <a:latin typeface="Arial Narrow" panose="020B0606020202030204" pitchFamily="34" charset="0"/>
          </a:endParaRPr>
        </a:p>
      </dgm:t>
    </dgm:pt>
    <dgm:pt modelId="{76E42C18-8BA4-4834-B010-202D35EFC63E}" type="parTrans" cxnId="{23D1746B-A01A-41BB-B4D2-E546AFB86B68}">
      <dgm:prSet/>
      <dgm:spPr/>
      <dgm:t>
        <a:bodyPr/>
        <a:lstStyle/>
        <a:p>
          <a:pPr algn="ctr"/>
          <a:endParaRPr lang="ru-RU" sz="1000">
            <a:latin typeface="Arial Narrow" panose="020B0606020202030204" pitchFamily="34" charset="0"/>
          </a:endParaRPr>
        </a:p>
      </dgm:t>
    </dgm:pt>
    <dgm:pt modelId="{4E3420A0-AB06-4669-85CA-D528D75B29C5}" type="sibTrans" cxnId="{23D1746B-A01A-41BB-B4D2-E546AFB86B68}">
      <dgm:prSet/>
      <dgm:spPr/>
      <dgm:t>
        <a:bodyPr/>
        <a:lstStyle/>
        <a:p>
          <a:pPr algn="ctr"/>
          <a:endParaRPr lang="ru-RU" sz="1000">
            <a:latin typeface="Arial Narrow" panose="020B0606020202030204" pitchFamily="34" charset="0"/>
          </a:endParaRPr>
        </a:p>
      </dgm:t>
    </dgm:pt>
    <dgm:pt modelId="{64E98F0E-1275-4391-B4EC-2F335F08799F}">
      <dgm:prSet phldrT="[Текст]" custT="1"/>
      <dgm:spPr>
        <a:solidFill>
          <a:schemeClr val="bg1">
            <a:lumMod val="95000"/>
          </a:schemeClr>
        </a:solidFill>
        <a:ln w="19050">
          <a:solidFill>
            <a:srgbClr val="009999"/>
          </a:solidFill>
        </a:ln>
      </dgm:spPr>
      <dgm:t>
        <a:bodyPr/>
        <a:lstStyle/>
        <a:p>
          <a:pPr algn="ctr"/>
          <a:r>
            <a:rPr lang="ru-RU" sz="1000" b="1" dirty="0" smtClean="0">
              <a:latin typeface="Arial Narrow" panose="020B0606020202030204" pitchFamily="34" charset="0"/>
            </a:rPr>
            <a:t>ноябрь-декабрь</a:t>
          </a:r>
          <a:endParaRPr lang="ru-RU" sz="1000" b="1" dirty="0">
            <a:latin typeface="Arial Narrow" panose="020B0606020202030204" pitchFamily="34" charset="0"/>
          </a:endParaRPr>
        </a:p>
      </dgm:t>
    </dgm:pt>
    <dgm:pt modelId="{D1B1BF48-F3B7-405F-9425-9D7EE3AA7FE2}" type="parTrans" cxnId="{4F475227-F1C8-4512-9DB2-D5497EDD5669}">
      <dgm:prSet/>
      <dgm:spPr/>
      <dgm:t>
        <a:bodyPr/>
        <a:lstStyle/>
        <a:p>
          <a:pPr algn="ctr"/>
          <a:endParaRPr lang="ru-RU" sz="1000">
            <a:latin typeface="Arial Narrow" panose="020B0606020202030204" pitchFamily="34" charset="0"/>
          </a:endParaRPr>
        </a:p>
      </dgm:t>
    </dgm:pt>
    <dgm:pt modelId="{26D8A527-3897-4EAB-BBA1-8403B192DA19}" type="sibTrans" cxnId="{4F475227-F1C8-4512-9DB2-D5497EDD5669}">
      <dgm:prSet/>
      <dgm:spPr>
        <a:solidFill>
          <a:srgbClr val="009999"/>
        </a:solidFill>
        <a:ln w="19050"/>
      </dgm:spPr>
      <dgm:t>
        <a:bodyPr/>
        <a:lstStyle/>
        <a:p>
          <a:pPr algn="ctr"/>
          <a:endParaRPr lang="ru-RU" sz="1000">
            <a:latin typeface="Arial Narrow" panose="020B0606020202030204" pitchFamily="34" charset="0"/>
          </a:endParaRPr>
        </a:p>
      </dgm:t>
    </dgm:pt>
    <dgm:pt modelId="{F92FDD1B-2780-46F4-8DF4-59E6D226738A}">
      <dgm:prSet phldrT="[Текст]" custT="1"/>
      <dgm:spPr>
        <a:solidFill>
          <a:schemeClr val="bg1">
            <a:alpha val="90000"/>
          </a:schemeClr>
        </a:solidFill>
        <a:ln w="19050">
          <a:solidFill>
            <a:srgbClr val="009999"/>
          </a:solidFill>
        </a:ln>
      </dgm:spPr>
      <dgm:t>
        <a:bodyPr anchor="ctr"/>
        <a:lstStyle/>
        <a:p>
          <a:pPr algn="ctr"/>
          <a:endParaRPr lang="ru-RU" sz="1000" dirty="0">
            <a:latin typeface="Arial Narrow" panose="020B0606020202030204" pitchFamily="34" charset="0"/>
          </a:endParaRPr>
        </a:p>
      </dgm:t>
    </dgm:pt>
    <dgm:pt modelId="{9028EE18-D8C3-43E1-8C3E-377FED00D54C}" type="parTrans" cxnId="{59A3DEFB-44DB-4300-932E-FD2087FE4AA3}">
      <dgm:prSet/>
      <dgm:spPr/>
      <dgm:t>
        <a:bodyPr/>
        <a:lstStyle/>
        <a:p>
          <a:pPr algn="ctr"/>
          <a:endParaRPr lang="ru-RU" sz="1000">
            <a:latin typeface="Arial Narrow" panose="020B0606020202030204" pitchFamily="34" charset="0"/>
          </a:endParaRPr>
        </a:p>
      </dgm:t>
    </dgm:pt>
    <dgm:pt modelId="{E6B6BBB8-A3FF-483A-880B-77956DCC5836}" type="sibTrans" cxnId="{59A3DEFB-44DB-4300-932E-FD2087FE4AA3}">
      <dgm:prSet/>
      <dgm:spPr/>
      <dgm:t>
        <a:bodyPr/>
        <a:lstStyle/>
        <a:p>
          <a:pPr algn="ctr"/>
          <a:endParaRPr lang="ru-RU" sz="1000">
            <a:latin typeface="Arial Narrow" panose="020B0606020202030204" pitchFamily="34" charset="0"/>
          </a:endParaRPr>
        </a:p>
      </dgm:t>
    </dgm:pt>
    <dgm:pt modelId="{5226B69A-6238-45FF-B679-83AC673A951A}">
      <dgm:prSet phldrT="[Текст]" custT="1"/>
      <dgm:spPr>
        <a:solidFill>
          <a:schemeClr val="bg1">
            <a:lumMod val="95000"/>
          </a:schemeClr>
        </a:solidFill>
        <a:ln w="19050">
          <a:solidFill>
            <a:srgbClr val="009999"/>
          </a:solidFill>
        </a:ln>
      </dgm:spPr>
      <dgm:t>
        <a:bodyPr/>
        <a:lstStyle/>
        <a:p>
          <a:pPr algn="ctr"/>
          <a:r>
            <a:rPr lang="ru-RU" sz="1000" b="1" dirty="0" smtClean="0">
              <a:latin typeface="Arial Narrow" panose="020B0606020202030204" pitchFamily="34" charset="0"/>
            </a:rPr>
            <a:t>январь - декабрь</a:t>
          </a:r>
          <a:endParaRPr lang="ru-RU" sz="1000" b="1" dirty="0">
            <a:latin typeface="Arial Narrow" panose="020B0606020202030204" pitchFamily="34" charset="0"/>
          </a:endParaRPr>
        </a:p>
      </dgm:t>
    </dgm:pt>
    <dgm:pt modelId="{02C66A42-0D22-4F40-9872-40F923C01B3F}" type="parTrans" cxnId="{316EC519-2C5D-4A89-9BD6-2438CCC5AB72}">
      <dgm:prSet/>
      <dgm:spPr/>
      <dgm:t>
        <a:bodyPr/>
        <a:lstStyle/>
        <a:p>
          <a:pPr algn="ctr"/>
          <a:endParaRPr lang="ru-RU" sz="1000">
            <a:latin typeface="Arial Narrow" panose="020B0606020202030204" pitchFamily="34" charset="0"/>
          </a:endParaRPr>
        </a:p>
      </dgm:t>
    </dgm:pt>
    <dgm:pt modelId="{7E7C0F2E-8618-42A5-98CB-6393409679FC}" type="sibTrans" cxnId="{316EC519-2C5D-4A89-9BD6-2438CCC5AB72}">
      <dgm:prSet/>
      <dgm:spPr>
        <a:solidFill>
          <a:srgbClr val="009999"/>
        </a:solidFill>
      </dgm:spPr>
      <dgm:t>
        <a:bodyPr/>
        <a:lstStyle/>
        <a:p>
          <a:pPr algn="ctr"/>
          <a:endParaRPr lang="ru-RU" sz="1000">
            <a:latin typeface="Arial Narrow" panose="020B0606020202030204" pitchFamily="34" charset="0"/>
          </a:endParaRPr>
        </a:p>
      </dgm:t>
    </dgm:pt>
    <dgm:pt modelId="{0B9B38B0-2A08-4FFA-AAF6-02C7E5B54D48}">
      <dgm:prSet phldrT="[Текст]" custT="1"/>
      <dgm:spPr>
        <a:solidFill>
          <a:schemeClr val="bg1">
            <a:alpha val="90000"/>
          </a:schemeClr>
        </a:solidFill>
        <a:ln w="19050">
          <a:solidFill>
            <a:srgbClr val="009999"/>
          </a:solidFill>
        </a:ln>
      </dgm:spPr>
      <dgm:t>
        <a:bodyPr anchor="ctr"/>
        <a:lstStyle/>
        <a:p>
          <a:pPr algn="ctr"/>
          <a:endParaRPr lang="ru-RU" sz="1000" dirty="0">
            <a:latin typeface="Arial Narrow" panose="020B0606020202030204" pitchFamily="34" charset="0"/>
          </a:endParaRPr>
        </a:p>
      </dgm:t>
    </dgm:pt>
    <dgm:pt modelId="{E630C763-3F60-4FEE-B583-6F300B9F7037}" type="parTrans" cxnId="{95B60E5D-0BF8-4C13-A670-C1D110492858}">
      <dgm:prSet/>
      <dgm:spPr/>
      <dgm:t>
        <a:bodyPr/>
        <a:lstStyle/>
        <a:p>
          <a:pPr algn="ctr"/>
          <a:endParaRPr lang="ru-RU" sz="1000">
            <a:latin typeface="Arial Narrow" panose="020B0606020202030204" pitchFamily="34" charset="0"/>
          </a:endParaRPr>
        </a:p>
      </dgm:t>
    </dgm:pt>
    <dgm:pt modelId="{A4B938EA-4B62-4D1F-AFE2-3AA117175B07}" type="sibTrans" cxnId="{95B60E5D-0BF8-4C13-A670-C1D110492858}">
      <dgm:prSet/>
      <dgm:spPr/>
      <dgm:t>
        <a:bodyPr/>
        <a:lstStyle/>
        <a:p>
          <a:pPr algn="ctr"/>
          <a:endParaRPr lang="ru-RU" sz="1000">
            <a:latin typeface="Arial Narrow" panose="020B0606020202030204" pitchFamily="34" charset="0"/>
          </a:endParaRPr>
        </a:p>
      </dgm:t>
    </dgm:pt>
    <dgm:pt modelId="{D3C64455-96C3-4726-9628-E63FA90890AE}">
      <dgm:prSet phldrT="[Текст]" custT="1"/>
      <dgm:spPr>
        <a:solidFill>
          <a:schemeClr val="bg1">
            <a:lumMod val="95000"/>
          </a:schemeClr>
        </a:solidFill>
        <a:ln w="19050">
          <a:solidFill>
            <a:srgbClr val="009999"/>
          </a:solidFill>
        </a:ln>
      </dgm:spPr>
      <dgm:t>
        <a:bodyPr/>
        <a:lstStyle/>
        <a:p>
          <a:pPr algn="ctr"/>
          <a:r>
            <a:rPr lang="ru-RU" sz="1000" b="1" dirty="0" smtClean="0">
              <a:latin typeface="Arial Narrow" panose="020B0606020202030204" pitchFamily="34" charset="0"/>
            </a:rPr>
            <a:t>март -май</a:t>
          </a:r>
          <a:endParaRPr lang="ru-RU" sz="1000" b="1" dirty="0">
            <a:latin typeface="Arial Narrow" panose="020B0606020202030204" pitchFamily="34" charset="0"/>
          </a:endParaRPr>
        </a:p>
      </dgm:t>
    </dgm:pt>
    <dgm:pt modelId="{B9295770-A70B-4E68-AAC5-00A6AC5744DB}" type="parTrans" cxnId="{1F341E0D-B390-479E-B009-4050B6EF9108}">
      <dgm:prSet/>
      <dgm:spPr/>
      <dgm:t>
        <a:bodyPr/>
        <a:lstStyle/>
        <a:p>
          <a:pPr algn="ctr"/>
          <a:endParaRPr lang="ru-RU"/>
        </a:p>
      </dgm:t>
    </dgm:pt>
    <dgm:pt modelId="{D346F413-CE51-40FA-A61D-4D15DDF275A0}" type="sibTrans" cxnId="{1F341E0D-B390-479E-B009-4050B6EF9108}">
      <dgm:prSet/>
      <dgm:spPr>
        <a:solidFill>
          <a:srgbClr val="009999"/>
        </a:solidFill>
      </dgm:spPr>
      <dgm:t>
        <a:bodyPr/>
        <a:lstStyle/>
        <a:p>
          <a:pPr algn="ctr"/>
          <a:endParaRPr lang="ru-RU"/>
        </a:p>
      </dgm:t>
    </dgm:pt>
    <dgm:pt modelId="{4F96D8A4-3ED7-4903-8258-AF7A83B906AE}">
      <dgm:prSet custT="1"/>
      <dgm:spPr>
        <a:solidFill>
          <a:schemeClr val="bg1">
            <a:alpha val="90000"/>
          </a:schemeClr>
        </a:solidFill>
        <a:ln w="19050">
          <a:solidFill>
            <a:srgbClr val="009999"/>
          </a:solidFill>
        </a:ln>
      </dgm:spPr>
      <dgm:t>
        <a:bodyPr anchor="ctr"/>
        <a:lstStyle/>
        <a:p>
          <a:pPr algn="ctr"/>
          <a:endParaRPr lang="ru-RU" sz="1000" dirty="0">
            <a:latin typeface="Arial Narrow" panose="020B0606020202030204" pitchFamily="34" charset="0"/>
          </a:endParaRPr>
        </a:p>
      </dgm:t>
    </dgm:pt>
    <dgm:pt modelId="{5428C11B-EE2E-4516-B2FC-3C1518F44169}" type="parTrans" cxnId="{5C402463-5DFD-40B1-8055-8B17913CB67C}">
      <dgm:prSet/>
      <dgm:spPr/>
      <dgm:t>
        <a:bodyPr/>
        <a:lstStyle/>
        <a:p>
          <a:pPr algn="ctr"/>
          <a:endParaRPr lang="ru-RU"/>
        </a:p>
      </dgm:t>
    </dgm:pt>
    <dgm:pt modelId="{2BC01B6B-0E8D-4513-B0B4-3A18E83B5059}" type="sibTrans" cxnId="{5C402463-5DFD-40B1-8055-8B17913CB67C}">
      <dgm:prSet/>
      <dgm:spPr/>
      <dgm:t>
        <a:bodyPr/>
        <a:lstStyle/>
        <a:p>
          <a:pPr algn="ctr"/>
          <a:endParaRPr lang="ru-RU"/>
        </a:p>
      </dgm:t>
    </dgm:pt>
    <dgm:pt modelId="{E98ADD95-1020-4A9A-B4BC-2339D7AEFD24}">
      <dgm:prSet custT="1"/>
      <dgm:spPr>
        <a:solidFill>
          <a:schemeClr val="bg1">
            <a:lumMod val="95000"/>
          </a:schemeClr>
        </a:solidFill>
        <a:ln w="19050">
          <a:solidFill>
            <a:srgbClr val="009999"/>
          </a:solidFill>
        </a:ln>
      </dgm:spPr>
      <dgm:t>
        <a:bodyPr/>
        <a:lstStyle/>
        <a:p>
          <a:pPr algn="ctr"/>
          <a:r>
            <a:rPr lang="ru-RU" sz="1000" b="1" dirty="0" smtClean="0">
              <a:latin typeface="Arial Narrow" panose="020B0606020202030204" pitchFamily="34" charset="0"/>
            </a:rPr>
            <a:t>июнь</a:t>
          </a:r>
          <a:endParaRPr lang="ru-RU" sz="1000" b="1" dirty="0">
            <a:latin typeface="Arial Narrow" panose="020B0606020202030204" pitchFamily="34" charset="0"/>
          </a:endParaRPr>
        </a:p>
      </dgm:t>
    </dgm:pt>
    <dgm:pt modelId="{AC569C5F-470E-48BE-87DE-3F74479B789B}" type="parTrans" cxnId="{30F9BC6A-900A-40CA-80BF-C083B9C9E521}">
      <dgm:prSet/>
      <dgm:spPr/>
      <dgm:t>
        <a:bodyPr/>
        <a:lstStyle/>
        <a:p>
          <a:pPr algn="ctr"/>
          <a:endParaRPr lang="ru-RU"/>
        </a:p>
      </dgm:t>
    </dgm:pt>
    <dgm:pt modelId="{366AB8F5-E61A-4BC4-A28F-B9B074EAAEF7}" type="sibTrans" cxnId="{30F9BC6A-900A-40CA-80BF-C083B9C9E521}">
      <dgm:prSet/>
      <dgm:spPr/>
      <dgm:t>
        <a:bodyPr/>
        <a:lstStyle/>
        <a:p>
          <a:pPr algn="ctr"/>
          <a:endParaRPr lang="ru-RU"/>
        </a:p>
      </dgm:t>
    </dgm:pt>
    <dgm:pt modelId="{E38EF8A3-765C-4B6A-8B15-5E64CCE60048}">
      <dgm:prSet custT="1"/>
      <dgm:spPr>
        <a:solidFill>
          <a:schemeClr val="bg1">
            <a:alpha val="90000"/>
          </a:schemeClr>
        </a:solidFill>
        <a:ln w="19050">
          <a:solidFill>
            <a:srgbClr val="009999"/>
          </a:solidFill>
        </a:ln>
      </dgm:spPr>
      <dgm:t>
        <a:bodyPr anchor="ctr"/>
        <a:lstStyle/>
        <a:p>
          <a:pPr algn="ctr"/>
          <a:endParaRPr lang="ru-RU" sz="1000" dirty="0">
            <a:latin typeface="Arial Narrow" panose="020B0606020202030204" pitchFamily="34" charset="0"/>
          </a:endParaRPr>
        </a:p>
      </dgm:t>
    </dgm:pt>
    <dgm:pt modelId="{8078D3DB-4738-4952-9362-113EA47E3E83}" type="parTrans" cxnId="{84789B0D-CDD1-44F6-B7B1-5BBD2CB1DF20}">
      <dgm:prSet/>
      <dgm:spPr/>
      <dgm:t>
        <a:bodyPr/>
        <a:lstStyle/>
        <a:p>
          <a:pPr algn="ctr"/>
          <a:endParaRPr lang="ru-RU"/>
        </a:p>
      </dgm:t>
    </dgm:pt>
    <dgm:pt modelId="{18076BC6-4C8D-4D71-9590-5464201B0F43}" type="sibTrans" cxnId="{84789B0D-CDD1-44F6-B7B1-5BBD2CB1DF20}">
      <dgm:prSet/>
      <dgm:spPr/>
      <dgm:t>
        <a:bodyPr/>
        <a:lstStyle/>
        <a:p>
          <a:pPr algn="ctr"/>
          <a:endParaRPr lang="ru-RU"/>
        </a:p>
      </dgm:t>
    </dgm:pt>
    <dgm:pt modelId="{161A5A0D-CB50-4CF2-BF63-E865C6A9061C}" type="pres">
      <dgm:prSet presAssocID="{AA6A9A0D-AC7E-499C-82A5-2FF6E47BFCAC}" presName="Name0" presStyleCnt="0">
        <dgm:presLayoutVars>
          <dgm:dir/>
          <dgm:animLvl val="lvl"/>
          <dgm:resizeHandles val="exact"/>
        </dgm:presLayoutVars>
      </dgm:prSet>
      <dgm:spPr/>
      <dgm:t>
        <a:bodyPr/>
        <a:lstStyle/>
        <a:p>
          <a:endParaRPr lang="ru-RU"/>
        </a:p>
      </dgm:t>
    </dgm:pt>
    <dgm:pt modelId="{FCB60619-E084-4B22-A284-8D60D2A988FA}" type="pres">
      <dgm:prSet presAssocID="{AA6A9A0D-AC7E-499C-82A5-2FF6E47BFCAC}" presName="tSp" presStyleCnt="0"/>
      <dgm:spPr/>
    </dgm:pt>
    <dgm:pt modelId="{2B999FC8-C55A-4FB4-9553-C11BA2F15C29}" type="pres">
      <dgm:prSet presAssocID="{AA6A9A0D-AC7E-499C-82A5-2FF6E47BFCAC}" presName="bSp" presStyleCnt="0"/>
      <dgm:spPr/>
    </dgm:pt>
    <dgm:pt modelId="{AB812C07-470E-43FC-B18A-DAF56F3D8CEA}" type="pres">
      <dgm:prSet presAssocID="{AA6A9A0D-AC7E-499C-82A5-2FF6E47BFCAC}" presName="process" presStyleCnt="0"/>
      <dgm:spPr/>
    </dgm:pt>
    <dgm:pt modelId="{C7BD1D44-38C5-40C2-8D75-062F723B787C}" type="pres">
      <dgm:prSet presAssocID="{071F1DEC-A1A7-451E-B875-8456B51CF3F2}" presName="composite1" presStyleCnt="0"/>
      <dgm:spPr/>
    </dgm:pt>
    <dgm:pt modelId="{D43B9E5D-B268-45EB-8148-B90BEB60324F}" type="pres">
      <dgm:prSet presAssocID="{071F1DEC-A1A7-451E-B875-8456B51CF3F2}" presName="dummyNode1" presStyleLbl="node1" presStyleIdx="0" presStyleCnt="5"/>
      <dgm:spPr/>
    </dgm:pt>
    <dgm:pt modelId="{4578F3E6-798D-44EE-9AD5-ACA7715C1C48}" type="pres">
      <dgm:prSet presAssocID="{071F1DEC-A1A7-451E-B875-8456B51CF3F2}" presName="childNode1" presStyleLbl="bgAcc1" presStyleIdx="0" presStyleCnt="5" custScaleX="172172" custScaleY="150523" custLinFactNeighborX="411" custLinFactNeighborY="-7547">
        <dgm:presLayoutVars>
          <dgm:bulletEnabled val="1"/>
        </dgm:presLayoutVars>
      </dgm:prSet>
      <dgm:spPr/>
      <dgm:t>
        <a:bodyPr/>
        <a:lstStyle/>
        <a:p>
          <a:endParaRPr lang="ru-RU"/>
        </a:p>
      </dgm:t>
    </dgm:pt>
    <dgm:pt modelId="{30AD12C4-91BC-4440-A2C1-51054B992267}" type="pres">
      <dgm:prSet presAssocID="{071F1DEC-A1A7-451E-B875-8456B51CF3F2}" presName="childNode1tx" presStyleLbl="bgAcc1" presStyleIdx="0" presStyleCnt="5">
        <dgm:presLayoutVars>
          <dgm:bulletEnabled val="1"/>
        </dgm:presLayoutVars>
      </dgm:prSet>
      <dgm:spPr/>
      <dgm:t>
        <a:bodyPr/>
        <a:lstStyle/>
        <a:p>
          <a:endParaRPr lang="ru-RU"/>
        </a:p>
      </dgm:t>
    </dgm:pt>
    <dgm:pt modelId="{46537477-EB85-4120-A202-2832E948ACA1}" type="pres">
      <dgm:prSet presAssocID="{071F1DEC-A1A7-451E-B875-8456B51CF3F2}" presName="parentNode1" presStyleLbl="node1" presStyleIdx="0" presStyleCnt="5" custScaleY="116812" custLinFactNeighborX="27185" custLinFactNeighborY="25608">
        <dgm:presLayoutVars>
          <dgm:chMax val="1"/>
          <dgm:bulletEnabled val="1"/>
        </dgm:presLayoutVars>
      </dgm:prSet>
      <dgm:spPr/>
      <dgm:t>
        <a:bodyPr/>
        <a:lstStyle/>
        <a:p>
          <a:endParaRPr lang="ru-RU"/>
        </a:p>
      </dgm:t>
    </dgm:pt>
    <dgm:pt modelId="{D3E29518-B097-4A0C-93E6-4ADB2D949CE2}" type="pres">
      <dgm:prSet presAssocID="{071F1DEC-A1A7-451E-B875-8456B51CF3F2}" presName="connSite1" presStyleCnt="0"/>
      <dgm:spPr/>
    </dgm:pt>
    <dgm:pt modelId="{9C7BF5F1-A989-4374-ABBF-0308703021F9}" type="pres">
      <dgm:prSet presAssocID="{AA064341-1B9A-4E30-BB8B-CB5EA5015944}" presName="Name9" presStyleLbl="sibTrans2D1" presStyleIdx="0" presStyleCnt="4"/>
      <dgm:spPr/>
      <dgm:t>
        <a:bodyPr/>
        <a:lstStyle/>
        <a:p>
          <a:endParaRPr lang="ru-RU"/>
        </a:p>
      </dgm:t>
    </dgm:pt>
    <dgm:pt modelId="{D17A7725-C92A-4E9E-A9D9-6F144297BC3C}" type="pres">
      <dgm:prSet presAssocID="{64E98F0E-1275-4391-B4EC-2F335F08799F}" presName="composite2" presStyleCnt="0"/>
      <dgm:spPr/>
    </dgm:pt>
    <dgm:pt modelId="{915F9FA5-D2C0-4CD6-9FD9-D4B0B2F70721}" type="pres">
      <dgm:prSet presAssocID="{64E98F0E-1275-4391-B4EC-2F335F08799F}" presName="dummyNode2" presStyleLbl="node1" presStyleIdx="0" presStyleCnt="5"/>
      <dgm:spPr/>
    </dgm:pt>
    <dgm:pt modelId="{CA7A49CE-9861-479C-A34F-9B5EC425C248}" type="pres">
      <dgm:prSet presAssocID="{64E98F0E-1275-4391-B4EC-2F335F08799F}" presName="childNode2" presStyleLbl="bgAcc1" presStyleIdx="1" presStyleCnt="5" custScaleX="182727" custScaleY="150027" custLinFactNeighborX="1065" custLinFactNeighborY="-6233">
        <dgm:presLayoutVars>
          <dgm:bulletEnabled val="1"/>
        </dgm:presLayoutVars>
      </dgm:prSet>
      <dgm:spPr/>
      <dgm:t>
        <a:bodyPr/>
        <a:lstStyle/>
        <a:p>
          <a:endParaRPr lang="ru-RU"/>
        </a:p>
      </dgm:t>
    </dgm:pt>
    <dgm:pt modelId="{CB761C84-B5A0-4EB8-86C7-5E493EAFF2CB}" type="pres">
      <dgm:prSet presAssocID="{64E98F0E-1275-4391-B4EC-2F335F08799F}" presName="childNode2tx" presStyleLbl="bgAcc1" presStyleIdx="1" presStyleCnt="5">
        <dgm:presLayoutVars>
          <dgm:bulletEnabled val="1"/>
        </dgm:presLayoutVars>
      </dgm:prSet>
      <dgm:spPr/>
      <dgm:t>
        <a:bodyPr/>
        <a:lstStyle/>
        <a:p>
          <a:endParaRPr lang="ru-RU"/>
        </a:p>
      </dgm:t>
    </dgm:pt>
    <dgm:pt modelId="{501FD9D5-4588-4B9C-9428-44B9323AC41C}" type="pres">
      <dgm:prSet presAssocID="{64E98F0E-1275-4391-B4EC-2F335F08799F}" presName="parentNode2" presStyleLbl="node1" presStyleIdx="1" presStyleCnt="5" custScaleY="119584" custLinFactNeighborX="38897" custLinFactNeighborY="-37015">
        <dgm:presLayoutVars>
          <dgm:chMax val="0"/>
          <dgm:bulletEnabled val="1"/>
        </dgm:presLayoutVars>
      </dgm:prSet>
      <dgm:spPr/>
      <dgm:t>
        <a:bodyPr/>
        <a:lstStyle/>
        <a:p>
          <a:endParaRPr lang="ru-RU"/>
        </a:p>
      </dgm:t>
    </dgm:pt>
    <dgm:pt modelId="{8C1B65F9-BCCA-41B2-8BDA-832F6117897F}" type="pres">
      <dgm:prSet presAssocID="{64E98F0E-1275-4391-B4EC-2F335F08799F}" presName="connSite2" presStyleCnt="0"/>
      <dgm:spPr/>
    </dgm:pt>
    <dgm:pt modelId="{E1AECC5B-D00F-4A12-A323-9284D3460DF3}" type="pres">
      <dgm:prSet presAssocID="{26D8A527-3897-4EAB-BBA1-8403B192DA19}" presName="Name18" presStyleLbl="sibTrans2D1" presStyleIdx="1" presStyleCnt="4" custScaleX="98419" custScaleY="101596" custLinFactNeighborX="-52" custLinFactNeighborY="-5944"/>
      <dgm:spPr/>
      <dgm:t>
        <a:bodyPr/>
        <a:lstStyle/>
        <a:p>
          <a:endParaRPr lang="ru-RU"/>
        </a:p>
      </dgm:t>
    </dgm:pt>
    <dgm:pt modelId="{0C82B96A-5243-4C01-8073-269C8E85BCBC}" type="pres">
      <dgm:prSet presAssocID="{5226B69A-6238-45FF-B679-83AC673A951A}" presName="composite1" presStyleCnt="0"/>
      <dgm:spPr/>
    </dgm:pt>
    <dgm:pt modelId="{2B2F80D3-BC23-4C4C-B324-6A3C2A87BB3A}" type="pres">
      <dgm:prSet presAssocID="{5226B69A-6238-45FF-B679-83AC673A951A}" presName="dummyNode1" presStyleLbl="node1" presStyleIdx="1" presStyleCnt="5"/>
      <dgm:spPr/>
    </dgm:pt>
    <dgm:pt modelId="{6154658E-1F54-4306-ACB0-2DE3C855BC5A}" type="pres">
      <dgm:prSet presAssocID="{5226B69A-6238-45FF-B679-83AC673A951A}" presName="childNode1" presStyleLbl="bgAcc1" presStyleIdx="2" presStyleCnt="5" custScaleX="161587" custScaleY="150523" custLinFactNeighborX="3119" custLinFactNeighborY="-7547">
        <dgm:presLayoutVars>
          <dgm:bulletEnabled val="1"/>
        </dgm:presLayoutVars>
      </dgm:prSet>
      <dgm:spPr/>
      <dgm:t>
        <a:bodyPr/>
        <a:lstStyle/>
        <a:p>
          <a:endParaRPr lang="ru-RU"/>
        </a:p>
      </dgm:t>
    </dgm:pt>
    <dgm:pt modelId="{9575C259-8847-46C7-8859-562EE222E3AB}" type="pres">
      <dgm:prSet presAssocID="{5226B69A-6238-45FF-B679-83AC673A951A}" presName="childNode1tx" presStyleLbl="bgAcc1" presStyleIdx="2" presStyleCnt="5">
        <dgm:presLayoutVars>
          <dgm:bulletEnabled val="1"/>
        </dgm:presLayoutVars>
      </dgm:prSet>
      <dgm:spPr/>
      <dgm:t>
        <a:bodyPr/>
        <a:lstStyle/>
        <a:p>
          <a:endParaRPr lang="ru-RU"/>
        </a:p>
      </dgm:t>
    </dgm:pt>
    <dgm:pt modelId="{C0E44E61-C2D2-4AC8-AD30-E2AFA3E8E39D}" type="pres">
      <dgm:prSet presAssocID="{5226B69A-6238-45FF-B679-83AC673A951A}" presName="parentNode1" presStyleLbl="node1" presStyleIdx="2" presStyleCnt="5" custScaleY="138566" custLinFactNeighborX="19571" custLinFactNeighborY="14731">
        <dgm:presLayoutVars>
          <dgm:chMax val="1"/>
          <dgm:bulletEnabled val="1"/>
        </dgm:presLayoutVars>
      </dgm:prSet>
      <dgm:spPr/>
      <dgm:t>
        <a:bodyPr/>
        <a:lstStyle/>
        <a:p>
          <a:endParaRPr lang="ru-RU"/>
        </a:p>
      </dgm:t>
    </dgm:pt>
    <dgm:pt modelId="{AFD86D36-25E8-4551-B232-CB19A5129796}" type="pres">
      <dgm:prSet presAssocID="{5226B69A-6238-45FF-B679-83AC673A951A}" presName="connSite1" presStyleCnt="0"/>
      <dgm:spPr/>
    </dgm:pt>
    <dgm:pt modelId="{93B64701-7191-496D-BD5C-76D73ED9ECCF}" type="pres">
      <dgm:prSet presAssocID="{7E7C0F2E-8618-42A5-98CB-6393409679FC}" presName="Name9" presStyleLbl="sibTrans2D1" presStyleIdx="2" presStyleCnt="4" custLinFactNeighborX="-815" custLinFactNeighborY="3088"/>
      <dgm:spPr/>
      <dgm:t>
        <a:bodyPr/>
        <a:lstStyle/>
        <a:p>
          <a:endParaRPr lang="ru-RU"/>
        </a:p>
      </dgm:t>
    </dgm:pt>
    <dgm:pt modelId="{9FA97F36-6E86-41C4-B535-1DEA08FC3803}" type="pres">
      <dgm:prSet presAssocID="{D3C64455-96C3-4726-9628-E63FA90890AE}" presName="composite2" presStyleCnt="0"/>
      <dgm:spPr/>
    </dgm:pt>
    <dgm:pt modelId="{3A2D26AF-2E4B-44F3-B747-DD0613BF1E4F}" type="pres">
      <dgm:prSet presAssocID="{D3C64455-96C3-4726-9628-E63FA90890AE}" presName="dummyNode2" presStyleLbl="node1" presStyleIdx="2" presStyleCnt="5"/>
      <dgm:spPr/>
    </dgm:pt>
    <dgm:pt modelId="{9828E6D6-24C4-405C-9747-3A3985283117}" type="pres">
      <dgm:prSet presAssocID="{D3C64455-96C3-4726-9628-E63FA90890AE}" presName="childNode2" presStyleLbl="bgAcc1" presStyleIdx="3" presStyleCnt="5" custScaleX="197874" custScaleY="159713" custLinFactNeighborX="-354" custLinFactNeighborY="-7653">
        <dgm:presLayoutVars>
          <dgm:bulletEnabled val="1"/>
        </dgm:presLayoutVars>
      </dgm:prSet>
      <dgm:spPr/>
      <dgm:t>
        <a:bodyPr/>
        <a:lstStyle/>
        <a:p>
          <a:endParaRPr lang="ru-RU"/>
        </a:p>
      </dgm:t>
    </dgm:pt>
    <dgm:pt modelId="{284E8905-7704-4103-9709-085CBD05EF04}" type="pres">
      <dgm:prSet presAssocID="{D3C64455-96C3-4726-9628-E63FA90890AE}" presName="childNode2tx" presStyleLbl="bgAcc1" presStyleIdx="3" presStyleCnt="5">
        <dgm:presLayoutVars>
          <dgm:bulletEnabled val="1"/>
        </dgm:presLayoutVars>
      </dgm:prSet>
      <dgm:spPr/>
      <dgm:t>
        <a:bodyPr/>
        <a:lstStyle/>
        <a:p>
          <a:endParaRPr lang="ru-RU"/>
        </a:p>
      </dgm:t>
    </dgm:pt>
    <dgm:pt modelId="{5139A1CF-ADC6-4F35-967B-226D6EABC0DF}" type="pres">
      <dgm:prSet presAssocID="{D3C64455-96C3-4726-9628-E63FA90890AE}" presName="parentNode2" presStyleLbl="node1" presStyleIdx="3" presStyleCnt="5" custScaleY="110375" custLinFactNeighborX="43867" custLinFactNeighborY="-63786">
        <dgm:presLayoutVars>
          <dgm:chMax val="0"/>
          <dgm:bulletEnabled val="1"/>
        </dgm:presLayoutVars>
      </dgm:prSet>
      <dgm:spPr/>
      <dgm:t>
        <a:bodyPr/>
        <a:lstStyle/>
        <a:p>
          <a:endParaRPr lang="ru-RU"/>
        </a:p>
      </dgm:t>
    </dgm:pt>
    <dgm:pt modelId="{27DF35FC-011E-4097-9C14-BA38617AB41D}" type="pres">
      <dgm:prSet presAssocID="{D3C64455-96C3-4726-9628-E63FA90890AE}" presName="connSite2" presStyleCnt="0"/>
      <dgm:spPr/>
    </dgm:pt>
    <dgm:pt modelId="{7FEEDA7E-38AB-4A8E-B374-E1C724575A30}" type="pres">
      <dgm:prSet presAssocID="{D346F413-CE51-40FA-A61D-4D15DDF275A0}" presName="Name18" presStyleLbl="sibTrans2D1" presStyleIdx="3" presStyleCnt="4" custLinFactNeighborX="656" custLinFactNeighborY="-3809"/>
      <dgm:spPr/>
      <dgm:t>
        <a:bodyPr/>
        <a:lstStyle/>
        <a:p>
          <a:endParaRPr lang="ru-RU"/>
        </a:p>
      </dgm:t>
    </dgm:pt>
    <dgm:pt modelId="{C71DFCE6-5CCE-48A5-B0C9-842B0EDA59E0}" type="pres">
      <dgm:prSet presAssocID="{E98ADD95-1020-4A9A-B4BC-2339D7AEFD24}" presName="composite1" presStyleCnt="0"/>
      <dgm:spPr/>
    </dgm:pt>
    <dgm:pt modelId="{A07D3E33-F702-4FBA-9269-A37EB6CB41EE}" type="pres">
      <dgm:prSet presAssocID="{E98ADD95-1020-4A9A-B4BC-2339D7AEFD24}" presName="dummyNode1" presStyleLbl="node1" presStyleIdx="3" presStyleCnt="5"/>
      <dgm:spPr/>
    </dgm:pt>
    <dgm:pt modelId="{E7800FA8-290E-411A-AD28-598F70127060}" type="pres">
      <dgm:prSet presAssocID="{E98ADD95-1020-4A9A-B4BC-2339D7AEFD24}" presName="childNode1" presStyleLbl="bgAcc1" presStyleIdx="4" presStyleCnt="5" custScaleX="165646" custScaleY="158998" custLinFactNeighborX="-749" custLinFactNeighborY="-12136">
        <dgm:presLayoutVars>
          <dgm:bulletEnabled val="1"/>
        </dgm:presLayoutVars>
      </dgm:prSet>
      <dgm:spPr/>
      <dgm:t>
        <a:bodyPr/>
        <a:lstStyle/>
        <a:p>
          <a:endParaRPr lang="ru-RU"/>
        </a:p>
      </dgm:t>
    </dgm:pt>
    <dgm:pt modelId="{6B885C5F-1031-4D01-ADA5-99A7E19DA430}" type="pres">
      <dgm:prSet presAssocID="{E98ADD95-1020-4A9A-B4BC-2339D7AEFD24}" presName="childNode1tx" presStyleLbl="bgAcc1" presStyleIdx="4" presStyleCnt="5">
        <dgm:presLayoutVars>
          <dgm:bulletEnabled val="1"/>
        </dgm:presLayoutVars>
      </dgm:prSet>
      <dgm:spPr/>
      <dgm:t>
        <a:bodyPr/>
        <a:lstStyle/>
        <a:p>
          <a:endParaRPr lang="ru-RU"/>
        </a:p>
      </dgm:t>
    </dgm:pt>
    <dgm:pt modelId="{C48E4A98-D810-4494-A3E6-2179F054C812}" type="pres">
      <dgm:prSet presAssocID="{E98ADD95-1020-4A9A-B4BC-2339D7AEFD24}" presName="parentNode1" presStyleLbl="node1" presStyleIdx="4" presStyleCnt="5" custLinFactNeighborX="20555" custLinFactNeighborY="69602">
        <dgm:presLayoutVars>
          <dgm:chMax val="1"/>
          <dgm:bulletEnabled val="1"/>
        </dgm:presLayoutVars>
      </dgm:prSet>
      <dgm:spPr/>
      <dgm:t>
        <a:bodyPr/>
        <a:lstStyle/>
        <a:p>
          <a:endParaRPr lang="ru-RU"/>
        </a:p>
      </dgm:t>
    </dgm:pt>
    <dgm:pt modelId="{9F6B4640-3B25-4070-9A64-B4230EB4A275}" type="pres">
      <dgm:prSet presAssocID="{E98ADD95-1020-4A9A-B4BC-2339D7AEFD24}" presName="connSite1" presStyleCnt="0"/>
      <dgm:spPr/>
    </dgm:pt>
  </dgm:ptLst>
  <dgm:cxnLst>
    <dgm:cxn modelId="{08893C9B-3185-4C5F-A906-AB7FFE16F4E5}" type="presOf" srcId="{38492E08-948D-4798-B725-FD3F0777FC2F}" destId="{4578F3E6-798D-44EE-9AD5-ACA7715C1C48}" srcOrd="0" destOrd="0" presId="urn:microsoft.com/office/officeart/2005/8/layout/hProcess4"/>
    <dgm:cxn modelId="{C61D2C9F-28C2-4AE5-9712-EB965E7A41FA}" type="presOf" srcId="{0B9B38B0-2A08-4FFA-AAF6-02C7E5B54D48}" destId="{9575C259-8847-46C7-8859-562EE222E3AB}" srcOrd="1" destOrd="0" presId="urn:microsoft.com/office/officeart/2005/8/layout/hProcess4"/>
    <dgm:cxn modelId="{569DCBF1-7CE6-46A5-8FE0-07C4EE9A0CA3}" type="presOf" srcId="{E38EF8A3-765C-4B6A-8B15-5E64CCE60048}" destId="{E7800FA8-290E-411A-AD28-598F70127060}" srcOrd="0" destOrd="0" presId="urn:microsoft.com/office/officeart/2005/8/layout/hProcess4"/>
    <dgm:cxn modelId="{5C402463-5DFD-40B1-8055-8B17913CB67C}" srcId="{D3C64455-96C3-4726-9628-E63FA90890AE}" destId="{4F96D8A4-3ED7-4903-8258-AF7A83B906AE}" srcOrd="0" destOrd="0" parTransId="{5428C11B-EE2E-4516-B2FC-3C1518F44169}" sibTransId="{2BC01B6B-0E8D-4513-B0B4-3A18E83B5059}"/>
    <dgm:cxn modelId="{23D1746B-A01A-41BB-B4D2-E546AFB86B68}" srcId="{071F1DEC-A1A7-451E-B875-8456B51CF3F2}" destId="{38492E08-948D-4798-B725-FD3F0777FC2F}" srcOrd="0" destOrd="0" parTransId="{76E42C18-8BA4-4834-B010-202D35EFC63E}" sibTransId="{4E3420A0-AB06-4669-85CA-D528D75B29C5}"/>
    <dgm:cxn modelId="{1F25FBFB-2769-4915-A702-A068FFF57F26}" type="presOf" srcId="{D346F413-CE51-40FA-A61D-4D15DDF275A0}" destId="{7FEEDA7E-38AB-4A8E-B374-E1C724575A30}" srcOrd="0" destOrd="0" presId="urn:microsoft.com/office/officeart/2005/8/layout/hProcess4"/>
    <dgm:cxn modelId="{F824FF64-3C0E-404D-88B6-DFE6485BA9C5}" type="presOf" srcId="{AA064341-1B9A-4E30-BB8B-CB5EA5015944}" destId="{9C7BF5F1-A989-4374-ABBF-0308703021F9}" srcOrd="0" destOrd="0" presId="urn:microsoft.com/office/officeart/2005/8/layout/hProcess4"/>
    <dgm:cxn modelId="{E570915A-D4B5-42B9-89C2-2833D032F38E}" type="presOf" srcId="{F92FDD1B-2780-46F4-8DF4-59E6D226738A}" destId="{CA7A49CE-9861-479C-A34F-9B5EC425C248}" srcOrd="0" destOrd="0" presId="urn:microsoft.com/office/officeart/2005/8/layout/hProcess4"/>
    <dgm:cxn modelId="{121DD89C-5980-4A1C-BD91-759FB53A4FE9}" type="presOf" srcId="{071F1DEC-A1A7-451E-B875-8456B51CF3F2}" destId="{46537477-EB85-4120-A202-2832E948ACA1}" srcOrd="0" destOrd="0" presId="urn:microsoft.com/office/officeart/2005/8/layout/hProcess4"/>
    <dgm:cxn modelId="{76D9F180-CDFB-4866-8FB6-4CCB5E9F5CED}" type="presOf" srcId="{E38EF8A3-765C-4B6A-8B15-5E64CCE60048}" destId="{6B885C5F-1031-4D01-ADA5-99A7E19DA430}" srcOrd="1" destOrd="0" presId="urn:microsoft.com/office/officeart/2005/8/layout/hProcess4"/>
    <dgm:cxn modelId="{B8A622B0-CC4B-4A7C-901A-4CF3BB8E39DC}" type="presOf" srcId="{5226B69A-6238-45FF-B679-83AC673A951A}" destId="{C0E44E61-C2D2-4AC8-AD30-E2AFA3E8E39D}" srcOrd="0" destOrd="0" presId="urn:microsoft.com/office/officeart/2005/8/layout/hProcess4"/>
    <dgm:cxn modelId="{84789B0D-CDD1-44F6-B7B1-5BBD2CB1DF20}" srcId="{E98ADD95-1020-4A9A-B4BC-2339D7AEFD24}" destId="{E38EF8A3-765C-4B6A-8B15-5E64CCE60048}" srcOrd="0" destOrd="0" parTransId="{8078D3DB-4738-4952-9362-113EA47E3E83}" sibTransId="{18076BC6-4C8D-4D71-9590-5464201B0F43}"/>
    <dgm:cxn modelId="{98F4DEEB-43AB-4B37-B98F-D442AF5FFD6A}" type="presOf" srcId="{F92FDD1B-2780-46F4-8DF4-59E6D226738A}" destId="{CB761C84-B5A0-4EB8-86C7-5E493EAFF2CB}" srcOrd="1" destOrd="0" presId="urn:microsoft.com/office/officeart/2005/8/layout/hProcess4"/>
    <dgm:cxn modelId="{C4BBBE4D-9408-49A1-AC87-F08BAF39446C}" type="presOf" srcId="{38492E08-948D-4798-B725-FD3F0777FC2F}" destId="{30AD12C4-91BC-4440-A2C1-51054B992267}" srcOrd="1" destOrd="0" presId="urn:microsoft.com/office/officeart/2005/8/layout/hProcess4"/>
    <dgm:cxn modelId="{1F341E0D-B390-479E-B009-4050B6EF9108}" srcId="{AA6A9A0D-AC7E-499C-82A5-2FF6E47BFCAC}" destId="{D3C64455-96C3-4726-9628-E63FA90890AE}" srcOrd="3" destOrd="0" parTransId="{B9295770-A70B-4E68-AAC5-00A6AC5744DB}" sibTransId="{D346F413-CE51-40FA-A61D-4D15DDF275A0}"/>
    <dgm:cxn modelId="{2697FCD8-F0BC-44D5-9ABC-ABBA3600CFE0}" type="presOf" srcId="{AA6A9A0D-AC7E-499C-82A5-2FF6E47BFCAC}" destId="{161A5A0D-CB50-4CF2-BF63-E865C6A9061C}" srcOrd="0" destOrd="0" presId="urn:microsoft.com/office/officeart/2005/8/layout/hProcess4"/>
    <dgm:cxn modelId="{59A3DEFB-44DB-4300-932E-FD2087FE4AA3}" srcId="{64E98F0E-1275-4391-B4EC-2F335F08799F}" destId="{F92FDD1B-2780-46F4-8DF4-59E6D226738A}" srcOrd="0" destOrd="0" parTransId="{9028EE18-D8C3-43E1-8C3E-377FED00D54C}" sibTransId="{E6B6BBB8-A3FF-483A-880B-77956DCC5836}"/>
    <dgm:cxn modelId="{4F475227-F1C8-4512-9DB2-D5497EDD5669}" srcId="{AA6A9A0D-AC7E-499C-82A5-2FF6E47BFCAC}" destId="{64E98F0E-1275-4391-B4EC-2F335F08799F}" srcOrd="1" destOrd="0" parTransId="{D1B1BF48-F3B7-405F-9425-9D7EE3AA7FE2}" sibTransId="{26D8A527-3897-4EAB-BBA1-8403B192DA19}"/>
    <dgm:cxn modelId="{316EC519-2C5D-4A89-9BD6-2438CCC5AB72}" srcId="{AA6A9A0D-AC7E-499C-82A5-2FF6E47BFCAC}" destId="{5226B69A-6238-45FF-B679-83AC673A951A}" srcOrd="2" destOrd="0" parTransId="{02C66A42-0D22-4F40-9872-40F923C01B3F}" sibTransId="{7E7C0F2E-8618-42A5-98CB-6393409679FC}"/>
    <dgm:cxn modelId="{4333C330-3655-4040-9352-7A5095644EC1}" type="presOf" srcId="{26D8A527-3897-4EAB-BBA1-8403B192DA19}" destId="{E1AECC5B-D00F-4A12-A323-9284D3460DF3}" srcOrd="0" destOrd="0" presId="urn:microsoft.com/office/officeart/2005/8/layout/hProcess4"/>
    <dgm:cxn modelId="{1C24CDE0-F9BA-44C0-99FB-010E783180F3}" type="presOf" srcId="{E98ADD95-1020-4A9A-B4BC-2339D7AEFD24}" destId="{C48E4A98-D810-4494-A3E6-2179F054C812}" srcOrd="0" destOrd="0" presId="urn:microsoft.com/office/officeart/2005/8/layout/hProcess4"/>
    <dgm:cxn modelId="{95B60E5D-0BF8-4C13-A670-C1D110492858}" srcId="{5226B69A-6238-45FF-B679-83AC673A951A}" destId="{0B9B38B0-2A08-4FFA-AAF6-02C7E5B54D48}" srcOrd="0" destOrd="0" parTransId="{E630C763-3F60-4FEE-B583-6F300B9F7037}" sibTransId="{A4B938EA-4B62-4D1F-AFE2-3AA117175B07}"/>
    <dgm:cxn modelId="{B366961C-BB97-4E13-906D-20068DFCA8FF}" type="presOf" srcId="{64E98F0E-1275-4391-B4EC-2F335F08799F}" destId="{501FD9D5-4588-4B9C-9428-44B9323AC41C}" srcOrd="0" destOrd="0" presId="urn:microsoft.com/office/officeart/2005/8/layout/hProcess4"/>
    <dgm:cxn modelId="{3227EEB0-5475-4234-9583-3C6BA1444BD1}" type="presOf" srcId="{4F96D8A4-3ED7-4903-8258-AF7A83B906AE}" destId="{9828E6D6-24C4-405C-9747-3A3985283117}" srcOrd="0" destOrd="0" presId="urn:microsoft.com/office/officeart/2005/8/layout/hProcess4"/>
    <dgm:cxn modelId="{73F232B9-9AB0-46AA-8480-238A41C0B5F8}" type="presOf" srcId="{7E7C0F2E-8618-42A5-98CB-6393409679FC}" destId="{93B64701-7191-496D-BD5C-76D73ED9ECCF}" srcOrd="0" destOrd="0" presId="urn:microsoft.com/office/officeart/2005/8/layout/hProcess4"/>
    <dgm:cxn modelId="{30F9BC6A-900A-40CA-80BF-C083B9C9E521}" srcId="{AA6A9A0D-AC7E-499C-82A5-2FF6E47BFCAC}" destId="{E98ADD95-1020-4A9A-B4BC-2339D7AEFD24}" srcOrd="4" destOrd="0" parTransId="{AC569C5F-470E-48BE-87DE-3F74479B789B}" sibTransId="{366AB8F5-E61A-4BC4-A28F-B9B074EAAEF7}"/>
    <dgm:cxn modelId="{A5BC6A7B-5969-4E74-848A-A29E3D220869}" type="presOf" srcId="{0B9B38B0-2A08-4FFA-AAF6-02C7E5B54D48}" destId="{6154658E-1F54-4306-ACB0-2DE3C855BC5A}" srcOrd="0" destOrd="0" presId="urn:microsoft.com/office/officeart/2005/8/layout/hProcess4"/>
    <dgm:cxn modelId="{1B7F7AEE-73D5-4DC2-BE9B-78B1605EB99E}" srcId="{AA6A9A0D-AC7E-499C-82A5-2FF6E47BFCAC}" destId="{071F1DEC-A1A7-451E-B875-8456B51CF3F2}" srcOrd="0" destOrd="0" parTransId="{E7EBFBA7-09F8-4306-81C0-6961D5B9F292}" sibTransId="{AA064341-1B9A-4E30-BB8B-CB5EA5015944}"/>
    <dgm:cxn modelId="{BEF0DBB3-01BC-44BB-8547-1B45D9092F9E}" type="presOf" srcId="{4F96D8A4-3ED7-4903-8258-AF7A83B906AE}" destId="{284E8905-7704-4103-9709-085CBD05EF04}" srcOrd="1" destOrd="0" presId="urn:microsoft.com/office/officeart/2005/8/layout/hProcess4"/>
    <dgm:cxn modelId="{54B648E4-0E94-4412-B638-18E722CF8145}" type="presOf" srcId="{D3C64455-96C3-4726-9628-E63FA90890AE}" destId="{5139A1CF-ADC6-4F35-967B-226D6EABC0DF}" srcOrd="0" destOrd="0" presId="urn:microsoft.com/office/officeart/2005/8/layout/hProcess4"/>
    <dgm:cxn modelId="{93F96F6A-E801-4229-9E9C-A174D3C661F0}" type="presParOf" srcId="{161A5A0D-CB50-4CF2-BF63-E865C6A9061C}" destId="{FCB60619-E084-4B22-A284-8D60D2A988FA}" srcOrd="0" destOrd="0" presId="urn:microsoft.com/office/officeart/2005/8/layout/hProcess4"/>
    <dgm:cxn modelId="{277926EF-2DAA-4973-99D2-F44E9752E5B0}" type="presParOf" srcId="{161A5A0D-CB50-4CF2-BF63-E865C6A9061C}" destId="{2B999FC8-C55A-4FB4-9553-C11BA2F15C29}" srcOrd="1" destOrd="0" presId="urn:microsoft.com/office/officeart/2005/8/layout/hProcess4"/>
    <dgm:cxn modelId="{71764019-E8B2-4A61-9010-CE845842E4AE}" type="presParOf" srcId="{161A5A0D-CB50-4CF2-BF63-E865C6A9061C}" destId="{AB812C07-470E-43FC-B18A-DAF56F3D8CEA}" srcOrd="2" destOrd="0" presId="urn:microsoft.com/office/officeart/2005/8/layout/hProcess4"/>
    <dgm:cxn modelId="{3B2BD1C9-282A-4708-BD3D-D8102FF27A28}" type="presParOf" srcId="{AB812C07-470E-43FC-B18A-DAF56F3D8CEA}" destId="{C7BD1D44-38C5-40C2-8D75-062F723B787C}" srcOrd="0" destOrd="0" presId="urn:microsoft.com/office/officeart/2005/8/layout/hProcess4"/>
    <dgm:cxn modelId="{4582870C-856D-4F6C-85B5-8B4DA20D7628}" type="presParOf" srcId="{C7BD1D44-38C5-40C2-8D75-062F723B787C}" destId="{D43B9E5D-B268-45EB-8148-B90BEB60324F}" srcOrd="0" destOrd="0" presId="urn:microsoft.com/office/officeart/2005/8/layout/hProcess4"/>
    <dgm:cxn modelId="{EECFC42B-DDDF-4FF5-827B-F52BCAB74A9B}" type="presParOf" srcId="{C7BD1D44-38C5-40C2-8D75-062F723B787C}" destId="{4578F3E6-798D-44EE-9AD5-ACA7715C1C48}" srcOrd="1" destOrd="0" presId="urn:microsoft.com/office/officeart/2005/8/layout/hProcess4"/>
    <dgm:cxn modelId="{2BBCD568-618A-472F-B6D7-177970F6A895}" type="presParOf" srcId="{C7BD1D44-38C5-40C2-8D75-062F723B787C}" destId="{30AD12C4-91BC-4440-A2C1-51054B992267}" srcOrd="2" destOrd="0" presId="urn:microsoft.com/office/officeart/2005/8/layout/hProcess4"/>
    <dgm:cxn modelId="{95503571-FF20-44A3-B75A-3CC46C1AE6F7}" type="presParOf" srcId="{C7BD1D44-38C5-40C2-8D75-062F723B787C}" destId="{46537477-EB85-4120-A202-2832E948ACA1}" srcOrd="3" destOrd="0" presId="urn:microsoft.com/office/officeart/2005/8/layout/hProcess4"/>
    <dgm:cxn modelId="{01AA3B63-C81E-4EDE-A64A-BBACF83652C8}" type="presParOf" srcId="{C7BD1D44-38C5-40C2-8D75-062F723B787C}" destId="{D3E29518-B097-4A0C-93E6-4ADB2D949CE2}" srcOrd="4" destOrd="0" presId="urn:microsoft.com/office/officeart/2005/8/layout/hProcess4"/>
    <dgm:cxn modelId="{BD7AEC4F-E3A9-42F1-91D5-EC81655905F5}" type="presParOf" srcId="{AB812C07-470E-43FC-B18A-DAF56F3D8CEA}" destId="{9C7BF5F1-A989-4374-ABBF-0308703021F9}" srcOrd="1" destOrd="0" presId="urn:microsoft.com/office/officeart/2005/8/layout/hProcess4"/>
    <dgm:cxn modelId="{9BDB407A-D9FC-4748-A6FD-640B6D604D99}" type="presParOf" srcId="{AB812C07-470E-43FC-B18A-DAF56F3D8CEA}" destId="{D17A7725-C92A-4E9E-A9D9-6F144297BC3C}" srcOrd="2" destOrd="0" presId="urn:microsoft.com/office/officeart/2005/8/layout/hProcess4"/>
    <dgm:cxn modelId="{448B1771-4013-4A3D-9E85-61021440891E}" type="presParOf" srcId="{D17A7725-C92A-4E9E-A9D9-6F144297BC3C}" destId="{915F9FA5-D2C0-4CD6-9FD9-D4B0B2F70721}" srcOrd="0" destOrd="0" presId="urn:microsoft.com/office/officeart/2005/8/layout/hProcess4"/>
    <dgm:cxn modelId="{47B14A0D-43E4-4C60-982D-D32A2A3B7F95}" type="presParOf" srcId="{D17A7725-C92A-4E9E-A9D9-6F144297BC3C}" destId="{CA7A49CE-9861-479C-A34F-9B5EC425C248}" srcOrd="1" destOrd="0" presId="urn:microsoft.com/office/officeart/2005/8/layout/hProcess4"/>
    <dgm:cxn modelId="{6F0DCF2C-3080-4C97-8658-6E97215241A1}" type="presParOf" srcId="{D17A7725-C92A-4E9E-A9D9-6F144297BC3C}" destId="{CB761C84-B5A0-4EB8-86C7-5E493EAFF2CB}" srcOrd="2" destOrd="0" presId="urn:microsoft.com/office/officeart/2005/8/layout/hProcess4"/>
    <dgm:cxn modelId="{B25369F0-9ED2-4D15-AADF-A96E8827803A}" type="presParOf" srcId="{D17A7725-C92A-4E9E-A9D9-6F144297BC3C}" destId="{501FD9D5-4588-4B9C-9428-44B9323AC41C}" srcOrd="3" destOrd="0" presId="urn:microsoft.com/office/officeart/2005/8/layout/hProcess4"/>
    <dgm:cxn modelId="{676C1C40-ADAE-4E56-A065-E28E216F550C}" type="presParOf" srcId="{D17A7725-C92A-4E9E-A9D9-6F144297BC3C}" destId="{8C1B65F9-BCCA-41B2-8BDA-832F6117897F}" srcOrd="4" destOrd="0" presId="urn:microsoft.com/office/officeart/2005/8/layout/hProcess4"/>
    <dgm:cxn modelId="{22C29742-1684-434E-BEE6-748863BCA4B4}" type="presParOf" srcId="{AB812C07-470E-43FC-B18A-DAF56F3D8CEA}" destId="{E1AECC5B-D00F-4A12-A323-9284D3460DF3}" srcOrd="3" destOrd="0" presId="urn:microsoft.com/office/officeart/2005/8/layout/hProcess4"/>
    <dgm:cxn modelId="{610857A9-C505-40B5-A7E1-7D6B018101DE}" type="presParOf" srcId="{AB812C07-470E-43FC-B18A-DAF56F3D8CEA}" destId="{0C82B96A-5243-4C01-8073-269C8E85BCBC}" srcOrd="4" destOrd="0" presId="urn:microsoft.com/office/officeart/2005/8/layout/hProcess4"/>
    <dgm:cxn modelId="{D8DD9FAF-A451-4BB1-8AB8-59B291A6869B}" type="presParOf" srcId="{0C82B96A-5243-4C01-8073-269C8E85BCBC}" destId="{2B2F80D3-BC23-4C4C-B324-6A3C2A87BB3A}" srcOrd="0" destOrd="0" presId="urn:microsoft.com/office/officeart/2005/8/layout/hProcess4"/>
    <dgm:cxn modelId="{F397858E-EC10-45C5-9139-889321F54FC0}" type="presParOf" srcId="{0C82B96A-5243-4C01-8073-269C8E85BCBC}" destId="{6154658E-1F54-4306-ACB0-2DE3C855BC5A}" srcOrd="1" destOrd="0" presId="urn:microsoft.com/office/officeart/2005/8/layout/hProcess4"/>
    <dgm:cxn modelId="{97D7E3DA-71A3-46C1-A501-5712125C9A9A}" type="presParOf" srcId="{0C82B96A-5243-4C01-8073-269C8E85BCBC}" destId="{9575C259-8847-46C7-8859-562EE222E3AB}" srcOrd="2" destOrd="0" presId="urn:microsoft.com/office/officeart/2005/8/layout/hProcess4"/>
    <dgm:cxn modelId="{69D0988A-928F-4AE8-9EC9-227AD65B0F87}" type="presParOf" srcId="{0C82B96A-5243-4C01-8073-269C8E85BCBC}" destId="{C0E44E61-C2D2-4AC8-AD30-E2AFA3E8E39D}" srcOrd="3" destOrd="0" presId="urn:microsoft.com/office/officeart/2005/8/layout/hProcess4"/>
    <dgm:cxn modelId="{3DBC2404-45A4-4FD8-9307-85751718F05C}" type="presParOf" srcId="{0C82B96A-5243-4C01-8073-269C8E85BCBC}" destId="{AFD86D36-25E8-4551-B232-CB19A5129796}" srcOrd="4" destOrd="0" presId="urn:microsoft.com/office/officeart/2005/8/layout/hProcess4"/>
    <dgm:cxn modelId="{A4595BB2-EC5E-4D5C-8C55-2F2E794781ED}" type="presParOf" srcId="{AB812C07-470E-43FC-B18A-DAF56F3D8CEA}" destId="{93B64701-7191-496D-BD5C-76D73ED9ECCF}" srcOrd="5" destOrd="0" presId="urn:microsoft.com/office/officeart/2005/8/layout/hProcess4"/>
    <dgm:cxn modelId="{E9317271-5130-4EA4-A2AA-4662A37826AD}" type="presParOf" srcId="{AB812C07-470E-43FC-B18A-DAF56F3D8CEA}" destId="{9FA97F36-6E86-41C4-B535-1DEA08FC3803}" srcOrd="6" destOrd="0" presId="urn:microsoft.com/office/officeart/2005/8/layout/hProcess4"/>
    <dgm:cxn modelId="{CFA6F6C1-1ACB-4C74-A10A-EE7DD98F5BF2}" type="presParOf" srcId="{9FA97F36-6E86-41C4-B535-1DEA08FC3803}" destId="{3A2D26AF-2E4B-44F3-B747-DD0613BF1E4F}" srcOrd="0" destOrd="0" presId="urn:microsoft.com/office/officeart/2005/8/layout/hProcess4"/>
    <dgm:cxn modelId="{57C3820B-F88D-450D-9424-37DB8CD5EF87}" type="presParOf" srcId="{9FA97F36-6E86-41C4-B535-1DEA08FC3803}" destId="{9828E6D6-24C4-405C-9747-3A3985283117}" srcOrd="1" destOrd="0" presId="urn:microsoft.com/office/officeart/2005/8/layout/hProcess4"/>
    <dgm:cxn modelId="{E716F2A6-395A-4E8F-9E69-B97CF083D146}" type="presParOf" srcId="{9FA97F36-6E86-41C4-B535-1DEA08FC3803}" destId="{284E8905-7704-4103-9709-085CBD05EF04}" srcOrd="2" destOrd="0" presId="urn:microsoft.com/office/officeart/2005/8/layout/hProcess4"/>
    <dgm:cxn modelId="{89771F02-9C0B-4402-970D-E1930644BE9D}" type="presParOf" srcId="{9FA97F36-6E86-41C4-B535-1DEA08FC3803}" destId="{5139A1CF-ADC6-4F35-967B-226D6EABC0DF}" srcOrd="3" destOrd="0" presId="urn:microsoft.com/office/officeart/2005/8/layout/hProcess4"/>
    <dgm:cxn modelId="{11C68D5C-7409-4A57-9CF4-BB0065D05D11}" type="presParOf" srcId="{9FA97F36-6E86-41C4-B535-1DEA08FC3803}" destId="{27DF35FC-011E-4097-9C14-BA38617AB41D}" srcOrd="4" destOrd="0" presId="urn:microsoft.com/office/officeart/2005/8/layout/hProcess4"/>
    <dgm:cxn modelId="{176F716D-0B81-4967-8F9E-C07DA1A33083}" type="presParOf" srcId="{AB812C07-470E-43FC-B18A-DAF56F3D8CEA}" destId="{7FEEDA7E-38AB-4A8E-B374-E1C724575A30}" srcOrd="7" destOrd="0" presId="urn:microsoft.com/office/officeart/2005/8/layout/hProcess4"/>
    <dgm:cxn modelId="{F49C27F6-71FB-4203-B9E4-0A3719FB435B}" type="presParOf" srcId="{AB812C07-470E-43FC-B18A-DAF56F3D8CEA}" destId="{C71DFCE6-5CCE-48A5-B0C9-842B0EDA59E0}" srcOrd="8" destOrd="0" presId="urn:microsoft.com/office/officeart/2005/8/layout/hProcess4"/>
    <dgm:cxn modelId="{934B6BDE-C58D-476C-89B4-14837A529DE3}" type="presParOf" srcId="{C71DFCE6-5CCE-48A5-B0C9-842B0EDA59E0}" destId="{A07D3E33-F702-4FBA-9269-A37EB6CB41EE}" srcOrd="0" destOrd="0" presId="urn:microsoft.com/office/officeart/2005/8/layout/hProcess4"/>
    <dgm:cxn modelId="{FA7E35EB-FB08-4C7B-8435-53ABFF9E5E1B}" type="presParOf" srcId="{C71DFCE6-5CCE-48A5-B0C9-842B0EDA59E0}" destId="{E7800FA8-290E-411A-AD28-598F70127060}" srcOrd="1" destOrd="0" presId="urn:microsoft.com/office/officeart/2005/8/layout/hProcess4"/>
    <dgm:cxn modelId="{DBBCF689-F562-4574-B693-50D4E6E90DE1}" type="presParOf" srcId="{C71DFCE6-5CCE-48A5-B0C9-842B0EDA59E0}" destId="{6B885C5F-1031-4D01-ADA5-99A7E19DA430}" srcOrd="2" destOrd="0" presId="urn:microsoft.com/office/officeart/2005/8/layout/hProcess4"/>
    <dgm:cxn modelId="{C91E8F35-4AE9-45A9-95EB-D62CFBCB89DA}" type="presParOf" srcId="{C71DFCE6-5CCE-48A5-B0C9-842B0EDA59E0}" destId="{C48E4A98-D810-4494-A3E6-2179F054C812}" srcOrd="3" destOrd="0" presId="urn:microsoft.com/office/officeart/2005/8/layout/hProcess4"/>
    <dgm:cxn modelId="{7FED19DE-084E-4955-869C-7607522A90B7}" type="presParOf" srcId="{C71DFCE6-5CCE-48A5-B0C9-842B0EDA59E0}" destId="{9F6B4640-3B25-4070-9A64-B4230EB4A275}" srcOrd="4" destOrd="0" presId="urn:microsoft.com/office/officeart/2005/8/layout/hProcess4"/>
  </dgm:cxnLst>
  <dgm:bg/>
  <dgm:whole>
    <a:ln>
      <a:noFill/>
    </a:ln>
  </dgm:whole>
  <dgm:extLst>
    <a:ext uri="http://schemas.microsoft.com/office/drawing/2008/diagram">
      <dsp:dataModelExt xmlns:dsp="http://schemas.microsoft.com/office/drawing/2008/diagram" relId="rId2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D078194-78C1-4932-B439-94108F479A2E}"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ru-RU"/>
        </a:p>
      </dgm:t>
    </dgm:pt>
    <dgm:pt modelId="{6776873B-40B0-47CE-B9A1-CF8CB91A69B1}">
      <dgm:prSet phldrT="[Текст]" custT="1"/>
      <dgm:spPr>
        <a:solidFill>
          <a:srgbClr val="009999"/>
        </a:solidFill>
      </dgm:spPr>
      <dgm:t>
        <a:bodyPr/>
        <a:lstStyle/>
        <a:p>
          <a:r>
            <a:rPr lang="ru-RU" sz="1000" b="1" dirty="0" smtClean="0">
              <a:latin typeface="Arial Narrow" panose="020B0606020202030204" pitchFamily="34" charset="0"/>
            </a:rPr>
            <a:t>2016 год –  </a:t>
          </a:r>
        </a:p>
        <a:p>
          <a:r>
            <a:rPr lang="ru-RU" sz="1000" b="1" dirty="0" smtClean="0">
              <a:latin typeface="Arial Narrow" panose="020B0606020202030204" pitchFamily="34" charset="0"/>
            </a:rPr>
            <a:t>1 271,3  </a:t>
          </a:r>
          <a:endParaRPr lang="ru-RU" sz="1000" b="1" dirty="0">
            <a:latin typeface="Arial Narrow" panose="020B0606020202030204" pitchFamily="34" charset="0"/>
          </a:endParaRPr>
        </a:p>
      </dgm:t>
    </dgm:pt>
    <dgm:pt modelId="{8C454981-153A-484C-863A-C85AD35ECB23}" type="parTrans" cxnId="{72947BDD-1CF2-43E8-873E-D9EF3EC2EC97}">
      <dgm:prSet/>
      <dgm:spPr/>
      <dgm:t>
        <a:bodyPr/>
        <a:lstStyle/>
        <a:p>
          <a:endParaRPr lang="ru-RU" sz="1000" b="1">
            <a:latin typeface="Arial Narrow" panose="020B0606020202030204" pitchFamily="34" charset="0"/>
          </a:endParaRPr>
        </a:p>
      </dgm:t>
    </dgm:pt>
    <dgm:pt modelId="{0E293345-D396-43D3-907D-1F92F7F41FFC}" type="sibTrans" cxnId="{72947BDD-1CF2-43E8-873E-D9EF3EC2EC97}">
      <dgm:prSet/>
      <dgm:spPr>
        <a:pattFill prst="smGrid">
          <a:fgClr>
            <a:srgbClr val="CC0066"/>
          </a:fgClr>
          <a:bgClr>
            <a:schemeClr val="bg1"/>
          </a:bgClr>
        </a:pattFill>
        <a:ln>
          <a:solidFill>
            <a:srgbClr val="FF3399"/>
          </a:solidFill>
        </a:ln>
      </dgm:spPr>
      <dgm:t>
        <a:bodyPr/>
        <a:lstStyle/>
        <a:p>
          <a:endParaRPr lang="ru-RU" sz="1000" b="1">
            <a:latin typeface="Arial Narrow" panose="020B0606020202030204" pitchFamily="34" charset="0"/>
          </a:endParaRPr>
        </a:p>
      </dgm:t>
    </dgm:pt>
    <dgm:pt modelId="{8EEEFC3D-738E-4DF6-A865-5831A9ACE211}">
      <dgm:prSet phldrT="[Текст]" custT="1"/>
      <dgm:spPr>
        <a:solidFill>
          <a:srgbClr val="009999"/>
        </a:solidFill>
      </dgm:spPr>
      <dgm:t>
        <a:bodyPr/>
        <a:lstStyle/>
        <a:p>
          <a:r>
            <a:rPr lang="ru-RU" sz="1000" b="1" dirty="0" smtClean="0">
              <a:latin typeface="Arial Narrow" panose="020B0606020202030204" pitchFamily="34" charset="0"/>
            </a:rPr>
            <a:t>2017 год – </a:t>
          </a:r>
        </a:p>
        <a:p>
          <a:r>
            <a:rPr lang="ru-RU" sz="1000" b="1" dirty="0" smtClean="0">
              <a:latin typeface="Arial Narrow" panose="020B0606020202030204" pitchFamily="34" charset="0"/>
            </a:rPr>
            <a:t>1 268,2 </a:t>
          </a:r>
          <a:endParaRPr lang="ru-RU" sz="1000" b="1" dirty="0">
            <a:latin typeface="Arial Narrow" panose="020B0606020202030204" pitchFamily="34" charset="0"/>
          </a:endParaRPr>
        </a:p>
      </dgm:t>
    </dgm:pt>
    <dgm:pt modelId="{8B49CB69-FB63-4013-AD25-C177B3720CF0}" type="parTrans" cxnId="{107C889E-5BBF-48AC-A953-313EAD1D405A}">
      <dgm:prSet/>
      <dgm:spPr/>
      <dgm:t>
        <a:bodyPr/>
        <a:lstStyle/>
        <a:p>
          <a:endParaRPr lang="ru-RU" sz="1000" b="1">
            <a:latin typeface="Arial Narrow" panose="020B0606020202030204" pitchFamily="34" charset="0"/>
          </a:endParaRPr>
        </a:p>
      </dgm:t>
    </dgm:pt>
    <dgm:pt modelId="{CBE6C2AF-515D-4183-BE82-C04F9F326710}" type="sibTrans" cxnId="{107C889E-5BBF-48AC-A953-313EAD1D405A}">
      <dgm:prSet/>
      <dgm:spPr/>
      <dgm:t>
        <a:bodyPr/>
        <a:lstStyle/>
        <a:p>
          <a:endParaRPr lang="ru-RU" sz="1000" b="1">
            <a:latin typeface="Arial Narrow" panose="020B0606020202030204" pitchFamily="34" charset="0"/>
          </a:endParaRPr>
        </a:p>
      </dgm:t>
    </dgm:pt>
    <dgm:pt modelId="{3576440C-5CCE-4B0F-A2F7-7F789BC5B628}">
      <dgm:prSet phldrT="[Текст]" custT="1"/>
      <dgm:spPr>
        <a:solidFill>
          <a:srgbClr val="009999"/>
        </a:solidFill>
      </dgm:spPr>
      <dgm:t>
        <a:bodyPr/>
        <a:lstStyle/>
        <a:p>
          <a:r>
            <a:rPr lang="ru-RU" sz="1000" b="1" dirty="0" smtClean="0">
              <a:latin typeface="Arial Narrow" panose="020B0606020202030204" pitchFamily="34" charset="0"/>
            </a:rPr>
            <a:t>2018 год (оценка) – </a:t>
          </a:r>
        </a:p>
        <a:p>
          <a:r>
            <a:rPr lang="ru-RU" sz="1000" b="1" dirty="0" smtClean="0">
              <a:latin typeface="Arial Narrow" panose="020B0606020202030204" pitchFamily="34" charset="0"/>
            </a:rPr>
            <a:t>1 261,5 </a:t>
          </a:r>
          <a:endParaRPr lang="ru-RU" sz="1000" b="1" dirty="0">
            <a:latin typeface="Arial Narrow" panose="020B0606020202030204" pitchFamily="34" charset="0"/>
          </a:endParaRPr>
        </a:p>
      </dgm:t>
    </dgm:pt>
    <dgm:pt modelId="{C08F1F49-F916-4E78-B399-A9E73D376522}" type="parTrans" cxnId="{308D6AC3-E7D4-49F8-B118-A1C0ED2095CB}">
      <dgm:prSet/>
      <dgm:spPr/>
      <dgm:t>
        <a:bodyPr/>
        <a:lstStyle/>
        <a:p>
          <a:endParaRPr lang="ru-RU" sz="1000" b="1">
            <a:latin typeface="Arial Narrow" panose="020B0606020202030204" pitchFamily="34" charset="0"/>
          </a:endParaRPr>
        </a:p>
      </dgm:t>
    </dgm:pt>
    <dgm:pt modelId="{9E07A18C-0659-4B68-A87E-EB788F2A2C90}" type="sibTrans" cxnId="{308D6AC3-E7D4-49F8-B118-A1C0ED2095CB}">
      <dgm:prSet/>
      <dgm:spPr/>
      <dgm:t>
        <a:bodyPr/>
        <a:lstStyle/>
        <a:p>
          <a:endParaRPr lang="ru-RU" sz="1000" b="1">
            <a:latin typeface="Arial Narrow" panose="020B0606020202030204" pitchFamily="34" charset="0"/>
          </a:endParaRPr>
        </a:p>
      </dgm:t>
    </dgm:pt>
    <dgm:pt modelId="{1DF36030-1E11-4A6B-8D70-1B22638CDE53}">
      <dgm:prSet phldrT="[Текст]" custT="1"/>
      <dgm:spPr>
        <a:solidFill>
          <a:srgbClr val="009999"/>
        </a:solidFill>
      </dgm:spPr>
      <dgm:t>
        <a:bodyPr/>
        <a:lstStyle/>
        <a:p>
          <a:r>
            <a:rPr lang="ru-RU" sz="1000" b="1" dirty="0" smtClean="0">
              <a:latin typeface="Arial Narrow" panose="020B0606020202030204" pitchFamily="34" charset="0"/>
            </a:rPr>
            <a:t>2019 год (прогноз) – </a:t>
          </a:r>
        </a:p>
        <a:p>
          <a:r>
            <a:rPr lang="ru-RU" sz="1000" b="1" dirty="0" smtClean="0">
              <a:latin typeface="Arial Narrow" panose="020B0606020202030204" pitchFamily="34" charset="0"/>
            </a:rPr>
            <a:t>1 255,3 </a:t>
          </a:r>
          <a:endParaRPr lang="ru-RU" sz="1000" b="1" dirty="0">
            <a:latin typeface="Arial Narrow" panose="020B0606020202030204" pitchFamily="34" charset="0"/>
          </a:endParaRPr>
        </a:p>
      </dgm:t>
    </dgm:pt>
    <dgm:pt modelId="{D5828E98-045F-426D-B089-4A11BEABBECC}" type="parTrans" cxnId="{C907B254-ADE6-4B63-A09E-8FA6842D0CB4}">
      <dgm:prSet/>
      <dgm:spPr/>
      <dgm:t>
        <a:bodyPr/>
        <a:lstStyle/>
        <a:p>
          <a:endParaRPr lang="ru-RU" sz="1000" b="1">
            <a:latin typeface="Arial Narrow" panose="020B0606020202030204" pitchFamily="34" charset="0"/>
          </a:endParaRPr>
        </a:p>
      </dgm:t>
    </dgm:pt>
    <dgm:pt modelId="{DEE4219A-AFEF-4DC1-A02D-F04D342663C4}" type="sibTrans" cxnId="{C907B254-ADE6-4B63-A09E-8FA6842D0CB4}">
      <dgm:prSet/>
      <dgm:spPr/>
      <dgm:t>
        <a:bodyPr/>
        <a:lstStyle/>
        <a:p>
          <a:endParaRPr lang="ru-RU" sz="1000" b="1">
            <a:latin typeface="Arial Narrow" panose="020B0606020202030204" pitchFamily="34" charset="0"/>
          </a:endParaRPr>
        </a:p>
      </dgm:t>
    </dgm:pt>
    <dgm:pt modelId="{FBBDEB94-42E1-4CA0-A2FF-179E02553869}">
      <dgm:prSet phldrT="[Текст]" custT="1"/>
      <dgm:spPr>
        <a:solidFill>
          <a:srgbClr val="009999"/>
        </a:solidFill>
      </dgm:spPr>
      <dgm:t>
        <a:bodyPr/>
        <a:lstStyle/>
        <a:p>
          <a:r>
            <a:rPr lang="ru-RU" sz="1000" b="1" dirty="0" smtClean="0">
              <a:latin typeface="Arial Narrow" panose="020B0606020202030204" pitchFamily="34" charset="0"/>
            </a:rPr>
            <a:t>2020 год (прогноз) </a:t>
          </a:r>
          <a:r>
            <a:rPr lang="ru-RU" sz="1000" b="1" smtClean="0">
              <a:latin typeface="Arial Narrow" panose="020B0606020202030204" pitchFamily="34" charset="0"/>
            </a:rPr>
            <a:t>– </a:t>
          </a:r>
        </a:p>
        <a:p>
          <a:r>
            <a:rPr lang="ru-RU" sz="1000" b="1" smtClean="0">
              <a:latin typeface="Arial Narrow" panose="020B0606020202030204" pitchFamily="34" charset="0"/>
            </a:rPr>
            <a:t>1 </a:t>
          </a:r>
          <a:r>
            <a:rPr lang="ru-RU" sz="1000" b="1" dirty="0" smtClean="0">
              <a:latin typeface="Arial Narrow" panose="020B0606020202030204" pitchFamily="34" charset="0"/>
            </a:rPr>
            <a:t>249,5 </a:t>
          </a:r>
          <a:endParaRPr lang="ru-RU" sz="1000" b="1" dirty="0">
            <a:latin typeface="Arial Narrow" panose="020B0606020202030204" pitchFamily="34" charset="0"/>
          </a:endParaRPr>
        </a:p>
      </dgm:t>
    </dgm:pt>
    <dgm:pt modelId="{7D5184B7-DE95-4F02-B559-AB06EB29C037}" type="parTrans" cxnId="{4C67439E-0614-4D40-9EA5-1EA9E8EAD6C7}">
      <dgm:prSet/>
      <dgm:spPr/>
      <dgm:t>
        <a:bodyPr/>
        <a:lstStyle/>
        <a:p>
          <a:endParaRPr lang="ru-RU" sz="1000" b="1">
            <a:latin typeface="Arial Narrow" panose="020B0606020202030204" pitchFamily="34" charset="0"/>
          </a:endParaRPr>
        </a:p>
      </dgm:t>
    </dgm:pt>
    <dgm:pt modelId="{9BEE58FD-C5B4-4CB8-A182-1BD4E72E6878}" type="sibTrans" cxnId="{4C67439E-0614-4D40-9EA5-1EA9E8EAD6C7}">
      <dgm:prSet/>
      <dgm:spPr/>
      <dgm:t>
        <a:bodyPr/>
        <a:lstStyle/>
        <a:p>
          <a:endParaRPr lang="ru-RU" sz="1000" b="1">
            <a:latin typeface="Arial Narrow" panose="020B0606020202030204" pitchFamily="34" charset="0"/>
          </a:endParaRPr>
        </a:p>
      </dgm:t>
    </dgm:pt>
    <dgm:pt modelId="{13B57258-9C9D-43DD-BC78-803DF4BEBFF4}">
      <dgm:prSet custT="1"/>
      <dgm:spPr>
        <a:solidFill>
          <a:srgbClr val="009999"/>
        </a:solidFill>
      </dgm:spPr>
      <dgm:t>
        <a:bodyPr/>
        <a:lstStyle/>
        <a:p>
          <a:r>
            <a:rPr lang="ru-RU" sz="1000" b="1" dirty="0" smtClean="0">
              <a:latin typeface="Arial Narrow" panose="020B0606020202030204" pitchFamily="34" charset="0"/>
            </a:rPr>
            <a:t>2021 год (прогноз) – 1 243,5</a:t>
          </a:r>
          <a:endParaRPr lang="ru-RU" sz="1000" b="1" dirty="0">
            <a:latin typeface="Arial Narrow" panose="020B0606020202030204" pitchFamily="34" charset="0"/>
          </a:endParaRPr>
        </a:p>
      </dgm:t>
    </dgm:pt>
    <dgm:pt modelId="{67A43976-A8E0-4820-A5A6-7E9A9C6EB733}" type="parTrans" cxnId="{E6320309-2331-4556-B065-6B0F9E50F063}">
      <dgm:prSet/>
      <dgm:spPr/>
      <dgm:t>
        <a:bodyPr/>
        <a:lstStyle/>
        <a:p>
          <a:endParaRPr lang="ru-RU" sz="1000" b="1">
            <a:latin typeface="Arial Narrow" panose="020B0606020202030204" pitchFamily="34" charset="0"/>
          </a:endParaRPr>
        </a:p>
      </dgm:t>
    </dgm:pt>
    <dgm:pt modelId="{1C6AF9B8-0426-4E24-8AFD-7C9D9AA1B229}" type="sibTrans" cxnId="{E6320309-2331-4556-B065-6B0F9E50F063}">
      <dgm:prSet/>
      <dgm:spPr/>
      <dgm:t>
        <a:bodyPr/>
        <a:lstStyle/>
        <a:p>
          <a:endParaRPr lang="ru-RU" sz="1000" b="1">
            <a:latin typeface="Arial Narrow" panose="020B0606020202030204" pitchFamily="34" charset="0"/>
          </a:endParaRPr>
        </a:p>
      </dgm:t>
    </dgm:pt>
    <dgm:pt modelId="{CCBC83B2-0BD6-40FD-80D2-B74D44C717BB}" type="pres">
      <dgm:prSet presAssocID="{BD078194-78C1-4932-B439-94108F479A2E}" presName="Name0" presStyleCnt="0">
        <dgm:presLayoutVars>
          <dgm:dir/>
          <dgm:resizeHandles val="exact"/>
        </dgm:presLayoutVars>
      </dgm:prSet>
      <dgm:spPr/>
      <dgm:t>
        <a:bodyPr/>
        <a:lstStyle/>
        <a:p>
          <a:endParaRPr lang="ru-RU"/>
        </a:p>
      </dgm:t>
    </dgm:pt>
    <dgm:pt modelId="{B9805558-DE1B-4969-8C37-0712AE7D73BE}" type="pres">
      <dgm:prSet presAssocID="{BD078194-78C1-4932-B439-94108F479A2E}" presName="cycle" presStyleCnt="0"/>
      <dgm:spPr/>
    </dgm:pt>
    <dgm:pt modelId="{65A1CEEC-E44E-43CF-9A4C-68EBA8285929}" type="pres">
      <dgm:prSet presAssocID="{6776873B-40B0-47CE-B9A1-CF8CB91A69B1}" presName="nodeFirstNode" presStyleLbl="node1" presStyleIdx="0" presStyleCnt="6" custRadScaleRad="105695" custRadScaleInc="1022">
        <dgm:presLayoutVars>
          <dgm:bulletEnabled val="1"/>
        </dgm:presLayoutVars>
      </dgm:prSet>
      <dgm:spPr/>
      <dgm:t>
        <a:bodyPr/>
        <a:lstStyle/>
        <a:p>
          <a:endParaRPr lang="ru-RU"/>
        </a:p>
      </dgm:t>
    </dgm:pt>
    <dgm:pt modelId="{F5E90C17-452C-4F9A-AC9F-1CB9F9EDF8B3}" type="pres">
      <dgm:prSet presAssocID="{0E293345-D396-43D3-907D-1F92F7F41FFC}" presName="sibTransFirstNode" presStyleLbl="bgShp" presStyleIdx="0" presStyleCnt="1" custAng="10605845"/>
      <dgm:spPr/>
      <dgm:t>
        <a:bodyPr/>
        <a:lstStyle/>
        <a:p>
          <a:endParaRPr lang="ru-RU"/>
        </a:p>
      </dgm:t>
    </dgm:pt>
    <dgm:pt modelId="{966ABC37-BD09-4691-9168-912D7FD378A0}" type="pres">
      <dgm:prSet presAssocID="{8EEEFC3D-738E-4DF6-A865-5831A9ACE211}" presName="nodeFollowingNodes" presStyleLbl="node1" presStyleIdx="1" presStyleCnt="6" custRadScaleRad="112833" custRadScaleInc="6367">
        <dgm:presLayoutVars>
          <dgm:bulletEnabled val="1"/>
        </dgm:presLayoutVars>
      </dgm:prSet>
      <dgm:spPr/>
      <dgm:t>
        <a:bodyPr/>
        <a:lstStyle/>
        <a:p>
          <a:endParaRPr lang="ru-RU"/>
        </a:p>
      </dgm:t>
    </dgm:pt>
    <dgm:pt modelId="{E8DA68DD-32B1-4634-93F1-E40BA016519E}" type="pres">
      <dgm:prSet presAssocID="{3576440C-5CCE-4B0F-A2F7-7F789BC5B628}" presName="nodeFollowingNodes" presStyleLbl="node1" presStyleIdx="2" presStyleCnt="6" custScaleY="136783" custRadScaleRad="112578" custRadScaleInc="-9500">
        <dgm:presLayoutVars>
          <dgm:bulletEnabled val="1"/>
        </dgm:presLayoutVars>
      </dgm:prSet>
      <dgm:spPr/>
      <dgm:t>
        <a:bodyPr/>
        <a:lstStyle/>
        <a:p>
          <a:endParaRPr lang="ru-RU"/>
        </a:p>
      </dgm:t>
    </dgm:pt>
    <dgm:pt modelId="{E9682563-8E50-4838-81B3-9C63BC93C107}" type="pres">
      <dgm:prSet presAssocID="{1DF36030-1E11-4A6B-8D70-1B22638CDE53}" presName="nodeFollowingNodes" presStyleLbl="node1" presStyleIdx="3" presStyleCnt="6" custScaleY="128103">
        <dgm:presLayoutVars>
          <dgm:bulletEnabled val="1"/>
        </dgm:presLayoutVars>
      </dgm:prSet>
      <dgm:spPr/>
      <dgm:t>
        <a:bodyPr/>
        <a:lstStyle/>
        <a:p>
          <a:endParaRPr lang="ru-RU"/>
        </a:p>
      </dgm:t>
    </dgm:pt>
    <dgm:pt modelId="{69ABE811-B82C-46DE-856A-F60CC779AF03}" type="pres">
      <dgm:prSet presAssocID="{FBBDEB94-42E1-4CA0-A2FF-179E02553869}" presName="nodeFollowingNodes" presStyleLbl="node1" presStyleIdx="4" presStyleCnt="6" custScaleY="122733" custRadScaleRad="97034" custRadScaleInc="7200">
        <dgm:presLayoutVars>
          <dgm:bulletEnabled val="1"/>
        </dgm:presLayoutVars>
      </dgm:prSet>
      <dgm:spPr/>
      <dgm:t>
        <a:bodyPr/>
        <a:lstStyle/>
        <a:p>
          <a:endParaRPr lang="ru-RU"/>
        </a:p>
      </dgm:t>
    </dgm:pt>
    <dgm:pt modelId="{4A3035FB-E8F0-4672-9BC8-2C27F669E95C}" type="pres">
      <dgm:prSet presAssocID="{13B57258-9C9D-43DD-BC78-803DF4BEBFF4}" presName="nodeFollowingNodes" presStyleLbl="node1" presStyleIdx="5" presStyleCnt="6" custScaleY="142038" custRadScaleRad="104170" custRadScaleInc="-1651">
        <dgm:presLayoutVars>
          <dgm:bulletEnabled val="1"/>
        </dgm:presLayoutVars>
      </dgm:prSet>
      <dgm:spPr/>
      <dgm:t>
        <a:bodyPr/>
        <a:lstStyle/>
        <a:p>
          <a:endParaRPr lang="ru-RU"/>
        </a:p>
      </dgm:t>
    </dgm:pt>
  </dgm:ptLst>
  <dgm:cxnLst>
    <dgm:cxn modelId="{4C67439E-0614-4D40-9EA5-1EA9E8EAD6C7}" srcId="{BD078194-78C1-4932-B439-94108F479A2E}" destId="{FBBDEB94-42E1-4CA0-A2FF-179E02553869}" srcOrd="4" destOrd="0" parTransId="{7D5184B7-DE95-4F02-B559-AB06EB29C037}" sibTransId="{9BEE58FD-C5B4-4CB8-A182-1BD4E72E6878}"/>
    <dgm:cxn modelId="{957F87B8-7601-4AB1-B10C-E525D83FB25B}" type="presOf" srcId="{1DF36030-1E11-4A6B-8D70-1B22638CDE53}" destId="{E9682563-8E50-4838-81B3-9C63BC93C107}" srcOrd="0" destOrd="0" presId="urn:microsoft.com/office/officeart/2005/8/layout/cycle3"/>
    <dgm:cxn modelId="{47E90E6F-C7C5-4BAA-A92F-ADEEAD63A2D1}" type="presOf" srcId="{6776873B-40B0-47CE-B9A1-CF8CB91A69B1}" destId="{65A1CEEC-E44E-43CF-9A4C-68EBA8285929}" srcOrd="0" destOrd="0" presId="urn:microsoft.com/office/officeart/2005/8/layout/cycle3"/>
    <dgm:cxn modelId="{EB64E770-EF07-44E2-BF82-369729F75B80}" type="presOf" srcId="{13B57258-9C9D-43DD-BC78-803DF4BEBFF4}" destId="{4A3035FB-E8F0-4672-9BC8-2C27F669E95C}" srcOrd="0" destOrd="0" presId="urn:microsoft.com/office/officeart/2005/8/layout/cycle3"/>
    <dgm:cxn modelId="{B8FE0CF3-79D8-44CC-A97C-F8061157D2EF}" type="presOf" srcId="{3576440C-5CCE-4B0F-A2F7-7F789BC5B628}" destId="{E8DA68DD-32B1-4634-93F1-E40BA016519E}" srcOrd="0" destOrd="0" presId="urn:microsoft.com/office/officeart/2005/8/layout/cycle3"/>
    <dgm:cxn modelId="{208ABDE9-097C-4F2B-ACC9-DD4BBA3844B9}" type="presOf" srcId="{0E293345-D396-43D3-907D-1F92F7F41FFC}" destId="{F5E90C17-452C-4F9A-AC9F-1CB9F9EDF8B3}" srcOrd="0" destOrd="0" presId="urn:microsoft.com/office/officeart/2005/8/layout/cycle3"/>
    <dgm:cxn modelId="{BAC3766F-F32A-4A16-8154-A73990015D2B}" type="presOf" srcId="{8EEEFC3D-738E-4DF6-A865-5831A9ACE211}" destId="{966ABC37-BD09-4691-9168-912D7FD378A0}" srcOrd="0" destOrd="0" presId="urn:microsoft.com/office/officeart/2005/8/layout/cycle3"/>
    <dgm:cxn modelId="{308D6AC3-E7D4-49F8-B118-A1C0ED2095CB}" srcId="{BD078194-78C1-4932-B439-94108F479A2E}" destId="{3576440C-5CCE-4B0F-A2F7-7F789BC5B628}" srcOrd="2" destOrd="0" parTransId="{C08F1F49-F916-4E78-B399-A9E73D376522}" sibTransId="{9E07A18C-0659-4B68-A87E-EB788F2A2C90}"/>
    <dgm:cxn modelId="{C560566C-7777-4709-A03F-C1074C7A23F8}" type="presOf" srcId="{BD078194-78C1-4932-B439-94108F479A2E}" destId="{CCBC83B2-0BD6-40FD-80D2-B74D44C717BB}" srcOrd="0" destOrd="0" presId="urn:microsoft.com/office/officeart/2005/8/layout/cycle3"/>
    <dgm:cxn modelId="{107C889E-5BBF-48AC-A953-313EAD1D405A}" srcId="{BD078194-78C1-4932-B439-94108F479A2E}" destId="{8EEEFC3D-738E-4DF6-A865-5831A9ACE211}" srcOrd="1" destOrd="0" parTransId="{8B49CB69-FB63-4013-AD25-C177B3720CF0}" sibTransId="{CBE6C2AF-515D-4183-BE82-C04F9F326710}"/>
    <dgm:cxn modelId="{B5B379C5-97EC-424E-ACEF-5E97D9866CB3}" type="presOf" srcId="{FBBDEB94-42E1-4CA0-A2FF-179E02553869}" destId="{69ABE811-B82C-46DE-856A-F60CC779AF03}" srcOrd="0" destOrd="0" presId="urn:microsoft.com/office/officeart/2005/8/layout/cycle3"/>
    <dgm:cxn modelId="{E6320309-2331-4556-B065-6B0F9E50F063}" srcId="{BD078194-78C1-4932-B439-94108F479A2E}" destId="{13B57258-9C9D-43DD-BC78-803DF4BEBFF4}" srcOrd="5" destOrd="0" parTransId="{67A43976-A8E0-4820-A5A6-7E9A9C6EB733}" sibTransId="{1C6AF9B8-0426-4E24-8AFD-7C9D9AA1B229}"/>
    <dgm:cxn modelId="{C907B254-ADE6-4B63-A09E-8FA6842D0CB4}" srcId="{BD078194-78C1-4932-B439-94108F479A2E}" destId="{1DF36030-1E11-4A6B-8D70-1B22638CDE53}" srcOrd="3" destOrd="0" parTransId="{D5828E98-045F-426D-B089-4A11BEABBECC}" sibTransId="{DEE4219A-AFEF-4DC1-A02D-F04D342663C4}"/>
    <dgm:cxn modelId="{72947BDD-1CF2-43E8-873E-D9EF3EC2EC97}" srcId="{BD078194-78C1-4932-B439-94108F479A2E}" destId="{6776873B-40B0-47CE-B9A1-CF8CB91A69B1}" srcOrd="0" destOrd="0" parTransId="{8C454981-153A-484C-863A-C85AD35ECB23}" sibTransId="{0E293345-D396-43D3-907D-1F92F7F41FFC}"/>
    <dgm:cxn modelId="{D1695F18-9EA9-47DE-A326-55EC406263A6}" type="presParOf" srcId="{CCBC83B2-0BD6-40FD-80D2-B74D44C717BB}" destId="{B9805558-DE1B-4969-8C37-0712AE7D73BE}" srcOrd="0" destOrd="0" presId="urn:microsoft.com/office/officeart/2005/8/layout/cycle3"/>
    <dgm:cxn modelId="{20ED1CD4-55E2-4E28-8F87-2FC2CD830DE7}" type="presParOf" srcId="{B9805558-DE1B-4969-8C37-0712AE7D73BE}" destId="{65A1CEEC-E44E-43CF-9A4C-68EBA8285929}" srcOrd="0" destOrd="0" presId="urn:microsoft.com/office/officeart/2005/8/layout/cycle3"/>
    <dgm:cxn modelId="{CAA04CC0-41D4-4A50-A884-0577F3B699CB}" type="presParOf" srcId="{B9805558-DE1B-4969-8C37-0712AE7D73BE}" destId="{F5E90C17-452C-4F9A-AC9F-1CB9F9EDF8B3}" srcOrd="1" destOrd="0" presId="urn:microsoft.com/office/officeart/2005/8/layout/cycle3"/>
    <dgm:cxn modelId="{7393E4FC-032B-45F9-BA71-AE915C10809D}" type="presParOf" srcId="{B9805558-DE1B-4969-8C37-0712AE7D73BE}" destId="{966ABC37-BD09-4691-9168-912D7FD378A0}" srcOrd="2" destOrd="0" presId="urn:microsoft.com/office/officeart/2005/8/layout/cycle3"/>
    <dgm:cxn modelId="{8C171F34-B455-4A1E-B0FC-987810A77761}" type="presParOf" srcId="{B9805558-DE1B-4969-8C37-0712AE7D73BE}" destId="{E8DA68DD-32B1-4634-93F1-E40BA016519E}" srcOrd="3" destOrd="0" presId="urn:microsoft.com/office/officeart/2005/8/layout/cycle3"/>
    <dgm:cxn modelId="{D548290A-0508-4937-B9C3-0C8125EC142B}" type="presParOf" srcId="{B9805558-DE1B-4969-8C37-0712AE7D73BE}" destId="{E9682563-8E50-4838-81B3-9C63BC93C107}" srcOrd="4" destOrd="0" presId="urn:microsoft.com/office/officeart/2005/8/layout/cycle3"/>
    <dgm:cxn modelId="{6B98509F-7E76-4D19-B621-03F81B1156C0}" type="presParOf" srcId="{B9805558-DE1B-4969-8C37-0712AE7D73BE}" destId="{69ABE811-B82C-46DE-856A-F60CC779AF03}" srcOrd="5" destOrd="0" presId="urn:microsoft.com/office/officeart/2005/8/layout/cycle3"/>
    <dgm:cxn modelId="{DB63BD84-9D0A-4778-867E-29D4AC8FBD8B}" type="presParOf" srcId="{B9805558-DE1B-4969-8C37-0712AE7D73BE}" destId="{4A3035FB-E8F0-4672-9BC8-2C27F669E95C}" srcOrd="6" destOrd="0" presId="urn:microsoft.com/office/officeart/2005/8/layout/cycle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8931FDE-9004-49CE-B962-37E9EAA7E554}"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ru-RU"/>
        </a:p>
      </dgm:t>
    </dgm:pt>
    <dgm:pt modelId="{FE87A704-5A54-43B9-8682-3970D5CC4E7D}">
      <dgm:prSet phldrT="[Текст]" custT="1"/>
      <dgm:spPr/>
      <dgm:t>
        <a:bodyPr/>
        <a:lstStyle/>
        <a:p>
          <a:r>
            <a:rPr lang="ru-RU" sz="1400" b="1" dirty="0" smtClean="0">
              <a:latin typeface="Arial Narrow" panose="020B0606020202030204" pitchFamily="34" charset="0"/>
            </a:rPr>
            <a:t>Направления </a:t>
          </a:r>
          <a:r>
            <a:rPr lang="ru-RU" sz="1400" b="1" smtClean="0">
              <a:latin typeface="Arial Narrow" panose="020B0606020202030204" pitchFamily="34" charset="0"/>
            </a:rPr>
            <a:t>оценки </a:t>
          </a:r>
          <a:endParaRPr lang="ru-RU" sz="1400" b="1" dirty="0">
            <a:latin typeface="Arial Narrow" panose="020B0606020202030204" pitchFamily="34" charset="0"/>
          </a:endParaRPr>
        </a:p>
      </dgm:t>
    </dgm:pt>
    <dgm:pt modelId="{BE41A16B-B0B4-41AB-B67A-43DF43DC3F7D}" type="parTrans" cxnId="{51D60DCA-EEA5-4732-AD9F-6076410FB467}">
      <dgm:prSet/>
      <dgm:spPr/>
      <dgm:t>
        <a:bodyPr/>
        <a:lstStyle/>
        <a:p>
          <a:endParaRPr lang="ru-RU"/>
        </a:p>
      </dgm:t>
    </dgm:pt>
    <dgm:pt modelId="{3305EE38-318A-4186-BA37-D0533990BFB2}" type="sibTrans" cxnId="{51D60DCA-EEA5-4732-AD9F-6076410FB467}">
      <dgm:prSet/>
      <dgm:spPr/>
      <dgm:t>
        <a:bodyPr/>
        <a:lstStyle/>
        <a:p>
          <a:endParaRPr lang="ru-RU"/>
        </a:p>
      </dgm:t>
    </dgm:pt>
    <dgm:pt modelId="{E655AD82-1E3A-4E86-AFFB-800A1F912504}">
      <dgm:prSet phldrT="[Текст]" custT="1"/>
      <dgm:spPr/>
      <dgm:t>
        <a:bodyPr/>
        <a:lstStyle/>
        <a:p>
          <a:r>
            <a:rPr lang="ru-RU" sz="1400" dirty="0" smtClean="0">
              <a:latin typeface="Arial Narrow" panose="020B0606020202030204" pitchFamily="34" charset="0"/>
            </a:rPr>
            <a:t>первоначально утвержденный бюджет</a:t>
          </a:r>
          <a:endParaRPr lang="ru-RU" sz="1400" dirty="0">
            <a:latin typeface="Arial Narrow" panose="020B0606020202030204" pitchFamily="34" charset="0"/>
          </a:endParaRPr>
        </a:p>
      </dgm:t>
    </dgm:pt>
    <dgm:pt modelId="{0A4E5293-D9A3-42A8-81AE-0FD47A008D2F}" type="parTrans" cxnId="{08655952-81FC-48D8-9CE3-F900A0F484A8}">
      <dgm:prSet/>
      <dgm:spPr/>
      <dgm:t>
        <a:bodyPr/>
        <a:lstStyle/>
        <a:p>
          <a:endParaRPr lang="ru-RU"/>
        </a:p>
      </dgm:t>
    </dgm:pt>
    <dgm:pt modelId="{86967A41-92F0-49FB-842E-0699D999AFD6}" type="sibTrans" cxnId="{08655952-81FC-48D8-9CE3-F900A0F484A8}">
      <dgm:prSet/>
      <dgm:spPr/>
      <dgm:t>
        <a:bodyPr/>
        <a:lstStyle/>
        <a:p>
          <a:endParaRPr lang="ru-RU"/>
        </a:p>
      </dgm:t>
    </dgm:pt>
    <dgm:pt modelId="{72FED479-F6E9-4B02-B08D-1EE3755E6B31}">
      <dgm:prSet phldrT="[Текст]" custT="1"/>
      <dgm:spPr/>
      <dgm:t>
        <a:bodyPr/>
        <a:lstStyle/>
        <a:p>
          <a:r>
            <a:rPr lang="ru-RU" sz="1400" dirty="0" smtClean="0">
              <a:latin typeface="Arial Narrow" panose="020B0606020202030204" pitchFamily="34" charset="0"/>
            </a:rPr>
            <a:t>внесение изменений в закон о бюджете</a:t>
          </a:r>
          <a:endParaRPr lang="ru-RU" sz="1400" dirty="0">
            <a:latin typeface="Arial Narrow" panose="020B0606020202030204" pitchFamily="34" charset="0"/>
          </a:endParaRPr>
        </a:p>
      </dgm:t>
    </dgm:pt>
    <dgm:pt modelId="{E203D431-812D-46CC-9B94-FA47502128E5}" type="parTrans" cxnId="{8BDFC00B-096A-4EE8-9121-FC1904EF9353}">
      <dgm:prSet/>
      <dgm:spPr/>
      <dgm:t>
        <a:bodyPr/>
        <a:lstStyle/>
        <a:p>
          <a:endParaRPr lang="ru-RU"/>
        </a:p>
      </dgm:t>
    </dgm:pt>
    <dgm:pt modelId="{78E3D5A6-9EE8-40D4-8DC5-0D1F8E479D72}" type="sibTrans" cxnId="{8BDFC00B-096A-4EE8-9121-FC1904EF9353}">
      <dgm:prSet/>
      <dgm:spPr/>
      <dgm:t>
        <a:bodyPr/>
        <a:lstStyle/>
        <a:p>
          <a:endParaRPr lang="ru-RU"/>
        </a:p>
      </dgm:t>
    </dgm:pt>
    <dgm:pt modelId="{E537F181-9C10-46A9-A28B-5E4ED9BCBEAE}">
      <dgm:prSet phldrT="[Текст]" custT="1"/>
      <dgm:spPr/>
      <dgm:t>
        <a:bodyPr/>
        <a:lstStyle/>
        <a:p>
          <a:r>
            <a:rPr lang="ru-RU" sz="1400" b="1" dirty="0" smtClean="0">
              <a:latin typeface="Arial Narrow" panose="020B0606020202030204" pitchFamily="34" charset="0"/>
            </a:rPr>
            <a:t>Критерии оценки бюджетных данных</a:t>
          </a:r>
          <a:endParaRPr lang="ru-RU" sz="1400" b="1" dirty="0">
            <a:latin typeface="Arial Narrow" panose="020B0606020202030204" pitchFamily="34" charset="0"/>
          </a:endParaRPr>
        </a:p>
      </dgm:t>
    </dgm:pt>
    <dgm:pt modelId="{D728B57D-7D1B-4980-AED8-3F338CEAA058}" type="parTrans" cxnId="{8E7E793A-49A4-4894-AE51-044F1A40EC45}">
      <dgm:prSet/>
      <dgm:spPr/>
      <dgm:t>
        <a:bodyPr/>
        <a:lstStyle/>
        <a:p>
          <a:endParaRPr lang="ru-RU"/>
        </a:p>
      </dgm:t>
    </dgm:pt>
    <dgm:pt modelId="{C46E1859-5253-462D-AC5B-F7138FE11AFF}" type="sibTrans" cxnId="{8E7E793A-49A4-4894-AE51-044F1A40EC45}">
      <dgm:prSet/>
      <dgm:spPr/>
      <dgm:t>
        <a:bodyPr/>
        <a:lstStyle/>
        <a:p>
          <a:endParaRPr lang="ru-RU"/>
        </a:p>
      </dgm:t>
    </dgm:pt>
    <dgm:pt modelId="{174F1EE5-1F42-4241-95D0-AF66A71A1BFB}">
      <dgm:prSet phldrT="[Текст]" custT="1"/>
      <dgm:spPr/>
      <dgm:t>
        <a:bodyPr/>
        <a:lstStyle/>
        <a:p>
          <a:r>
            <a:rPr lang="ru-RU" sz="1400" dirty="0" smtClean="0">
              <a:latin typeface="Arial Narrow" panose="020B0606020202030204" pitchFamily="34" charset="0"/>
            </a:rPr>
            <a:t>легкий поиск информации</a:t>
          </a:r>
          <a:endParaRPr lang="ru-RU" sz="1400" dirty="0">
            <a:latin typeface="Arial Narrow" panose="020B0606020202030204" pitchFamily="34" charset="0"/>
          </a:endParaRPr>
        </a:p>
      </dgm:t>
    </dgm:pt>
    <dgm:pt modelId="{F6B14087-331E-4D13-B402-CDB1829D0B30}" type="parTrans" cxnId="{182DCBAC-6523-41B7-8405-CB021F91D6FC}">
      <dgm:prSet/>
      <dgm:spPr/>
      <dgm:t>
        <a:bodyPr/>
        <a:lstStyle/>
        <a:p>
          <a:endParaRPr lang="ru-RU"/>
        </a:p>
      </dgm:t>
    </dgm:pt>
    <dgm:pt modelId="{7995AE66-F272-4737-A414-871C1A65EA37}" type="sibTrans" cxnId="{182DCBAC-6523-41B7-8405-CB021F91D6FC}">
      <dgm:prSet/>
      <dgm:spPr/>
      <dgm:t>
        <a:bodyPr/>
        <a:lstStyle/>
        <a:p>
          <a:endParaRPr lang="ru-RU"/>
        </a:p>
      </dgm:t>
    </dgm:pt>
    <dgm:pt modelId="{0BB89A03-9A47-43D5-804F-8CA183AD43BB}">
      <dgm:prSet phldrT="[Текст]" custT="1"/>
      <dgm:spPr/>
      <dgm:t>
        <a:bodyPr/>
        <a:lstStyle/>
        <a:p>
          <a:r>
            <a:rPr lang="ru-RU" sz="1400" dirty="0" smtClean="0">
              <a:latin typeface="Arial Narrow" panose="020B0606020202030204" pitchFamily="34" charset="0"/>
            </a:rPr>
            <a:t>своевременность размещения информации</a:t>
          </a:r>
          <a:endParaRPr lang="ru-RU" sz="1400" dirty="0">
            <a:latin typeface="Arial Narrow" panose="020B0606020202030204" pitchFamily="34" charset="0"/>
          </a:endParaRPr>
        </a:p>
      </dgm:t>
    </dgm:pt>
    <dgm:pt modelId="{C2F77021-8F0C-452D-A4FB-C288317A797A}" type="parTrans" cxnId="{36EDCD03-B95D-4498-B236-FA17FE6D6775}">
      <dgm:prSet/>
      <dgm:spPr/>
      <dgm:t>
        <a:bodyPr/>
        <a:lstStyle/>
        <a:p>
          <a:endParaRPr lang="ru-RU"/>
        </a:p>
      </dgm:t>
    </dgm:pt>
    <dgm:pt modelId="{6745075D-CBA0-4FD5-8285-70D1359D313C}" type="sibTrans" cxnId="{36EDCD03-B95D-4498-B236-FA17FE6D6775}">
      <dgm:prSet/>
      <dgm:spPr/>
      <dgm:t>
        <a:bodyPr/>
        <a:lstStyle/>
        <a:p>
          <a:endParaRPr lang="ru-RU"/>
        </a:p>
      </dgm:t>
    </dgm:pt>
    <dgm:pt modelId="{5C0A109C-F8FA-4D1C-AEA1-1527F258DDFD}">
      <dgm:prSet custT="1"/>
      <dgm:spPr/>
      <dgm:t>
        <a:bodyPr/>
        <a:lstStyle/>
        <a:p>
          <a:r>
            <a:rPr lang="ru-RU" sz="1400" dirty="0" smtClean="0">
              <a:latin typeface="Arial Narrow" panose="020B0606020202030204" pitchFamily="34" charset="0"/>
            </a:rPr>
            <a:t>промежуточная отчетность об исполнении бюджета</a:t>
          </a:r>
          <a:endParaRPr lang="ru-RU" sz="1400" dirty="0">
            <a:latin typeface="Arial Narrow" panose="020B0606020202030204" pitchFamily="34" charset="0"/>
          </a:endParaRPr>
        </a:p>
      </dgm:t>
    </dgm:pt>
    <dgm:pt modelId="{1FDDF6CA-CDC9-4B47-B64A-2A201CF6DA2C}" type="parTrans" cxnId="{55B6352E-BFBC-43E8-AD30-9D82954561B6}">
      <dgm:prSet/>
      <dgm:spPr/>
      <dgm:t>
        <a:bodyPr/>
        <a:lstStyle/>
        <a:p>
          <a:endParaRPr lang="ru-RU"/>
        </a:p>
      </dgm:t>
    </dgm:pt>
    <dgm:pt modelId="{C14803A9-A9CC-4988-A0D4-4ED36C2A1C7B}" type="sibTrans" cxnId="{55B6352E-BFBC-43E8-AD30-9D82954561B6}">
      <dgm:prSet/>
      <dgm:spPr/>
      <dgm:t>
        <a:bodyPr/>
        <a:lstStyle/>
        <a:p>
          <a:endParaRPr lang="ru-RU"/>
        </a:p>
      </dgm:t>
    </dgm:pt>
    <dgm:pt modelId="{9C383401-FFEF-4E65-BEDF-40FD142D9CBB}">
      <dgm:prSet custT="1"/>
      <dgm:spPr/>
      <dgm:t>
        <a:bodyPr/>
        <a:lstStyle/>
        <a:p>
          <a:r>
            <a:rPr lang="ru-RU" sz="1400" dirty="0" smtClean="0">
              <a:latin typeface="Arial Narrow" panose="020B0606020202030204" pitchFamily="34" charset="0"/>
            </a:rPr>
            <a:t>годовой отчет об исполнении бюджета</a:t>
          </a:r>
          <a:endParaRPr lang="ru-RU" sz="1400" dirty="0">
            <a:latin typeface="Arial Narrow" panose="020B0606020202030204" pitchFamily="34" charset="0"/>
          </a:endParaRPr>
        </a:p>
      </dgm:t>
    </dgm:pt>
    <dgm:pt modelId="{39551F2C-78FA-490B-989A-1892A523C372}" type="parTrans" cxnId="{E54BB30A-5416-4D0C-A1AA-F4FC4F1CAC83}">
      <dgm:prSet/>
      <dgm:spPr/>
      <dgm:t>
        <a:bodyPr/>
        <a:lstStyle/>
        <a:p>
          <a:endParaRPr lang="ru-RU"/>
        </a:p>
      </dgm:t>
    </dgm:pt>
    <dgm:pt modelId="{EE3C2BD1-A914-443D-B29E-F79B57997713}" type="sibTrans" cxnId="{E54BB30A-5416-4D0C-A1AA-F4FC4F1CAC83}">
      <dgm:prSet/>
      <dgm:spPr/>
      <dgm:t>
        <a:bodyPr/>
        <a:lstStyle/>
        <a:p>
          <a:endParaRPr lang="ru-RU"/>
        </a:p>
      </dgm:t>
    </dgm:pt>
    <dgm:pt modelId="{329643CE-20D3-45D8-9DDE-787F8B7A3224}">
      <dgm:prSet custT="1"/>
      <dgm:spPr/>
      <dgm:t>
        <a:bodyPr/>
        <a:lstStyle/>
        <a:p>
          <a:r>
            <a:rPr lang="ru-RU" sz="1400" dirty="0" smtClean="0">
              <a:latin typeface="Arial Narrow" panose="020B0606020202030204" pitchFamily="34" charset="0"/>
            </a:rPr>
            <a:t>проект бюджета и материалы к нему</a:t>
          </a:r>
          <a:endParaRPr lang="ru-RU" sz="1400" dirty="0">
            <a:latin typeface="Arial Narrow" panose="020B0606020202030204" pitchFamily="34" charset="0"/>
          </a:endParaRPr>
        </a:p>
      </dgm:t>
    </dgm:pt>
    <dgm:pt modelId="{F313D4A4-7B31-4852-AF54-E332612C454A}" type="parTrans" cxnId="{2434683E-E907-480A-8DCA-7DB138DC1631}">
      <dgm:prSet/>
      <dgm:spPr/>
      <dgm:t>
        <a:bodyPr/>
        <a:lstStyle/>
        <a:p>
          <a:endParaRPr lang="ru-RU"/>
        </a:p>
      </dgm:t>
    </dgm:pt>
    <dgm:pt modelId="{B6B2319C-FA32-4E32-86F9-4616F2B99A8B}" type="sibTrans" cxnId="{2434683E-E907-480A-8DCA-7DB138DC1631}">
      <dgm:prSet/>
      <dgm:spPr/>
      <dgm:t>
        <a:bodyPr/>
        <a:lstStyle/>
        <a:p>
          <a:endParaRPr lang="ru-RU"/>
        </a:p>
      </dgm:t>
    </dgm:pt>
    <dgm:pt modelId="{013FCAB8-9529-441A-94E4-AF06846FA929}">
      <dgm:prSet custT="1"/>
      <dgm:spPr/>
      <dgm:t>
        <a:bodyPr/>
        <a:lstStyle/>
        <a:p>
          <a:r>
            <a:rPr lang="ru-RU" sz="1400" dirty="0" smtClean="0">
              <a:latin typeface="Arial Narrow" panose="020B0606020202030204" pitchFamily="34" charset="0"/>
            </a:rPr>
            <a:t>бюджет для граждан</a:t>
          </a:r>
          <a:endParaRPr lang="ru-RU" sz="1400" dirty="0">
            <a:latin typeface="Arial Narrow" panose="020B0606020202030204" pitchFamily="34" charset="0"/>
          </a:endParaRPr>
        </a:p>
      </dgm:t>
    </dgm:pt>
    <dgm:pt modelId="{B01FD908-C30D-4A0F-A764-54774C1F7FA8}" type="parTrans" cxnId="{C18450D2-4FD0-4FA1-AAE7-1BD135109294}">
      <dgm:prSet/>
      <dgm:spPr/>
      <dgm:t>
        <a:bodyPr/>
        <a:lstStyle/>
        <a:p>
          <a:endParaRPr lang="ru-RU"/>
        </a:p>
      </dgm:t>
    </dgm:pt>
    <dgm:pt modelId="{BE70F35C-ED4F-4979-85F5-1AE8597EA20D}" type="sibTrans" cxnId="{C18450D2-4FD0-4FA1-AAE7-1BD135109294}">
      <dgm:prSet/>
      <dgm:spPr/>
      <dgm:t>
        <a:bodyPr/>
        <a:lstStyle/>
        <a:p>
          <a:endParaRPr lang="ru-RU"/>
        </a:p>
      </dgm:t>
    </dgm:pt>
    <dgm:pt modelId="{AA0B6008-813A-4C0D-8263-06028793352F}">
      <dgm:prSet custT="1"/>
      <dgm:spPr/>
      <dgm:t>
        <a:bodyPr/>
        <a:lstStyle/>
        <a:p>
          <a:r>
            <a:rPr lang="ru-RU" sz="1400" dirty="0" smtClean="0">
              <a:latin typeface="Arial Narrow" panose="020B0606020202030204" pitchFamily="34" charset="0"/>
            </a:rPr>
            <a:t>финансовый контроль</a:t>
          </a:r>
          <a:endParaRPr lang="ru-RU" sz="1400" dirty="0">
            <a:latin typeface="Arial Narrow" panose="020B0606020202030204" pitchFamily="34" charset="0"/>
          </a:endParaRPr>
        </a:p>
      </dgm:t>
    </dgm:pt>
    <dgm:pt modelId="{1B260E61-AD09-4B79-971B-2742B350FCD1}" type="parTrans" cxnId="{E100BD3C-C003-4A4C-8242-A4FAEC1E0FF0}">
      <dgm:prSet/>
      <dgm:spPr/>
      <dgm:t>
        <a:bodyPr/>
        <a:lstStyle/>
        <a:p>
          <a:endParaRPr lang="ru-RU"/>
        </a:p>
      </dgm:t>
    </dgm:pt>
    <dgm:pt modelId="{BDB8C0A3-47F9-40DC-B4B8-F68C7EAAD0DB}" type="sibTrans" cxnId="{E100BD3C-C003-4A4C-8242-A4FAEC1E0FF0}">
      <dgm:prSet/>
      <dgm:spPr/>
      <dgm:t>
        <a:bodyPr/>
        <a:lstStyle/>
        <a:p>
          <a:endParaRPr lang="ru-RU"/>
        </a:p>
      </dgm:t>
    </dgm:pt>
    <dgm:pt modelId="{C79159D5-E5AF-44DB-9FBD-00D080A91FD6}">
      <dgm:prSet custT="1"/>
      <dgm:spPr/>
      <dgm:t>
        <a:bodyPr/>
        <a:lstStyle/>
        <a:p>
          <a:r>
            <a:rPr lang="ru-RU" sz="1400" dirty="0" smtClean="0">
              <a:latin typeface="Arial Narrow" panose="020B0606020202030204" pitchFamily="34" charset="0"/>
            </a:rPr>
            <a:t>публичные сведения о деятельности государственных учреждений</a:t>
          </a:r>
          <a:endParaRPr lang="ru-RU" sz="1400" dirty="0">
            <a:latin typeface="Arial Narrow" panose="020B0606020202030204" pitchFamily="34" charset="0"/>
          </a:endParaRPr>
        </a:p>
      </dgm:t>
    </dgm:pt>
    <dgm:pt modelId="{03BDF542-D185-4129-8ED9-5057AFA1093B}" type="parTrans" cxnId="{B5CD8E52-4038-4326-AC15-68F6B23753DE}">
      <dgm:prSet/>
      <dgm:spPr/>
      <dgm:t>
        <a:bodyPr/>
        <a:lstStyle/>
        <a:p>
          <a:endParaRPr lang="ru-RU"/>
        </a:p>
      </dgm:t>
    </dgm:pt>
    <dgm:pt modelId="{ABBAA4FB-2FD3-4EA3-B9EA-3493F18FADDA}" type="sibTrans" cxnId="{B5CD8E52-4038-4326-AC15-68F6B23753DE}">
      <dgm:prSet/>
      <dgm:spPr/>
      <dgm:t>
        <a:bodyPr/>
        <a:lstStyle/>
        <a:p>
          <a:endParaRPr lang="ru-RU"/>
        </a:p>
      </dgm:t>
    </dgm:pt>
    <dgm:pt modelId="{FB13093B-C683-4423-8B32-54632ACD9AC4}">
      <dgm:prSet custT="1"/>
      <dgm:spPr/>
      <dgm:t>
        <a:bodyPr/>
        <a:lstStyle/>
        <a:p>
          <a:r>
            <a:rPr lang="ru-RU" sz="1400" dirty="0" smtClean="0">
              <a:latin typeface="Arial Narrow" panose="020B0606020202030204" pitchFamily="34" charset="0"/>
            </a:rPr>
            <a:t>содержание информации</a:t>
          </a:r>
          <a:endParaRPr lang="ru-RU" sz="1400" dirty="0">
            <a:latin typeface="Arial Narrow" panose="020B0606020202030204" pitchFamily="34" charset="0"/>
          </a:endParaRPr>
        </a:p>
      </dgm:t>
    </dgm:pt>
    <dgm:pt modelId="{B9C3CBD4-2BB2-48BA-9E83-93EF2C1989AB}" type="parTrans" cxnId="{E6778452-AE1F-4EC8-9805-9AF1416B4136}">
      <dgm:prSet/>
      <dgm:spPr/>
      <dgm:t>
        <a:bodyPr/>
        <a:lstStyle/>
        <a:p>
          <a:endParaRPr lang="ru-RU"/>
        </a:p>
      </dgm:t>
    </dgm:pt>
    <dgm:pt modelId="{D9FB037A-62A5-4D55-BC1F-5A4986F12D59}" type="sibTrans" cxnId="{E6778452-AE1F-4EC8-9805-9AF1416B4136}">
      <dgm:prSet/>
      <dgm:spPr/>
      <dgm:t>
        <a:bodyPr/>
        <a:lstStyle/>
        <a:p>
          <a:endParaRPr lang="ru-RU"/>
        </a:p>
      </dgm:t>
    </dgm:pt>
    <dgm:pt modelId="{AB4E5B1E-9690-4EAE-8512-1C4BEC71E97E}">
      <dgm:prSet custT="1"/>
      <dgm:spPr/>
      <dgm:t>
        <a:bodyPr/>
        <a:lstStyle/>
        <a:p>
          <a:r>
            <a:rPr lang="ru-RU" sz="1400" dirty="0" smtClean="0">
              <a:latin typeface="Arial Narrow" panose="020B0606020202030204" pitchFamily="34" charset="0"/>
            </a:rPr>
            <a:t>удобство форматов данных для повторного использования</a:t>
          </a:r>
          <a:endParaRPr lang="ru-RU" sz="1400" dirty="0">
            <a:latin typeface="Arial Narrow" panose="020B0606020202030204" pitchFamily="34" charset="0"/>
          </a:endParaRPr>
        </a:p>
      </dgm:t>
    </dgm:pt>
    <dgm:pt modelId="{1382ECC2-8EF7-4EFA-92C0-B324277D3525}" type="parTrans" cxnId="{E362C3B9-DF2C-478C-8F55-E902C48CED8D}">
      <dgm:prSet/>
      <dgm:spPr/>
      <dgm:t>
        <a:bodyPr/>
        <a:lstStyle/>
        <a:p>
          <a:endParaRPr lang="ru-RU"/>
        </a:p>
      </dgm:t>
    </dgm:pt>
    <dgm:pt modelId="{02103988-6E22-442A-B814-387DF995D7B5}" type="sibTrans" cxnId="{E362C3B9-DF2C-478C-8F55-E902C48CED8D}">
      <dgm:prSet/>
      <dgm:spPr/>
      <dgm:t>
        <a:bodyPr/>
        <a:lstStyle/>
        <a:p>
          <a:endParaRPr lang="ru-RU"/>
        </a:p>
      </dgm:t>
    </dgm:pt>
    <dgm:pt modelId="{51A77B1C-2EEF-4096-928D-1D30CA32878A}">
      <dgm:prSet custT="1"/>
      <dgm:spPr/>
      <dgm:t>
        <a:bodyPr/>
        <a:lstStyle/>
        <a:p>
          <a:r>
            <a:rPr lang="ru-RU" sz="1400" dirty="0" smtClean="0">
              <a:latin typeface="Arial Narrow" panose="020B0606020202030204" pitchFamily="34" charset="0"/>
            </a:rPr>
            <a:t>применение современных графических способов подачи информации</a:t>
          </a:r>
          <a:endParaRPr lang="ru-RU" sz="1400" dirty="0">
            <a:latin typeface="Arial Narrow" panose="020B0606020202030204" pitchFamily="34" charset="0"/>
          </a:endParaRPr>
        </a:p>
      </dgm:t>
    </dgm:pt>
    <dgm:pt modelId="{7B73A3CD-61F7-4F36-A9FD-A5492EBFD873}" type="parTrans" cxnId="{60C8E128-1D64-4D25-8EC9-4C1D390EDD6F}">
      <dgm:prSet/>
      <dgm:spPr/>
      <dgm:t>
        <a:bodyPr/>
        <a:lstStyle/>
        <a:p>
          <a:endParaRPr lang="ru-RU"/>
        </a:p>
      </dgm:t>
    </dgm:pt>
    <dgm:pt modelId="{E3A9D9FD-E513-4FC4-8245-4EA7BB369140}" type="sibTrans" cxnId="{60C8E128-1D64-4D25-8EC9-4C1D390EDD6F}">
      <dgm:prSet/>
      <dgm:spPr/>
      <dgm:t>
        <a:bodyPr/>
        <a:lstStyle/>
        <a:p>
          <a:endParaRPr lang="ru-RU"/>
        </a:p>
      </dgm:t>
    </dgm:pt>
    <dgm:pt modelId="{030DCAD8-16D1-43D2-BC0F-89D78B423000}">
      <dgm:prSet custT="1"/>
      <dgm:spPr/>
      <dgm:t>
        <a:bodyPr/>
        <a:lstStyle/>
        <a:p>
          <a:r>
            <a:rPr lang="ru-RU" sz="1400" dirty="0" smtClean="0">
              <a:latin typeface="Arial Narrow" panose="020B0606020202030204" pitchFamily="34" charset="0"/>
            </a:rPr>
            <a:t>организация работы общественного совета</a:t>
          </a:r>
          <a:endParaRPr lang="ru-RU" sz="1400" dirty="0">
            <a:latin typeface="Arial Narrow" panose="020B0606020202030204" pitchFamily="34" charset="0"/>
          </a:endParaRPr>
        </a:p>
      </dgm:t>
    </dgm:pt>
    <dgm:pt modelId="{04B9D672-372F-4661-BAA7-20FE94DF8F24}" type="parTrans" cxnId="{4B079024-C957-4B4F-98C5-62486684E609}">
      <dgm:prSet/>
      <dgm:spPr/>
      <dgm:t>
        <a:bodyPr/>
        <a:lstStyle/>
        <a:p>
          <a:endParaRPr lang="ru-RU"/>
        </a:p>
      </dgm:t>
    </dgm:pt>
    <dgm:pt modelId="{A349FF92-BB5A-4B31-8B91-45EB2E3E7501}" type="sibTrans" cxnId="{4B079024-C957-4B4F-98C5-62486684E609}">
      <dgm:prSet/>
      <dgm:spPr/>
      <dgm:t>
        <a:bodyPr/>
        <a:lstStyle/>
        <a:p>
          <a:endParaRPr lang="ru-RU"/>
        </a:p>
      </dgm:t>
    </dgm:pt>
    <dgm:pt modelId="{7909BC95-367F-409D-B97B-33E8F101041D}" type="pres">
      <dgm:prSet presAssocID="{68931FDE-9004-49CE-B962-37E9EAA7E554}" presName="diagram" presStyleCnt="0">
        <dgm:presLayoutVars>
          <dgm:chPref val="1"/>
          <dgm:dir/>
          <dgm:animOne val="branch"/>
          <dgm:animLvl val="lvl"/>
          <dgm:resizeHandles/>
        </dgm:presLayoutVars>
      </dgm:prSet>
      <dgm:spPr/>
      <dgm:t>
        <a:bodyPr/>
        <a:lstStyle/>
        <a:p>
          <a:endParaRPr lang="ru-RU"/>
        </a:p>
      </dgm:t>
    </dgm:pt>
    <dgm:pt modelId="{5DFE6213-2487-4088-944D-0781142F5092}" type="pres">
      <dgm:prSet presAssocID="{FE87A704-5A54-43B9-8682-3970D5CC4E7D}" presName="root" presStyleCnt="0"/>
      <dgm:spPr/>
    </dgm:pt>
    <dgm:pt modelId="{2E0709F8-7D0A-4143-8CE0-6077CFB1C672}" type="pres">
      <dgm:prSet presAssocID="{FE87A704-5A54-43B9-8682-3970D5CC4E7D}" presName="rootComposite" presStyleCnt="0"/>
      <dgm:spPr/>
    </dgm:pt>
    <dgm:pt modelId="{6F63AB3B-F883-442A-8E6B-40D1B9A579C8}" type="pres">
      <dgm:prSet presAssocID="{FE87A704-5A54-43B9-8682-3970D5CC4E7D}" presName="rootText" presStyleLbl="node1" presStyleIdx="0" presStyleCnt="2" custScaleX="252807" custScaleY="92637" custLinFactNeighborX="-15979" custLinFactNeighborY="-37"/>
      <dgm:spPr/>
      <dgm:t>
        <a:bodyPr/>
        <a:lstStyle/>
        <a:p>
          <a:endParaRPr lang="ru-RU"/>
        </a:p>
      </dgm:t>
    </dgm:pt>
    <dgm:pt modelId="{91DBA9D5-7F7C-44B9-9AE4-33BD8EB5E59E}" type="pres">
      <dgm:prSet presAssocID="{FE87A704-5A54-43B9-8682-3970D5CC4E7D}" presName="rootConnector" presStyleLbl="node1" presStyleIdx="0" presStyleCnt="2"/>
      <dgm:spPr/>
      <dgm:t>
        <a:bodyPr/>
        <a:lstStyle/>
        <a:p>
          <a:endParaRPr lang="ru-RU"/>
        </a:p>
      </dgm:t>
    </dgm:pt>
    <dgm:pt modelId="{A57A32FE-5576-4B0A-81D7-B78C6377C71F}" type="pres">
      <dgm:prSet presAssocID="{FE87A704-5A54-43B9-8682-3970D5CC4E7D}" presName="childShape" presStyleCnt="0"/>
      <dgm:spPr/>
    </dgm:pt>
    <dgm:pt modelId="{D961254D-C2A0-4806-8565-896671E7D43A}" type="pres">
      <dgm:prSet presAssocID="{0A4E5293-D9A3-42A8-81AE-0FD47A008D2F}" presName="Name13" presStyleLbl="parChTrans1D2" presStyleIdx="0" presStyleCnt="14"/>
      <dgm:spPr/>
      <dgm:t>
        <a:bodyPr/>
        <a:lstStyle/>
        <a:p>
          <a:endParaRPr lang="ru-RU"/>
        </a:p>
      </dgm:t>
    </dgm:pt>
    <dgm:pt modelId="{6E7CA441-AEF5-4863-8DED-0A399D265096}" type="pres">
      <dgm:prSet presAssocID="{E655AD82-1E3A-4E86-AFFB-800A1F912504}" presName="childText" presStyleLbl="bgAcc1" presStyleIdx="0" presStyleCnt="14" custScaleX="232246" custScaleY="72911" custLinFactNeighborX="-7486" custLinFactNeighborY="1014">
        <dgm:presLayoutVars>
          <dgm:bulletEnabled val="1"/>
        </dgm:presLayoutVars>
      </dgm:prSet>
      <dgm:spPr/>
      <dgm:t>
        <a:bodyPr/>
        <a:lstStyle/>
        <a:p>
          <a:endParaRPr lang="ru-RU"/>
        </a:p>
      </dgm:t>
    </dgm:pt>
    <dgm:pt modelId="{F4F98089-77CE-4D9A-BED7-365294ED290A}" type="pres">
      <dgm:prSet presAssocID="{E203D431-812D-46CC-9B94-FA47502128E5}" presName="Name13" presStyleLbl="parChTrans1D2" presStyleIdx="1" presStyleCnt="14"/>
      <dgm:spPr/>
      <dgm:t>
        <a:bodyPr/>
        <a:lstStyle/>
        <a:p>
          <a:endParaRPr lang="ru-RU"/>
        </a:p>
      </dgm:t>
    </dgm:pt>
    <dgm:pt modelId="{8142C035-4011-4DC4-9458-E8C72ABCC6A3}" type="pres">
      <dgm:prSet presAssocID="{72FED479-F6E9-4B02-B08D-1EE3755E6B31}" presName="childText" presStyleLbl="bgAcc1" presStyleIdx="1" presStyleCnt="14" custScaleX="232246" custScaleY="65885" custLinFactNeighborX="-7486" custLinFactNeighborY="-1828">
        <dgm:presLayoutVars>
          <dgm:bulletEnabled val="1"/>
        </dgm:presLayoutVars>
      </dgm:prSet>
      <dgm:spPr/>
      <dgm:t>
        <a:bodyPr/>
        <a:lstStyle/>
        <a:p>
          <a:endParaRPr lang="ru-RU"/>
        </a:p>
      </dgm:t>
    </dgm:pt>
    <dgm:pt modelId="{C9185CEC-9B9D-455E-93A8-7FBDBBC2FCB7}" type="pres">
      <dgm:prSet presAssocID="{1FDDF6CA-CDC9-4B47-B64A-2A201CF6DA2C}" presName="Name13" presStyleLbl="parChTrans1D2" presStyleIdx="2" presStyleCnt="14"/>
      <dgm:spPr/>
      <dgm:t>
        <a:bodyPr/>
        <a:lstStyle/>
        <a:p>
          <a:endParaRPr lang="ru-RU"/>
        </a:p>
      </dgm:t>
    </dgm:pt>
    <dgm:pt modelId="{ACBC6603-CF25-438C-934F-01C67E97A324}" type="pres">
      <dgm:prSet presAssocID="{5C0A109C-F8FA-4D1C-AEA1-1527F258DDFD}" presName="childText" presStyleLbl="bgAcc1" presStyleIdx="2" presStyleCnt="14" custScaleX="232246" custScaleY="120145" custLinFactNeighborX="-7486" custLinFactNeighborY="-2262">
        <dgm:presLayoutVars>
          <dgm:bulletEnabled val="1"/>
        </dgm:presLayoutVars>
      </dgm:prSet>
      <dgm:spPr/>
      <dgm:t>
        <a:bodyPr/>
        <a:lstStyle/>
        <a:p>
          <a:endParaRPr lang="ru-RU"/>
        </a:p>
      </dgm:t>
    </dgm:pt>
    <dgm:pt modelId="{D2C22B35-7265-4A66-B6D3-80C6048D6CB8}" type="pres">
      <dgm:prSet presAssocID="{39551F2C-78FA-490B-989A-1892A523C372}" presName="Name13" presStyleLbl="parChTrans1D2" presStyleIdx="3" presStyleCnt="14"/>
      <dgm:spPr/>
      <dgm:t>
        <a:bodyPr/>
        <a:lstStyle/>
        <a:p>
          <a:endParaRPr lang="ru-RU"/>
        </a:p>
      </dgm:t>
    </dgm:pt>
    <dgm:pt modelId="{25D52A79-0AF4-441B-8358-6AE35CCF2C88}" type="pres">
      <dgm:prSet presAssocID="{9C383401-FFEF-4E65-BEDF-40FD142D9CBB}" presName="childText" presStyleLbl="bgAcc1" presStyleIdx="3" presStyleCnt="14" custScaleX="232246" custScaleY="77730" custLinFactNeighborX="-7486" custLinFactNeighborY="-4841">
        <dgm:presLayoutVars>
          <dgm:bulletEnabled val="1"/>
        </dgm:presLayoutVars>
      </dgm:prSet>
      <dgm:spPr/>
      <dgm:t>
        <a:bodyPr/>
        <a:lstStyle/>
        <a:p>
          <a:endParaRPr lang="ru-RU"/>
        </a:p>
      </dgm:t>
    </dgm:pt>
    <dgm:pt modelId="{EF125202-1A7E-4CAB-9435-1EBAFC7F2CA9}" type="pres">
      <dgm:prSet presAssocID="{F313D4A4-7B31-4852-AF54-E332612C454A}" presName="Name13" presStyleLbl="parChTrans1D2" presStyleIdx="4" presStyleCnt="14"/>
      <dgm:spPr/>
      <dgm:t>
        <a:bodyPr/>
        <a:lstStyle/>
        <a:p>
          <a:endParaRPr lang="ru-RU"/>
        </a:p>
      </dgm:t>
    </dgm:pt>
    <dgm:pt modelId="{413B6F4E-9AD0-4189-A2C3-0BAB24E4ADAD}" type="pres">
      <dgm:prSet presAssocID="{329643CE-20D3-45D8-9DDE-787F8B7A3224}" presName="childText" presStyleLbl="bgAcc1" presStyleIdx="4" presStyleCnt="14" custScaleX="232246" custScaleY="88001" custLinFactNeighborX="-5842" custLinFactNeighborY="12">
        <dgm:presLayoutVars>
          <dgm:bulletEnabled val="1"/>
        </dgm:presLayoutVars>
      </dgm:prSet>
      <dgm:spPr/>
      <dgm:t>
        <a:bodyPr/>
        <a:lstStyle/>
        <a:p>
          <a:endParaRPr lang="ru-RU"/>
        </a:p>
      </dgm:t>
    </dgm:pt>
    <dgm:pt modelId="{D0360933-845A-4B7D-9E76-AAA85BAD7739}" type="pres">
      <dgm:prSet presAssocID="{B01FD908-C30D-4A0F-A764-54774C1F7FA8}" presName="Name13" presStyleLbl="parChTrans1D2" presStyleIdx="5" presStyleCnt="14"/>
      <dgm:spPr/>
      <dgm:t>
        <a:bodyPr/>
        <a:lstStyle/>
        <a:p>
          <a:endParaRPr lang="ru-RU"/>
        </a:p>
      </dgm:t>
    </dgm:pt>
    <dgm:pt modelId="{EF3F9287-BDCA-4C56-8895-C67F19580CD7}" type="pres">
      <dgm:prSet presAssocID="{013FCAB8-9529-441A-94E4-AF06846FA929}" presName="childText" presStyleLbl="bgAcc1" presStyleIdx="5" presStyleCnt="14" custScaleX="232246" custScaleY="46030" custLinFactNeighborX="-5842" custLinFactNeighborY="-1921">
        <dgm:presLayoutVars>
          <dgm:bulletEnabled val="1"/>
        </dgm:presLayoutVars>
      </dgm:prSet>
      <dgm:spPr/>
      <dgm:t>
        <a:bodyPr/>
        <a:lstStyle/>
        <a:p>
          <a:endParaRPr lang="ru-RU"/>
        </a:p>
      </dgm:t>
    </dgm:pt>
    <dgm:pt modelId="{3DFEB98E-1E8D-490A-B255-FDBA1CBEDB16}" type="pres">
      <dgm:prSet presAssocID="{1B260E61-AD09-4B79-971B-2742B350FCD1}" presName="Name13" presStyleLbl="parChTrans1D2" presStyleIdx="6" presStyleCnt="14"/>
      <dgm:spPr/>
      <dgm:t>
        <a:bodyPr/>
        <a:lstStyle/>
        <a:p>
          <a:endParaRPr lang="ru-RU"/>
        </a:p>
      </dgm:t>
    </dgm:pt>
    <dgm:pt modelId="{F23B3DB9-8A57-4B45-998B-551CA8A1332E}" type="pres">
      <dgm:prSet presAssocID="{AA0B6008-813A-4C0D-8263-06028793352F}" presName="childText" presStyleLbl="bgAcc1" presStyleIdx="6" presStyleCnt="14" custScaleX="232246" custScaleY="70010" custLinFactNeighborX="-5842" custLinFactNeighborY="2285">
        <dgm:presLayoutVars>
          <dgm:bulletEnabled val="1"/>
        </dgm:presLayoutVars>
      </dgm:prSet>
      <dgm:spPr/>
      <dgm:t>
        <a:bodyPr/>
        <a:lstStyle/>
        <a:p>
          <a:endParaRPr lang="ru-RU"/>
        </a:p>
      </dgm:t>
    </dgm:pt>
    <dgm:pt modelId="{0DFEE257-90C7-49A0-AA40-9ED93035C5BC}" type="pres">
      <dgm:prSet presAssocID="{03BDF542-D185-4129-8ED9-5057AFA1093B}" presName="Name13" presStyleLbl="parChTrans1D2" presStyleIdx="7" presStyleCnt="14"/>
      <dgm:spPr/>
      <dgm:t>
        <a:bodyPr/>
        <a:lstStyle/>
        <a:p>
          <a:endParaRPr lang="ru-RU"/>
        </a:p>
      </dgm:t>
    </dgm:pt>
    <dgm:pt modelId="{D01219EE-93B6-4A4E-A1AF-80D70E26344C}" type="pres">
      <dgm:prSet presAssocID="{C79159D5-E5AF-44DB-9FBD-00D080A91FD6}" presName="childText" presStyleLbl="bgAcc1" presStyleIdx="7" presStyleCnt="14" custScaleX="232246" custScaleY="151746" custLinFactNeighborX="-5953" custLinFactNeighborY="-4021">
        <dgm:presLayoutVars>
          <dgm:bulletEnabled val="1"/>
        </dgm:presLayoutVars>
      </dgm:prSet>
      <dgm:spPr/>
      <dgm:t>
        <a:bodyPr/>
        <a:lstStyle/>
        <a:p>
          <a:endParaRPr lang="ru-RU"/>
        </a:p>
      </dgm:t>
    </dgm:pt>
    <dgm:pt modelId="{7EAA1F4B-37D9-4E68-8045-6F13492F8C4D}" type="pres">
      <dgm:prSet presAssocID="{04B9D672-372F-4661-BAA7-20FE94DF8F24}" presName="Name13" presStyleLbl="parChTrans1D2" presStyleIdx="8" presStyleCnt="14"/>
      <dgm:spPr/>
      <dgm:t>
        <a:bodyPr/>
        <a:lstStyle/>
        <a:p>
          <a:endParaRPr lang="ru-RU"/>
        </a:p>
      </dgm:t>
    </dgm:pt>
    <dgm:pt modelId="{4C578B7B-07EB-4872-BFB8-65FDDA73D7D5}" type="pres">
      <dgm:prSet presAssocID="{030DCAD8-16D1-43D2-BC0F-89D78B423000}" presName="childText" presStyleLbl="bgAcc1" presStyleIdx="8" presStyleCnt="14" custScaleX="232246" custScaleY="84540" custLinFactNeighborX="-6808" custLinFactNeighborY="3153">
        <dgm:presLayoutVars>
          <dgm:bulletEnabled val="1"/>
        </dgm:presLayoutVars>
      </dgm:prSet>
      <dgm:spPr/>
      <dgm:t>
        <a:bodyPr/>
        <a:lstStyle/>
        <a:p>
          <a:endParaRPr lang="ru-RU"/>
        </a:p>
      </dgm:t>
    </dgm:pt>
    <dgm:pt modelId="{DCB53CCD-F52D-4B5F-9F4C-FFF8A36E8F98}" type="pres">
      <dgm:prSet presAssocID="{E537F181-9C10-46A9-A28B-5E4ED9BCBEAE}" presName="root" presStyleCnt="0"/>
      <dgm:spPr/>
    </dgm:pt>
    <dgm:pt modelId="{4AB48743-B224-4F4A-8872-70AB5E9D1FFE}" type="pres">
      <dgm:prSet presAssocID="{E537F181-9C10-46A9-A28B-5E4ED9BCBEAE}" presName="rootComposite" presStyleCnt="0"/>
      <dgm:spPr/>
    </dgm:pt>
    <dgm:pt modelId="{6FE1F457-2963-443D-802B-8686A6E42C36}" type="pres">
      <dgm:prSet presAssocID="{E537F181-9C10-46A9-A28B-5E4ED9BCBEAE}" presName="rootText" presStyleLbl="node1" presStyleIdx="1" presStyleCnt="2" custScaleX="272366" custScaleY="92637" custLinFactNeighborX="7063" custLinFactNeighborY="-31"/>
      <dgm:spPr/>
      <dgm:t>
        <a:bodyPr/>
        <a:lstStyle/>
        <a:p>
          <a:endParaRPr lang="ru-RU"/>
        </a:p>
      </dgm:t>
    </dgm:pt>
    <dgm:pt modelId="{BA083B7F-4523-48FE-8F5E-70C18E3889D5}" type="pres">
      <dgm:prSet presAssocID="{E537F181-9C10-46A9-A28B-5E4ED9BCBEAE}" presName="rootConnector" presStyleLbl="node1" presStyleIdx="1" presStyleCnt="2"/>
      <dgm:spPr/>
      <dgm:t>
        <a:bodyPr/>
        <a:lstStyle/>
        <a:p>
          <a:endParaRPr lang="ru-RU"/>
        </a:p>
      </dgm:t>
    </dgm:pt>
    <dgm:pt modelId="{B152BAB1-CC56-407C-B4BC-21DA8D6BDBBC}" type="pres">
      <dgm:prSet presAssocID="{E537F181-9C10-46A9-A28B-5E4ED9BCBEAE}" presName="childShape" presStyleCnt="0"/>
      <dgm:spPr/>
    </dgm:pt>
    <dgm:pt modelId="{BAF0D8A1-CDD4-4302-A86C-6C803FBBD992}" type="pres">
      <dgm:prSet presAssocID="{F6B14087-331E-4D13-B402-CDB1829D0B30}" presName="Name13" presStyleLbl="parChTrans1D2" presStyleIdx="9" presStyleCnt="14"/>
      <dgm:spPr/>
      <dgm:t>
        <a:bodyPr/>
        <a:lstStyle/>
        <a:p>
          <a:endParaRPr lang="ru-RU"/>
        </a:p>
      </dgm:t>
    </dgm:pt>
    <dgm:pt modelId="{A308DA83-B778-49A3-83E6-2C5D93CD6924}" type="pres">
      <dgm:prSet presAssocID="{174F1EE5-1F42-4241-95D0-AF66A71A1BFB}" presName="childText" presStyleLbl="bgAcc1" presStyleIdx="9" presStyleCnt="14" custScaleX="271783" custScaleY="57981">
        <dgm:presLayoutVars>
          <dgm:bulletEnabled val="1"/>
        </dgm:presLayoutVars>
      </dgm:prSet>
      <dgm:spPr/>
      <dgm:t>
        <a:bodyPr/>
        <a:lstStyle/>
        <a:p>
          <a:endParaRPr lang="ru-RU"/>
        </a:p>
      </dgm:t>
    </dgm:pt>
    <dgm:pt modelId="{F1C52B4E-7F5A-40D3-97C3-A2DC0CAF1D01}" type="pres">
      <dgm:prSet presAssocID="{C2F77021-8F0C-452D-A4FB-C288317A797A}" presName="Name13" presStyleLbl="parChTrans1D2" presStyleIdx="10" presStyleCnt="14"/>
      <dgm:spPr/>
      <dgm:t>
        <a:bodyPr/>
        <a:lstStyle/>
        <a:p>
          <a:endParaRPr lang="ru-RU"/>
        </a:p>
      </dgm:t>
    </dgm:pt>
    <dgm:pt modelId="{0DFAC7B8-9D92-4110-A5DA-389AC2A86D03}" type="pres">
      <dgm:prSet presAssocID="{0BB89A03-9A47-43D5-804F-8CA183AD43BB}" presName="childText" presStyleLbl="bgAcc1" presStyleIdx="10" presStyleCnt="14" custScaleX="270624" custScaleY="133559" custLinFactNeighborX="5060" custLinFactNeighborY="2180">
        <dgm:presLayoutVars>
          <dgm:bulletEnabled val="1"/>
        </dgm:presLayoutVars>
      </dgm:prSet>
      <dgm:spPr/>
      <dgm:t>
        <a:bodyPr/>
        <a:lstStyle/>
        <a:p>
          <a:endParaRPr lang="ru-RU"/>
        </a:p>
      </dgm:t>
    </dgm:pt>
    <dgm:pt modelId="{A6753438-06D3-4D0A-A557-4E1ED1CEC55E}" type="pres">
      <dgm:prSet presAssocID="{B9C3CBD4-2BB2-48BA-9E83-93EF2C1989AB}" presName="Name13" presStyleLbl="parChTrans1D2" presStyleIdx="11" presStyleCnt="14"/>
      <dgm:spPr/>
      <dgm:t>
        <a:bodyPr/>
        <a:lstStyle/>
        <a:p>
          <a:endParaRPr lang="ru-RU"/>
        </a:p>
      </dgm:t>
    </dgm:pt>
    <dgm:pt modelId="{34B7806C-36B7-4A97-A04A-DAC6053E9C24}" type="pres">
      <dgm:prSet presAssocID="{FB13093B-C683-4423-8B32-54632ACD9AC4}" presName="childText" presStyleLbl="bgAcc1" presStyleIdx="11" presStyleCnt="14" custScaleX="274393" custScaleY="67000">
        <dgm:presLayoutVars>
          <dgm:bulletEnabled val="1"/>
        </dgm:presLayoutVars>
      </dgm:prSet>
      <dgm:spPr/>
      <dgm:t>
        <a:bodyPr/>
        <a:lstStyle/>
        <a:p>
          <a:endParaRPr lang="ru-RU"/>
        </a:p>
      </dgm:t>
    </dgm:pt>
    <dgm:pt modelId="{951DB917-C4E3-498B-8E22-AEEF40B1FB20}" type="pres">
      <dgm:prSet presAssocID="{1382ECC2-8EF7-4EFA-92C0-B324277D3525}" presName="Name13" presStyleLbl="parChTrans1D2" presStyleIdx="12" presStyleCnt="14"/>
      <dgm:spPr/>
      <dgm:t>
        <a:bodyPr/>
        <a:lstStyle/>
        <a:p>
          <a:endParaRPr lang="ru-RU"/>
        </a:p>
      </dgm:t>
    </dgm:pt>
    <dgm:pt modelId="{A44172B5-5A7C-4FB7-8D34-95D9AE1ADCFE}" type="pres">
      <dgm:prSet presAssocID="{AB4E5B1E-9690-4EAE-8512-1C4BEC71E97E}" presName="childText" presStyleLbl="bgAcc1" presStyleIdx="12" presStyleCnt="14" custScaleX="272308" custScaleY="120106">
        <dgm:presLayoutVars>
          <dgm:bulletEnabled val="1"/>
        </dgm:presLayoutVars>
      </dgm:prSet>
      <dgm:spPr/>
      <dgm:t>
        <a:bodyPr/>
        <a:lstStyle/>
        <a:p>
          <a:endParaRPr lang="ru-RU"/>
        </a:p>
      </dgm:t>
    </dgm:pt>
    <dgm:pt modelId="{B627B786-8121-44E7-A22D-00D172ED5AE1}" type="pres">
      <dgm:prSet presAssocID="{7B73A3CD-61F7-4F36-A9FD-A5492EBFD873}" presName="Name13" presStyleLbl="parChTrans1D2" presStyleIdx="13" presStyleCnt="14"/>
      <dgm:spPr/>
      <dgm:t>
        <a:bodyPr/>
        <a:lstStyle/>
        <a:p>
          <a:endParaRPr lang="ru-RU"/>
        </a:p>
      </dgm:t>
    </dgm:pt>
    <dgm:pt modelId="{EC94EEA0-1F11-4B5B-837B-8A4C27D96F5E}" type="pres">
      <dgm:prSet presAssocID="{51A77B1C-2EEF-4096-928D-1D30CA32878A}" presName="childText" presStyleLbl="bgAcc1" presStyleIdx="13" presStyleCnt="14" custScaleX="272869" custScaleY="124679">
        <dgm:presLayoutVars>
          <dgm:bulletEnabled val="1"/>
        </dgm:presLayoutVars>
      </dgm:prSet>
      <dgm:spPr/>
      <dgm:t>
        <a:bodyPr/>
        <a:lstStyle/>
        <a:p>
          <a:endParaRPr lang="ru-RU"/>
        </a:p>
      </dgm:t>
    </dgm:pt>
  </dgm:ptLst>
  <dgm:cxnLst>
    <dgm:cxn modelId="{8BDFC00B-096A-4EE8-9121-FC1904EF9353}" srcId="{FE87A704-5A54-43B9-8682-3970D5CC4E7D}" destId="{72FED479-F6E9-4B02-B08D-1EE3755E6B31}" srcOrd="1" destOrd="0" parTransId="{E203D431-812D-46CC-9B94-FA47502128E5}" sibTransId="{78E3D5A6-9EE8-40D4-8DC5-0D1F8E479D72}"/>
    <dgm:cxn modelId="{F976FCFB-16B0-444A-88E6-C64837EE6005}" type="presOf" srcId="{39551F2C-78FA-490B-989A-1892A523C372}" destId="{D2C22B35-7265-4A66-B6D3-80C6048D6CB8}" srcOrd="0" destOrd="0" presId="urn:microsoft.com/office/officeart/2005/8/layout/hierarchy3"/>
    <dgm:cxn modelId="{5446DA5F-34E5-4ED7-9FF0-3166A7BFFDCE}" type="presOf" srcId="{E655AD82-1E3A-4E86-AFFB-800A1F912504}" destId="{6E7CA441-AEF5-4863-8DED-0A399D265096}" srcOrd="0" destOrd="0" presId="urn:microsoft.com/office/officeart/2005/8/layout/hierarchy3"/>
    <dgm:cxn modelId="{182DCBAC-6523-41B7-8405-CB021F91D6FC}" srcId="{E537F181-9C10-46A9-A28B-5E4ED9BCBEAE}" destId="{174F1EE5-1F42-4241-95D0-AF66A71A1BFB}" srcOrd="0" destOrd="0" parTransId="{F6B14087-331E-4D13-B402-CDB1829D0B30}" sibTransId="{7995AE66-F272-4737-A414-871C1A65EA37}"/>
    <dgm:cxn modelId="{61B92E81-AAEC-412D-BBA5-50C9DDDEE5AF}" type="presOf" srcId="{AA0B6008-813A-4C0D-8263-06028793352F}" destId="{F23B3DB9-8A57-4B45-998B-551CA8A1332E}" srcOrd="0" destOrd="0" presId="urn:microsoft.com/office/officeart/2005/8/layout/hierarchy3"/>
    <dgm:cxn modelId="{08655952-81FC-48D8-9CE3-F900A0F484A8}" srcId="{FE87A704-5A54-43B9-8682-3970D5CC4E7D}" destId="{E655AD82-1E3A-4E86-AFFB-800A1F912504}" srcOrd="0" destOrd="0" parTransId="{0A4E5293-D9A3-42A8-81AE-0FD47A008D2F}" sibTransId="{86967A41-92F0-49FB-842E-0699D999AFD6}"/>
    <dgm:cxn modelId="{5F77BF82-17B9-4D11-B7F4-8ADB8623FC0B}" type="presOf" srcId="{5C0A109C-F8FA-4D1C-AEA1-1527F258DDFD}" destId="{ACBC6603-CF25-438C-934F-01C67E97A324}" srcOrd="0" destOrd="0" presId="urn:microsoft.com/office/officeart/2005/8/layout/hierarchy3"/>
    <dgm:cxn modelId="{4B079024-C957-4B4F-98C5-62486684E609}" srcId="{FE87A704-5A54-43B9-8682-3970D5CC4E7D}" destId="{030DCAD8-16D1-43D2-BC0F-89D78B423000}" srcOrd="8" destOrd="0" parTransId="{04B9D672-372F-4661-BAA7-20FE94DF8F24}" sibTransId="{A349FF92-BB5A-4B31-8B91-45EB2E3E7501}"/>
    <dgm:cxn modelId="{5A93F9CE-4EDF-42AC-ABE6-9D91B5F11213}" type="presOf" srcId="{51A77B1C-2EEF-4096-928D-1D30CA32878A}" destId="{EC94EEA0-1F11-4B5B-837B-8A4C27D96F5E}" srcOrd="0" destOrd="0" presId="urn:microsoft.com/office/officeart/2005/8/layout/hierarchy3"/>
    <dgm:cxn modelId="{797B3E1E-DC07-43A7-8C71-2A66BFDEE1BA}" type="presOf" srcId="{AB4E5B1E-9690-4EAE-8512-1C4BEC71E97E}" destId="{A44172B5-5A7C-4FB7-8D34-95D9AE1ADCFE}" srcOrd="0" destOrd="0" presId="urn:microsoft.com/office/officeart/2005/8/layout/hierarchy3"/>
    <dgm:cxn modelId="{0A6BCB91-C94E-43B0-B022-21319030ADD2}" type="presOf" srcId="{04B9D672-372F-4661-BAA7-20FE94DF8F24}" destId="{7EAA1F4B-37D9-4E68-8045-6F13492F8C4D}" srcOrd="0" destOrd="0" presId="urn:microsoft.com/office/officeart/2005/8/layout/hierarchy3"/>
    <dgm:cxn modelId="{0973459F-2BCE-4C5F-BDCD-13385A57DF04}" type="presOf" srcId="{B01FD908-C30D-4A0F-A764-54774C1F7FA8}" destId="{D0360933-845A-4B7D-9E76-AAA85BAD7739}" srcOrd="0" destOrd="0" presId="urn:microsoft.com/office/officeart/2005/8/layout/hierarchy3"/>
    <dgm:cxn modelId="{DA82150C-6A67-448A-A7E7-DD3831F49B3F}" type="presOf" srcId="{9C383401-FFEF-4E65-BEDF-40FD142D9CBB}" destId="{25D52A79-0AF4-441B-8358-6AE35CCF2C88}" srcOrd="0" destOrd="0" presId="urn:microsoft.com/office/officeart/2005/8/layout/hierarchy3"/>
    <dgm:cxn modelId="{0AFEBF46-115B-4B97-9F25-276D732C2B71}" type="presOf" srcId="{1B260E61-AD09-4B79-971B-2742B350FCD1}" destId="{3DFEB98E-1E8D-490A-B255-FDBA1CBEDB16}" srcOrd="0" destOrd="0" presId="urn:microsoft.com/office/officeart/2005/8/layout/hierarchy3"/>
    <dgm:cxn modelId="{1C435769-591E-4D61-B953-8BC7BBD3F8A3}" type="presOf" srcId="{030DCAD8-16D1-43D2-BC0F-89D78B423000}" destId="{4C578B7B-07EB-4872-BFB8-65FDDA73D7D5}" srcOrd="0" destOrd="0" presId="urn:microsoft.com/office/officeart/2005/8/layout/hierarchy3"/>
    <dgm:cxn modelId="{CC9C3F56-BE86-452F-94CE-268F8098C26D}" type="presOf" srcId="{03BDF542-D185-4129-8ED9-5057AFA1093B}" destId="{0DFEE257-90C7-49A0-AA40-9ED93035C5BC}" srcOrd="0" destOrd="0" presId="urn:microsoft.com/office/officeart/2005/8/layout/hierarchy3"/>
    <dgm:cxn modelId="{DD2951AF-F3BF-4215-A81B-A6544BFE583A}" type="presOf" srcId="{0A4E5293-D9A3-42A8-81AE-0FD47A008D2F}" destId="{D961254D-C2A0-4806-8565-896671E7D43A}" srcOrd="0" destOrd="0" presId="urn:microsoft.com/office/officeart/2005/8/layout/hierarchy3"/>
    <dgm:cxn modelId="{E362C3B9-DF2C-478C-8F55-E902C48CED8D}" srcId="{E537F181-9C10-46A9-A28B-5E4ED9BCBEAE}" destId="{AB4E5B1E-9690-4EAE-8512-1C4BEC71E97E}" srcOrd="3" destOrd="0" parTransId="{1382ECC2-8EF7-4EFA-92C0-B324277D3525}" sibTransId="{02103988-6E22-442A-B814-387DF995D7B5}"/>
    <dgm:cxn modelId="{1016E006-3162-4280-BA9E-C7AD512A29F4}" type="presOf" srcId="{FB13093B-C683-4423-8B32-54632ACD9AC4}" destId="{34B7806C-36B7-4A97-A04A-DAC6053E9C24}" srcOrd="0" destOrd="0" presId="urn:microsoft.com/office/officeart/2005/8/layout/hierarchy3"/>
    <dgm:cxn modelId="{E100BD3C-C003-4A4C-8242-A4FAEC1E0FF0}" srcId="{FE87A704-5A54-43B9-8682-3970D5CC4E7D}" destId="{AA0B6008-813A-4C0D-8263-06028793352F}" srcOrd="6" destOrd="0" parTransId="{1B260E61-AD09-4B79-971B-2742B350FCD1}" sibTransId="{BDB8C0A3-47F9-40DC-B4B8-F68C7EAAD0DB}"/>
    <dgm:cxn modelId="{51D60DCA-EEA5-4732-AD9F-6076410FB467}" srcId="{68931FDE-9004-49CE-B962-37E9EAA7E554}" destId="{FE87A704-5A54-43B9-8682-3970D5CC4E7D}" srcOrd="0" destOrd="0" parTransId="{BE41A16B-B0B4-41AB-B67A-43DF43DC3F7D}" sibTransId="{3305EE38-318A-4186-BA37-D0533990BFB2}"/>
    <dgm:cxn modelId="{6FC4BA2C-0284-439F-90BF-2D6E0F97435E}" type="presOf" srcId="{013FCAB8-9529-441A-94E4-AF06846FA929}" destId="{EF3F9287-BDCA-4C56-8895-C67F19580CD7}" srcOrd="0" destOrd="0" presId="urn:microsoft.com/office/officeart/2005/8/layout/hierarchy3"/>
    <dgm:cxn modelId="{0C23DC70-E064-4074-B016-1F309F1B8F44}" type="presOf" srcId="{1382ECC2-8EF7-4EFA-92C0-B324277D3525}" destId="{951DB917-C4E3-498B-8E22-AEEF40B1FB20}" srcOrd="0" destOrd="0" presId="urn:microsoft.com/office/officeart/2005/8/layout/hierarchy3"/>
    <dgm:cxn modelId="{60C8E128-1D64-4D25-8EC9-4C1D390EDD6F}" srcId="{E537F181-9C10-46A9-A28B-5E4ED9BCBEAE}" destId="{51A77B1C-2EEF-4096-928D-1D30CA32878A}" srcOrd="4" destOrd="0" parTransId="{7B73A3CD-61F7-4F36-A9FD-A5492EBFD873}" sibTransId="{E3A9D9FD-E513-4FC4-8245-4EA7BB369140}"/>
    <dgm:cxn modelId="{369260A6-0C2C-49AA-B355-C27EFE11552B}" type="presOf" srcId="{E203D431-812D-46CC-9B94-FA47502128E5}" destId="{F4F98089-77CE-4D9A-BED7-365294ED290A}" srcOrd="0" destOrd="0" presId="urn:microsoft.com/office/officeart/2005/8/layout/hierarchy3"/>
    <dgm:cxn modelId="{2434683E-E907-480A-8DCA-7DB138DC1631}" srcId="{FE87A704-5A54-43B9-8682-3970D5CC4E7D}" destId="{329643CE-20D3-45D8-9DDE-787F8B7A3224}" srcOrd="4" destOrd="0" parTransId="{F313D4A4-7B31-4852-AF54-E332612C454A}" sibTransId="{B6B2319C-FA32-4E32-86F9-4616F2B99A8B}"/>
    <dgm:cxn modelId="{570D39D8-3ABE-48DC-8B73-9D3EFDD605AF}" type="presOf" srcId="{F6B14087-331E-4D13-B402-CDB1829D0B30}" destId="{BAF0D8A1-CDD4-4302-A86C-6C803FBBD992}" srcOrd="0" destOrd="0" presId="urn:microsoft.com/office/officeart/2005/8/layout/hierarchy3"/>
    <dgm:cxn modelId="{807F8C18-3E94-4239-A8D8-CC2D3C568BCB}" type="presOf" srcId="{C2F77021-8F0C-452D-A4FB-C288317A797A}" destId="{F1C52B4E-7F5A-40D3-97C3-A2DC0CAF1D01}" srcOrd="0" destOrd="0" presId="urn:microsoft.com/office/officeart/2005/8/layout/hierarchy3"/>
    <dgm:cxn modelId="{38C319D0-7C12-44E8-8925-C1CF39D3C955}" type="presOf" srcId="{F313D4A4-7B31-4852-AF54-E332612C454A}" destId="{EF125202-1A7E-4CAB-9435-1EBAFC7F2CA9}" srcOrd="0" destOrd="0" presId="urn:microsoft.com/office/officeart/2005/8/layout/hierarchy3"/>
    <dgm:cxn modelId="{B5CD8E52-4038-4326-AC15-68F6B23753DE}" srcId="{FE87A704-5A54-43B9-8682-3970D5CC4E7D}" destId="{C79159D5-E5AF-44DB-9FBD-00D080A91FD6}" srcOrd="7" destOrd="0" parTransId="{03BDF542-D185-4129-8ED9-5057AFA1093B}" sibTransId="{ABBAA4FB-2FD3-4EA3-B9EA-3493F18FADDA}"/>
    <dgm:cxn modelId="{B4321649-30FF-476B-9A72-CF552732E375}" type="presOf" srcId="{0BB89A03-9A47-43D5-804F-8CA183AD43BB}" destId="{0DFAC7B8-9D92-4110-A5DA-389AC2A86D03}" srcOrd="0" destOrd="0" presId="urn:microsoft.com/office/officeart/2005/8/layout/hierarchy3"/>
    <dgm:cxn modelId="{9D092A82-4BFA-4CC8-B717-30CA40E3EAAF}" type="presOf" srcId="{72FED479-F6E9-4B02-B08D-1EE3755E6B31}" destId="{8142C035-4011-4DC4-9458-E8C72ABCC6A3}" srcOrd="0" destOrd="0" presId="urn:microsoft.com/office/officeart/2005/8/layout/hierarchy3"/>
    <dgm:cxn modelId="{55B6352E-BFBC-43E8-AD30-9D82954561B6}" srcId="{FE87A704-5A54-43B9-8682-3970D5CC4E7D}" destId="{5C0A109C-F8FA-4D1C-AEA1-1527F258DDFD}" srcOrd="2" destOrd="0" parTransId="{1FDDF6CA-CDC9-4B47-B64A-2A201CF6DA2C}" sibTransId="{C14803A9-A9CC-4988-A0D4-4ED36C2A1C7B}"/>
    <dgm:cxn modelId="{53810347-A385-46F8-9EEC-A7DE781104F5}" type="presOf" srcId="{FE87A704-5A54-43B9-8682-3970D5CC4E7D}" destId="{6F63AB3B-F883-442A-8E6B-40D1B9A579C8}" srcOrd="0" destOrd="0" presId="urn:microsoft.com/office/officeart/2005/8/layout/hierarchy3"/>
    <dgm:cxn modelId="{8E7E793A-49A4-4894-AE51-044F1A40EC45}" srcId="{68931FDE-9004-49CE-B962-37E9EAA7E554}" destId="{E537F181-9C10-46A9-A28B-5E4ED9BCBEAE}" srcOrd="1" destOrd="0" parTransId="{D728B57D-7D1B-4980-AED8-3F338CEAA058}" sibTransId="{C46E1859-5253-462D-AC5B-F7138FE11AFF}"/>
    <dgm:cxn modelId="{1223AAA5-049A-4B48-8B58-DBDC69E33918}" type="presOf" srcId="{329643CE-20D3-45D8-9DDE-787F8B7A3224}" destId="{413B6F4E-9AD0-4189-A2C3-0BAB24E4ADAD}" srcOrd="0" destOrd="0" presId="urn:microsoft.com/office/officeart/2005/8/layout/hierarchy3"/>
    <dgm:cxn modelId="{5FEE76B6-F96F-468E-8BC9-CAECDDBDDBB8}" type="presOf" srcId="{174F1EE5-1F42-4241-95D0-AF66A71A1BFB}" destId="{A308DA83-B778-49A3-83E6-2C5D93CD6924}" srcOrd="0" destOrd="0" presId="urn:microsoft.com/office/officeart/2005/8/layout/hierarchy3"/>
    <dgm:cxn modelId="{1E9D5411-66E9-4D47-8330-63B9B94FDB6A}" type="presOf" srcId="{7B73A3CD-61F7-4F36-A9FD-A5492EBFD873}" destId="{B627B786-8121-44E7-A22D-00D172ED5AE1}" srcOrd="0" destOrd="0" presId="urn:microsoft.com/office/officeart/2005/8/layout/hierarchy3"/>
    <dgm:cxn modelId="{90EB5C1A-BB13-4AEE-B856-589A9678DFA5}" type="presOf" srcId="{1FDDF6CA-CDC9-4B47-B64A-2A201CF6DA2C}" destId="{C9185CEC-9B9D-455E-93A8-7FBDBBC2FCB7}" srcOrd="0" destOrd="0" presId="urn:microsoft.com/office/officeart/2005/8/layout/hierarchy3"/>
    <dgm:cxn modelId="{924D8365-9AEA-4879-BDBC-5EB795409445}" type="presOf" srcId="{E537F181-9C10-46A9-A28B-5E4ED9BCBEAE}" destId="{6FE1F457-2963-443D-802B-8686A6E42C36}" srcOrd="0" destOrd="0" presId="urn:microsoft.com/office/officeart/2005/8/layout/hierarchy3"/>
    <dgm:cxn modelId="{AA31A239-4B13-4774-BEB8-798965D58075}" type="presOf" srcId="{C79159D5-E5AF-44DB-9FBD-00D080A91FD6}" destId="{D01219EE-93B6-4A4E-A1AF-80D70E26344C}" srcOrd="0" destOrd="0" presId="urn:microsoft.com/office/officeart/2005/8/layout/hierarchy3"/>
    <dgm:cxn modelId="{C18450D2-4FD0-4FA1-AAE7-1BD135109294}" srcId="{FE87A704-5A54-43B9-8682-3970D5CC4E7D}" destId="{013FCAB8-9529-441A-94E4-AF06846FA929}" srcOrd="5" destOrd="0" parTransId="{B01FD908-C30D-4A0F-A764-54774C1F7FA8}" sibTransId="{BE70F35C-ED4F-4979-85F5-1AE8597EA20D}"/>
    <dgm:cxn modelId="{36EDCD03-B95D-4498-B236-FA17FE6D6775}" srcId="{E537F181-9C10-46A9-A28B-5E4ED9BCBEAE}" destId="{0BB89A03-9A47-43D5-804F-8CA183AD43BB}" srcOrd="1" destOrd="0" parTransId="{C2F77021-8F0C-452D-A4FB-C288317A797A}" sibTransId="{6745075D-CBA0-4FD5-8285-70D1359D313C}"/>
    <dgm:cxn modelId="{08F49C54-C527-4469-BD42-BC1A7D794CF5}" type="presOf" srcId="{68931FDE-9004-49CE-B962-37E9EAA7E554}" destId="{7909BC95-367F-409D-B97B-33E8F101041D}" srcOrd="0" destOrd="0" presId="urn:microsoft.com/office/officeart/2005/8/layout/hierarchy3"/>
    <dgm:cxn modelId="{7B1E8750-23DD-40EF-BFA5-20465FA0F24F}" type="presOf" srcId="{E537F181-9C10-46A9-A28B-5E4ED9BCBEAE}" destId="{BA083B7F-4523-48FE-8F5E-70C18E3889D5}" srcOrd="1" destOrd="0" presId="urn:microsoft.com/office/officeart/2005/8/layout/hierarchy3"/>
    <dgm:cxn modelId="{C3D09580-B5B7-4503-B609-CA27A82AD0BD}" type="presOf" srcId="{B9C3CBD4-2BB2-48BA-9E83-93EF2C1989AB}" destId="{A6753438-06D3-4D0A-A557-4E1ED1CEC55E}" srcOrd="0" destOrd="0" presId="urn:microsoft.com/office/officeart/2005/8/layout/hierarchy3"/>
    <dgm:cxn modelId="{9EF4FDE0-6D50-4E69-87AD-C0E1F90F3138}" type="presOf" srcId="{FE87A704-5A54-43B9-8682-3970D5CC4E7D}" destId="{91DBA9D5-7F7C-44B9-9AE4-33BD8EB5E59E}" srcOrd="1" destOrd="0" presId="urn:microsoft.com/office/officeart/2005/8/layout/hierarchy3"/>
    <dgm:cxn modelId="{E54BB30A-5416-4D0C-A1AA-F4FC4F1CAC83}" srcId="{FE87A704-5A54-43B9-8682-3970D5CC4E7D}" destId="{9C383401-FFEF-4E65-BEDF-40FD142D9CBB}" srcOrd="3" destOrd="0" parTransId="{39551F2C-78FA-490B-989A-1892A523C372}" sibTransId="{EE3C2BD1-A914-443D-B29E-F79B57997713}"/>
    <dgm:cxn modelId="{E6778452-AE1F-4EC8-9805-9AF1416B4136}" srcId="{E537F181-9C10-46A9-A28B-5E4ED9BCBEAE}" destId="{FB13093B-C683-4423-8B32-54632ACD9AC4}" srcOrd="2" destOrd="0" parTransId="{B9C3CBD4-2BB2-48BA-9E83-93EF2C1989AB}" sibTransId="{D9FB037A-62A5-4D55-BC1F-5A4986F12D59}"/>
    <dgm:cxn modelId="{AD508701-FDF7-4AF6-9E9A-9925FFA4B176}" type="presParOf" srcId="{7909BC95-367F-409D-B97B-33E8F101041D}" destId="{5DFE6213-2487-4088-944D-0781142F5092}" srcOrd="0" destOrd="0" presId="urn:microsoft.com/office/officeart/2005/8/layout/hierarchy3"/>
    <dgm:cxn modelId="{495C8EDC-6F38-429B-9EDF-9869ABC5878D}" type="presParOf" srcId="{5DFE6213-2487-4088-944D-0781142F5092}" destId="{2E0709F8-7D0A-4143-8CE0-6077CFB1C672}" srcOrd="0" destOrd="0" presId="urn:microsoft.com/office/officeart/2005/8/layout/hierarchy3"/>
    <dgm:cxn modelId="{7DB37054-325C-4939-AB21-CC08E12CECA5}" type="presParOf" srcId="{2E0709F8-7D0A-4143-8CE0-6077CFB1C672}" destId="{6F63AB3B-F883-442A-8E6B-40D1B9A579C8}" srcOrd="0" destOrd="0" presId="urn:microsoft.com/office/officeart/2005/8/layout/hierarchy3"/>
    <dgm:cxn modelId="{7ECB37B5-2B75-4FCA-B0CE-3EC5F6B9C64E}" type="presParOf" srcId="{2E0709F8-7D0A-4143-8CE0-6077CFB1C672}" destId="{91DBA9D5-7F7C-44B9-9AE4-33BD8EB5E59E}" srcOrd="1" destOrd="0" presId="urn:microsoft.com/office/officeart/2005/8/layout/hierarchy3"/>
    <dgm:cxn modelId="{DA777647-7DFC-4F91-A837-8FC13C069273}" type="presParOf" srcId="{5DFE6213-2487-4088-944D-0781142F5092}" destId="{A57A32FE-5576-4B0A-81D7-B78C6377C71F}" srcOrd="1" destOrd="0" presId="urn:microsoft.com/office/officeart/2005/8/layout/hierarchy3"/>
    <dgm:cxn modelId="{3405E3D1-3AE7-41F9-9D9D-C998FE80DBBE}" type="presParOf" srcId="{A57A32FE-5576-4B0A-81D7-B78C6377C71F}" destId="{D961254D-C2A0-4806-8565-896671E7D43A}" srcOrd="0" destOrd="0" presId="urn:microsoft.com/office/officeart/2005/8/layout/hierarchy3"/>
    <dgm:cxn modelId="{2CEF4C64-1F50-4F3F-9090-B15F2624ED12}" type="presParOf" srcId="{A57A32FE-5576-4B0A-81D7-B78C6377C71F}" destId="{6E7CA441-AEF5-4863-8DED-0A399D265096}" srcOrd="1" destOrd="0" presId="urn:microsoft.com/office/officeart/2005/8/layout/hierarchy3"/>
    <dgm:cxn modelId="{0A2A9337-15CE-4C01-8713-33D2A93840D3}" type="presParOf" srcId="{A57A32FE-5576-4B0A-81D7-B78C6377C71F}" destId="{F4F98089-77CE-4D9A-BED7-365294ED290A}" srcOrd="2" destOrd="0" presId="urn:microsoft.com/office/officeart/2005/8/layout/hierarchy3"/>
    <dgm:cxn modelId="{5481921D-177E-41BB-917E-51FFAB86C370}" type="presParOf" srcId="{A57A32FE-5576-4B0A-81D7-B78C6377C71F}" destId="{8142C035-4011-4DC4-9458-E8C72ABCC6A3}" srcOrd="3" destOrd="0" presId="urn:microsoft.com/office/officeart/2005/8/layout/hierarchy3"/>
    <dgm:cxn modelId="{98F3A235-C7CC-4568-BCDE-FA2A8E8B230F}" type="presParOf" srcId="{A57A32FE-5576-4B0A-81D7-B78C6377C71F}" destId="{C9185CEC-9B9D-455E-93A8-7FBDBBC2FCB7}" srcOrd="4" destOrd="0" presId="urn:microsoft.com/office/officeart/2005/8/layout/hierarchy3"/>
    <dgm:cxn modelId="{FC251B28-C186-481D-B187-F18DB6B7CA7B}" type="presParOf" srcId="{A57A32FE-5576-4B0A-81D7-B78C6377C71F}" destId="{ACBC6603-CF25-438C-934F-01C67E97A324}" srcOrd="5" destOrd="0" presId="urn:microsoft.com/office/officeart/2005/8/layout/hierarchy3"/>
    <dgm:cxn modelId="{FE0126FE-B95D-421B-B883-D37D8E8426E3}" type="presParOf" srcId="{A57A32FE-5576-4B0A-81D7-B78C6377C71F}" destId="{D2C22B35-7265-4A66-B6D3-80C6048D6CB8}" srcOrd="6" destOrd="0" presId="urn:microsoft.com/office/officeart/2005/8/layout/hierarchy3"/>
    <dgm:cxn modelId="{16AB7A7E-ED79-4921-A1F5-972D04DAB57A}" type="presParOf" srcId="{A57A32FE-5576-4B0A-81D7-B78C6377C71F}" destId="{25D52A79-0AF4-441B-8358-6AE35CCF2C88}" srcOrd="7" destOrd="0" presId="urn:microsoft.com/office/officeart/2005/8/layout/hierarchy3"/>
    <dgm:cxn modelId="{33281E40-B569-4777-95F0-2A956B766FF3}" type="presParOf" srcId="{A57A32FE-5576-4B0A-81D7-B78C6377C71F}" destId="{EF125202-1A7E-4CAB-9435-1EBAFC7F2CA9}" srcOrd="8" destOrd="0" presId="urn:microsoft.com/office/officeart/2005/8/layout/hierarchy3"/>
    <dgm:cxn modelId="{EA7ADD42-82C3-41A0-8B20-F4A3E91E9CD5}" type="presParOf" srcId="{A57A32FE-5576-4B0A-81D7-B78C6377C71F}" destId="{413B6F4E-9AD0-4189-A2C3-0BAB24E4ADAD}" srcOrd="9" destOrd="0" presId="urn:microsoft.com/office/officeart/2005/8/layout/hierarchy3"/>
    <dgm:cxn modelId="{897CDAC0-855F-4A3C-9B8D-6DF387FB64E9}" type="presParOf" srcId="{A57A32FE-5576-4B0A-81D7-B78C6377C71F}" destId="{D0360933-845A-4B7D-9E76-AAA85BAD7739}" srcOrd="10" destOrd="0" presId="urn:microsoft.com/office/officeart/2005/8/layout/hierarchy3"/>
    <dgm:cxn modelId="{EECBBC63-9426-49AF-A83D-43FC7084EA08}" type="presParOf" srcId="{A57A32FE-5576-4B0A-81D7-B78C6377C71F}" destId="{EF3F9287-BDCA-4C56-8895-C67F19580CD7}" srcOrd="11" destOrd="0" presId="urn:microsoft.com/office/officeart/2005/8/layout/hierarchy3"/>
    <dgm:cxn modelId="{BAA69173-1400-4E11-907D-02E3C4382CFE}" type="presParOf" srcId="{A57A32FE-5576-4B0A-81D7-B78C6377C71F}" destId="{3DFEB98E-1E8D-490A-B255-FDBA1CBEDB16}" srcOrd="12" destOrd="0" presId="urn:microsoft.com/office/officeart/2005/8/layout/hierarchy3"/>
    <dgm:cxn modelId="{1160E29A-FE9A-493A-9E92-E80F0AA9ED75}" type="presParOf" srcId="{A57A32FE-5576-4B0A-81D7-B78C6377C71F}" destId="{F23B3DB9-8A57-4B45-998B-551CA8A1332E}" srcOrd="13" destOrd="0" presId="urn:microsoft.com/office/officeart/2005/8/layout/hierarchy3"/>
    <dgm:cxn modelId="{CF938AD2-7CA7-4527-BA02-7DBFB5A17F7C}" type="presParOf" srcId="{A57A32FE-5576-4B0A-81D7-B78C6377C71F}" destId="{0DFEE257-90C7-49A0-AA40-9ED93035C5BC}" srcOrd="14" destOrd="0" presId="urn:microsoft.com/office/officeart/2005/8/layout/hierarchy3"/>
    <dgm:cxn modelId="{2259143D-AED6-465E-A14A-B76909465612}" type="presParOf" srcId="{A57A32FE-5576-4B0A-81D7-B78C6377C71F}" destId="{D01219EE-93B6-4A4E-A1AF-80D70E26344C}" srcOrd="15" destOrd="0" presId="urn:microsoft.com/office/officeart/2005/8/layout/hierarchy3"/>
    <dgm:cxn modelId="{EA737AB8-297A-4939-A667-BD088379414D}" type="presParOf" srcId="{A57A32FE-5576-4B0A-81D7-B78C6377C71F}" destId="{7EAA1F4B-37D9-4E68-8045-6F13492F8C4D}" srcOrd="16" destOrd="0" presId="urn:microsoft.com/office/officeart/2005/8/layout/hierarchy3"/>
    <dgm:cxn modelId="{DAF4EFE0-5530-4082-B355-0A5F57B38ED0}" type="presParOf" srcId="{A57A32FE-5576-4B0A-81D7-B78C6377C71F}" destId="{4C578B7B-07EB-4872-BFB8-65FDDA73D7D5}" srcOrd="17" destOrd="0" presId="urn:microsoft.com/office/officeart/2005/8/layout/hierarchy3"/>
    <dgm:cxn modelId="{269C1696-0DAE-4251-92F1-975A900F3AA8}" type="presParOf" srcId="{7909BC95-367F-409D-B97B-33E8F101041D}" destId="{DCB53CCD-F52D-4B5F-9F4C-FFF8A36E8F98}" srcOrd="1" destOrd="0" presId="urn:microsoft.com/office/officeart/2005/8/layout/hierarchy3"/>
    <dgm:cxn modelId="{2AA686FF-65BC-4EE0-B5EF-0DB6CD8399B1}" type="presParOf" srcId="{DCB53CCD-F52D-4B5F-9F4C-FFF8A36E8F98}" destId="{4AB48743-B224-4F4A-8872-70AB5E9D1FFE}" srcOrd="0" destOrd="0" presId="urn:microsoft.com/office/officeart/2005/8/layout/hierarchy3"/>
    <dgm:cxn modelId="{CBA7DB54-2740-43A7-B9C9-5B4D95BB43FE}" type="presParOf" srcId="{4AB48743-B224-4F4A-8872-70AB5E9D1FFE}" destId="{6FE1F457-2963-443D-802B-8686A6E42C36}" srcOrd="0" destOrd="0" presId="urn:microsoft.com/office/officeart/2005/8/layout/hierarchy3"/>
    <dgm:cxn modelId="{6BB99B6C-3748-4CDB-9F53-A4D9674BD3FC}" type="presParOf" srcId="{4AB48743-B224-4F4A-8872-70AB5E9D1FFE}" destId="{BA083B7F-4523-48FE-8F5E-70C18E3889D5}" srcOrd="1" destOrd="0" presId="urn:microsoft.com/office/officeart/2005/8/layout/hierarchy3"/>
    <dgm:cxn modelId="{B1F653B4-B885-46AF-853D-FDB95C83E14B}" type="presParOf" srcId="{DCB53CCD-F52D-4B5F-9F4C-FFF8A36E8F98}" destId="{B152BAB1-CC56-407C-B4BC-21DA8D6BDBBC}" srcOrd="1" destOrd="0" presId="urn:microsoft.com/office/officeart/2005/8/layout/hierarchy3"/>
    <dgm:cxn modelId="{ED1C6887-0079-434B-B6CF-E44C3C8EDE1B}" type="presParOf" srcId="{B152BAB1-CC56-407C-B4BC-21DA8D6BDBBC}" destId="{BAF0D8A1-CDD4-4302-A86C-6C803FBBD992}" srcOrd="0" destOrd="0" presId="urn:microsoft.com/office/officeart/2005/8/layout/hierarchy3"/>
    <dgm:cxn modelId="{9EACD927-0622-49E1-AF22-3D2DF60DCB91}" type="presParOf" srcId="{B152BAB1-CC56-407C-B4BC-21DA8D6BDBBC}" destId="{A308DA83-B778-49A3-83E6-2C5D93CD6924}" srcOrd="1" destOrd="0" presId="urn:microsoft.com/office/officeart/2005/8/layout/hierarchy3"/>
    <dgm:cxn modelId="{C601FD35-8572-4704-A2CF-6A6B32189621}" type="presParOf" srcId="{B152BAB1-CC56-407C-B4BC-21DA8D6BDBBC}" destId="{F1C52B4E-7F5A-40D3-97C3-A2DC0CAF1D01}" srcOrd="2" destOrd="0" presId="urn:microsoft.com/office/officeart/2005/8/layout/hierarchy3"/>
    <dgm:cxn modelId="{663FF9E1-A9A2-4955-B60A-35ECB911760A}" type="presParOf" srcId="{B152BAB1-CC56-407C-B4BC-21DA8D6BDBBC}" destId="{0DFAC7B8-9D92-4110-A5DA-389AC2A86D03}" srcOrd="3" destOrd="0" presId="urn:microsoft.com/office/officeart/2005/8/layout/hierarchy3"/>
    <dgm:cxn modelId="{CB03B936-57BB-4C7D-892A-2CD97B5B923F}" type="presParOf" srcId="{B152BAB1-CC56-407C-B4BC-21DA8D6BDBBC}" destId="{A6753438-06D3-4D0A-A557-4E1ED1CEC55E}" srcOrd="4" destOrd="0" presId="urn:microsoft.com/office/officeart/2005/8/layout/hierarchy3"/>
    <dgm:cxn modelId="{6CF3BE31-F1E4-4FD4-840D-E76DBC99483C}" type="presParOf" srcId="{B152BAB1-CC56-407C-B4BC-21DA8D6BDBBC}" destId="{34B7806C-36B7-4A97-A04A-DAC6053E9C24}" srcOrd="5" destOrd="0" presId="urn:microsoft.com/office/officeart/2005/8/layout/hierarchy3"/>
    <dgm:cxn modelId="{4B7C1E30-35DC-4D45-BD7B-B0D9AD1BE60D}" type="presParOf" srcId="{B152BAB1-CC56-407C-B4BC-21DA8D6BDBBC}" destId="{951DB917-C4E3-498B-8E22-AEEF40B1FB20}" srcOrd="6" destOrd="0" presId="urn:microsoft.com/office/officeart/2005/8/layout/hierarchy3"/>
    <dgm:cxn modelId="{DDCB8522-D9A5-41D4-92A2-7665CC182FAE}" type="presParOf" srcId="{B152BAB1-CC56-407C-B4BC-21DA8D6BDBBC}" destId="{A44172B5-5A7C-4FB7-8D34-95D9AE1ADCFE}" srcOrd="7" destOrd="0" presId="urn:microsoft.com/office/officeart/2005/8/layout/hierarchy3"/>
    <dgm:cxn modelId="{2313E2AA-1D4D-4CE3-997B-2BB7181D8CDC}" type="presParOf" srcId="{B152BAB1-CC56-407C-B4BC-21DA8D6BDBBC}" destId="{B627B786-8121-44E7-A22D-00D172ED5AE1}" srcOrd="8" destOrd="0" presId="urn:microsoft.com/office/officeart/2005/8/layout/hierarchy3"/>
    <dgm:cxn modelId="{67045F71-C44D-4892-9A70-E9EC68C8B398}" type="presParOf" srcId="{B152BAB1-CC56-407C-B4BC-21DA8D6BDBBC}" destId="{EC94EEA0-1F11-4B5B-837B-8A4C27D96F5E}" srcOrd="9"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1B49D5-C6C4-4036-B572-401A3D29BF62}">
      <dsp:nvSpPr>
        <dsp:cNvPr id="0" name=""/>
        <dsp:cNvSpPr/>
      </dsp:nvSpPr>
      <dsp:spPr>
        <a:xfrm>
          <a:off x="0" y="0"/>
          <a:ext cx="3093187" cy="231659"/>
        </a:xfrm>
        <a:prstGeom prst="roundRect">
          <a:avLst/>
        </a:prstGeom>
        <a:solidFill>
          <a:srgbClr val="FF33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ru-RU" altLang="ru-RU" sz="1000" b="1" kern="1200" dirty="0" smtClean="0">
              <a:solidFill>
                <a:schemeClr val="bg1"/>
              </a:solidFill>
              <a:effectLst/>
              <a:latin typeface="Arial Narrow" panose="020B0606020202030204" pitchFamily="34" charset="0"/>
              <a:cs typeface="Times New Roman" panose="02020603050405020304" pitchFamily="18" charset="0"/>
            </a:rPr>
            <a:t>НАЛОГОВЫЕ ДОХОДЫ</a:t>
          </a:r>
          <a:endParaRPr lang="ru-RU" sz="1000" b="1" kern="1200" dirty="0">
            <a:solidFill>
              <a:schemeClr val="bg1"/>
            </a:solidFill>
            <a:effectLst/>
            <a:latin typeface="Arial Narrow" panose="020B0606020202030204" pitchFamily="34" charset="0"/>
            <a:cs typeface="Times New Roman" panose="02020603050405020304" pitchFamily="18" charset="0"/>
          </a:endParaRPr>
        </a:p>
      </dsp:txBody>
      <dsp:txXfrm>
        <a:off x="11309" y="11309"/>
        <a:ext cx="3070569" cy="209041"/>
      </dsp:txXfrm>
    </dsp:sp>
    <dsp:sp modelId="{BD8A7F4A-2F59-4BFC-937C-FD248216A3A3}">
      <dsp:nvSpPr>
        <dsp:cNvPr id="0" name=""/>
        <dsp:cNvSpPr/>
      </dsp:nvSpPr>
      <dsp:spPr>
        <a:xfrm>
          <a:off x="0" y="229929"/>
          <a:ext cx="3093187" cy="4686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209" tIns="12700" rIns="71120" bIns="12700" numCol="1" spcCol="1270" anchor="t" anchorCtr="0">
          <a:noAutofit/>
        </a:bodyPr>
        <a:lstStyle/>
        <a:p>
          <a:pPr marL="57150" lvl="1" indent="-57150" algn="l" defTabSz="444500">
            <a:lnSpc>
              <a:spcPct val="90000"/>
            </a:lnSpc>
            <a:spcBef>
              <a:spcPct val="0"/>
            </a:spcBef>
            <a:spcAft>
              <a:spcPct val="20000"/>
            </a:spcAft>
            <a:buChar char="••"/>
          </a:pPr>
          <a:r>
            <a:rPr lang="ru-RU" altLang="ru-RU" sz="1000" kern="1200" dirty="0" smtClean="0">
              <a:solidFill>
                <a:schemeClr val="tx1"/>
              </a:solidFill>
              <a:latin typeface="Arial Narrow" panose="020B0606020202030204" pitchFamily="34" charset="0"/>
              <a:cs typeface="Times New Roman" panose="02020603050405020304" pitchFamily="18" charset="0"/>
            </a:rPr>
            <a:t>Поступления от уплаты налогов, предусмотренных Налоговым кодексом РФ (налоги на прибыль, налоги на имущество, государственная пошлина)</a:t>
          </a:r>
          <a:endParaRPr lang="ru-RU" sz="1000" kern="1200" dirty="0">
            <a:solidFill>
              <a:schemeClr val="tx1"/>
            </a:solidFill>
            <a:latin typeface="Arial Narrow" panose="020B0606020202030204" pitchFamily="34" charset="0"/>
            <a:cs typeface="Times New Roman" panose="02020603050405020304" pitchFamily="18" charset="0"/>
          </a:endParaRPr>
        </a:p>
      </dsp:txBody>
      <dsp:txXfrm>
        <a:off x="0" y="229929"/>
        <a:ext cx="3093187" cy="468654"/>
      </dsp:txXfrm>
    </dsp:sp>
    <dsp:sp modelId="{D8B6A47B-858C-4502-A84B-3CD5EE2822B5}">
      <dsp:nvSpPr>
        <dsp:cNvPr id="0" name=""/>
        <dsp:cNvSpPr/>
      </dsp:nvSpPr>
      <dsp:spPr>
        <a:xfrm>
          <a:off x="0" y="664911"/>
          <a:ext cx="3093187" cy="231659"/>
        </a:xfrm>
        <a:prstGeom prst="roundRect">
          <a:avLst/>
        </a:prstGeom>
        <a:solidFill>
          <a:srgbClr val="0099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ru-RU" altLang="ru-RU" sz="1000" b="1" kern="1200" dirty="0" smtClean="0">
              <a:solidFill>
                <a:schemeClr val="bg1"/>
              </a:solidFill>
              <a:effectLst/>
              <a:latin typeface="Arial Narrow" panose="020B0606020202030204" pitchFamily="34" charset="0"/>
              <a:cs typeface="Times New Roman" panose="02020603050405020304" pitchFamily="18" charset="0"/>
            </a:rPr>
            <a:t>НЕНАЛОГОВЫЕ ДОХОДЫ</a:t>
          </a:r>
          <a:endParaRPr lang="ru-RU" sz="1000" b="1" kern="1200" dirty="0">
            <a:solidFill>
              <a:schemeClr val="bg1"/>
            </a:solidFill>
            <a:effectLst/>
            <a:latin typeface="Arial Narrow" panose="020B0606020202030204" pitchFamily="34" charset="0"/>
            <a:cs typeface="Times New Roman" panose="02020603050405020304" pitchFamily="18" charset="0"/>
          </a:endParaRPr>
        </a:p>
      </dsp:txBody>
      <dsp:txXfrm>
        <a:off x="11309" y="676220"/>
        <a:ext cx="3070569" cy="209041"/>
      </dsp:txXfrm>
    </dsp:sp>
    <dsp:sp modelId="{8356E5DA-B981-4AC9-BAD1-AF609A98162F}">
      <dsp:nvSpPr>
        <dsp:cNvPr id="0" name=""/>
        <dsp:cNvSpPr/>
      </dsp:nvSpPr>
      <dsp:spPr>
        <a:xfrm>
          <a:off x="0" y="909406"/>
          <a:ext cx="3093187" cy="422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209" tIns="12700" rIns="71120" bIns="12700" numCol="1" spcCol="1270" anchor="t" anchorCtr="0">
          <a:noAutofit/>
        </a:bodyPr>
        <a:lstStyle/>
        <a:p>
          <a:pPr marL="57150" lvl="1" indent="-57150" algn="l" defTabSz="444500">
            <a:lnSpc>
              <a:spcPct val="90000"/>
            </a:lnSpc>
            <a:spcBef>
              <a:spcPct val="0"/>
            </a:spcBef>
            <a:spcAft>
              <a:spcPct val="20000"/>
            </a:spcAft>
            <a:buChar char="••"/>
          </a:pPr>
          <a:r>
            <a:rPr lang="ru-RU" sz="1000" kern="1200" dirty="0" smtClean="0">
              <a:solidFill>
                <a:schemeClr val="tx1"/>
              </a:solidFill>
              <a:latin typeface="Arial Narrow" panose="020B0606020202030204" pitchFamily="34" charset="0"/>
              <a:cs typeface="Times New Roman" panose="02020603050405020304" pitchFamily="18" charset="0"/>
            </a:rPr>
            <a:t>Платежи в виде штрафов, санкций за нарушение законодательства, платежи за пользование имуществом государства, средства самообложения граждан</a:t>
          </a:r>
          <a:endParaRPr lang="ru-RU" sz="1000" kern="1200" dirty="0">
            <a:solidFill>
              <a:schemeClr val="tx1"/>
            </a:solidFill>
            <a:latin typeface="Arial Narrow" panose="020B0606020202030204" pitchFamily="34" charset="0"/>
            <a:cs typeface="Times New Roman" panose="02020603050405020304" pitchFamily="18" charset="0"/>
          </a:endParaRPr>
        </a:p>
      </dsp:txBody>
      <dsp:txXfrm>
        <a:off x="0" y="909406"/>
        <a:ext cx="3093187" cy="422280"/>
      </dsp:txXfrm>
    </dsp:sp>
    <dsp:sp modelId="{F01823D8-B81C-4E64-9419-21720722CD31}">
      <dsp:nvSpPr>
        <dsp:cNvPr id="0" name=""/>
        <dsp:cNvSpPr/>
      </dsp:nvSpPr>
      <dsp:spPr>
        <a:xfrm>
          <a:off x="0" y="1367941"/>
          <a:ext cx="3093187" cy="231659"/>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ru-RU" altLang="ru-RU" sz="1000" b="1" kern="1200" dirty="0" smtClean="0">
              <a:solidFill>
                <a:schemeClr val="bg1"/>
              </a:solidFill>
              <a:effectLst/>
              <a:latin typeface="Arial Narrow" panose="020B0606020202030204" pitchFamily="34" charset="0"/>
              <a:cs typeface="Times New Roman" panose="02020603050405020304" pitchFamily="18" charset="0"/>
            </a:rPr>
            <a:t>БЕЗВОЗМЕЗДНЫЕ ПОСТУПЛЕНИЯ</a:t>
          </a:r>
          <a:endParaRPr lang="ru-RU" sz="1000" b="1" kern="1200" dirty="0">
            <a:solidFill>
              <a:schemeClr val="bg1"/>
            </a:solidFill>
            <a:effectLst/>
            <a:latin typeface="Arial Narrow" panose="020B0606020202030204" pitchFamily="34" charset="0"/>
            <a:cs typeface="Times New Roman" panose="02020603050405020304" pitchFamily="18" charset="0"/>
          </a:endParaRPr>
        </a:p>
      </dsp:txBody>
      <dsp:txXfrm>
        <a:off x="11309" y="1379250"/>
        <a:ext cx="3070569" cy="209041"/>
      </dsp:txXfrm>
    </dsp:sp>
    <dsp:sp modelId="{38A15107-A1B9-4A62-B62B-15DFA70186A4}">
      <dsp:nvSpPr>
        <dsp:cNvPr id="0" name=""/>
        <dsp:cNvSpPr/>
      </dsp:nvSpPr>
      <dsp:spPr>
        <a:xfrm>
          <a:off x="0" y="1599601"/>
          <a:ext cx="3093187" cy="68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209" tIns="12700" rIns="71120" bIns="12700" numCol="1" spcCol="1270" anchor="t" anchorCtr="0">
          <a:noAutofit/>
        </a:bodyPr>
        <a:lstStyle/>
        <a:p>
          <a:pPr marL="57150" lvl="1" indent="-57150" algn="l" defTabSz="444500">
            <a:lnSpc>
              <a:spcPct val="90000"/>
            </a:lnSpc>
            <a:spcBef>
              <a:spcPct val="0"/>
            </a:spcBef>
            <a:spcAft>
              <a:spcPct val="20000"/>
            </a:spcAft>
            <a:buChar char="••"/>
          </a:pPr>
          <a:r>
            <a:rPr lang="ru-RU" sz="1000" kern="1200" dirty="0" smtClean="0">
              <a:solidFill>
                <a:schemeClr val="tx1"/>
              </a:solidFill>
              <a:latin typeface="Arial Narrow" panose="020B0606020202030204" pitchFamily="34" charset="0"/>
              <a:cs typeface="Times New Roman" panose="02020603050405020304" pitchFamily="18" charset="0"/>
            </a:rPr>
            <a:t>Средства, которые поступают в бюджет из других бюджетов бюджетной системы РФ, а также безвозмездные перечисления от физических и юридических лиц</a:t>
          </a:r>
          <a:endParaRPr lang="ru-RU" sz="1000" kern="1200" dirty="0">
            <a:solidFill>
              <a:schemeClr val="tx1"/>
            </a:solidFill>
            <a:latin typeface="Arial Narrow" panose="020B0606020202030204" pitchFamily="34" charset="0"/>
            <a:cs typeface="Times New Roman" panose="02020603050405020304" pitchFamily="18" charset="0"/>
          </a:endParaRPr>
        </a:p>
      </dsp:txBody>
      <dsp:txXfrm>
        <a:off x="0" y="1599601"/>
        <a:ext cx="3093187" cy="6853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78F3E6-798D-44EE-9AD5-ACA7715C1C48}">
      <dsp:nvSpPr>
        <dsp:cNvPr id="0" name=""/>
        <dsp:cNvSpPr/>
      </dsp:nvSpPr>
      <dsp:spPr>
        <a:xfrm>
          <a:off x="5864" y="452530"/>
          <a:ext cx="1047414" cy="755271"/>
        </a:xfrm>
        <a:prstGeom prst="roundRect">
          <a:avLst>
            <a:gd name="adj" fmla="val 10000"/>
          </a:avLst>
        </a:prstGeom>
        <a:solidFill>
          <a:schemeClr val="bg1">
            <a:alpha val="90000"/>
          </a:schemeClr>
        </a:solidFill>
        <a:ln w="19050" cap="flat" cmpd="sng" algn="ctr">
          <a:solidFill>
            <a:srgbClr val="009999"/>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57150" lvl="1" indent="-57150" algn="ctr" defTabSz="444500">
            <a:lnSpc>
              <a:spcPct val="90000"/>
            </a:lnSpc>
            <a:spcBef>
              <a:spcPct val="0"/>
            </a:spcBef>
            <a:spcAft>
              <a:spcPct val="15000"/>
            </a:spcAft>
            <a:buChar char="••"/>
          </a:pPr>
          <a:endParaRPr lang="ru-RU" sz="1000" kern="1200" dirty="0">
            <a:latin typeface="Arial Narrow" panose="020B0606020202030204" pitchFamily="34" charset="0"/>
          </a:endParaRPr>
        </a:p>
      </dsp:txBody>
      <dsp:txXfrm>
        <a:off x="23245" y="469911"/>
        <a:ext cx="1012652" cy="558665"/>
      </dsp:txXfrm>
    </dsp:sp>
    <dsp:sp modelId="{9C7BF5F1-A989-4374-ABBF-0308703021F9}">
      <dsp:nvSpPr>
        <dsp:cNvPr id="0" name=""/>
        <dsp:cNvSpPr/>
      </dsp:nvSpPr>
      <dsp:spPr>
        <a:xfrm>
          <a:off x="636304" y="444766"/>
          <a:ext cx="1105943" cy="1105943"/>
        </a:xfrm>
        <a:prstGeom prst="leftCircularArrow">
          <a:avLst>
            <a:gd name="adj1" fmla="val 3403"/>
            <a:gd name="adj2" fmla="val 421296"/>
            <a:gd name="adj3" fmla="val 1805824"/>
            <a:gd name="adj4" fmla="val 8633506"/>
            <a:gd name="adj5" fmla="val 3970"/>
          </a:avLst>
        </a:prstGeom>
        <a:solidFill>
          <a:srgbClr val="009999"/>
        </a:solidFill>
        <a:ln w="6350">
          <a:noFill/>
        </a:ln>
        <a:effectLst/>
      </dsp:spPr>
      <dsp:style>
        <a:lnRef idx="0">
          <a:scrgbClr r="0" g="0" b="0"/>
        </a:lnRef>
        <a:fillRef idx="1">
          <a:scrgbClr r="0" g="0" b="0"/>
        </a:fillRef>
        <a:effectRef idx="0">
          <a:scrgbClr r="0" g="0" b="0"/>
        </a:effectRef>
        <a:fontRef idx="minor">
          <a:schemeClr val="lt1"/>
        </a:fontRef>
      </dsp:style>
    </dsp:sp>
    <dsp:sp modelId="{46537477-EB85-4120-A202-2832E948ACA1}">
      <dsp:nvSpPr>
        <dsp:cNvPr id="0" name=""/>
        <dsp:cNvSpPr/>
      </dsp:nvSpPr>
      <dsp:spPr>
        <a:xfrm>
          <a:off x="505089" y="1048387"/>
          <a:ext cx="540758" cy="251194"/>
        </a:xfrm>
        <a:prstGeom prst="roundRect">
          <a:avLst>
            <a:gd name="adj" fmla="val 10000"/>
          </a:avLst>
        </a:prstGeom>
        <a:solidFill>
          <a:schemeClr val="bg1">
            <a:lumMod val="95000"/>
          </a:schemeClr>
        </a:solidFill>
        <a:ln w="19050" cap="flat" cmpd="sng" algn="ctr">
          <a:solidFill>
            <a:srgbClr val="00999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ru-RU" sz="1000" b="1" kern="1200" dirty="0" smtClean="0">
              <a:latin typeface="Arial Narrow" panose="020B0606020202030204" pitchFamily="34" charset="0"/>
            </a:rPr>
            <a:t>июнь-октябрь</a:t>
          </a:r>
          <a:endParaRPr lang="ru-RU" sz="1000" b="1" kern="1200" dirty="0">
            <a:latin typeface="Arial Narrow" panose="020B0606020202030204" pitchFamily="34" charset="0"/>
          </a:endParaRPr>
        </a:p>
      </dsp:txBody>
      <dsp:txXfrm>
        <a:off x="512446" y="1055744"/>
        <a:ext cx="526044" cy="236480"/>
      </dsp:txXfrm>
    </dsp:sp>
    <dsp:sp modelId="{CA7A49CE-9861-479C-A34F-9B5EC425C248}">
      <dsp:nvSpPr>
        <dsp:cNvPr id="0" name=""/>
        <dsp:cNvSpPr/>
      </dsp:nvSpPr>
      <dsp:spPr>
        <a:xfrm>
          <a:off x="1236488" y="461902"/>
          <a:ext cx="1111626" cy="752782"/>
        </a:xfrm>
        <a:prstGeom prst="roundRect">
          <a:avLst>
            <a:gd name="adj" fmla="val 10000"/>
          </a:avLst>
        </a:prstGeom>
        <a:solidFill>
          <a:schemeClr val="bg1">
            <a:alpha val="90000"/>
          </a:schemeClr>
        </a:solidFill>
        <a:ln w="19050" cap="flat" cmpd="sng" algn="ctr">
          <a:solidFill>
            <a:srgbClr val="009999"/>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ctr" anchorCtr="0">
          <a:noAutofit/>
        </a:bodyPr>
        <a:lstStyle/>
        <a:p>
          <a:pPr marL="57150" lvl="1" indent="-57150" algn="ctr" defTabSz="444500">
            <a:lnSpc>
              <a:spcPct val="90000"/>
            </a:lnSpc>
            <a:spcBef>
              <a:spcPct val="0"/>
            </a:spcBef>
            <a:spcAft>
              <a:spcPct val="15000"/>
            </a:spcAft>
            <a:buChar char="••"/>
          </a:pPr>
          <a:endParaRPr lang="ru-RU" sz="1000" kern="1200" dirty="0">
            <a:latin typeface="Arial Narrow" panose="020B0606020202030204" pitchFamily="34" charset="0"/>
          </a:endParaRPr>
        </a:p>
      </dsp:txBody>
      <dsp:txXfrm>
        <a:off x="1253812" y="640537"/>
        <a:ext cx="1076978" cy="556823"/>
      </dsp:txXfrm>
    </dsp:sp>
    <dsp:sp modelId="{E1AECC5B-D00F-4A12-A323-9284D3460DF3}">
      <dsp:nvSpPr>
        <dsp:cNvPr id="0" name=""/>
        <dsp:cNvSpPr/>
      </dsp:nvSpPr>
      <dsp:spPr>
        <a:xfrm>
          <a:off x="1985066" y="67007"/>
          <a:ext cx="1065987" cy="1100397"/>
        </a:xfrm>
        <a:prstGeom prst="circularArrow">
          <a:avLst>
            <a:gd name="adj1" fmla="val 3475"/>
            <a:gd name="adj2" fmla="val 430912"/>
            <a:gd name="adj3" fmla="val 19584422"/>
            <a:gd name="adj4" fmla="val 12766356"/>
            <a:gd name="adj5" fmla="val 4054"/>
          </a:avLst>
        </a:prstGeom>
        <a:solidFill>
          <a:srgbClr val="009999"/>
        </a:solidFill>
        <a:ln w="19050">
          <a:noFill/>
        </a:ln>
        <a:effectLst/>
      </dsp:spPr>
      <dsp:style>
        <a:lnRef idx="0">
          <a:scrgbClr r="0" g="0" b="0"/>
        </a:lnRef>
        <a:fillRef idx="1">
          <a:scrgbClr r="0" g="0" b="0"/>
        </a:fillRef>
        <a:effectRef idx="0">
          <a:scrgbClr r="0" g="0" b="0"/>
        </a:effectRef>
        <a:fontRef idx="minor">
          <a:schemeClr val="lt1"/>
        </a:fontRef>
      </dsp:style>
    </dsp:sp>
    <dsp:sp modelId="{501FD9D5-4588-4B9C-9428-44B9323AC41C}">
      <dsp:nvSpPr>
        <dsp:cNvPr id="0" name=""/>
        <dsp:cNvSpPr/>
      </dsp:nvSpPr>
      <dsp:spPr>
        <a:xfrm>
          <a:off x="1827174" y="410510"/>
          <a:ext cx="540758" cy="257155"/>
        </a:xfrm>
        <a:prstGeom prst="roundRect">
          <a:avLst>
            <a:gd name="adj" fmla="val 10000"/>
          </a:avLst>
        </a:prstGeom>
        <a:solidFill>
          <a:schemeClr val="bg1">
            <a:lumMod val="95000"/>
          </a:schemeClr>
        </a:solidFill>
        <a:ln w="19050" cap="flat" cmpd="sng" algn="ctr">
          <a:solidFill>
            <a:srgbClr val="00999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ru-RU" sz="1000" b="1" kern="1200" dirty="0" smtClean="0">
              <a:latin typeface="Arial Narrow" panose="020B0606020202030204" pitchFamily="34" charset="0"/>
            </a:rPr>
            <a:t>ноябрь-декабрь</a:t>
          </a:r>
          <a:endParaRPr lang="ru-RU" sz="1000" b="1" kern="1200" dirty="0">
            <a:latin typeface="Arial Narrow" panose="020B0606020202030204" pitchFamily="34" charset="0"/>
          </a:endParaRPr>
        </a:p>
      </dsp:txBody>
      <dsp:txXfrm>
        <a:off x="1834706" y="418042"/>
        <a:ext cx="525694" cy="242091"/>
      </dsp:txXfrm>
    </dsp:sp>
    <dsp:sp modelId="{6154658E-1F54-4306-ACB0-2DE3C855BC5A}">
      <dsp:nvSpPr>
        <dsp:cNvPr id="0" name=""/>
        <dsp:cNvSpPr/>
      </dsp:nvSpPr>
      <dsp:spPr>
        <a:xfrm>
          <a:off x="2539840" y="441413"/>
          <a:ext cx="983020" cy="755271"/>
        </a:xfrm>
        <a:prstGeom prst="roundRect">
          <a:avLst>
            <a:gd name="adj" fmla="val 10000"/>
          </a:avLst>
        </a:prstGeom>
        <a:solidFill>
          <a:schemeClr val="bg1">
            <a:alpha val="90000"/>
          </a:schemeClr>
        </a:solidFill>
        <a:ln w="19050" cap="flat" cmpd="sng" algn="ctr">
          <a:solidFill>
            <a:srgbClr val="009999"/>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ctr" anchorCtr="0">
          <a:noAutofit/>
        </a:bodyPr>
        <a:lstStyle/>
        <a:p>
          <a:pPr marL="57150" lvl="1" indent="-57150" algn="ctr" defTabSz="444500">
            <a:lnSpc>
              <a:spcPct val="90000"/>
            </a:lnSpc>
            <a:spcBef>
              <a:spcPct val="0"/>
            </a:spcBef>
            <a:spcAft>
              <a:spcPct val="15000"/>
            </a:spcAft>
            <a:buChar char="••"/>
          </a:pPr>
          <a:endParaRPr lang="ru-RU" sz="1000" kern="1200" dirty="0">
            <a:latin typeface="Arial Narrow" panose="020B0606020202030204" pitchFamily="34" charset="0"/>
          </a:endParaRPr>
        </a:p>
      </dsp:txBody>
      <dsp:txXfrm>
        <a:off x="2557221" y="458794"/>
        <a:ext cx="948258" cy="558665"/>
      </dsp:txXfrm>
    </dsp:sp>
    <dsp:sp modelId="{93B64701-7191-496D-BD5C-76D73ED9ECCF}">
      <dsp:nvSpPr>
        <dsp:cNvPr id="0" name=""/>
        <dsp:cNvSpPr/>
      </dsp:nvSpPr>
      <dsp:spPr>
        <a:xfrm>
          <a:off x="3068642" y="431296"/>
          <a:ext cx="1158651" cy="1158651"/>
        </a:xfrm>
        <a:prstGeom prst="leftCircularArrow">
          <a:avLst>
            <a:gd name="adj1" fmla="val 3248"/>
            <a:gd name="adj2" fmla="val 400656"/>
            <a:gd name="adj3" fmla="val 1814747"/>
            <a:gd name="adj4" fmla="val 8663070"/>
            <a:gd name="adj5" fmla="val 3790"/>
          </a:avLst>
        </a:prstGeom>
        <a:solidFill>
          <a:srgbClr val="009999"/>
        </a:solidFill>
        <a:ln>
          <a:noFill/>
        </a:ln>
        <a:effectLst/>
      </dsp:spPr>
      <dsp:style>
        <a:lnRef idx="0">
          <a:scrgbClr r="0" g="0" b="0"/>
        </a:lnRef>
        <a:fillRef idx="1">
          <a:scrgbClr r="0" g="0" b="0"/>
        </a:fillRef>
        <a:effectRef idx="0">
          <a:scrgbClr r="0" g="0" b="0"/>
        </a:effectRef>
        <a:fontRef idx="minor">
          <a:schemeClr val="lt1"/>
        </a:fontRef>
      </dsp:style>
    </dsp:sp>
    <dsp:sp modelId="{C0E44E61-C2D2-4AC8-AD30-E2AFA3E8E39D}">
      <dsp:nvSpPr>
        <dsp:cNvPr id="0" name=""/>
        <dsp:cNvSpPr/>
      </dsp:nvSpPr>
      <dsp:spPr>
        <a:xfrm>
          <a:off x="2949220" y="990489"/>
          <a:ext cx="540758" cy="297975"/>
        </a:xfrm>
        <a:prstGeom prst="roundRect">
          <a:avLst>
            <a:gd name="adj" fmla="val 10000"/>
          </a:avLst>
        </a:prstGeom>
        <a:solidFill>
          <a:schemeClr val="bg1">
            <a:lumMod val="95000"/>
          </a:schemeClr>
        </a:solidFill>
        <a:ln w="19050" cap="flat" cmpd="sng" algn="ctr">
          <a:solidFill>
            <a:srgbClr val="00999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ru-RU" sz="1000" b="1" kern="1200" dirty="0" smtClean="0">
              <a:latin typeface="Arial Narrow" panose="020B0606020202030204" pitchFamily="34" charset="0"/>
            </a:rPr>
            <a:t>январь - декабрь</a:t>
          </a:r>
          <a:endParaRPr lang="ru-RU" sz="1000" b="1" kern="1200" dirty="0">
            <a:latin typeface="Arial Narrow" panose="020B0606020202030204" pitchFamily="34" charset="0"/>
          </a:endParaRPr>
        </a:p>
      </dsp:txBody>
      <dsp:txXfrm>
        <a:off x="2957947" y="999216"/>
        <a:ext cx="523304" cy="280521"/>
      </dsp:txXfrm>
    </dsp:sp>
    <dsp:sp modelId="{9828E6D6-24C4-405C-9747-3A3985283117}">
      <dsp:nvSpPr>
        <dsp:cNvPr id="0" name=""/>
        <dsp:cNvSpPr/>
      </dsp:nvSpPr>
      <dsp:spPr>
        <a:xfrm>
          <a:off x="3680962" y="428942"/>
          <a:ext cx="1203773" cy="801383"/>
        </a:xfrm>
        <a:prstGeom prst="roundRect">
          <a:avLst>
            <a:gd name="adj" fmla="val 10000"/>
          </a:avLst>
        </a:prstGeom>
        <a:solidFill>
          <a:schemeClr val="bg1">
            <a:alpha val="90000"/>
          </a:schemeClr>
        </a:solidFill>
        <a:ln w="19050" cap="flat" cmpd="sng" algn="ctr">
          <a:solidFill>
            <a:srgbClr val="009999"/>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ctr" anchorCtr="0">
          <a:noAutofit/>
        </a:bodyPr>
        <a:lstStyle/>
        <a:p>
          <a:pPr marL="57150" lvl="1" indent="-57150" algn="ctr" defTabSz="444500">
            <a:lnSpc>
              <a:spcPct val="90000"/>
            </a:lnSpc>
            <a:spcBef>
              <a:spcPct val="0"/>
            </a:spcBef>
            <a:spcAft>
              <a:spcPct val="15000"/>
            </a:spcAft>
            <a:buChar char="••"/>
          </a:pPr>
          <a:endParaRPr lang="ru-RU" sz="1000" kern="1200" dirty="0">
            <a:latin typeface="Arial Narrow" panose="020B0606020202030204" pitchFamily="34" charset="0"/>
          </a:endParaRPr>
        </a:p>
      </dsp:txBody>
      <dsp:txXfrm>
        <a:off x="3699404" y="619109"/>
        <a:ext cx="1166889" cy="592774"/>
      </dsp:txXfrm>
    </dsp:sp>
    <dsp:sp modelId="{7FEEDA7E-38AB-4A8E-B374-E1C724575A30}">
      <dsp:nvSpPr>
        <dsp:cNvPr id="0" name=""/>
        <dsp:cNvSpPr/>
      </dsp:nvSpPr>
      <dsp:spPr>
        <a:xfrm>
          <a:off x="4497599" y="63655"/>
          <a:ext cx="1095541" cy="1095541"/>
        </a:xfrm>
        <a:prstGeom prst="circularArrow">
          <a:avLst>
            <a:gd name="adj1" fmla="val 3436"/>
            <a:gd name="adj2" fmla="val 425623"/>
            <a:gd name="adj3" fmla="val 19732012"/>
            <a:gd name="adj4" fmla="val 12908656"/>
            <a:gd name="adj5" fmla="val 4008"/>
          </a:avLst>
        </a:prstGeom>
        <a:solidFill>
          <a:srgbClr val="009999"/>
        </a:solidFill>
        <a:ln>
          <a:noFill/>
        </a:ln>
        <a:effectLst/>
      </dsp:spPr>
      <dsp:style>
        <a:lnRef idx="0">
          <a:scrgbClr r="0" g="0" b="0"/>
        </a:lnRef>
        <a:fillRef idx="1">
          <a:scrgbClr r="0" g="0" b="0"/>
        </a:fillRef>
        <a:effectRef idx="0">
          <a:scrgbClr r="0" g="0" b="0"/>
        </a:effectRef>
        <a:fontRef idx="minor">
          <a:schemeClr val="lt1"/>
        </a:fontRef>
      </dsp:style>
    </dsp:sp>
    <dsp:sp modelId="{5139A1CF-ADC6-4F35-967B-226D6EABC0DF}">
      <dsp:nvSpPr>
        <dsp:cNvPr id="0" name=""/>
        <dsp:cNvSpPr/>
      </dsp:nvSpPr>
      <dsp:spPr>
        <a:xfrm>
          <a:off x="4353230" y="361309"/>
          <a:ext cx="540758" cy="237352"/>
        </a:xfrm>
        <a:prstGeom prst="roundRect">
          <a:avLst>
            <a:gd name="adj" fmla="val 10000"/>
          </a:avLst>
        </a:prstGeom>
        <a:solidFill>
          <a:schemeClr val="bg1">
            <a:lumMod val="95000"/>
          </a:schemeClr>
        </a:solidFill>
        <a:ln w="19050" cap="flat" cmpd="sng" algn="ctr">
          <a:solidFill>
            <a:srgbClr val="00999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ru-RU" sz="1000" b="1" kern="1200" dirty="0" smtClean="0">
              <a:latin typeface="Arial Narrow" panose="020B0606020202030204" pitchFamily="34" charset="0"/>
            </a:rPr>
            <a:t>март -май</a:t>
          </a:r>
          <a:endParaRPr lang="ru-RU" sz="1000" b="1" kern="1200" dirty="0">
            <a:latin typeface="Arial Narrow" panose="020B0606020202030204" pitchFamily="34" charset="0"/>
          </a:endParaRPr>
        </a:p>
      </dsp:txBody>
      <dsp:txXfrm>
        <a:off x="4360182" y="368261"/>
        <a:ext cx="526854" cy="223448"/>
      </dsp:txXfrm>
    </dsp:sp>
    <dsp:sp modelId="{E7800FA8-290E-411A-AD28-598F70127060}">
      <dsp:nvSpPr>
        <dsp:cNvPr id="0" name=""/>
        <dsp:cNvSpPr/>
      </dsp:nvSpPr>
      <dsp:spPr>
        <a:xfrm>
          <a:off x="5061563" y="408242"/>
          <a:ext cx="1007713" cy="797795"/>
        </a:xfrm>
        <a:prstGeom prst="roundRect">
          <a:avLst>
            <a:gd name="adj" fmla="val 10000"/>
          </a:avLst>
        </a:prstGeom>
        <a:solidFill>
          <a:schemeClr val="bg1">
            <a:alpha val="90000"/>
          </a:schemeClr>
        </a:solidFill>
        <a:ln w="19050" cap="flat" cmpd="sng" algn="ctr">
          <a:solidFill>
            <a:srgbClr val="009999"/>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ctr" anchorCtr="0">
          <a:noAutofit/>
        </a:bodyPr>
        <a:lstStyle/>
        <a:p>
          <a:pPr marL="57150" lvl="1" indent="-57150" algn="ctr" defTabSz="444500">
            <a:lnSpc>
              <a:spcPct val="90000"/>
            </a:lnSpc>
            <a:spcBef>
              <a:spcPct val="0"/>
            </a:spcBef>
            <a:spcAft>
              <a:spcPct val="15000"/>
            </a:spcAft>
            <a:buChar char="••"/>
          </a:pPr>
          <a:endParaRPr lang="ru-RU" sz="1000" kern="1200" dirty="0">
            <a:latin typeface="Arial Narrow" panose="020B0606020202030204" pitchFamily="34" charset="0"/>
          </a:endParaRPr>
        </a:p>
      </dsp:txBody>
      <dsp:txXfrm>
        <a:off x="5079922" y="426601"/>
        <a:ext cx="970995" cy="590121"/>
      </dsp:txXfrm>
    </dsp:sp>
    <dsp:sp modelId="{C48E4A98-D810-4494-A3E6-2179F054C812}">
      <dsp:nvSpPr>
        <dsp:cNvPr id="0" name=""/>
        <dsp:cNvSpPr/>
      </dsp:nvSpPr>
      <dsp:spPr>
        <a:xfrm>
          <a:off x="5512142" y="1161069"/>
          <a:ext cx="540758" cy="215041"/>
        </a:xfrm>
        <a:prstGeom prst="roundRect">
          <a:avLst>
            <a:gd name="adj" fmla="val 10000"/>
          </a:avLst>
        </a:prstGeom>
        <a:solidFill>
          <a:schemeClr val="bg1">
            <a:lumMod val="95000"/>
          </a:schemeClr>
        </a:solidFill>
        <a:ln w="19050" cap="flat" cmpd="sng" algn="ctr">
          <a:solidFill>
            <a:srgbClr val="00999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ru-RU" sz="1000" b="1" kern="1200" dirty="0" smtClean="0">
              <a:latin typeface="Arial Narrow" panose="020B0606020202030204" pitchFamily="34" charset="0"/>
            </a:rPr>
            <a:t>июнь</a:t>
          </a:r>
          <a:endParaRPr lang="ru-RU" sz="1000" b="1" kern="1200" dirty="0">
            <a:latin typeface="Arial Narrow" panose="020B0606020202030204" pitchFamily="34" charset="0"/>
          </a:endParaRPr>
        </a:p>
      </dsp:txBody>
      <dsp:txXfrm>
        <a:off x="5518440" y="1167367"/>
        <a:ext cx="528162" cy="2024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E90C17-452C-4F9A-AC9F-1CB9F9EDF8B3}">
      <dsp:nvSpPr>
        <dsp:cNvPr id="0" name=""/>
        <dsp:cNvSpPr/>
      </dsp:nvSpPr>
      <dsp:spPr>
        <a:xfrm rot="10605845">
          <a:off x="426745" y="-31482"/>
          <a:ext cx="2266346" cy="2266346"/>
        </a:xfrm>
        <a:prstGeom prst="circularArrow">
          <a:avLst>
            <a:gd name="adj1" fmla="val 5274"/>
            <a:gd name="adj2" fmla="val 312630"/>
            <a:gd name="adj3" fmla="val 14387669"/>
            <a:gd name="adj4" fmla="val 17034251"/>
            <a:gd name="adj5" fmla="val 5477"/>
          </a:avLst>
        </a:prstGeom>
        <a:pattFill prst="smGrid">
          <a:fgClr>
            <a:srgbClr val="CC0066"/>
          </a:fgClr>
          <a:bgClr>
            <a:schemeClr val="bg1"/>
          </a:bgClr>
        </a:pattFill>
        <a:ln>
          <a:solidFill>
            <a:srgbClr val="FF3399"/>
          </a:solidFill>
        </a:ln>
        <a:effectLst/>
      </dsp:spPr>
      <dsp:style>
        <a:lnRef idx="0">
          <a:scrgbClr r="0" g="0" b="0"/>
        </a:lnRef>
        <a:fillRef idx="1">
          <a:scrgbClr r="0" g="0" b="0"/>
        </a:fillRef>
        <a:effectRef idx="0">
          <a:scrgbClr r="0" g="0" b="0"/>
        </a:effectRef>
        <a:fontRef idx="minor"/>
      </dsp:style>
    </dsp:sp>
    <dsp:sp modelId="{65A1CEEC-E44E-43CF-9A4C-68EBA8285929}">
      <dsp:nvSpPr>
        <dsp:cNvPr id="0" name=""/>
        <dsp:cNvSpPr/>
      </dsp:nvSpPr>
      <dsp:spPr>
        <a:xfrm>
          <a:off x="1168381" y="-26563"/>
          <a:ext cx="783075" cy="391537"/>
        </a:xfrm>
        <a:prstGeom prst="roundRect">
          <a:avLst/>
        </a:prstGeom>
        <a:solidFill>
          <a:srgbClr val="0099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latin typeface="Arial Narrow" panose="020B0606020202030204" pitchFamily="34" charset="0"/>
            </a:rPr>
            <a:t>2016 год –  </a:t>
          </a:r>
        </a:p>
        <a:p>
          <a:pPr lvl="0" algn="ctr" defTabSz="444500">
            <a:lnSpc>
              <a:spcPct val="90000"/>
            </a:lnSpc>
            <a:spcBef>
              <a:spcPct val="0"/>
            </a:spcBef>
            <a:spcAft>
              <a:spcPct val="35000"/>
            </a:spcAft>
          </a:pPr>
          <a:r>
            <a:rPr lang="ru-RU" sz="1000" b="1" kern="1200" dirty="0" smtClean="0">
              <a:latin typeface="Arial Narrow" panose="020B0606020202030204" pitchFamily="34" charset="0"/>
            </a:rPr>
            <a:t>1 271,3  </a:t>
          </a:r>
          <a:endParaRPr lang="ru-RU" sz="1000" b="1" kern="1200" dirty="0">
            <a:latin typeface="Arial Narrow" panose="020B0606020202030204" pitchFamily="34" charset="0"/>
          </a:endParaRPr>
        </a:p>
      </dsp:txBody>
      <dsp:txXfrm>
        <a:off x="1187494" y="-7450"/>
        <a:ext cx="744849" cy="353311"/>
      </dsp:txXfrm>
    </dsp:sp>
    <dsp:sp modelId="{966ABC37-BD09-4691-9168-912D7FD378A0}">
      <dsp:nvSpPr>
        <dsp:cNvPr id="0" name=""/>
        <dsp:cNvSpPr/>
      </dsp:nvSpPr>
      <dsp:spPr>
        <a:xfrm>
          <a:off x="2086040" y="426310"/>
          <a:ext cx="783075" cy="391537"/>
        </a:xfrm>
        <a:prstGeom prst="roundRect">
          <a:avLst/>
        </a:prstGeom>
        <a:solidFill>
          <a:srgbClr val="0099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latin typeface="Arial Narrow" panose="020B0606020202030204" pitchFamily="34" charset="0"/>
            </a:rPr>
            <a:t>2017 год – </a:t>
          </a:r>
        </a:p>
        <a:p>
          <a:pPr lvl="0" algn="ctr" defTabSz="444500">
            <a:lnSpc>
              <a:spcPct val="90000"/>
            </a:lnSpc>
            <a:spcBef>
              <a:spcPct val="0"/>
            </a:spcBef>
            <a:spcAft>
              <a:spcPct val="35000"/>
            </a:spcAft>
          </a:pPr>
          <a:r>
            <a:rPr lang="ru-RU" sz="1000" b="1" kern="1200" dirty="0" smtClean="0">
              <a:latin typeface="Arial Narrow" panose="020B0606020202030204" pitchFamily="34" charset="0"/>
            </a:rPr>
            <a:t>1 268,2 </a:t>
          </a:r>
          <a:endParaRPr lang="ru-RU" sz="1000" b="1" kern="1200" dirty="0">
            <a:latin typeface="Arial Narrow" panose="020B0606020202030204" pitchFamily="34" charset="0"/>
          </a:endParaRPr>
        </a:p>
      </dsp:txBody>
      <dsp:txXfrm>
        <a:off x="2105153" y="445423"/>
        <a:ext cx="744849" cy="353311"/>
      </dsp:txXfrm>
    </dsp:sp>
    <dsp:sp modelId="{E8DA68DD-32B1-4634-93F1-E40BA016519E}">
      <dsp:nvSpPr>
        <dsp:cNvPr id="0" name=""/>
        <dsp:cNvSpPr/>
      </dsp:nvSpPr>
      <dsp:spPr>
        <a:xfrm>
          <a:off x="2096669" y="1260139"/>
          <a:ext cx="783075" cy="535557"/>
        </a:xfrm>
        <a:prstGeom prst="roundRect">
          <a:avLst/>
        </a:prstGeom>
        <a:solidFill>
          <a:srgbClr val="0099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latin typeface="Arial Narrow" panose="020B0606020202030204" pitchFamily="34" charset="0"/>
            </a:rPr>
            <a:t>2018 год (оценка) – </a:t>
          </a:r>
        </a:p>
        <a:p>
          <a:pPr lvl="0" algn="ctr" defTabSz="444500">
            <a:lnSpc>
              <a:spcPct val="90000"/>
            </a:lnSpc>
            <a:spcBef>
              <a:spcPct val="0"/>
            </a:spcBef>
            <a:spcAft>
              <a:spcPct val="35000"/>
            </a:spcAft>
          </a:pPr>
          <a:r>
            <a:rPr lang="ru-RU" sz="1000" b="1" kern="1200" dirty="0" smtClean="0">
              <a:latin typeface="Arial Narrow" panose="020B0606020202030204" pitchFamily="34" charset="0"/>
            </a:rPr>
            <a:t>1 261,5 </a:t>
          </a:r>
          <a:endParaRPr lang="ru-RU" sz="1000" b="1" kern="1200" dirty="0">
            <a:latin typeface="Arial Narrow" panose="020B0606020202030204" pitchFamily="34" charset="0"/>
          </a:endParaRPr>
        </a:p>
      </dsp:txBody>
      <dsp:txXfrm>
        <a:off x="2122813" y="1286283"/>
        <a:ext cx="730787" cy="483269"/>
      </dsp:txXfrm>
    </dsp:sp>
    <dsp:sp modelId="{E9682563-8E50-4838-81B3-9C63BC93C107}">
      <dsp:nvSpPr>
        <dsp:cNvPr id="0" name=""/>
        <dsp:cNvSpPr/>
      </dsp:nvSpPr>
      <dsp:spPr>
        <a:xfrm>
          <a:off x="1159466" y="1757240"/>
          <a:ext cx="783075" cy="501571"/>
        </a:xfrm>
        <a:prstGeom prst="roundRect">
          <a:avLst/>
        </a:prstGeom>
        <a:solidFill>
          <a:srgbClr val="0099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latin typeface="Arial Narrow" panose="020B0606020202030204" pitchFamily="34" charset="0"/>
            </a:rPr>
            <a:t>2019 год (прогноз) – </a:t>
          </a:r>
        </a:p>
        <a:p>
          <a:pPr lvl="0" algn="ctr" defTabSz="444500">
            <a:lnSpc>
              <a:spcPct val="90000"/>
            </a:lnSpc>
            <a:spcBef>
              <a:spcPct val="0"/>
            </a:spcBef>
            <a:spcAft>
              <a:spcPct val="35000"/>
            </a:spcAft>
          </a:pPr>
          <a:r>
            <a:rPr lang="ru-RU" sz="1000" b="1" kern="1200" dirty="0" smtClean="0">
              <a:latin typeface="Arial Narrow" panose="020B0606020202030204" pitchFamily="34" charset="0"/>
            </a:rPr>
            <a:t>1 255,3 </a:t>
          </a:r>
          <a:endParaRPr lang="ru-RU" sz="1000" b="1" kern="1200" dirty="0">
            <a:latin typeface="Arial Narrow" panose="020B0606020202030204" pitchFamily="34" charset="0"/>
          </a:endParaRPr>
        </a:p>
      </dsp:txBody>
      <dsp:txXfrm>
        <a:off x="1183951" y="1781725"/>
        <a:ext cx="734105" cy="452601"/>
      </dsp:txXfrm>
    </dsp:sp>
    <dsp:sp modelId="{69ABE811-B82C-46DE-856A-F60CC779AF03}">
      <dsp:nvSpPr>
        <dsp:cNvPr id="0" name=""/>
        <dsp:cNvSpPr/>
      </dsp:nvSpPr>
      <dsp:spPr>
        <a:xfrm>
          <a:off x="359654" y="1243584"/>
          <a:ext cx="783075" cy="480546"/>
        </a:xfrm>
        <a:prstGeom prst="roundRect">
          <a:avLst/>
        </a:prstGeom>
        <a:solidFill>
          <a:srgbClr val="0099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latin typeface="Arial Narrow" panose="020B0606020202030204" pitchFamily="34" charset="0"/>
            </a:rPr>
            <a:t>2020 год (прогноз) </a:t>
          </a:r>
          <a:r>
            <a:rPr lang="ru-RU" sz="1000" b="1" kern="1200" smtClean="0">
              <a:latin typeface="Arial Narrow" panose="020B0606020202030204" pitchFamily="34" charset="0"/>
            </a:rPr>
            <a:t>– </a:t>
          </a:r>
        </a:p>
        <a:p>
          <a:pPr lvl="0" algn="ctr" defTabSz="444500">
            <a:lnSpc>
              <a:spcPct val="90000"/>
            </a:lnSpc>
            <a:spcBef>
              <a:spcPct val="0"/>
            </a:spcBef>
            <a:spcAft>
              <a:spcPct val="35000"/>
            </a:spcAft>
          </a:pPr>
          <a:r>
            <a:rPr lang="ru-RU" sz="1000" b="1" kern="1200" smtClean="0">
              <a:latin typeface="Arial Narrow" panose="020B0606020202030204" pitchFamily="34" charset="0"/>
            </a:rPr>
            <a:t>1 </a:t>
          </a:r>
          <a:r>
            <a:rPr lang="ru-RU" sz="1000" b="1" kern="1200" dirty="0" smtClean="0">
              <a:latin typeface="Arial Narrow" panose="020B0606020202030204" pitchFamily="34" charset="0"/>
            </a:rPr>
            <a:t>249,5 </a:t>
          </a:r>
          <a:endParaRPr lang="ru-RU" sz="1000" b="1" kern="1200" dirty="0">
            <a:latin typeface="Arial Narrow" panose="020B0606020202030204" pitchFamily="34" charset="0"/>
          </a:endParaRPr>
        </a:p>
      </dsp:txBody>
      <dsp:txXfrm>
        <a:off x="383112" y="1267042"/>
        <a:ext cx="736159" cy="433630"/>
      </dsp:txXfrm>
    </dsp:sp>
    <dsp:sp modelId="{4A3035FB-E8F0-4672-9BC8-2C27F669E95C}">
      <dsp:nvSpPr>
        <dsp:cNvPr id="0" name=""/>
        <dsp:cNvSpPr/>
      </dsp:nvSpPr>
      <dsp:spPr>
        <a:xfrm>
          <a:off x="323025" y="344018"/>
          <a:ext cx="783075" cy="556132"/>
        </a:xfrm>
        <a:prstGeom prst="roundRect">
          <a:avLst/>
        </a:prstGeom>
        <a:solidFill>
          <a:srgbClr val="0099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ru-RU" sz="1000" b="1" kern="1200" dirty="0" smtClean="0">
              <a:latin typeface="Arial Narrow" panose="020B0606020202030204" pitchFamily="34" charset="0"/>
            </a:rPr>
            <a:t>2021 год (прогноз) – 1 243,5</a:t>
          </a:r>
          <a:endParaRPr lang="ru-RU" sz="1000" b="1" kern="1200" dirty="0">
            <a:latin typeface="Arial Narrow" panose="020B0606020202030204" pitchFamily="34" charset="0"/>
          </a:endParaRPr>
        </a:p>
      </dsp:txBody>
      <dsp:txXfrm>
        <a:off x="350173" y="371166"/>
        <a:ext cx="728779" cy="50183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63AB3B-F883-442A-8E6B-40D1B9A579C8}">
      <dsp:nvSpPr>
        <dsp:cNvPr id="0" name=""/>
        <dsp:cNvSpPr/>
      </dsp:nvSpPr>
      <dsp:spPr>
        <a:xfrm>
          <a:off x="0" y="3632"/>
          <a:ext cx="2652605" cy="4860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b="1" kern="1200" dirty="0" smtClean="0">
              <a:latin typeface="Arial Narrow" panose="020B0606020202030204" pitchFamily="34" charset="0"/>
            </a:rPr>
            <a:t>Направления </a:t>
          </a:r>
          <a:r>
            <a:rPr lang="ru-RU" sz="1400" b="1" kern="1200" smtClean="0">
              <a:latin typeface="Arial Narrow" panose="020B0606020202030204" pitchFamily="34" charset="0"/>
            </a:rPr>
            <a:t>оценки </a:t>
          </a:r>
          <a:endParaRPr lang="ru-RU" sz="1400" b="1" kern="1200" dirty="0">
            <a:latin typeface="Arial Narrow" panose="020B0606020202030204" pitchFamily="34" charset="0"/>
          </a:endParaRPr>
        </a:p>
      </dsp:txBody>
      <dsp:txXfrm>
        <a:off x="14235" y="17867"/>
        <a:ext cx="2624135" cy="457532"/>
      </dsp:txXfrm>
    </dsp:sp>
    <dsp:sp modelId="{D961254D-C2A0-4806-8565-896671E7D43A}">
      <dsp:nvSpPr>
        <dsp:cNvPr id="0" name=""/>
        <dsp:cNvSpPr/>
      </dsp:nvSpPr>
      <dsp:spPr>
        <a:xfrm>
          <a:off x="265260" y="489634"/>
          <a:ext cx="364277" cy="327928"/>
        </a:xfrm>
        <a:custGeom>
          <a:avLst/>
          <a:gdLst/>
          <a:ahLst/>
          <a:cxnLst/>
          <a:rect l="0" t="0" r="0" b="0"/>
          <a:pathLst>
            <a:path>
              <a:moveTo>
                <a:pt x="0" y="0"/>
              </a:moveTo>
              <a:lnTo>
                <a:pt x="0" y="327928"/>
              </a:lnTo>
              <a:lnTo>
                <a:pt x="364277" y="3279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7CA441-AEF5-4863-8DED-0A399D265096}">
      <dsp:nvSpPr>
        <dsp:cNvPr id="0" name=""/>
        <dsp:cNvSpPr/>
      </dsp:nvSpPr>
      <dsp:spPr>
        <a:xfrm>
          <a:off x="629537" y="626306"/>
          <a:ext cx="1949493" cy="38251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первоначально утвержденный бюджет</a:t>
          </a:r>
          <a:endParaRPr lang="ru-RU" sz="1400" kern="1200" dirty="0">
            <a:latin typeface="Arial Narrow" panose="020B0606020202030204" pitchFamily="34" charset="0"/>
          </a:endParaRPr>
        </a:p>
      </dsp:txBody>
      <dsp:txXfrm>
        <a:off x="640740" y="637509"/>
        <a:ext cx="1927087" cy="360107"/>
      </dsp:txXfrm>
    </dsp:sp>
    <dsp:sp modelId="{F4F98089-77CE-4D9A-BED7-365294ED290A}">
      <dsp:nvSpPr>
        <dsp:cNvPr id="0" name=""/>
        <dsp:cNvSpPr/>
      </dsp:nvSpPr>
      <dsp:spPr>
        <a:xfrm>
          <a:off x="265260" y="489634"/>
          <a:ext cx="364277" cy="808258"/>
        </a:xfrm>
        <a:custGeom>
          <a:avLst/>
          <a:gdLst/>
          <a:ahLst/>
          <a:cxnLst/>
          <a:rect l="0" t="0" r="0" b="0"/>
          <a:pathLst>
            <a:path>
              <a:moveTo>
                <a:pt x="0" y="0"/>
              </a:moveTo>
              <a:lnTo>
                <a:pt x="0" y="808258"/>
              </a:lnTo>
              <a:lnTo>
                <a:pt x="364277" y="80825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42C035-4011-4DC4-9458-E8C72ABCC6A3}">
      <dsp:nvSpPr>
        <dsp:cNvPr id="0" name=""/>
        <dsp:cNvSpPr/>
      </dsp:nvSpPr>
      <dsp:spPr>
        <a:xfrm>
          <a:off x="629537" y="1125067"/>
          <a:ext cx="1949493" cy="3456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внесение изменений в закон о бюджете</a:t>
          </a:r>
          <a:endParaRPr lang="ru-RU" sz="1400" kern="1200" dirty="0">
            <a:latin typeface="Arial Narrow" panose="020B0606020202030204" pitchFamily="34" charset="0"/>
          </a:endParaRPr>
        </a:p>
      </dsp:txBody>
      <dsp:txXfrm>
        <a:off x="639661" y="1135191"/>
        <a:ext cx="1929245" cy="325404"/>
      </dsp:txXfrm>
    </dsp:sp>
    <dsp:sp modelId="{C9185CEC-9B9D-455E-93A8-7FBDBBC2FCB7}">
      <dsp:nvSpPr>
        <dsp:cNvPr id="0" name=""/>
        <dsp:cNvSpPr/>
      </dsp:nvSpPr>
      <dsp:spPr>
        <a:xfrm>
          <a:off x="265260" y="489634"/>
          <a:ext cx="364277" cy="1425124"/>
        </a:xfrm>
        <a:custGeom>
          <a:avLst/>
          <a:gdLst/>
          <a:ahLst/>
          <a:cxnLst/>
          <a:rect l="0" t="0" r="0" b="0"/>
          <a:pathLst>
            <a:path>
              <a:moveTo>
                <a:pt x="0" y="0"/>
              </a:moveTo>
              <a:lnTo>
                <a:pt x="0" y="1425124"/>
              </a:lnTo>
              <a:lnTo>
                <a:pt x="364277" y="14251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CBC6603-CF25-438C-934F-01C67E97A324}">
      <dsp:nvSpPr>
        <dsp:cNvPr id="0" name=""/>
        <dsp:cNvSpPr/>
      </dsp:nvSpPr>
      <dsp:spPr>
        <a:xfrm>
          <a:off x="629537" y="1599601"/>
          <a:ext cx="1949493" cy="63031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промежуточная отчетность об исполнении бюджета</a:t>
          </a:r>
          <a:endParaRPr lang="ru-RU" sz="1400" kern="1200" dirty="0">
            <a:latin typeface="Arial Narrow" panose="020B0606020202030204" pitchFamily="34" charset="0"/>
          </a:endParaRPr>
        </a:p>
      </dsp:txBody>
      <dsp:txXfrm>
        <a:off x="647998" y="1618062"/>
        <a:ext cx="1912571" cy="593395"/>
      </dsp:txXfrm>
    </dsp:sp>
    <dsp:sp modelId="{D2C22B35-7265-4A66-B6D3-80C6048D6CB8}">
      <dsp:nvSpPr>
        <dsp:cNvPr id="0" name=""/>
        <dsp:cNvSpPr/>
      </dsp:nvSpPr>
      <dsp:spPr>
        <a:xfrm>
          <a:off x="265260" y="489634"/>
          <a:ext cx="364277" cy="2061808"/>
        </a:xfrm>
        <a:custGeom>
          <a:avLst/>
          <a:gdLst/>
          <a:ahLst/>
          <a:cxnLst/>
          <a:rect l="0" t="0" r="0" b="0"/>
          <a:pathLst>
            <a:path>
              <a:moveTo>
                <a:pt x="0" y="0"/>
              </a:moveTo>
              <a:lnTo>
                <a:pt x="0" y="2061808"/>
              </a:lnTo>
              <a:lnTo>
                <a:pt x="364277" y="20618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5D52A79-0AF4-441B-8358-6AE35CCF2C88}">
      <dsp:nvSpPr>
        <dsp:cNvPr id="0" name=""/>
        <dsp:cNvSpPr/>
      </dsp:nvSpPr>
      <dsp:spPr>
        <a:xfrm>
          <a:off x="629537" y="2347545"/>
          <a:ext cx="1949493" cy="40779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годовой отчет об исполнении бюджета</a:t>
          </a:r>
          <a:endParaRPr lang="ru-RU" sz="1400" kern="1200" dirty="0">
            <a:latin typeface="Arial Narrow" panose="020B0606020202030204" pitchFamily="34" charset="0"/>
          </a:endParaRPr>
        </a:p>
      </dsp:txBody>
      <dsp:txXfrm>
        <a:off x="641481" y="2359489"/>
        <a:ext cx="1925605" cy="383907"/>
      </dsp:txXfrm>
    </dsp:sp>
    <dsp:sp modelId="{EF125202-1A7E-4CAB-9435-1EBAFC7F2CA9}">
      <dsp:nvSpPr>
        <dsp:cNvPr id="0" name=""/>
        <dsp:cNvSpPr/>
      </dsp:nvSpPr>
      <dsp:spPr>
        <a:xfrm>
          <a:off x="265260" y="489634"/>
          <a:ext cx="378077" cy="2653164"/>
        </a:xfrm>
        <a:custGeom>
          <a:avLst/>
          <a:gdLst/>
          <a:ahLst/>
          <a:cxnLst/>
          <a:rect l="0" t="0" r="0" b="0"/>
          <a:pathLst>
            <a:path>
              <a:moveTo>
                <a:pt x="0" y="0"/>
              </a:moveTo>
              <a:lnTo>
                <a:pt x="0" y="2653164"/>
              </a:lnTo>
              <a:lnTo>
                <a:pt x="378077" y="26531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3B6F4E-9AD0-4189-A2C3-0BAB24E4ADAD}">
      <dsp:nvSpPr>
        <dsp:cNvPr id="0" name=""/>
        <dsp:cNvSpPr/>
      </dsp:nvSpPr>
      <dsp:spPr>
        <a:xfrm>
          <a:off x="643337" y="2911959"/>
          <a:ext cx="1949493" cy="46168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проект бюджета и материалы к нему</a:t>
          </a:r>
          <a:endParaRPr lang="ru-RU" sz="1400" kern="1200" dirty="0">
            <a:latin typeface="Arial Narrow" panose="020B0606020202030204" pitchFamily="34" charset="0"/>
          </a:endParaRPr>
        </a:p>
      </dsp:txBody>
      <dsp:txXfrm>
        <a:off x="656859" y="2925481"/>
        <a:ext cx="1922449" cy="434636"/>
      </dsp:txXfrm>
    </dsp:sp>
    <dsp:sp modelId="{D0360933-845A-4B7D-9E76-AAA85BAD7739}">
      <dsp:nvSpPr>
        <dsp:cNvPr id="0" name=""/>
        <dsp:cNvSpPr/>
      </dsp:nvSpPr>
      <dsp:spPr>
        <a:xfrm>
          <a:off x="265260" y="489634"/>
          <a:ext cx="378077" cy="3125764"/>
        </a:xfrm>
        <a:custGeom>
          <a:avLst/>
          <a:gdLst/>
          <a:ahLst/>
          <a:cxnLst/>
          <a:rect l="0" t="0" r="0" b="0"/>
          <a:pathLst>
            <a:path>
              <a:moveTo>
                <a:pt x="0" y="0"/>
              </a:moveTo>
              <a:lnTo>
                <a:pt x="0" y="3125764"/>
              </a:lnTo>
              <a:lnTo>
                <a:pt x="378077" y="31257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3F9287-BDCA-4C56-8895-C67F19580CD7}">
      <dsp:nvSpPr>
        <dsp:cNvPr id="0" name=""/>
        <dsp:cNvSpPr/>
      </dsp:nvSpPr>
      <dsp:spPr>
        <a:xfrm>
          <a:off x="643337" y="3494655"/>
          <a:ext cx="1949493" cy="2414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бюджет для граждан</a:t>
          </a:r>
          <a:endParaRPr lang="ru-RU" sz="1400" kern="1200" dirty="0">
            <a:latin typeface="Arial Narrow" panose="020B0606020202030204" pitchFamily="34" charset="0"/>
          </a:endParaRPr>
        </a:p>
      </dsp:txBody>
      <dsp:txXfrm>
        <a:off x="650410" y="3501728"/>
        <a:ext cx="1935347" cy="227341"/>
      </dsp:txXfrm>
    </dsp:sp>
    <dsp:sp modelId="{3DFEB98E-1E8D-490A-B255-FDBA1CBEDB16}">
      <dsp:nvSpPr>
        <dsp:cNvPr id="0" name=""/>
        <dsp:cNvSpPr/>
      </dsp:nvSpPr>
      <dsp:spPr>
        <a:xfrm>
          <a:off x="265260" y="489634"/>
          <a:ext cx="378077" cy="3583378"/>
        </a:xfrm>
        <a:custGeom>
          <a:avLst/>
          <a:gdLst/>
          <a:ahLst/>
          <a:cxnLst/>
          <a:rect l="0" t="0" r="0" b="0"/>
          <a:pathLst>
            <a:path>
              <a:moveTo>
                <a:pt x="0" y="0"/>
              </a:moveTo>
              <a:lnTo>
                <a:pt x="0" y="3583378"/>
              </a:lnTo>
              <a:lnTo>
                <a:pt x="378077" y="358337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3B3DB9-8A57-4B45-998B-551CA8A1332E}">
      <dsp:nvSpPr>
        <dsp:cNvPr id="0" name=""/>
        <dsp:cNvSpPr/>
      </dsp:nvSpPr>
      <dsp:spPr>
        <a:xfrm>
          <a:off x="643337" y="3889366"/>
          <a:ext cx="1949493" cy="36729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финансовый контроль</a:t>
          </a:r>
          <a:endParaRPr lang="ru-RU" sz="1400" kern="1200" dirty="0">
            <a:latin typeface="Arial Narrow" panose="020B0606020202030204" pitchFamily="34" charset="0"/>
          </a:endParaRPr>
        </a:p>
      </dsp:txBody>
      <dsp:txXfrm>
        <a:off x="654095" y="3900124"/>
        <a:ext cx="1927977" cy="345777"/>
      </dsp:txXfrm>
    </dsp:sp>
    <dsp:sp modelId="{0DFEE257-90C7-49A0-AA40-9ED93035C5BC}">
      <dsp:nvSpPr>
        <dsp:cNvPr id="0" name=""/>
        <dsp:cNvSpPr/>
      </dsp:nvSpPr>
      <dsp:spPr>
        <a:xfrm>
          <a:off x="265260" y="489634"/>
          <a:ext cx="377145" cy="4263153"/>
        </a:xfrm>
        <a:custGeom>
          <a:avLst/>
          <a:gdLst/>
          <a:ahLst/>
          <a:cxnLst/>
          <a:rect l="0" t="0" r="0" b="0"/>
          <a:pathLst>
            <a:path>
              <a:moveTo>
                <a:pt x="0" y="0"/>
              </a:moveTo>
              <a:lnTo>
                <a:pt x="0" y="4263153"/>
              </a:lnTo>
              <a:lnTo>
                <a:pt x="377145" y="426315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1219EE-93B6-4A4E-A1AF-80D70E26344C}">
      <dsp:nvSpPr>
        <dsp:cNvPr id="0" name=""/>
        <dsp:cNvSpPr/>
      </dsp:nvSpPr>
      <dsp:spPr>
        <a:xfrm>
          <a:off x="642405" y="4354735"/>
          <a:ext cx="1949493" cy="7961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публичные сведения о деятельности государственных учреждений</a:t>
          </a:r>
          <a:endParaRPr lang="ru-RU" sz="1400" kern="1200" dirty="0">
            <a:latin typeface="Arial Narrow" panose="020B0606020202030204" pitchFamily="34" charset="0"/>
          </a:endParaRPr>
        </a:p>
      </dsp:txBody>
      <dsp:txXfrm>
        <a:off x="665722" y="4378052"/>
        <a:ext cx="1902859" cy="749471"/>
      </dsp:txXfrm>
    </dsp:sp>
    <dsp:sp modelId="{7EAA1F4B-37D9-4E68-8045-6F13492F8C4D}">
      <dsp:nvSpPr>
        <dsp:cNvPr id="0" name=""/>
        <dsp:cNvSpPr/>
      </dsp:nvSpPr>
      <dsp:spPr>
        <a:xfrm>
          <a:off x="265260" y="489634"/>
          <a:ext cx="369968" cy="5039047"/>
        </a:xfrm>
        <a:custGeom>
          <a:avLst/>
          <a:gdLst/>
          <a:ahLst/>
          <a:cxnLst/>
          <a:rect l="0" t="0" r="0" b="0"/>
          <a:pathLst>
            <a:path>
              <a:moveTo>
                <a:pt x="0" y="0"/>
              </a:moveTo>
              <a:lnTo>
                <a:pt x="0" y="5039047"/>
              </a:lnTo>
              <a:lnTo>
                <a:pt x="369968" y="50390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C578B7B-07EB-4872-BFB8-65FDDA73D7D5}">
      <dsp:nvSpPr>
        <dsp:cNvPr id="0" name=""/>
        <dsp:cNvSpPr/>
      </dsp:nvSpPr>
      <dsp:spPr>
        <a:xfrm>
          <a:off x="635229" y="5306921"/>
          <a:ext cx="1949493" cy="44352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организация работы общественного совета</a:t>
          </a:r>
          <a:endParaRPr lang="ru-RU" sz="1400" kern="1200" dirty="0">
            <a:latin typeface="Arial Narrow" panose="020B0606020202030204" pitchFamily="34" charset="0"/>
          </a:endParaRPr>
        </a:p>
      </dsp:txBody>
      <dsp:txXfrm>
        <a:off x="648219" y="5319911"/>
        <a:ext cx="1923513" cy="417542"/>
      </dsp:txXfrm>
    </dsp:sp>
    <dsp:sp modelId="{6FE1F457-2963-443D-802B-8686A6E42C36}">
      <dsp:nvSpPr>
        <dsp:cNvPr id="0" name=""/>
        <dsp:cNvSpPr/>
      </dsp:nvSpPr>
      <dsp:spPr>
        <a:xfrm>
          <a:off x="3150885" y="3664"/>
          <a:ext cx="2857830" cy="4860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b="1" kern="1200" dirty="0" smtClean="0">
              <a:latin typeface="Arial Narrow" panose="020B0606020202030204" pitchFamily="34" charset="0"/>
            </a:rPr>
            <a:t>Критерии оценки бюджетных данных</a:t>
          </a:r>
          <a:endParaRPr lang="ru-RU" sz="1400" b="1" kern="1200" dirty="0">
            <a:latin typeface="Arial Narrow" panose="020B0606020202030204" pitchFamily="34" charset="0"/>
          </a:endParaRPr>
        </a:p>
      </dsp:txBody>
      <dsp:txXfrm>
        <a:off x="3165120" y="17899"/>
        <a:ext cx="2829360" cy="457532"/>
      </dsp:txXfrm>
    </dsp:sp>
    <dsp:sp modelId="{BAF0D8A1-CDD4-4302-A86C-6C803FBBD992}">
      <dsp:nvSpPr>
        <dsp:cNvPr id="0" name=""/>
        <dsp:cNvSpPr/>
      </dsp:nvSpPr>
      <dsp:spPr>
        <a:xfrm>
          <a:off x="3436668" y="489666"/>
          <a:ext cx="211673" cy="283413"/>
        </a:xfrm>
        <a:custGeom>
          <a:avLst/>
          <a:gdLst/>
          <a:ahLst/>
          <a:cxnLst/>
          <a:rect l="0" t="0" r="0" b="0"/>
          <a:pathLst>
            <a:path>
              <a:moveTo>
                <a:pt x="0" y="0"/>
              </a:moveTo>
              <a:lnTo>
                <a:pt x="0" y="283413"/>
              </a:lnTo>
              <a:lnTo>
                <a:pt x="211673" y="28341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08DA83-B778-49A3-83E6-2C5D93CD6924}">
      <dsp:nvSpPr>
        <dsp:cNvPr id="0" name=""/>
        <dsp:cNvSpPr/>
      </dsp:nvSpPr>
      <dsp:spPr>
        <a:xfrm>
          <a:off x="3648341" y="620986"/>
          <a:ext cx="2281370" cy="3041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легкий поиск информации</a:t>
          </a:r>
          <a:endParaRPr lang="ru-RU" sz="1400" kern="1200" dirty="0">
            <a:latin typeface="Arial Narrow" panose="020B0606020202030204" pitchFamily="34" charset="0"/>
          </a:endParaRPr>
        </a:p>
      </dsp:txBody>
      <dsp:txXfrm>
        <a:off x="3657250" y="629895"/>
        <a:ext cx="2263552" cy="286368"/>
      </dsp:txXfrm>
    </dsp:sp>
    <dsp:sp modelId="{F1C52B4E-7F5A-40D3-97C3-A2DC0CAF1D01}">
      <dsp:nvSpPr>
        <dsp:cNvPr id="0" name=""/>
        <dsp:cNvSpPr/>
      </dsp:nvSpPr>
      <dsp:spPr>
        <a:xfrm>
          <a:off x="3436668" y="489666"/>
          <a:ext cx="254147" cy="928446"/>
        </a:xfrm>
        <a:custGeom>
          <a:avLst/>
          <a:gdLst/>
          <a:ahLst/>
          <a:cxnLst/>
          <a:rect l="0" t="0" r="0" b="0"/>
          <a:pathLst>
            <a:path>
              <a:moveTo>
                <a:pt x="0" y="0"/>
              </a:moveTo>
              <a:lnTo>
                <a:pt x="0" y="928446"/>
              </a:lnTo>
              <a:lnTo>
                <a:pt x="254147" y="9284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FAC7B8-9D92-4110-A5DA-389AC2A86D03}">
      <dsp:nvSpPr>
        <dsp:cNvPr id="0" name=""/>
        <dsp:cNvSpPr/>
      </dsp:nvSpPr>
      <dsp:spPr>
        <a:xfrm>
          <a:off x="3690815" y="1067767"/>
          <a:ext cx="2271641" cy="70069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своевременность размещения информации</a:t>
          </a:r>
          <a:endParaRPr lang="ru-RU" sz="1400" kern="1200" dirty="0">
            <a:latin typeface="Arial Narrow" panose="020B0606020202030204" pitchFamily="34" charset="0"/>
          </a:endParaRPr>
        </a:p>
      </dsp:txBody>
      <dsp:txXfrm>
        <a:off x="3711338" y="1088290"/>
        <a:ext cx="2230595" cy="659645"/>
      </dsp:txXfrm>
    </dsp:sp>
    <dsp:sp modelId="{A6753438-06D3-4D0A-A557-4E1ED1CEC55E}">
      <dsp:nvSpPr>
        <dsp:cNvPr id="0" name=""/>
        <dsp:cNvSpPr/>
      </dsp:nvSpPr>
      <dsp:spPr>
        <a:xfrm>
          <a:off x="3436668" y="489666"/>
          <a:ext cx="211673" cy="1574264"/>
        </a:xfrm>
        <a:custGeom>
          <a:avLst/>
          <a:gdLst/>
          <a:ahLst/>
          <a:cxnLst/>
          <a:rect l="0" t="0" r="0" b="0"/>
          <a:pathLst>
            <a:path>
              <a:moveTo>
                <a:pt x="0" y="0"/>
              </a:moveTo>
              <a:lnTo>
                <a:pt x="0" y="1574264"/>
              </a:lnTo>
              <a:lnTo>
                <a:pt x="211673" y="15742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B7806C-36B7-4A97-A04A-DAC6053E9C24}">
      <dsp:nvSpPr>
        <dsp:cNvPr id="0" name=""/>
        <dsp:cNvSpPr/>
      </dsp:nvSpPr>
      <dsp:spPr>
        <a:xfrm>
          <a:off x="3648341" y="1888179"/>
          <a:ext cx="2303279" cy="35150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содержание информации</a:t>
          </a:r>
          <a:endParaRPr lang="ru-RU" sz="1400" kern="1200" dirty="0">
            <a:latin typeface="Arial Narrow" panose="020B0606020202030204" pitchFamily="34" charset="0"/>
          </a:endParaRPr>
        </a:p>
      </dsp:txBody>
      <dsp:txXfrm>
        <a:off x="3658636" y="1898474"/>
        <a:ext cx="2282689" cy="330912"/>
      </dsp:txXfrm>
    </dsp:sp>
    <dsp:sp modelId="{951DB917-C4E3-498B-8E22-AEEF40B1FB20}">
      <dsp:nvSpPr>
        <dsp:cNvPr id="0" name=""/>
        <dsp:cNvSpPr/>
      </dsp:nvSpPr>
      <dsp:spPr>
        <a:xfrm>
          <a:off x="3436668" y="489666"/>
          <a:ext cx="211673" cy="2196229"/>
        </a:xfrm>
        <a:custGeom>
          <a:avLst/>
          <a:gdLst/>
          <a:ahLst/>
          <a:cxnLst/>
          <a:rect l="0" t="0" r="0" b="0"/>
          <a:pathLst>
            <a:path>
              <a:moveTo>
                <a:pt x="0" y="0"/>
              </a:moveTo>
              <a:lnTo>
                <a:pt x="0" y="2196229"/>
              </a:lnTo>
              <a:lnTo>
                <a:pt x="211673" y="21962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4172B5-5A7C-4FB7-8D34-95D9AE1ADCFE}">
      <dsp:nvSpPr>
        <dsp:cNvPr id="0" name=""/>
        <dsp:cNvSpPr/>
      </dsp:nvSpPr>
      <dsp:spPr>
        <a:xfrm>
          <a:off x="3648341" y="2370839"/>
          <a:ext cx="2285777" cy="63011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удобство форматов данных для повторного использования</a:t>
          </a:r>
          <a:endParaRPr lang="ru-RU" sz="1400" kern="1200" dirty="0">
            <a:latin typeface="Arial Narrow" panose="020B0606020202030204" pitchFamily="34" charset="0"/>
          </a:endParaRPr>
        </a:p>
      </dsp:txBody>
      <dsp:txXfrm>
        <a:off x="3666796" y="2389294"/>
        <a:ext cx="2248867" cy="593202"/>
      </dsp:txXfrm>
    </dsp:sp>
    <dsp:sp modelId="{B627B786-8121-44E7-A22D-00D172ED5AE1}">
      <dsp:nvSpPr>
        <dsp:cNvPr id="0" name=""/>
        <dsp:cNvSpPr/>
      </dsp:nvSpPr>
      <dsp:spPr>
        <a:xfrm>
          <a:off x="3436668" y="489666"/>
          <a:ext cx="211673" cy="2969495"/>
        </a:xfrm>
        <a:custGeom>
          <a:avLst/>
          <a:gdLst/>
          <a:ahLst/>
          <a:cxnLst/>
          <a:rect l="0" t="0" r="0" b="0"/>
          <a:pathLst>
            <a:path>
              <a:moveTo>
                <a:pt x="0" y="0"/>
              </a:moveTo>
              <a:lnTo>
                <a:pt x="0" y="2969495"/>
              </a:lnTo>
              <a:lnTo>
                <a:pt x="211673" y="296949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C94EEA0-1F11-4B5B-837B-8A4C27D96F5E}">
      <dsp:nvSpPr>
        <dsp:cNvPr id="0" name=""/>
        <dsp:cNvSpPr/>
      </dsp:nvSpPr>
      <dsp:spPr>
        <a:xfrm>
          <a:off x="3648341" y="3132109"/>
          <a:ext cx="2290486" cy="65410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Arial Narrow" panose="020B0606020202030204" pitchFamily="34" charset="0"/>
            </a:rPr>
            <a:t>применение современных графических способов подачи информации</a:t>
          </a:r>
          <a:endParaRPr lang="ru-RU" sz="1400" kern="1200" dirty="0">
            <a:latin typeface="Arial Narrow" panose="020B0606020202030204" pitchFamily="34" charset="0"/>
          </a:endParaRPr>
        </a:p>
      </dsp:txBody>
      <dsp:txXfrm>
        <a:off x="3667499" y="3151267"/>
        <a:ext cx="2252170" cy="61578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emf"/></Relationships>
</file>

<file path=ppt/drawings/drawing1.xml><?xml version="1.0" encoding="utf-8"?>
<c:userShapes xmlns:c="http://schemas.openxmlformats.org/drawingml/2006/chart">
  <cdr:relSizeAnchor xmlns:cdr="http://schemas.openxmlformats.org/drawingml/2006/chartDrawing">
    <cdr:from>
      <cdr:x>0.24915</cdr:x>
      <cdr:y>0.37863</cdr:y>
    </cdr:from>
    <cdr:to>
      <cdr:x>0.46461</cdr:x>
      <cdr:y>0.43343</cdr:y>
    </cdr:to>
    <cdr:sp macro="" textlink="">
      <cdr:nvSpPr>
        <cdr:cNvPr id="4" name="Прямоугольник 3"/>
        <cdr:cNvSpPr/>
      </cdr:nvSpPr>
      <cdr:spPr>
        <a:xfrm xmlns:a="http://schemas.openxmlformats.org/drawingml/2006/main">
          <a:off x="666088" y="1144065"/>
          <a:ext cx="576000" cy="165600"/>
        </a:xfrm>
        <a:prstGeom xmlns:a="http://schemas.openxmlformats.org/drawingml/2006/main" prst="rect">
          <a:avLst/>
        </a:prstGeom>
        <a:pattFill xmlns:a="http://schemas.openxmlformats.org/drawingml/2006/main" prst="pct40">
          <a:fgClr>
            <a:schemeClr val="accent4">
              <a:lumMod val="60000"/>
              <a:lumOff val="40000"/>
            </a:schemeClr>
          </a:fgClr>
          <a:bgClr>
            <a:schemeClr val="bg1"/>
          </a:bgClr>
        </a:pattFill>
        <a:ln xmlns:a="http://schemas.openxmlformats.org/drawingml/2006/main" w="12700">
          <a:solidFill>
            <a:schemeClr val="accent4">
              <a:lumMod val="60000"/>
              <a:lumOff val="40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ru-RU" sz="1000" b="1" dirty="0" smtClean="0">
              <a:solidFill>
                <a:schemeClr val="tx1"/>
              </a:solidFill>
              <a:latin typeface="Arial Narrow" panose="020B0606020202030204" pitchFamily="34" charset="0"/>
            </a:rPr>
            <a:t>390</a:t>
          </a:r>
          <a:endParaRPr lang="ru-RU" sz="1000" b="1" dirty="0">
            <a:solidFill>
              <a:schemeClr val="tx1"/>
            </a:solidFill>
            <a:latin typeface="Arial Narrow" panose="020B0606020202030204" pitchFamily="34" charset="0"/>
          </a:endParaRPr>
        </a:p>
      </cdr:txBody>
    </cdr:sp>
  </cdr:relSizeAnchor>
  <cdr:relSizeAnchor xmlns:cdr="http://schemas.openxmlformats.org/drawingml/2006/chartDrawing">
    <cdr:from>
      <cdr:x>0.24915</cdr:x>
      <cdr:y>0.16415</cdr:y>
    </cdr:from>
    <cdr:to>
      <cdr:x>0.51848</cdr:x>
      <cdr:y>0.21895</cdr:y>
    </cdr:to>
    <cdr:sp macro="" textlink="">
      <cdr:nvSpPr>
        <cdr:cNvPr id="2" name="Прямоугольник 1"/>
        <cdr:cNvSpPr/>
      </cdr:nvSpPr>
      <cdr:spPr>
        <a:xfrm xmlns:a="http://schemas.openxmlformats.org/drawingml/2006/main">
          <a:off x="666088" y="495993"/>
          <a:ext cx="720000" cy="165600"/>
        </a:xfrm>
        <a:prstGeom xmlns:a="http://schemas.openxmlformats.org/drawingml/2006/main" prst="rect">
          <a:avLst/>
        </a:prstGeom>
        <a:pattFill xmlns:a="http://schemas.openxmlformats.org/drawingml/2006/main" prst="pct40">
          <a:fgClr>
            <a:schemeClr val="accent4">
              <a:lumMod val="60000"/>
              <a:lumOff val="40000"/>
            </a:schemeClr>
          </a:fgClr>
          <a:bgClr>
            <a:schemeClr val="bg1"/>
          </a:bgClr>
        </a:pattFill>
        <a:ln xmlns:a="http://schemas.openxmlformats.org/drawingml/2006/main" w="12700">
          <a:solidFill>
            <a:schemeClr val="accent4">
              <a:lumMod val="60000"/>
              <a:lumOff val="40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ru-RU"/>
          </a:defPPr>
          <a:lvl1pPr marL="0" algn="l" defTabSz="1279930" rtl="0" eaLnBrk="1" latinLnBrk="0" hangingPunct="1">
            <a:defRPr sz="2500" kern="1200">
              <a:solidFill>
                <a:schemeClr val="lt1"/>
              </a:solidFill>
              <a:latin typeface="+mn-lt"/>
              <a:ea typeface="+mn-ea"/>
              <a:cs typeface="+mn-cs"/>
            </a:defRPr>
          </a:lvl1pPr>
          <a:lvl2pPr marL="639965" algn="l" defTabSz="1279930" rtl="0" eaLnBrk="1" latinLnBrk="0" hangingPunct="1">
            <a:defRPr sz="2500" kern="1200">
              <a:solidFill>
                <a:schemeClr val="lt1"/>
              </a:solidFill>
              <a:latin typeface="+mn-lt"/>
              <a:ea typeface="+mn-ea"/>
              <a:cs typeface="+mn-cs"/>
            </a:defRPr>
          </a:lvl2pPr>
          <a:lvl3pPr marL="1279930" algn="l" defTabSz="1279930" rtl="0" eaLnBrk="1" latinLnBrk="0" hangingPunct="1">
            <a:defRPr sz="2500" kern="1200">
              <a:solidFill>
                <a:schemeClr val="lt1"/>
              </a:solidFill>
              <a:latin typeface="+mn-lt"/>
              <a:ea typeface="+mn-ea"/>
              <a:cs typeface="+mn-cs"/>
            </a:defRPr>
          </a:lvl3pPr>
          <a:lvl4pPr marL="1919894" algn="l" defTabSz="1279930" rtl="0" eaLnBrk="1" latinLnBrk="0" hangingPunct="1">
            <a:defRPr sz="2500" kern="1200">
              <a:solidFill>
                <a:schemeClr val="lt1"/>
              </a:solidFill>
              <a:latin typeface="+mn-lt"/>
              <a:ea typeface="+mn-ea"/>
              <a:cs typeface="+mn-cs"/>
            </a:defRPr>
          </a:lvl4pPr>
          <a:lvl5pPr marL="2559858" algn="l" defTabSz="1279930" rtl="0" eaLnBrk="1" latinLnBrk="0" hangingPunct="1">
            <a:defRPr sz="2500" kern="1200">
              <a:solidFill>
                <a:schemeClr val="lt1"/>
              </a:solidFill>
              <a:latin typeface="+mn-lt"/>
              <a:ea typeface="+mn-ea"/>
              <a:cs typeface="+mn-cs"/>
            </a:defRPr>
          </a:lvl5pPr>
          <a:lvl6pPr marL="3199822" algn="l" defTabSz="1279930" rtl="0" eaLnBrk="1" latinLnBrk="0" hangingPunct="1">
            <a:defRPr sz="2500" kern="1200">
              <a:solidFill>
                <a:schemeClr val="lt1"/>
              </a:solidFill>
              <a:latin typeface="+mn-lt"/>
              <a:ea typeface="+mn-ea"/>
              <a:cs typeface="+mn-cs"/>
            </a:defRPr>
          </a:lvl6pPr>
          <a:lvl7pPr marL="3839787" algn="l" defTabSz="1279930" rtl="0" eaLnBrk="1" latinLnBrk="0" hangingPunct="1">
            <a:defRPr sz="2500" kern="1200">
              <a:solidFill>
                <a:schemeClr val="lt1"/>
              </a:solidFill>
              <a:latin typeface="+mn-lt"/>
              <a:ea typeface="+mn-ea"/>
              <a:cs typeface="+mn-cs"/>
            </a:defRPr>
          </a:lvl7pPr>
          <a:lvl8pPr marL="4479752" algn="l" defTabSz="1279930" rtl="0" eaLnBrk="1" latinLnBrk="0" hangingPunct="1">
            <a:defRPr sz="2500" kern="1200">
              <a:solidFill>
                <a:schemeClr val="lt1"/>
              </a:solidFill>
              <a:latin typeface="+mn-lt"/>
              <a:ea typeface="+mn-ea"/>
              <a:cs typeface="+mn-cs"/>
            </a:defRPr>
          </a:lvl8pPr>
          <a:lvl9pPr marL="5119717" algn="l" defTabSz="1279930" rtl="0" eaLnBrk="1" latinLnBrk="0" hangingPunct="1">
            <a:defRPr sz="2500" kern="1200">
              <a:solidFill>
                <a:schemeClr val="lt1"/>
              </a:solidFill>
              <a:latin typeface="+mn-lt"/>
              <a:ea typeface="+mn-ea"/>
              <a:cs typeface="+mn-cs"/>
            </a:defRPr>
          </a:lvl9pPr>
        </a:lstStyle>
        <a:p xmlns:a="http://schemas.openxmlformats.org/drawingml/2006/main">
          <a:pPr algn="ctr"/>
          <a:r>
            <a:rPr lang="ru-RU" sz="1000" b="1" dirty="0" smtClean="0">
              <a:solidFill>
                <a:schemeClr val="tx1"/>
              </a:solidFill>
              <a:latin typeface="Arial Narrow" panose="020B0606020202030204" pitchFamily="34" charset="0"/>
            </a:rPr>
            <a:t>436,5</a:t>
          </a:r>
          <a:endParaRPr lang="ru-RU" sz="1000" b="1" dirty="0">
            <a:solidFill>
              <a:schemeClr val="tx1"/>
            </a:solidFill>
            <a:latin typeface="Arial Narrow" panose="020B0606020202030204" pitchFamily="34" charset="0"/>
          </a:endParaRPr>
        </a:p>
      </cdr:txBody>
    </cdr:sp>
  </cdr:relSizeAnchor>
  <cdr:relSizeAnchor xmlns:cdr="http://schemas.openxmlformats.org/drawingml/2006/chartDrawing">
    <cdr:from>
      <cdr:x>0.24915</cdr:x>
      <cdr:y>0.2833</cdr:y>
    </cdr:from>
    <cdr:to>
      <cdr:x>0.47808</cdr:x>
      <cdr:y>0.33811</cdr:y>
    </cdr:to>
    <cdr:sp macro="" textlink="">
      <cdr:nvSpPr>
        <cdr:cNvPr id="3" name="Прямоугольник 2"/>
        <cdr:cNvSpPr/>
      </cdr:nvSpPr>
      <cdr:spPr>
        <a:xfrm xmlns:a="http://schemas.openxmlformats.org/drawingml/2006/main">
          <a:off x="666088" y="856033"/>
          <a:ext cx="612000" cy="165600"/>
        </a:xfrm>
        <a:prstGeom xmlns:a="http://schemas.openxmlformats.org/drawingml/2006/main" prst="rect">
          <a:avLst/>
        </a:prstGeom>
        <a:pattFill xmlns:a="http://schemas.openxmlformats.org/drawingml/2006/main" prst="pct40">
          <a:fgClr>
            <a:schemeClr val="accent4">
              <a:lumMod val="60000"/>
              <a:lumOff val="40000"/>
            </a:schemeClr>
          </a:fgClr>
          <a:bgClr>
            <a:schemeClr val="bg1"/>
          </a:bgClr>
        </a:pattFill>
        <a:ln xmlns:a="http://schemas.openxmlformats.org/drawingml/2006/main" w="12700">
          <a:solidFill>
            <a:schemeClr val="accent4">
              <a:lumMod val="60000"/>
              <a:lumOff val="40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ru-RU" sz="1000" b="1" dirty="0" smtClean="0">
              <a:solidFill>
                <a:schemeClr val="tx1"/>
              </a:solidFill>
              <a:latin typeface="Arial Narrow" panose="020B0606020202030204" pitchFamily="34" charset="0"/>
            </a:rPr>
            <a:t>414,6</a:t>
          </a:r>
          <a:endParaRPr lang="ru-RU" sz="1000" b="1" dirty="0">
            <a:solidFill>
              <a:schemeClr val="tx1"/>
            </a:solidFill>
            <a:latin typeface="Arial Narrow" panose="020B0606020202030204" pitchFamily="34" charset="0"/>
          </a:endParaRPr>
        </a:p>
      </cdr:txBody>
    </cdr:sp>
  </cdr:relSizeAnchor>
  <cdr:relSizeAnchor xmlns:cdr="http://schemas.openxmlformats.org/drawingml/2006/chartDrawing">
    <cdr:from>
      <cdr:x>0.24915</cdr:x>
      <cdr:y>0.47395</cdr:y>
    </cdr:from>
    <cdr:to>
      <cdr:x>0.41075</cdr:x>
      <cdr:y>0.52875</cdr:y>
    </cdr:to>
    <cdr:sp macro="" textlink="">
      <cdr:nvSpPr>
        <cdr:cNvPr id="5" name="Прямоугольник 4"/>
        <cdr:cNvSpPr/>
      </cdr:nvSpPr>
      <cdr:spPr>
        <a:xfrm xmlns:a="http://schemas.openxmlformats.org/drawingml/2006/main">
          <a:off x="666088" y="1432097"/>
          <a:ext cx="432000" cy="165600"/>
        </a:xfrm>
        <a:prstGeom xmlns:a="http://schemas.openxmlformats.org/drawingml/2006/main" prst="rect">
          <a:avLst/>
        </a:prstGeom>
        <a:pattFill xmlns:a="http://schemas.openxmlformats.org/drawingml/2006/main" prst="pct40">
          <a:fgClr>
            <a:schemeClr val="accent4">
              <a:lumMod val="60000"/>
              <a:lumOff val="40000"/>
            </a:schemeClr>
          </a:fgClr>
          <a:bgClr>
            <a:schemeClr val="bg1"/>
          </a:bgClr>
        </a:pattFill>
        <a:ln xmlns:a="http://schemas.openxmlformats.org/drawingml/2006/main" w="12700">
          <a:solidFill>
            <a:schemeClr val="accent4">
              <a:lumMod val="60000"/>
              <a:lumOff val="40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ru-RU" sz="1000" b="1" dirty="0">
            <a:solidFill>
              <a:schemeClr val="tx1"/>
            </a:solidFill>
            <a:latin typeface="Arial Narrow" panose="020B0606020202030204" pitchFamily="34" charset="0"/>
          </a:endParaRPr>
        </a:p>
      </cdr:txBody>
    </cdr:sp>
  </cdr:relSizeAnchor>
  <cdr:relSizeAnchor xmlns:cdr="http://schemas.openxmlformats.org/drawingml/2006/chartDrawing">
    <cdr:from>
      <cdr:x>0.24915</cdr:x>
      <cdr:y>0.5931</cdr:y>
    </cdr:from>
    <cdr:to>
      <cdr:x>0.35688</cdr:x>
      <cdr:y>0.64791</cdr:y>
    </cdr:to>
    <cdr:sp macro="" textlink="">
      <cdr:nvSpPr>
        <cdr:cNvPr id="6" name="Прямоугольник 5"/>
        <cdr:cNvSpPr/>
      </cdr:nvSpPr>
      <cdr:spPr>
        <a:xfrm xmlns:a="http://schemas.openxmlformats.org/drawingml/2006/main">
          <a:off x="666088" y="1792137"/>
          <a:ext cx="288000" cy="165600"/>
        </a:xfrm>
        <a:prstGeom xmlns:a="http://schemas.openxmlformats.org/drawingml/2006/main" prst="rect">
          <a:avLst/>
        </a:prstGeom>
        <a:pattFill xmlns:a="http://schemas.openxmlformats.org/drawingml/2006/main" prst="pct40">
          <a:fgClr>
            <a:schemeClr val="accent4">
              <a:lumMod val="60000"/>
              <a:lumOff val="40000"/>
            </a:schemeClr>
          </a:fgClr>
          <a:bgClr>
            <a:schemeClr val="bg1"/>
          </a:bgClr>
        </a:pattFill>
        <a:ln xmlns:a="http://schemas.openxmlformats.org/drawingml/2006/main" w="12700">
          <a:solidFill>
            <a:schemeClr val="accent4">
              <a:lumMod val="60000"/>
              <a:lumOff val="40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ru-RU" sz="1000" b="1" dirty="0">
            <a:solidFill>
              <a:schemeClr val="tx1"/>
            </a:solidFill>
            <a:latin typeface="Arial Narrow" panose="020B0606020202030204" pitchFamily="34" charset="0"/>
          </a:endParaRPr>
        </a:p>
      </cdr:txBody>
    </cdr:sp>
  </cdr:relSizeAnchor>
  <cdr:relSizeAnchor xmlns:cdr="http://schemas.openxmlformats.org/drawingml/2006/chartDrawing">
    <cdr:from>
      <cdr:x>0.22317</cdr:x>
      <cdr:y>0.56927</cdr:y>
    </cdr:from>
    <cdr:to>
      <cdr:x>0.38938</cdr:x>
      <cdr:y>0.65076</cdr:y>
    </cdr:to>
    <cdr:sp macro="" textlink="">
      <cdr:nvSpPr>
        <cdr:cNvPr id="7" name="Прямоугольник 6"/>
        <cdr:cNvSpPr/>
      </cdr:nvSpPr>
      <cdr:spPr>
        <a:xfrm xmlns:a="http://schemas.openxmlformats.org/drawingml/2006/main">
          <a:off x="596608" y="1720129"/>
          <a:ext cx="444353" cy="246221"/>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ru-RU"/>
          </a:defPPr>
          <a:lvl1pPr marL="0" algn="l" defTabSz="1279930" rtl="0" eaLnBrk="1" latinLnBrk="0" hangingPunct="1">
            <a:defRPr sz="2500" kern="1200">
              <a:solidFill>
                <a:schemeClr val="tx1"/>
              </a:solidFill>
              <a:latin typeface="+mn-lt"/>
              <a:ea typeface="+mn-ea"/>
              <a:cs typeface="+mn-cs"/>
            </a:defRPr>
          </a:lvl1pPr>
          <a:lvl2pPr marL="639965" algn="l" defTabSz="1279930" rtl="0" eaLnBrk="1" latinLnBrk="0" hangingPunct="1">
            <a:defRPr sz="2500" kern="1200">
              <a:solidFill>
                <a:schemeClr val="tx1"/>
              </a:solidFill>
              <a:latin typeface="+mn-lt"/>
              <a:ea typeface="+mn-ea"/>
              <a:cs typeface="+mn-cs"/>
            </a:defRPr>
          </a:lvl2pPr>
          <a:lvl3pPr marL="1279930" algn="l" defTabSz="1279930" rtl="0" eaLnBrk="1" latinLnBrk="0" hangingPunct="1">
            <a:defRPr sz="2500" kern="1200">
              <a:solidFill>
                <a:schemeClr val="tx1"/>
              </a:solidFill>
              <a:latin typeface="+mn-lt"/>
              <a:ea typeface="+mn-ea"/>
              <a:cs typeface="+mn-cs"/>
            </a:defRPr>
          </a:lvl3pPr>
          <a:lvl4pPr marL="1919894" algn="l" defTabSz="1279930" rtl="0" eaLnBrk="1" latinLnBrk="0" hangingPunct="1">
            <a:defRPr sz="2500" kern="1200">
              <a:solidFill>
                <a:schemeClr val="tx1"/>
              </a:solidFill>
              <a:latin typeface="+mn-lt"/>
              <a:ea typeface="+mn-ea"/>
              <a:cs typeface="+mn-cs"/>
            </a:defRPr>
          </a:lvl4pPr>
          <a:lvl5pPr marL="2559858" algn="l" defTabSz="1279930" rtl="0" eaLnBrk="1" latinLnBrk="0" hangingPunct="1">
            <a:defRPr sz="2500" kern="1200">
              <a:solidFill>
                <a:schemeClr val="tx1"/>
              </a:solidFill>
              <a:latin typeface="+mn-lt"/>
              <a:ea typeface="+mn-ea"/>
              <a:cs typeface="+mn-cs"/>
            </a:defRPr>
          </a:lvl5pPr>
          <a:lvl6pPr marL="3199822" algn="l" defTabSz="1279930" rtl="0" eaLnBrk="1" latinLnBrk="0" hangingPunct="1">
            <a:defRPr sz="2500" kern="1200">
              <a:solidFill>
                <a:schemeClr val="tx1"/>
              </a:solidFill>
              <a:latin typeface="+mn-lt"/>
              <a:ea typeface="+mn-ea"/>
              <a:cs typeface="+mn-cs"/>
            </a:defRPr>
          </a:lvl6pPr>
          <a:lvl7pPr marL="3839787" algn="l" defTabSz="1279930" rtl="0" eaLnBrk="1" latinLnBrk="0" hangingPunct="1">
            <a:defRPr sz="2500" kern="1200">
              <a:solidFill>
                <a:schemeClr val="tx1"/>
              </a:solidFill>
              <a:latin typeface="+mn-lt"/>
              <a:ea typeface="+mn-ea"/>
              <a:cs typeface="+mn-cs"/>
            </a:defRPr>
          </a:lvl7pPr>
          <a:lvl8pPr marL="4479752" algn="l" defTabSz="1279930" rtl="0" eaLnBrk="1" latinLnBrk="0" hangingPunct="1">
            <a:defRPr sz="2500" kern="1200">
              <a:solidFill>
                <a:schemeClr val="tx1"/>
              </a:solidFill>
              <a:latin typeface="+mn-lt"/>
              <a:ea typeface="+mn-ea"/>
              <a:cs typeface="+mn-cs"/>
            </a:defRPr>
          </a:lvl8pPr>
          <a:lvl9pPr marL="5119717" algn="l" defTabSz="1279930" rtl="0" eaLnBrk="1" latinLnBrk="0" hangingPunct="1">
            <a:defRPr sz="2500" kern="1200">
              <a:solidFill>
                <a:schemeClr val="tx1"/>
              </a:solidFill>
              <a:latin typeface="+mn-lt"/>
              <a:ea typeface="+mn-ea"/>
              <a:cs typeface="+mn-cs"/>
            </a:defRPr>
          </a:lvl9pPr>
        </a:lstStyle>
        <a:p xmlns:a="http://schemas.openxmlformats.org/drawingml/2006/main">
          <a:pPr algn="ctr"/>
          <a:r>
            <a:rPr lang="ru-RU" sz="1000" b="1" dirty="0" smtClean="0">
              <a:latin typeface="Arial Narrow" panose="020B0606020202030204" pitchFamily="34" charset="0"/>
            </a:rPr>
            <a:t>292,2</a:t>
          </a:r>
          <a:endParaRPr lang="ru-RU" sz="1000" b="1" dirty="0">
            <a:latin typeface="Arial Narrow" panose="020B0606020202030204" pitchFamily="34" charset="0"/>
          </a:endParaRPr>
        </a:p>
      </cdr:txBody>
    </cdr:sp>
  </cdr:relSizeAnchor>
  <cdr:relSizeAnchor xmlns:cdr="http://schemas.openxmlformats.org/drawingml/2006/chartDrawing">
    <cdr:from>
      <cdr:x>0.22317</cdr:x>
      <cdr:y>0.45012</cdr:y>
    </cdr:from>
    <cdr:to>
      <cdr:x>0.43852</cdr:x>
      <cdr:y>0.5316</cdr:y>
    </cdr:to>
    <cdr:sp macro="" textlink="">
      <cdr:nvSpPr>
        <cdr:cNvPr id="8" name="Прямоугольник 7"/>
        <cdr:cNvSpPr/>
      </cdr:nvSpPr>
      <cdr:spPr>
        <a:xfrm xmlns:a="http://schemas.openxmlformats.org/drawingml/2006/main">
          <a:off x="596609" y="1360089"/>
          <a:ext cx="575732" cy="246221"/>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ru-RU"/>
          </a:defPPr>
          <a:lvl1pPr marL="0" algn="l" defTabSz="1279930" rtl="0" eaLnBrk="1" latinLnBrk="0" hangingPunct="1">
            <a:defRPr sz="2500" kern="1200">
              <a:solidFill>
                <a:schemeClr val="tx1"/>
              </a:solidFill>
              <a:latin typeface="+mn-lt"/>
              <a:ea typeface="+mn-ea"/>
              <a:cs typeface="+mn-cs"/>
            </a:defRPr>
          </a:lvl1pPr>
          <a:lvl2pPr marL="639965" algn="l" defTabSz="1279930" rtl="0" eaLnBrk="1" latinLnBrk="0" hangingPunct="1">
            <a:defRPr sz="2500" kern="1200">
              <a:solidFill>
                <a:schemeClr val="tx1"/>
              </a:solidFill>
              <a:latin typeface="+mn-lt"/>
              <a:ea typeface="+mn-ea"/>
              <a:cs typeface="+mn-cs"/>
            </a:defRPr>
          </a:lvl2pPr>
          <a:lvl3pPr marL="1279930" algn="l" defTabSz="1279930" rtl="0" eaLnBrk="1" latinLnBrk="0" hangingPunct="1">
            <a:defRPr sz="2500" kern="1200">
              <a:solidFill>
                <a:schemeClr val="tx1"/>
              </a:solidFill>
              <a:latin typeface="+mn-lt"/>
              <a:ea typeface="+mn-ea"/>
              <a:cs typeface="+mn-cs"/>
            </a:defRPr>
          </a:lvl3pPr>
          <a:lvl4pPr marL="1919894" algn="l" defTabSz="1279930" rtl="0" eaLnBrk="1" latinLnBrk="0" hangingPunct="1">
            <a:defRPr sz="2500" kern="1200">
              <a:solidFill>
                <a:schemeClr val="tx1"/>
              </a:solidFill>
              <a:latin typeface="+mn-lt"/>
              <a:ea typeface="+mn-ea"/>
              <a:cs typeface="+mn-cs"/>
            </a:defRPr>
          </a:lvl4pPr>
          <a:lvl5pPr marL="2559858" algn="l" defTabSz="1279930" rtl="0" eaLnBrk="1" latinLnBrk="0" hangingPunct="1">
            <a:defRPr sz="2500" kern="1200">
              <a:solidFill>
                <a:schemeClr val="tx1"/>
              </a:solidFill>
              <a:latin typeface="+mn-lt"/>
              <a:ea typeface="+mn-ea"/>
              <a:cs typeface="+mn-cs"/>
            </a:defRPr>
          </a:lvl5pPr>
          <a:lvl6pPr marL="3199822" algn="l" defTabSz="1279930" rtl="0" eaLnBrk="1" latinLnBrk="0" hangingPunct="1">
            <a:defRPr sz="2500" kern="1200">
              <a:solidFill>
                <a:schemeClr val="tx1"/>
              </a:solidFill>
              <a:latin typeface="+mn-lt"/>
              <a:ea typeface="+mn-ea"/>
              <a:cs typeface="+mn-cs"/>
            </a:defRPr>
          </a:lvl6pPr>
          <a:lvl7pPr marL="3839787" algn="l" defTabSz="1279930" rtl="0" eaLnBrk="1" latinLnBrk="0" hangingPunct="1">
            <a:defRPr sz="2500" kern="1200">
              <a:solidFill>
                <a:schemeClr val="tx1"/>
              </a:solidFill>
              <a:latin typeface="+mn-lt"/>
              <a:ea typeface="+mn-ea"/>
              <a:cs typeface="+mn-cs"/>
            </a:defRPr>
          </a:lvl7pPr>
          <a:lvl8pPr marL="4479752" algn="l" defTabSz="1279930" rtl="0" eaLnBrk="1" latinLnBrk="0" hangingPunct="1">
            <a:defRPr sz="2500" kern="1200">
              <a:solidFill>
                <a:schemeClr val="tx1"/>
              </a:solidFill>
              <a:latin typeface="+mn-lt"/>
              <a:ea typeface="+mn-ea"/>
              <a:cs typeface="+mn-cs"/>
            </a:defRPr>
          </a:lvl8pPr>
          <a:lvl9pPr marL="5119717" algn="l" defTabSz="1279930" rtl="0" eaLnBrk="1" latinLnBrk="0" hangingPunct="1">
            <a:defRPr sz="2500" kern="1200">
              <a:solidFill>
                <a:schemeClr val="tx1"/>
              </a:solidFill>
              <a:latin typeface="+mn-lt"/>
              <a:ea typeface="+mn-ea"/>
              <a:cs typeface="+mn-cs"/>
            </a:defRPr>
          </a:lvl9pPr>
        </a:lstStyle>
        <a:p xmlns:a="http://schemas.openxmlformats.org/drawingml/2006/main">
          <a:pPr algn="ctr"/>
          <a:r>
            <a:rPr lang="ru-RU" sz="1000" b="1" dirty="0">
              <a:latin typeface="Arial Narrow" panose="020B0606020202030204" pitchFamily="34" charset="0"/>
            </a:rPr>
            <a:t>327,9</a:t>
          </a:r>
        </a:p>
      </cdr:txBody>
    </cdr:sp>
  </cdr:relSizeAnchor>
</c:userShapes>
</file>

<file path=ppt/drawings/drawing2.xml><?xml version="1.0" encoding="utf-8"?>
<c:userShapes xmlns:c="http://schemas.openxmlformats.org/drawingml/2006/chart">
  <cdr:relSizeAnchor xmlns:cdr="http://schemas.openxmlformats.org/drawingml/2006/chartDrawing">
    <cdr:from>
      <cdr:x>0.42118</cdr:x>
      <cdr:y>0</cdr:y>
    </cdr:from>
    <cdr:to>
      <cdr:x>0.95743</cdr:x>
      <cdr:y>0.38045</cdr:y>
    </cdr:to>
    <cdr:sp macro="" textlink="">
      <cdr:nvSpPr>
        <cdr:cNvPr id="3" name="TextBox 2"/>
        <cdr:cNvSpPr txBox="1"/>
      </cdr:nvSpPr>
      <cdr:spPr>
        <a:xfrm xmlns:a="http://schemas.openxmlformats.org/drawingml/2006/main">
          <a:off x="2555868" y="-3410456"/>
          <a:ext cx="3254154" cy="101363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r"/>
          <a:r>
            <a:rPr lang="ru-RU" sz="1200" b="0" dirty="0" smtClean="0">
              <a:latin typeface="Arial Narrow" panose="020B0606020202030204" pitchFamily="34" charset="0"/>
            </a:rPr>
            <a:t>Рейтинг Ярославской области в ЦФО по доходам</a:t>
          </a:r>
        </a:p>
        <a:p xmlns:a="http://schemas.openxmlformats.org/drawingml/2006/main">
          <a:pPr algn="r"/>
          <a:r>
            <a:rPr lang="ru-RU" sz="1200" b="0" dirty="0" smtClean="0">
              <a:latin typeface="Arial Narrow" panose="020B0606020202030204" pitchFamily="34" charset="0"/>
            </a:rPr>
            <a:t> </a:t>
          </a:r>
          <a:r>
            <a:rPr lang="ru-RU" sz="1200" dirty="0" smtClean="0">
              <a:latin typeface="Arial Narrow" panose="020B0606020202030204" pitchFamily="34" charset="0"/>
            </a:rPr>
            <a:t>консолидированного бюджета </a:t>
          </a:r>
          <a:r>
            <a:rPr lang="ru-RU" sz="1200" b="0" dirty="0" smtClean="0">
              <a:latin typeface="Arial Narrow" panose="020B0606020202030204" pitchFamily="34" charset="0"/>
            </a:rPr>
            <a:t>на душу населения:</a:t>
          </a:r>
        </a:p>
        <a:p xmlns:a="http://schemas.openxmlformats.org/drawingml/2006/main">
          <a:pPr algn="l"/>
          <a:r>
            <a:rPr lang="ru-RU" sz="1200" b="0" dirty="0" smtClean="0">
              <a:latin typeface="Arial Narrow" panose="020B0606020202030204" pitchFamily="34" charset="0"/>
            </a:rPr>
            <a:t>		2015 год – 5 место</a:t>
          </a:r>
        </a:p>
        <a:p xmlns:a="http://schemas.openxmlformats.org/drawingml/2006/main">
          <a:pPr algn="l"/>
          <a:r>
            <a:rPr lang="ru-RU" sz="1200" b="0" dirty="0" smtClean="0">
              <a:latin typeface="Arial Narrow" panose="020B0606020202030204" pitchFamily="34" charset="0"/>
            </a:rPr>
            <a:t>		2016 год – 7 место</a:t>
          </a:r>
        </a:p>
        <a:p xmlns:a="http://schemas.openxmlformats.org/drawingml/2006/main">
          <a:pPr algn="l"/>
          <a:r>
            <a:rPr lang="ru-RU" sz="1200" b="0" dirty="0" smtClean="0">
              <a:latin typeface="Arial Narrow" panose="020B0606020202030204" pitchFamily="34" charset="0"/>
            </a:rPr>
            <a:t>		2017 год – 6 место</a:t>
          </a:r>
          <a:endParaRPr lang="ru-RU" sz="1200" b="0" dirty="0">
            <a:latin typeface="Arial Narrow" panose="020B0606020202030204"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0.66903</cdr:x>
      <cdr:y>0.60106</cdr:y>
    </cdr:from>
    <cdr:to>
      <cdr:x>0.99295</cdr:x>
      <cdr:y>0.82963</cdr:y>
    </cdr:to>
    <cdr:sp macro="" textlink="">
      <cdr:nvSpPr>
        <cdr:cNvPr id="2" name="Скругленный прямоугольник 1"/>
        <cdr:cNvSpPr/>
      </cdr:nvSpPr>
      <cdr:spPr>
        <a:xfrm xmlns:a="http://schemas.openxmlformats.org/drawingml/2006/main">
          <a:off x="2952328" y="1410388"/>
          <a:ext cx="1429416" cy="536338"/>
        </a:xfrm>
        <a:prstGeom xmlns:a="http://schemas.openxmlformats.org/drawingml/2006/main" prst="roundRect">
          <a:avLst/>
        </a:prstGeom>
        <a:ln xmlns:a="http://schemas.openxmlformats.org/drawingml/2006/main">
          <a:solidFill>
            <a:schemeClr val="accent2">
              <a:lumMod val="75000"/>
            </a:schemeClr>
          </a:solidFill>
        </a:ln>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a:lstStyle xmlns:a="http://schemas.openxmlformats.org/drawingml/2006/main">
          <a:defPPr>
            <a:defRPr lang="ru-RU"/>
          </a:defPPr>
          <a:lvl1pPr marL="0" algn="l" defTabSz="1279622" rtl="0" eaLnBrk="1" latinLnBrk="0" hangingPunct="1">
            <a:defRPr sz="2500" kern="1200">
              <a:solidFill>
                <a:schemeClr val="dk1"/>
              </a:solidFill>
              <a:latin typeface="+mn-lt"/>
              <a:ea typeface="+mn-ea"/>
              <a:cs typeface="+mn-cs"/>
            </a:defRPr>
          </a:lvl1pPr>
          <a:lvl2pPr marL="639811" algn="l" defTabSz="1279622" rtl="0" eaLnBrk="1" latinLnBrk="0" hangingPunct="1">
            <a:defRPr sz="2500" kern="1200">
              <a:solidFill>
                <a:schemeClr val="dk1"/>
              </a:solidFill>
              <a:latin typeface="+mn-lt"/>
              <a:ea typeface="+mn-ea"/>
              <a:cs typeface="+mn-cs"/>
            </a:defRPr>
          </a:lvl2pPr>
          <a:lvl3pPr marL="1279622" algn="l" defTabSz="1279622" rtl="0" eaLnBrk="1" latinLnBrk="0" hangingPunct="1">
            <a:defRPr sz="2500" kern="1200">
              <a:solidFill>
                <a:schemeClr val="dk1"/>
              </a:solidFill>
              <a:latin typeface="+mn-lt"/>
              <a:ea typeface="+mn-ea"/>
              <a:cs typeface="+mn-cs"/>
            </a:defRPr>
          </a:lvl3pPr>
          <a:lvl4pPr marL="1919432" algn="l" defTabSz="1279622" rtl="0" eaLnBrk="1" latinLnBrk="0" hangingPunct="1">
            <a:defRPr sz="2500" kern="1200">
              <a:solidFill>
                <a:schemeClr val="dk1"/>
              </a:solidFill>
              <a:latin typeface="+mn-lt"/>
              <a:ea typeface="+mn-ea"/>
              <a:cs typeface="+mn-cs"/>
            </a:defRPr>
          </a:lvl4pPr>
          <a:lvl5pPr marL="2559243" algn="l" defTabSz="1279622" rtl="0" eaLnBrk="1" latinLnBrk="0" hangingPunct="1">
            <a:defRPr sz="2500" kern="1200">
              <a:solidFill>
                <a:schemeClr val="dk1"/>
              </a:solidFill>
              <a:latin typeface="+mn-lt"/>
              <a:ea typeface="+mn-ea"/>
              <a:cs typeface="+mn-cs"/>
            </a:defRPr>
          </a:lvl5pPr>
          <a:lvl6pPr marL="3199055" algn="l" defTabSz="1279622" rtl="0" eaLnBrk="1" latinLnBrk="0" hangingPunct="1">
            <a:defRPr sz="2500" kern="1200">
              <a:solidFill>
                <a:schemeClr val="dk1"/>
              </a:solidFill>
              <a:latin typeface="+mn-lt"/>
              <a:ea typeface="+mn-ea"/>
              <a:cs typeface="+mn-cs"/>
            </a:defRPr>
          </a:lvl6pPr>
          <a:lvl7pPr marL="3838866" algn="l" defTabSz="1279622" rtl="0" eaLnBrk="1" latinLnBrk="0" hangingPunct="1">
            <a:defRPr sz="2500" kern="1200">
              <a:solidFill>
                <a:schemeClr val="dk1"/>
              </a:solidFill>
              <a:latin typeface="+mn-lt"/>
              <a:ea typeface="+mn-ea"/>
              <a:cs typeface="+mn-cs"/>
            </a:defRPr>
          </a:lvl7pPr>
          <a:lvl8pPr marL="4478677" algn="l" defTabSz="1279622" rtl="0" eaLnBrk="1" latinLnBrk="0" hangingPunct="1">
            <a:defRPr sz="2500" kern="1200">
              <a:solidFill>
                <a:schemeClr val="dk1"/>
              </a:solidFill>
              <a:latin typeface="+mn-lt"/>
              <a:ea typeface="+mn-ea"/>
              <a:cs typeface="+mn-cs"/>
            </a:defRPr>
          </a:lvl8pPr>
          <a:lvl9pPr marL="5118488" algn="l" defTabSz="1279622" rtl="0" eaLnBrk="1" latinLnBrk="0" hangingPunct="1">
            <a:defRPr sz="2500" kern="1200">
              <a:solidFill>
                <a:schemeClr val="dk1"/>
              </a:solidFill>
              <a:latin typeface="+mn-lt"/>
              <a:ea typeface="+mn-ea"/>
              <a:cs typeface="+mn-cs"/>
            </a:defRPr>
          </a:lvl9pPr>
        </a:lstStyle>
        <a:p xmlns:a="http://schemas.openxmlformats.org/drawingml/2006/main">
          <a:r>
            <a:rPr lang="ru-RU" sz="1400" b="1" dirty="0" smtClean="0">
              <a:solidFill>
                <a:schemeClr val="accent2"/>
              </a:solidFill>
              <a:latin typeface="Arial Narrow" panose="020B0606020202030204" pitchFamily="34" charset="0"/>
              <a:cs typeface="Times New Roman" panose="02020603050405020304" pitchFamily="18" charset="0"/>
            </a:rPr>
            <a:t>ВСЕГО ПО ГП </a:t>
          </a:r>
        </a:p>
        <a:p xmlns:a="http://schemas.openxmlformats.org/drawingml/2006/main">
          <a:r>
            <a:rPr lang="ru-RU" sz="1400" b="1" dirty="0">
              <a:solidFill>
                <a:schemeClr val="accent2"/>
              </a:solidFill>
              <a:latin typeface="Arial Narrow" panose="020B0606020202030204" pitchFamily="34" charset="0"/>
              <a:cs typeface="Times New Roman" panose="02020603050405020304" pitchFamily="18" charset="0"/>
            </a:rPr>
            <a:t>1</a:t>
          </a:r>
          <a:r>
            <a:rPr lang="ru-RU" sz="1400" b="1" dirty="0" smtClean="0">
              <a:solidFill>
                <a:schemeClr val="accent2"/>
              </a:solidFill>
              <a:latin typeface="Arial Narrow" panose="020B0606020202030204" pitchFamily="34" charset="0"/>
              <a:cs typeface="Times New Roman" panose="02020603050405020304" pitchFamily="18" charset="0"/>
            </a:rPr>
            <a:t> 836,2 млн. руб.</a:t>
          </a:r>
          <a:endParaRPr lang="ru-RU" sz="1400" b="1" dirty="0">
            <a:solidFill>
              <a:schemeClr val="accent2"/>
            </a:solidFill>
            <a:latin typeface="Arial Narrow" panose="020B0606020202030204" pitchFamily="34" charset="0"/>
            <a:cs typeface="Times New Roman" panose="02020603050405020304" pitchFamily="18" charset="0"/>
          </a:endParaRPr>
        </a:p>
      </cdr:txBody>
    </cdr:sp>
  </cdr:relSizeAnchor>
  <cdr:relSizeAnchor xmlns:cdr="http://schemas.openxmlformats.org/drawingml/2006/chartDrawing">
    <cdr:from>
      <cdr:x>0.85038</cdr:x>
      <cdr:y>0.90794</cdr:y>
    </cdr:from>
    <cdr:to>
      <cdr:x>0.9926</cdr:x>
      <cdr:y>0.9789</cdr:y>
    </cdr:to>
    <cdr:sp macro="" textlink="">
      <cdr:nvSpPr>
        <cdr:cNvPr id="3" name="Прямоугольник 2"/>
        <cdr:cNvSpPr/>
      </cdr:nvSpPr>
      <cdr:spPr>
        <a:xfrm xmlns:a="http://schemas.openxmlformats.org/drawingml/2006/main">
          <a:off x="3875097" y="2130468"/>
          <a:ext cx="648072" cy="166522"/>
        </a:xfrm>
        <a:prstGeom xmlns:a="http://schemas.openxmlformats.org/drawingml/2006/main" prst="rect">
          <a:avLst/>
        </a:prstGeom>
        <a:noFill xmlns:a="http://schemas.openxmlformats.org/drawingml/2006/main"/>
        <a:ln xmlns:a="http://schemas.openxmlformats.org/drawingml/2006/main">
          <a:solidFill>
            <a:schemeClr val="bg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ru-RU"/>
          </a:defPPr>
          <a:lvl1pPr marL="0" algn="l" defTabSz="1279622" rtl="0" eaLnBrk="1" latinLnBrk="0" hangingPunct="1">
            <a:defRPr sz="2500" kern="1200">
              <a:solidFill>
                <a:schemeClr val="lt1"/>
              </a:solidFill>
              <a:latin typeface="+mn-lt"/>
              <a:ea typeface="+mn-ea"/>
              <a:cs typeface="+mn-cs"/>
            </a:defRPr>
          </a:lvl1pPr>
          <a:lvl2pPr marL="639811" algn="l" defTabSz="1279622" rtl="0" eaLnBrk="1" latinLnBrk="0" hangingPunct="1">
            <a:defRPr sz="2500" kern="1200">
              <a:solidFill>
                <a:schemeClr val="lt1"/>
              </a:solidFill>
              <a:latin typeface="+mn-lt"/>
              <a:ea typeface="+mn-ea"/>
              <a:cs typeface="+mn-cs"/>
            </a:defRPr>
          </a:lvl2pPr>
          <a:lvl3pPr marL="1279622" algn="l" defTabSz="1279622" rtl="0" eaLnBrk="1" latinLnBrk="0" hangingPunct="1">
            <a:defRPr sz="2500" kern="1200">
              <a:solidFill>
                <a:schemeClr val="lt1"/>
              </a:solidFill>
              <a:latin typeface="+mn-lt"/>
              <a:ea typeface="+mn-ea"/>
              <a:cs typeface="+mn-cs"/>
            </a:defRPr>
          </a:lvl3pPr>
          <a:lvl4pPr marL="1919432" algn="l" defTabSz="1279622" rtl="0" eaLnBrk="1" latinLnBrk="0" hangingPunct="1">
            <a:defRPr sz="2500" kern="1200">
              <a:solidFill>
                <a:schemeClr val="lt1"/>
              </a:solidFill>
              <a:latin typeface="+mn-lt"/>
              <a:ea typeface="+mn-ea"/>
              <a:cs typeface="+mn-cs"/>
            </a:defRPr>
          </a:lvl4pPr>
          <a:lvl5pPr marL="2559243" algn="l" defTabSz="1279622" rtl="0" eaLnBrk="1" latinLnBrk="0" hangingPunct="1">
            <a:defRPr sz="2500" kern="1200">
              <a:solidFill>
                <a:schemeClr val="lt1"/>
              </a:solidFill>
              <a:latin typeface="+mn-lt"/>
              <a:ea typeface="+mn-ea"/>
              <a:cs typeface="+mn-cs"/>
            </a:defRPr>
          </a:lvl5pPr>
          <a:lvl6pPr marL="3199055" algn="l" defTabSz="1279622" rtl="0" eaLnBrk="1" latinLnBrk="0" hangingPunct="1">
            <a:defRPr sz="2500" kern="1200">
              <a:solidFill>
                <a:schemeClr val="lt1"/>
              </a:solidFill>
              <a:latin typeface="+mn-lt"/>
              <a:ea typeface="+mn-ea"/>
              <a:cs typeface="+mn-cs"/>
            </a:defRPr>
          </a:lvl6pPr>
          <a:lvl7pPr marL="3838866" algn="l" defTabSz="1279622" rtl="0" eaLnBrk="1" latinLnBrk="0" hangingPunct="1">
            <a:defRPr sz="2500" kern="1200">
              <a:solidFill>
                <a:schemeClr val="lt1"/>
              </a:solidFill>
              <a:latin typeface="+mn-lt"/>
              <a:ea typeface="+mn-ea"/>
              <a:cs typeface="+mn-cs"/>
            </a:defRPr>
          </a:lvl7pPr>
          <a:lvl8pPr marL="4478677" algn="l" defTabSz="1279622" rtl="0" eaLnBrk="1" latinLnBrk="0" hangingPunct="1">
            <a:defRPr sz="2500" kern="1200">
              <a:solidFill>
                <a:schemeClr val="lt1"/>
              </a:solidFill>
              <a:latin typeface="+mn-lt"/>
              <a:ea typeface="+mn-ea"/>
              <a:cs typeface="+mn-cs"/>
            </a:defRPr>
          </a:lvl8pPr>
          <a:lvl9pPr marL="5118488" algn="l" defTabSz="1279622" rtl="0" eaLnBrk="1" latinLnBrk="0" hangingPunct="1">
            <a:defRPr sz="2500" kern="1200">
              <a:solidFill>
                <a:schemeClr val="lt1"/>
              </a:solidFill>
              <a:latin typeface="+mn-lt"/>
              <a:ea typeface="+mn-ea"/>
              <a:cs typeface="+mn-cs"/>
            </a:defRPr>
          </a:lvl9pPr>
        </a:lstStyle>
        <a:p xmlns:a="http://schemas.openxmlformats.org/drawingml/2006/main">
          <a:pPr algn="ctr"/>
          <a:r>
            <a:rPr lang="ru-RU" sz="1000" dirty="0">
              <a:solidFill>
                <a:schemeClr val="tx1"/>
              </a:solidFill>
              <a:latin typeface="Arial Narrow" panose="020B0606020202030204" pitchFamily="34" charset="0"/>
              <a:cs typeface="Angsana New" panose="02020603050405020304" pitchFamily="18" charset="-34"/>
            </a:rPr>
            <a:t>м</a:t>
          </a:r>
          <a:r>
            <a:rPr lang="ru-RU" sz="1000" dirty="0" smtClean="0">
              <a:solidFill>
                <a:schemeClr val="tx1"/>
              </a:solidFill>
              <a:latin typeface="Arial Narrow" panose="020B0606020202030204" pitchFamily="34" charset="0"/>
              <a:cs typeface="Angsana New" panose="02020603050405020304" pitchFamily="18" charset="-34"/>
            </a:rPr>
            <a:t>лн. руб.</a:t>
          </a:r>
          <a:endParaRPr lang="ru-RU" sz="1000" dirty="0">
            <a:solidFill>
              <a:schemeClr val="tx1"/>
            </a:solidFill>
            <a:latin typeface="Arial Narrow" panose="020B0606020202030204" pitchFamily="34" charset="0"/>
            <a:cs typeface="Angsana New" panose="02020603050405020304" pitchFamily="18" charset="-34"/>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024EC3E7-A6B0-4FC8-98A0-6BFF7DA57DD7}" type="datetimeFigureOut">
              <a:rPr lang="ru-RU" smtClean="0"/>
              <a:t>18.02.2019</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1" y="9428584"/>
            <a:ext cx="2945659" cy="49633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4" y="9428584"/>
            <a:ext cx="2945659" cy="496332"/>
          </a:xfrm>
          <a:prstGeom prst="rect">
            <a:avLst/>
          </a:prstGeom>
        </p:spPr>
        <p:txBody>
          <a:bodyPr vert="horz" lIns="91440" tIns="45720" rIns="91440" bIns="45720" rtlCol="0" anchor="b"/>
          <a:lstStyle>
            <a:lvl1pPr algn="r">
              <a:defRPr sz="1200"/>
            </a:lvl1pPr>
          </a:lstStyle>
          <a:p>
            <a:fld id="{62A56397-43B7-4893-AAF6-F15C092E152C}" type="slidenum">
              <a:rPr lang="ru-RU" smtClean="0"/>
              <a:t>‹#›</a:t>
            </a:fld>
            <a:endParaRPr lang="ru-RU"/>
          </a:p>
        </p:txBody>
      </p:sp>
    </p:spTree>
    <p:extLst>
      <p:ext uri="{BB962C8B-B14F-4D97-AF65-F5344CB8AC3E}">
        <p14:creationId xmlns:p14="http://schemas.microsoft.com/office/powerpoint/2010/main" val="3715645377"/>
      </p:ext>
    </p:extLst>
  </p:cSld>
  <p:clrMap bg1="lt1" tx1="dk1" bg2="lt2" tx2="dk2" accent1="accent1" accent2="accent2" accent3="accent3" accent4="accent4" accent5="accent5" accent6="accent6" hlink="hlink" folHlink="folHlink"/>
  <p:notesStyle>
    <a:lvl1pPr marL="0" algn="l" defTabSz="914180" rtl="0" eaLnBrk="1" latinLnBrk="0" hangingPunct="1">
      <a:defRPr sz="1300" kern="1200">
        <a:solidFill>
          <a:schemeClr val="tx1"/>
        </a:solidFill>
        <a:latin typeface="+mn-lt"/>
        <a:ea typeface="+mn-ea"/>
        <a:cs typeface="+mn-cs"/>
      </a:defRPr>
    </a:lvl1pPr>
    <a:lvl2pPr marL="457090" algn="l" defTabSz="914180" rtl="0" eaLnBrk="1" latinLnBrk="0" hangingPunct="1">
      <a:defRPr sz="1300" kern="1200">
        <a:solidFill>
          <a:schemeClr val="tx1"/>
        </a:solidFill>
        <a:latin typeface="+mn-lt"/>
        <a:ea typeface="+mn-ea"/>
        <a:cs typeface="+mn-cs"/>
      </a:defRPr>
    </a:lvl2pPr>
    <a:lvl3pPr marL="914180" algn="l" defTabSz="914180" rtl="0" eaLnBrk="1" latinLnBrk="0" hangingPunct="1">
      <a:defRPr sz="1300" kern="1200">
        <a:solidFill>
          <a:schemeClr val="tx1"/>
        </a:solidFill>
        <a:latin typeface="+mn-lt"/>
        <a:ea typeface="+mn-ea"/>
        <a:cs typeface="+mn-cs"/>
      </a:defRPr>
    </a:lvl3pPr>
    <a:lvl4pPr marL="1371272" algn="l" defTabSz="914180" rtl="0" eaLnBrk="1" latinLnBrk="0" hangingPunct="1">
      <a:defRPr sz="1300" kern="1200">
        <a:solidFill>
          <a:schemeClr val="tx1"/>
        </a:solidFill>
        <a:latin typeface="+mn-lt"/>
        <a:ea typeface="+mn-ea"/>
        <a:cs typeface="+mn-cs"/>
      </a:defRPr>
    </a:lvl4pPr>
    <a:lvl5pPr marL="1828362" algn="l" defTabSz="914180" rtl="0" eaLnBrk="1" latinLnBrk="0" hangingPunct="1">
      <a:defRPr sz="1300" kern="1200">
        <a:solidFill>
          <a:schemeClr val="tx1"/>
        </a:solidFill>
        <a:latin typeface="+mn-lt"/>
        <a:ea typeface="+mn-ea"/>
        <a:cs typeface="+mn-cs"/>
      </a:defRPr>
    </a:lvl5pPr>
    <a:lvl6pPr marL="2285451" algn="l" defTabSz="914180" rtl="0" eaLnBrk="1" latinLnBrk="0" hangingPunct="1">
      <a:defRPr sz="1300" kern="1200">
        <a:solidFill>
          <a:schemeClr val="tx1"/>
        </a:solidFill>
        <a:latin typeface="+mn-lt"/>
        <a:ea typeface="+mn-ea"/>
        <a:cs typeface="+mn-cs"/>
      </a:defRPr>
    </a:lvl6pPr>
    <a:lvl7pPr marL="2742541" algn="l" defTabSz="914180" rtl="0" eaLnBrk="1" latinLnBrk="0" hangingPunct="1">
      <a:defRPr sz="1300" kern="1200">
        <a:solidFill>
          <a:schemeClr val="tx1"/>
        </a:solidFill>
        <a:latin typeface="+mn-lt"/>
        <a:ea typeface="+mn-ea"/>
        <a:cs typeface="+mn-cs"/>
      </a:defRPr>
    </a:lvl7pPr>
    <a:lvl8pPr marL="3199631" algn="l" defTabSz="914180" rtl="0" eaLnBrk="1" latinLnBrk="0" hangingPunct="1">
      <a:defRPr sz="1300" kern="1200">
        <a:solidFill>
          <a:schemeClr val="tx1"/>
        </a:solidFill>
        <a:latin typeface="+mn-lt"/>
        <a:ea typeface="+mn-ea"/>
        <a:cs typeface="+mn-cs"/>
      </a:defRPr>
    </a:lvl8pPr>
    <a:lvl9pPr marL="3656722" algn="l" defTabSz="91418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2A56397-43B7-4893-AAF6-F15C092E152C}" type="slidenum">
              <a:rPr lang="ru-RU" smtClean="0"/>
              <a:t>2</a:t>
            </a:fld>
            <a:endParaRPr lang="ru-RU"/>
          </a:p>
        </p:txBody>
      </p:sp>
    </p:spTree>
    <p:extLst>
      <p:ext uri="{BB962C8B-B14F-4D97-AF65-F5344CB8AC3E}">
        <p14:creationId xmlns:p14="http://schemas.microsoft.com/office/powerpoint/2010/main" val="832208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2A56397-43B7-4893-AAF6-F15C092E152C}" type="slidenum">
              <a:rPr lang="ru-RU" smtClean="0"/>
              <a:t>4</a:t>
            </a:fld>
            <a:endParaRPr lang="ru-RU"/>
          </a:p>
        </p:txBody>
      </p:sp>
    </p:spTree>
    <p:extLst>
      <p:ext uri="{BB962C8B-B14F-4D97-AF65-F5344CB8AC3E}">
        <p14:creationId xmlns:p14="http://schemas.microsoft.com/office/powerpoint/2010/main" val="3520203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2A56397-43B7-4893-AAF6-F15C092E152C}" type="slidenum">
              <a:rPr lang="ru-RU" smtClean="0"/>
              <a:t>6</a:t>
            </a:fld>
            <a:endParaRPr lang="ru-RU"/>
          </a:p>
        </p:txBody>
      </p:sp>
    </p:spTree>
    <p:extLst>
      <p:ext uri="{BB962C8B-B14F-4D97-AF65-F5344CB8AC3E}">
        <p14:creationId xmlns:p14="http://schemas.microsoft.com/office/powerpoint/2010/main" val="2901713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2A56397-43B7-4893-AAF6-F15C092E152C}" type="slidenum">
              <a:rPr lang="ru-RU" smtClean="0"/>
              <a:t>8</a:t>
            </a:fld>
            <a:endParaRPr lang="ru-RU"/>
          </a:p>
        </p:txBody>
      </p:sp>
    </p:spTree>
    <p:extLst>
      <p:ext uri="{BB962C8B-B14F-4D97-AF65-F5344CB8AC3E}">
        <p14:creationId xmlns:p14="http://schemas.microsoft.com/office/powerpoint/2010/main" val="702445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2A56397-43B7-4893-AAF6-F15C092E152C}" type="slidenum">
              <a:rPr lang="ru-RU" smtClean="0"/>
              <a:t>9</a:t>
            </a:fld>
            <a:endParaRPr lang="ru-RU"/>
          </a:p>
        </p:txBody>
      </p:sp>
    </p:spTree>
    <p:extLst>
      <p:ext uri="{BB962C8B-B14F-4D97-AF65-F5344CB8AC3E}">
        <p14:creationId xmlns:p14="http://schemas.microsoft.com/office/powerpoint/2010/main" val="702445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2A56397-43B7-4893-AAF6-F15C092E152C}" type="slidenum">
              <a:rPr lang="ru-RU" smtClean="0"/>
              <a:t>10</a:t>
            </a:fld>
            <a:endParaRPr lang="ru-RU"/>
          </a:p>
        </p:txBody>
      </p:sp>
    </p:spTree>
    <p:extLst>
      <p:ext uri="{BB962C8B-B14F-4D97-AF65-F5344CB8AC3E}">
        <p14:creationId xmlns:p14="http://schemas.microsoft.com/office/powerpoint/2010/main" val="7024456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2A56397-43B7-4893-AAF6-F15C092E152C}" type="slidenum">
              <a:rPr lang="ru-RU" smtClean="0"/>
              <a:t>11</a:t>
            </a:fld>
            <a:endParaRPr lang="ru-RU"/>
          </a:p>
        </p:txBody>
      </p:sp>
    </p:spTree>
    <p:extLst>
      <p:ext uri="{BB962C8B-B14F-4D97-AF65-F5344CB8AC3E}">
        <p14:creationId xmlns:p14="http://schemas.microsoft.com/office/powerpoint/2010/main" val="2550379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2A56397-43B7-4893-AAF6-F15C092E152C}" type="slidenum">
              <a:rPr lang="ru-RU" smtClean="0"/>
              <a:t>12</a:t>
            </a:fld>
            <a:endParaRPr lang="ru-RU"/>
          </a:p>
        </p:txBody>
      </p:sp>
    </p:spTree>
    <p:extLst>
      <p:ext uri="{BB962C8B-B14F-4D97-AF65-F5344CB8AC3E}">
        <p14:creationId xmlns:p14="http://schemas.microsoft.com/office/powerpoint/2010/main" val="491481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2A56397-43B7-4893-AAF6-F15C092E152C}" type="slidenum">
              <a:rPr lang="ru-RU" smtClean="0">
                <a:solidFill>
                  <a:prstClr val="black"/>
                </a:solidFill>
              </a:rPr>
              <a:pPr/>
              <a:t>13</a:t>
            </a:fld>
            <a:endParaRPr lang="ru-RU">
              <a:solidFill>
                <a:prstClr val="black"/>
              </a:solidFill>
            </a:endParaRPr>
          </a:p>
        </p:txBody>
      </p:sp>
    </p:spTree>
    <p:extLst>
      <p:ext uri="{BB962C8B-B14F-4D97-AF65-F5344CB8AC3E}">
        <p14:creationId xmlns:p14="http://schemas.microsoft.com/office/powerpoint/2010/main" val="702445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60120" y="2982604"/>
            <a:ext cx="10881360" cy="205803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920240" y="5440680"/>
            <a:ext cx="8961120" cy="2453640"/>
          </a:xfrm>
        </p:spPr>
        <p:txBody>
          <a:bodyPr/>
          <a:lstStyle>
            <a:lvl1pPr marL="0" indent="0" algn="ctr">
              <a:buNone/>
              <a:defRPr>
                <a:solidFill>
                  <a:schemeClr val="tx1">
                    <a:tint val="75000"/>
                  </a:schemeClr>
                </a:solidFill>
              </a:defRPr>
            </a:lvl1pPr>
            <a:lvl2pPr marL="639811" indent="0" algn="ctr">
              <a:buNone/>
              <a:defRPr>
                <a:solidFill>
                  <a:schemeClr val="tx1">
                    <a:tint val="75000"/>
                  </a:schemeClr>
                </a:solidFill>
              </a:defRPr>
            </a:lvl2pPr>
            <a:lvl3pPr marL="1279622" indent="0" algn="ctr">
              <a:buNone/>
              <a:defRPr>
                <a:solidFill>
                  <a:schemeClr val="tx1">
                    <a:tint val="75000"/>
                  </a:schemeClr>
                </a:solidFill>
              </a:defRPr>
            </a:lvl3pPr>
            <a:lvl4pPr marL="1919432" indent="0" algn="ctr">
              <a:buNone/>
              <a:defRPr>
                <a:solidFill>
                  <a:schemeClr val="tx1">
                    <a:tint val="75000"/>
                  </a:schemeClr>
                </a:solidFill>
              </a:defRPr>
            </a:lvl4pPr>
            <a:lvl5pPr marL="2559243" indent="0" algn="ctr">
              <a:buNone/>
              <a:defRPr>
                <a:solidFill>
                  <a:schemeClr val="tx1">
                    <a:tint val="75000"/>
                  </a:schemeClr>
                </a:solidFill>
              </a:defRPr>
            </a:lvl5pPr>
            <a:lvl6pPr marL="3199055" indent="0" algn="ctr">
              <a:buNone/>
              <a:defRPr>
                <a:solidFill>
                  <a:schemeClr val="tx1">
                    <a:tint val="75000"/>
                  </a:schemeClr>
                </a:solidFill>
              </a:defRPr>
            </a:lvl6pPr>
            <a:lvl7pPr marL="3838866" indent="0" algn="ctr">
              <a:buNone/>
              <a:defRPr>
                <a:solidFill>
                  <a:schemeClr val="tx1">
                    <a:tint val="75000"/>
                  </a:schemeClr>
                </a:solidFill>
              </a:defRPr>
            </a:lvl7pPr>
            <a:lvl8pPr marL="4478677" indent="0" algn="ctr">
              <a:buNone/>
              <a:defRPr>
                <a:solidFill>
                  <a:schemeClr val="tx1">
                    <a:tint val="75000"/>
                  </a:schemeClr>
                </a:solidFill>
              </a:defRPr>
            </a:lvl8pPr>
            <a:lvl9pPr marL="5118488"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18.02.2019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18.02.2019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281160" y="384501"/>
            <a:ext cx="2880360" cy="819213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40080" y="384501"/>
            <a:ext cx="8427720" cy="819213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18.02.2019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60120" y="2982604"/>
            <a:ext cx="10881360" cy="205803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920240" y="5440680"/>
            <a:ext cx="8961120" cy="2453640"/>
          </a:xfrm>
        </p:spPr>
        <p:txBody>
          <a:bodyPr/>
          <a:lstStyle>
            <a:lvl1pPr marL="0" indent="0" algn="ctr">
              <a:buNone/>
              <a:defRPr>
                <a:solidFill>
                  <a:schemeClr val="tx1">
                    <a:tint val="75000"/>
                  </a:schemeClr>
                </a:solidFill>
              </a:defRPr>
            </a:lvl1pPr>
            <a:lvl2pPr marL="639811" indent="0" algn="ctr">
              <a:buNone/>
              <a:defRPr>
                <a:solidFill>
                  <a:schemeClr val="tx1">
                    <a:tint val="75000"/>
                  </a:schemeClr>
                </a:solidFill>
              </a:defRPr>
            </a:lvl2pPr>
            <a:lvl3pPr marL="1279622" indent="0" algn="ctr">
              <a:buNone/>
              <a:defRPr>
                <a:solidFill>
                  <a:schemeClr val="tx1">
                    <a:tint val="75000"/>
                  </a:schemeClr>
                </a:solidFill>
              </a:defRPr>
            </a:lvl3pPr>
            <a:lvl4pPr marL="1919432" indent="0" algn="ctr">
              <a:buNone/>
              <a:defRPr>
                <a:solidFill>
                  <a:schemeClr val="tx1">
                    <a:tint val="75000"/>
                  </a:schemeClr>
                </a:solidFill>
              </a:defRPr>
            </a:lvl4pPr>
            <a:lvl5pPr marL="2559243" indent="0" algn="ctr">
              <a:buNone/>
              <a:defRPr>
                <a:solidFill>
                  <a:schemeClr val="tx1">
                    <a:tint val="75000"/>
                  </a:schemeClr>
                </a:solidFill>
              </a:defRPr>
            </a:lvl5pPr>
            <a:lvl6pPr marL="3199055" indent="0" algn="ctr">
              <a:buNone/>
              <a:defRPr>
                <a:solidFill>
                  <a:schemeClr val="tx1">
                    <a:tint val="75000"/>
                  </a:schemeClr>
                </a:solidFill>
              </a:defRPr>
            </a:lvl6pPr>
            <a:lvl7pPr marL="3838866" indent="0" algn="ctr">
              <a:buNone/>
              <a:defRPr>
                <a:solidFill>
                  <a:schemeClr val="tx1">
                    <a:tint val="75000"/>
                  </a:schemeClr>
                </a:solidFill>
              </a:defRPr>
            </a:lvl7pPr>
            <a:lvl8pPr marL="4478677" indent="0" algn="ctr">
              <a:buNone/>
              <a:defRPr>
                <a:solidFill>
                  <a:schemeClr val="tx1">
                    <a:tint val="75000"/>
                  </a:schemeClr>
                </a:solidFill>
              </a:defRPr>
            </a:lvl8pPr>
            <a:lvl9pPr marL="5118488"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81539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296488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1240" y="6169665"/>
            <a:ext cx="10881360" cy="1906905"/>
          </a:xfrm>
        </p:spPr>
        <p:txBody>
          <a:bodyPr anchor="t"/>
          <a:lstStyle>
            <a:lvl1pPr algn="l">
              <a:defRPr sz="5600" b="1" cap="all"/>
            </a:lvl1pPr>
          </a:lstStyle>
          <a:p>
            <a:r>
              <a:rPr lang="ru-RU" smtClean="0"/>
              <a:t>Образец заголовка</a:t>
            </a:r>
            <a:endParaRPr lang="ru-RU"/>
          </a:p>
        </p:txBody>
      </p:sp>
      <p:sp>
        <p:nvSpPr>
          <p:cNvPr id="3" name="Текст 2"/>
          <p:cNvSpPr>
            <a:spLocks noGrp="1"/>
          </p:cNvSpPr>
          <p:nvPr>
            <p:ph type="body" idx="1"/>
          </p:nvPr>
        </p:nvSpPr>
        <p:spPr>
          <a:xfrm>
            <a:off x="1011240" y="4069403"/>
            <a:ext cx="10881360" cy="2100260"/>
          </a:xfrm>
        </p:spPr>
        <p:txBody>
          <a:bodyPr anchor="b"/>
          <a:lstStyle>
            <a:lvl1pPr marL="0" indent="0">
              <a:buNone/>
              <a:defRPr sz="2800">
                <a:solidFill>
                  <a:schemeClr val="tx1">
                    <a:tint val="75000"/>
                  </a:schemeClr>
                </a:solidFill>
              </a:defRPr>
            </a:lvl1pPr>
            <a:lvl2pPr marL="639811" indent="0">
              <a:buNone/>
              <a:defRPr sz="2500">
                <a:solidFill>
                  <a:schemeClr val="tx1">
                    <a:tint val="75000"/>
                  </a:schemeClr>
                </a:solidFill>
              </a:defRPr>
            </a:lvl2pPr>
            <a:lvl3pPr marL="1279622" indent="0">
              <a:buNone/>
              <a:defRPr sz="2100">
                <a:solidFill>
                  <a:schemeClr val="tx1">
                    <a:tint val="75000"/>
                  </a:schemeClr>
                </a:solidFill>
              </a:defRPr>
            </a:lvl3pPr>
            <a:lvl4pPr marL="1919432" indent="0">
              <a:buNone/>
              <a:defRPr sz="2000">
                <a:solidFill>
                  <a:schemeClr val="tx1">
                    <a:tint val="75000"/>
                  </a:schemeClr>
                </a:solidFill>
              </a:defRPr>
            </a:lvl4pPr>
            <a:lvl5pPr marL="2559243" indent="0">
              <a:buNone/>
              <a:defRPr sz="2000">
                <a:solidFill>
                  <a:schemeClr val="tx1">
                    <a:tint val="75000"/>
                  </a:schemeClr>
                </a:solidFill>
              </a:defRPr>
            </a:lvl5pPr>
            <a:lvl6pPr marL="3199055" indent="0">
              <a:buNone/>
              <a:defRPr sz="2000">
                <a:solidFill>
                  <a:schemeClr val="tx1">
                    <a:tint val="75000"/>
                  </a:schemeClr>
                </a:solidFill>
              </a:defRPr>
            </a:lvl6pPr>
            <a:lvl7pPr marL="3838866" indent="0">
              <a:buNone/>
              <a:defRPr sz="2000">
                <a:solidFill>
                  <a:schemeClr val="tx1">
                    <a:tint val="75000"/>
                  </a:schemeClr>
                </a:solidFill>
              </a:defRPr>
            </a:lvl7pPr>
            <a:lvl8pPr marL="4478677" indent="0">
              <a:buNone/>
              <a:defRPr sz="2000">
                <a:solidFill>
                  <a:schemeClr val="tx1">
                    <a:tint val="75000"/>
                  </a:schemeClr>
                </a:solidFill>
              </a:defRPr>
            </a:lvl8pPr>
            <a:lvl9pPr marL="5118488" indent="0">
              <a:buNone/>
              <a:defRPr sz="20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841578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40080" y="2240282"/>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507480" y="2240282"/>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128921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40083" y="2149161"/>
            <a:ext cx="5656263" cy="895667"/>
          </a:xfrm>
        </p:spPr>
        <p:txBody>
          <a:bodyPr anchor="b"/>
          <a:lstStyle>
            <a:lvl1pPr marL="0" indent="0">
              <a:buNone/>
              <a:defRPr sz="3400" b="1"/>
            </a:lvl1pPr>
            <a:lvl2pPr marL="639811" indent="0">
              <a:buNone/>
              <a:defRPr sz="2800" b="1"/>
            </a:lvl2pPr>
            <a:lvl3pPr marL="1279622" indent="0">
              <a:buNone/>
              <a:defRPr sz="2500" b="1"/>
            </a:lvl3pPr>
            <a:lvl4pPr marL="1919432" indent="0">
              <a:buNone/>
              <a:defRPr sz="2100" b="1"/>
            </a:lvl4pPr>
            <a:lvl5pPr marL="2559243" indent="0">
              <a:buNone/>
              <a:defRPr sz="2100" b="1"/>
            </a:lvl5pPr>
            <a:lvl6pPr marL="3199055" indent="0">
              <a:buNone/>
              <a:defRPr sz="2100" b="1"/>
            </a:lvl6pPr>
            <a:lvl7pPr marL="3838866" indent="0">
              <a:buNone/>
              <a:defRPr sz="2100" b="1"/>
            </a:lvl7pPr>
            <a:lvl8pPr marL="4478677" indent="0">
              <a:buNone/>
              <a:defRPr sz="2100" b="1"/>
            </a:lvl8pPr>
            <a:lvl9pPr marL="5118488" indent="0">
              <a:buNone/>
              <a:defRPr sz="2100" b="1"/>
            </a:lvl9pPr>
          </a:lstStyle>
          <a:p>
            <a:pPr lvl="0"/>
            <a:r>
              <a:rPr lang="ru-RU" smtClean="0"/>
              <a:t>Образец текста</a:t>
            </a:r>
          </a:p>
        </p:txBody>
      </p:sp>
      <p:sp>
        <p:nvSpPr>
          <p:cNvPr id="4" name="Содержимое 3"/>
          <p:cNvSpPr>
            <a:spLocks noGrp="1"/>
          </p:cNvSpPr>
          <p:nvPr>
            <p:ph sz="half" idx="2"/>
          </p:nvPr>
        </p:nvSpPr>
        <p:spPr>
          <a:xfrm>
            <a:off x="640083" y="3044825"/>
            <a:ext cx="5656263" cy="5531805"/>
          </a:xfrm>
        </p:spPr>
        <p:txBody>
          <a:bodyPr/>
          <a:lstStyle>
            <a:lvl1pPr>
              <a:defRPr sz="3400"/>
            </a:lvl1pPr>
            <a:lvl2pPr>
              <a:defRPr sz="2800"/>
            </a:lvl2pPr>
            <a:lvl3pPr>
              <a:defRPr sz="25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503039" y="2149161"/>
            <a:ext cx="5658484" cy="895667"/>
          </a:xfrm>
        </p:spPr>
        <p:txBody>
          <a:bodyPr anchor="b"/>
          <a:lstStyle>
            <a:lvl1pPr marL="0" indent="0">
              <a:buNone/>
              <a:defRPr sz="3400" b="1"/>
            </a:lvl1pPr>
            <a:lvl2pPr marL="639811" indent="0">
              <a:buNone/>
              <a:defRPr sz="2800" b="1"/>
            </a:lvl2pPr>
            <a:lvl3pPr marL="1279622" indent="0">
              <a:buNone/>
              <a:defRPr sz="2500" b="1"/>
            </a:lvl3pPr>
            <a:lvl4pPr marL="1919432" indent="0">
              <a:buNone/>
              <a:defRPr sz="2100" b="1"/>
            </a:lvl4pPr>
            <a:lvl5pPr marL="2559243" indent="0">
              <a:buNone/>
              <a:defRPr sz="2100" b="1"/>
            </a:lvl5pPr>
            <a:lvl6pPr marL="3199055" indent="0">
              <a:buNone/>
              <a:defRPr sz="2100" b="1"/>
            </a:lvl6pPr>
            <a:lvl7pPr marL="3838866" indent="0">
              <a:buNone/>
              <a:defRPr sz="2100" b="1"/>
            </a:lvl7pPr>
            <a:lvl8pPr marL="4478677" indent="0">
              <a:buNone/>
              <a:defRPr sz="2100" b="1"/>
            </a:lvl8pPr>
            <a:lvl9pPr marL="5118488" indent="0">
              <a:buNone/>
              <a:defRPr sz="2100" b="1"/>
            </a:lvl9pPr>
          </a:lstStyle>
          <a:p>
            <a:pPr lvl="0"/>
            <a:r>
              <a:rPr lang="ru-RU" smtClean="0"/>
              <a:t>Образец текста</a:t>
            </a:r>
          </a:p>
        </p:txBody>
      </p:sp>
      <p:sp>
        <p:nvSpPr>
          <p:cNvPr id="6" name="Содержимое 5"/>
          <p:cNvSpPr>
            <a:spLocks noGrp="1"/>
          </p:cNvSpPr>
          <p:nvPr>
            <p:ph sz="quarter" idx="4"/>
          </p:nvPr>
        </p:nvSpPr>
        <p:spPr>
          <a:xfrm>
            <a:off x="6503039" y="3044825"/>
            <a:ext cx="5658484" cy="5531805"/>
          </a:xfrm>
        </p:spPr>
        <p:txBody>
          <a:bodyPr/>
          <a:lstStyle>
            <a:lvl1pPr>
              <a:defRPr sz="3400"/>
            </a:lvl1pPr>
            <a:lvl2pPr>
              <a:defRPr sz="2800"/>
            </a:lvl2pPr>
            <a:lvl3pPr>
              <a:defRPr sz="25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264498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274110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341658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0083" y="382270"/>
            <a:ext cx="4211640" cy="1626870"/>
          </a:xfrm>
        </p:spPr>
        <p:txBody>
          <a:bodyPr anchor="b"/>
          <a:lstStyle>
            <a:lvl1pPr algn="l">
              <a:defRPr sz="2800" b="1"/>
            </a:lvl1pPr>
          </a:lstStyle>
          <a:p>
            <a:r>
              <a:rPr lang="ru-RU" smtClean="0"/>
              <a:t>Образец заголовка</a:t>
            </a:r>
            <a:endParaRPr lang="ru-RU"/>
          </a:p>
        </p:txBody>
      </p:sp>
      <p:sp>
        <p:nvSpPr>
          <p:cNvPr id="3" name="Содержимое 2"/>
          <p:cNvSpPr>
            <a:spLocks noGrp="1"/>
          </p:cNvSpPr>
          <p:nvPr>
            <p:ph idx="1"/>
          </p:nvPr>
        </p:nvSpPr>
        <p:spPr>
          <a:xfrm>
            <a:off x="5005075" y="382274"/>
            <a:ext cx="7156451" cy="8194360"/>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40083" y="2009143"/>
            <a:ext cx="4211640" cy="6567490"/>
          </a:xfrm>
        </p:spPr>
        <p:txBody>
          <a:bodyPr/>
          <a:lstStyle>
            <a:lvl1pPr marL="0" indent="0">
              <a:buNone/>
              <a:defRPr sz="2000"/>
            </a:lvl1pPr>
            <a:lvl2pPr marL="639811" indent="0">
              <a:buNone/>
              <a:defRPr sz="1700"/>
            </a:lvl2pPr>
            <a:lvl3pPr marL="1279622" indent="0">
              <a:buNone/>
              <a:defRPr sz="1300"/>
            </a:lvl3pPr>
            <a:lvl4pPr marL="1919432" indent="0">
              <a:buNone/>
              <a:defRPr sz="1300"/>
            </a:lvl4pPr>
            <a:lvl5pPr marL="2559243" indent="0">
              <a:buNone/>
              <a:defRPr sz="1300"/>
            </a:lvl5pPr>
            <a:lvl6pPr marL="3199055" indent="0">
              <a:buNone/>
              <a:defRPr sz="1300"/>
            </a:lvl6pPr>
            <a:lvl7pPr marL="3838866" indent="0">
              <a:buNone/>
              <a:defRPr sz="1300"/>
            </a:lvl7pPr>
            <a:lvl8pPr marL="4478677" indent="0">
              <a:buNone/>
              <a:defRPr sz="1300"/>
            </a:lvl8pPr>
            <a:lvl9pPr marL="5118488" indent="0">
              <a:buNone/>
              <a:defRPr sz="13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90286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18.02.2019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09203" y="6720842"/>
            <a:ext cx="7680960" cy="793435"/>
          </a:xfrm>
        </p:spPr>
        <p:txBody>
          <a:bodyPr anchor="b"/>
          <a:lstStyle>
            <a:lvl1pPr algn="l">
              <a:defRPr sz="2800" b="1"/>
            </a:lvl1pPr>
          </a:lstStyle>
          <a:p>
            <a:r>
              <a:rPr lang="ru-RU" smtClean="0"/>
              <a:t>Образец заголовка</a:t>
            </a:r>
            <a:endParaRPr lang="ru-RU"/>
          </a:p>
        </p:txBody>
      </p:sp>
      <p:sp>
        <p:nvSpPr>
          <p:cNvPr id="3" name="Рисунок 2"/>
          <p:cNvSpPr>
            <a:spLocks noGrp="1"/>
          </p:cNvSpPr>
          <p:nvPr>
            <p:ph type="pic" idx="1"/>
          </p:nvPr>
        </p:nvSpPr>
        <p:spPr>
          <a:xfrm>
            <a:off x="2509203" y="857884"/>
            <a:ext cx="7680960" cy="5760720"/>
          </a:xfrm>
        </p:spPr>
        <p:txBody>
          <a:bodyPr/>
          <a:lstStyle>
            <a:lvl1pPr marL="0" indent="0">
              <a:buNone/>
              <a:defRPr sz="4500"/>
            </a:lvl1pPr>
            <a:lvl2pPr marL="639811" indent="0">
              <a:buNone/>
              <a:defRPr sz="3900"/>
            </a:lvl2pPr>
            <a:lvl3pPr marL="1279622" indent="0">
              <a:buNone/>
              <a:defRPr sz="3400"/>
            </a:lvl3pPr>
            <a:lvl4pPr marL="1919432" indent="0">
              <a:buNone/>
              <a:defRPr sz="2800"/>
            </a:lvl4pPr>
            <a:lvl5pPr marL="2559243" indent="0">
              <a:buNone/>
              <a:defRPr sz="2800"/>
            </a:lvl5pPr>
            <a:lvl6pPr marL="3199055" indent="0">
              <a:buNone/>
              <a:defRPr sz="2800"/>
            </a:lvl6pPr>
            <a:lvl7pPr marL="3838866" indent="0">
              <a:buNone/>
              <a:defRPr sz="2800"/>
            </a:lvl7pPr>
            <a:lvl8pPr marL="4478677" indent="0">
              <a:buNone/>
              <a:defRPr sz="2800"/>
            </a:lvl8pPr>
            <a:lvl9pPr marL="5118488" indent="0">
              <a:buNone/>
              <a:defRPr sz="2800"/>
            </a:lvl9pPr>
          </a:lstStyle>
          <a:p>
            <a:endParaRPr lang="ru-RU"/>
          </a:p>
        </p:txBody>
      </p:sp>
      <p:sp>
        <p:nvSpPr>
          <p:cNvPr id="4" name="Текст 3"/>
          <p:cNvSpPr>
            <a:spLocks noGrp="1"/>
          </p:cNvSpPr>
          <p:nvPr>
            <p:ph type="body" sz="half" idx="2"/>
          </p:nvPr>
        </p:nvSpPr>
        <p:spPr>
          <a:xfrm>
            <a:off x="2509203" y="7514277"/>
            <a:ext cx="7680960" cy="1126805"/>
          </a:xfrm>
        </p:spPr>
        <p:txBody>
          <a:bodyPr/>
          <a:lstStyle>
            <a:lvl1pPr marL="0" indent="0">
              <a:buNone/>
              <a:defRPr sz="2000"/>
            </a:lvl1pPr>
            <a:lvl2pPr marL="639811" indent="0">
              <a:buNone/>
              <a:defRPr sz="1700"/>
            </a:lvl2pPr>
            <a:lvl3pPr marL="1279622" indent="0">
              <a:buNone/>
              <a:defRPr sz="1300"/>
            </a:lvl3pPr>
            <a:lvl4pPr marL="1919432" indent="0">
              <a:buNone/>
              <a:defRPr sz="1300"/>
            </a:lvl4pPr>
            <a:lvl5pPr marL="2559243" indent="0">
              <a:buNone/>
              <a:defRPr sz="1300"/>
            </a:lvl5pPr>
            <a:lvl6pPr marL="3199055" indent="0">
              <a:buNone/>
              <a:defRPr sz="1300"/>
            </a:lvl6pPr>
            <a:lvl7pPr marL="3838866" indent="0">
              <a:buNone/>
              <a:defRPr sz="1300"/>
            </a:lvl7pPr>
            <a:lvl8pPr marL="4478677" indent="0">
              <a:buNone/>
              <a:defRPr sz="1300"/>
            </a:lvl8pPr>
            <a:lvl9pPr marL="5118488" indent="0">
              <a:buNone/>
              <a:defRPr sz="13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90592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316158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281160" y="384501"/>
            <a:ext cx="2880360" cy="819213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40080" y="384501"/>
            <a:ext cx="8427720" cy="819213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49963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1240" y="6169665"/>
            <a:ext cx="10881360" cy="1906905"/>
          </a:xfrm>
        </p:spPr>
        <p:txBody>
          <a:bodyPr anchor="t"/>
          <a:lstStyle>
            <a:lvl1pPr algn="l">
              <a:defRPr sz="5600" b="1" cap="all"/>
            </a:lvl1pPr>
          </a:lstStyle>
          <a:p>
            <a:r>
              <a:rPr lang="ru-RU" smtClean="0"/>
              <a:t>Образец заголовка</a:t>
            </a:r>
            <a:endParaRPr lang="ru-RU"/>
          </a:p>
        </p:txBody>
      </p:sp>
      <p:sp>
        <p:nvSpPr>
          <p:cNvPr id="3" name="Текст 2"/>
          <p:cNvSpPr>
            <a:spLocks noGrp="1"/>
          </p:cNvSpPr>
          <p:nvPr>
            <p:ph type="body" idx="1"/>
          </p:nvPr>
        </p:nvSpPr>
        <p:spPr>
          <a:xfrm>
            <a:off x="1011240" y="4069403"/>
            <a:ext cx="10881360" cy="2100260"/>
          </a:xfrm>
        </p:spPr>
        <p:txBody>
          <a:bodyPr anchor="b"/>
          <a:lstStyle>
            <a:lvl1pPr marL="0" indent="0">
              <a:buNone/>
              <a:defRPr sz="2800">
                <a:solidFill>
                  <a:schemeClr val="tx1">
                    <a:tint val="75000"/>
                  </a:schemeClr>
                </a:solidFill>
              </a:defRPr>
            </a:lvl1pPr>
            <a:lvl2pPr marL="639811" indent="0">
              <a:buNone/>
              <a:defRPr sz="2500">
                <a:solidFill>
                  <a:schemeClr val="tx1">
                    <a:tint val="75000"/>
                  </a:schemeClr>
                </a:solidFill>
              </a:defRPr>
            </a:lvl2pPr>
            <a:lvl3pPr marL="1279622" indent="0">
              <a:buNone/>
              <a:defRPr sz="2100">
                <a:solidFill>
                  <a:schemeClr val="tx1">
                    <a:tint val="75000"/>
                  </a:schemeClr>
                </a:solidFill>
              </a:defRPr>
            </a:lvl3pPr>
            <a:lvl4pPr marL="1919432" indent="0">
              <a:buNone/>
              <a:defRPr sz="2000">
                <a:solidFill>
                  <a:schemeClr val="tx1">
                    <a:tint val="75000"/>
                  </a:schemeClr>
                </a:solidFill>
              </a:defRPr>
            </a:lvl4pPr>
            <a:lvl5pPr marL="2559243" indent="0">
              <a:buNone/>
              <a:defRPr sz="2000">
                <a:solidFill>
                  <a:schemeClr val="tx1">
                    <a:tint val="75000"/>
                  </a:schemeClr>
                </a:solidFill>
              </a:defRPr>
            </a:lvl5pPr>
            <a:lvl6pPr marL="3199055" indent="0">
              <a:buNone/>
              <a:defRPr sz="2000">
                <a:solidFill>
                  <a:schemeClr val="tx1">
                    <a:tint val="75000"/>
                  </a:schemeClr>
                </a:solidFill>
              </a:defRPr>
            </a:lvl6pPr>
            <a:lvl7pPr marL="3838866" indent="0">
              <a:buNone/>
              <a:defRPr sz="2000">
                <a:solidFill>
                  <a:schemeClr val="tx1">
                    <a:tint val="75000"/>
                  </a:schemeClr>
                </a:solidFill>
              </a:defRPr>
            </a:lvl7pPr>
            <a:lvl8pPr marL="4478677" indent="0">
              <a:buNone/>
              <a:defRPr sz="2000">
                <a:solidFill>
                  <a:schemeClr val="tx1">
                    <a:tint val="75000"/>
                  </a:schemeClr>
                </a:solidFill>
              </a:defRPr>
            </a:lvl8pPr>
            <a:lvl9pPr marL="5118488" indent="0">
              <a:buNone/>
              <a:defRPr sz="20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18.02.2019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40080" y="2240282"/>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507480" y="2240282"/>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18.02.2019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40083" y="2149161"/>
            <a:ext cx="5656263" cy="895667"/>
          </a:xfrm>
        </p:spPr>
        <p:txBody>
          <a:bodyPr anchor="b"/>
          <a:lstStyle>
            <a:lvl1pPr marL="0" indent="0">
              <a:buNone/>
              <a:defRPr sz="3400" b="1"/>
            </a:lvl1pPr>
            <a:lvl2pPr marL="639811" indent="0">
              <a:buNone/>
              <a:defRPr sz="2800" b="1"/>
            </a:lvl2pPr>
            <a:lvl3pPr marL="1279622" indent="0">
              <a:buNone/>
              <a:defRPr sz="2500" b="1"/>
            </a:lvl3pPr>
            <a:lvl4pPr marL="1919432" indent="0">
              <a:buNone/>
              <a:defRPr sz="2100" b="1"/>
            </a:lvl4pPr>
            <a:lvl5pPr marL="2559243" indent="0">
              <a:buNone/>
              <a:defRPr sz="2100" b="1"/>
            </a:lvl5pPr>
            <a:lvl6pPr marL="3199055" indent="0">
              <a:buNone/>
              <a:defRPr sz="2100" b="1"/>
            </a:lvl6pPr>
            <a:lvl7pPr marL="3838866" indent="0">
              <a:buNone/>
              <a:defRPr sz="2100" b="1"/>
            </a:lvl7pPr>
            <a:lvl8pPr marL="4478677" indent="0">
              <a:buNone/>
              <a:defRPr sz="2100" b="1"/>
            </a:lvl8pPr>
            <a:lvl9pPr marL="5118488" indent="0">
              <a:buNone/>
              <a:defRPr sz="2100" b="1"/>
            </a:lvl9pPr>
          </a:lstStyle>
          <a:p>
            <a:pPr lvl="0"/>
            <a:r>
              <a:rPr lang="ru-RU" smtClean="0"/>
              <a:t>Образец текста</a:t>
            </a:r>
          </a:p>
        </p:txBody>
      </p:sp>
      <p:sp>
        <p:nvSpPr>
          <p:cNvPr id="4" name="Содержимое 3"/>
          <p:cNvSpPr>
            <a:spLocks noGrp="1"/>
          </p:cNvSpPr>
          <p:nvPr>
            <p:ph sz="half" idx="2"/>
          </p:nvPr>
        </p:nvSpPr>
        <p:spPr>
          <a:xfrm>
            <a:off x="640083" y="3044825"/>
            <a:ext cx="5656263" cy="5531805"/>
          </a:xfrm>
        </p:spPr>
        <p:txBody>
          <a:bodyPr/>
          <a:lstStyle>
            <a:lvl1pPr>
              <a:defRPr sz="3400"/>
            </a:lvl1pPr>
            <a:lvl2pPr>
              <a:defRPr sz="2800"/>
            </a:lvl2pPr>
            <a:lvl3pPr>
              <a:defRPr sz="25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503039" y="2149161"/>
            <a:ext cx="5658484" cy="895667"/>
          </a:xfrm>
        </p:spPr>
        <p:txBody>
          <a:bodyPr anchor="b"/>
          <a:lstStyle>
            <a:lvl1pPr marL="0" indent="0">
              <a:buNone/>
              <a:defRPr sz="3400" b="1"/>
            </a:lvl1pPr>
            <a:lvl2pPr marL="639811" indent="0">
              <a:buNone/>
              <a:defRPr sz="2800" b="1"/>
            </a:lvl2pPr>
            <a:lvl3pPr marL="1279622" indent="0">
              <a:buNone/>
              <a:defRPr sz="2500" b="1"/>
            </a:lvl3pPr>
            <a:lvl4pPr marL="1919432" indent="0">
              <a:buNone/>
              <a:defRPr sz="2100" b="1"/>
            </a:lvl4pPr>
            <a:lvl5pPr marL="2559243" indent="0">
              <a:buNone/>
              <a:defRPr sz="2100" b="1"/>
            </a:lvl5pPr>
            <a:lvl6pPr marL="3199055" indent="0">
              <a:buNone/>
              <a:defRPr sz="2100" b="1"/>
            </a:lvl6pPr>
            <a:lvl7pPr marL="3838866" indent="0">
              <a:buNone/>
              <a:defRPr sz="2100" b="1"/>
            </a:lvl7pPr>
            <a:lvl8pPr marL="4478677" indent="0">
              <a:buNone/>
              <a:defRPr sz="2100" b="1"/>
            </a:lvl8pPr>
            <a:lvl9pPr marL="5118488" indent="0">
              <a:buNone/>
              <a:defRPr sz="2100" b="1"/>
            </a:lvl9pPr>
          </a:lstStyle>
          <a:p>
            <a:pPr lvl="0"/>
            <a:r>
              <a:rPr lang="ru-RU" smtClean="0"/>
              <a:t>Образец текста</a:t>
            </a:r>
          </a:p>
        </p:txBody>
      </p:sp>
      <p:sp>
        <p:nvSpPr>
          <p:cNvPr id="6" name="Содержимое 5"/>
          <p:cNvSpPr>
            <a:spLocks noGrp="1"/>
          </p:cNvSpPr>
          <p:nvPr>
            <p:ph sz="quarter" idx="4"/>
          </p:nvPr>
        </p:nvSpPr>
        <p:spPr>
          <a:xfrm>
            <a:off x="6503039" y="3044825"/>
            <a:ext cx="5658484" cy="5531805"/>
          </a:xfrm>
        </p:spPr>
        <p:txBody>
          <a:bodyPr/>
          <a:lstStyle>
            <a:lvl1pPr>
              <a:defRPr sz="3400"/>
            </a:lvl1pPr>
            <a:lvl2pPr>
              <a:defRPr sz="2800"/>
            </a:lvl2pPr>
            <a:lvl3pPr>
              <a:defRPr sz="25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18.02.2019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18.02.2019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18.02.2019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0083" y="382270"/>
            <a:ext cx="4211640" cy="1626870"/>
          </a:xfrm>
        </p:spPr>
        <p:txBody>
          <a:bodyPr anchor="b"/>
          <a:lstStyle>
            <a:lvl1pPr algn="l">
              <a:defRPr sz="2800" b="1"/>
            </a:lvl1pPr>
          </a:lstStyle>
          <a:p>
            <a:r>
              <a:rPr lang="ru-RU" smtClean="0"/>
              <a:t>Образец заголовка</a:t>
            </a:r>
            <a:endParaRPr lang="ru-RU"/>
          </a:p>
        </p:txBody>
      </p:sp>
      <p:sp>
        <p:nvSpPr>
          <p:cNvPr id="3" name="Содержимое 2"/>
          <p:cNvSpPr>
            <a:spLocks noGrp="1"/>
          </p:cNvSpPr>
          <p:nvPr>
            <p:ph idx="1"/>
          </p:nvPr>
        </p:nvSpPr>
        <p:spPr>
          <a:xfrm>
            <a:off x="5005075" y="382274"/>
            <a:ext cx="7156451" cy="8194360"/>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40083" y="2009143"/>
            <a:ext cx="4211640" cy="6567490"/>
          </a:xfrm>
        </p:spPr>
        <p:txBody>
          <a:bodyPr/>
          <a:lstStyle>
            <a:lvl1pPr marL="0" indent="0">
              <a:buNone/>
              <a:defRPr sz="2000"/>
            </a:lvl1pPr>
            <a:lvl2pPr marL="639811" indent="0">
              <a:buNone/>
              <a:defRPr sz="1700"/>
            </a:lvl2pPr>
            <a:lvl3pPr marL="1279622" indent="0">
              <a:buNone/>
              <a:defRPr sz="1300"/>
            </a:lvl3pPr>
            <a:lvl4pPr marL="1919432" indent="0">
              <a:buNone/>
              <a:defRPr sz="1300"/>
            </a:lvl4pPr>
            <a:lvl5pPr marL="2559243" indent="0">
              <a:buNone/>
              <a:defRPr sz="1300"/>
            </a:lvl5pPr>
            <a:lvl6pPr marL="3199055" indent="0">
              <a:buNone/>
              <a:defRPr sz="1300"/>
            </a:lvl6pPr>
            <a:lvl7pPr marL="3838866" indent="0">
              <a:buNone/>
              <a:defRPr sz="1300"/>
            </a:lvl7pPr>
            <a:lvl8pPr marL="4478677" indent="0">
              <a:buNone/>
              <a:defRPr sz="1300"/>
            </a:lvl8pPr>
            <a:lvl9pPr marL="5118488" indent="0">
              <a:buNone/>
              <a:defRPr sz="13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18.02.2019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09203" y="6720842"/>
            <a:ext cx="7680960" cy="793435"/>
          </a:xfrm>
        </p:spPr>
        <p:txBody>
          <a:bodyPr anchor="b"/>
          <a:lstStyle>
            <a:lvl1pPr algn="l">
              <a:defRPr sz="2800" b="1"/>
            </a:lvl1pPr>
          </a:lstStyle>
          <a:p>
            <a:r>
              <a:rPr lang="ru-RU" smtClean="0"/>
              <a:t>Образец заголовка</a:t>
            </a:r>
            <a:endParaRPr lang="ru-RU"/>
          </a:p>
        </p:txBody>
      </p:sp>
      <p:sp>
        <p:nvSpPr>
          <p:cNvPr id="3" name="Рисунок 2"/>
          <p:cNvSpPr>
            <a:spLocks noGrp="1"/>
          </p:cNvSpPr>
          <p:nvPr>
            <p:ph type="pic" idx="1"/>
          </p:nvPr>
        </p:nvSpPr>
        <p:spPr>
          <a:xfrm>
            <a:off x="2509203" y="857884"/>
            <a:ext cx="7680960" cy="5760720"/>
          </a:xfrm>
        </p:spPr>
        <p:txBody>
          <a:bodyPr/>
          <a:lstStyle>
            <a:lvl1pPr marL="0" indent="0">
              <a:buNone/>
              <a:defRPr sz="4500"/>
            </a:lvl1pPr>
            <a:lvl2pPr marL="639811" indent="0">
              <a:buNone/>
              <a:defRPr sz="3900"/>
            </a:lvl2pPr>
            <a:lvl3pPr marL="1279622" indent="0">
              <a:buNone/>
              <a:defRPr sz="3400"/>
            </a:lvl3pPr>
            <a:lvl4pPr marL="1919432" indent="0">
              <a:buNone/>
              <a:defRPr sz="2800"/>
            </a:lvl4pPr>
            <a:lvl5pPr marL="2559243" indent="0">
              <a:buNone/>
              <a:defRPr sz="2800"/>
            </a:lvl5pPr>
            <a:lvl6pPr marL="3199055" indent="0">
              <a:buNone/>
              <a:defRPr sz="2800"/>
            </a:lvl6pPr>
            <a:lvl7pPr marL="3838866" indent="0">
              <a:buNone/>
              <a:defRPr sz="2800"/>
            </a:lvl7pPr>
            <a:lvl8pPr marL="4478677" indent="0">
              <a:buNone/>
              <a:defRPr sz="2800"/>
            </a:lvl8pPr>
            <a:lvl9pPr marL="5118488" indent="0">
              <a:buNone/>
              <a:defRPr sz="2800"/>
            </a:lvl9pPr>
          </a:lstStyle>
          <a:p>
            <a:endParaRPr lang="ru-RU"/>
          </a:p>
        </p:txBody>
      </p:sp>
      <p:sp>
        <p:nvSpPr>
          <p:cNvPr id="4" name="Текст 3"/>
          <p:cNvSpPr>
            <a:spLocks noGrp="1"/>
          </p:cNvSpPr>
          <p:nvPr>
            <p:ph type="body" sz="half" idx="2"/>
          </p:nvPr>
        </p:nvSpPr>
        <p:spPr>
          <a:xfrm>
            <a:off x="2509203" y="7514277"/>
            <a:ext cx="7680960" cy="1126805"/>
          </a:xfrm>
        </p:spPr>
        <p:txBody>
          <a:bodyPr/>
          <a:lstStyle>
            <a:lvl1pPr marL="0" indent="0">
              <a:buNone/>
              <a:defRPr sz="2000"/>
            </a:lvl1pPr>
            <a:lvl2pPr marL="639811" indent="0">
              <a:buNone/>
              <a:defRPr sz="1700"/>
            </a:lvl2pPr>
            <a:lvl3pPr marL="1279622" indent="0">
              <a:buNone/>
              <a:defRPr sz="1300"/>
            </a:lvl3pPr>
            <a:lvl4pPr marL="1919432" indent="0">
              <a:buNone/>
              <a:defRPr sz="1300"/>
            </a:lvl4pPr>
            <a:lvl5pPr marL="2559243" indent="0">
              <a:buNone/>
              <a:defRPr sz="1300"/>
            </a:lvl5pPr>
            <a:lvl6pPr marL="3199055" indent="0">
              <a:buNone/>
              <a:defRPr sz="1300"/>
            </a:lvl6pPr>
            <a:lvl7pPr marL="3838866" indent="0">
              <a:buNone/>
              <a:defRPr sz="1300"/>
            </a:lvl7pPr>
            <a:lvl8pPr marL="4478677" indent="0">
              <a:buNone/>
              <a:defRPr sz="1300"/>
            </a:lvl8pPr>
            <a:lvl9pPr marL="5118488" indent="0">
              <a:buNone/>
              <a:defRPr sz="13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18.02.2019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0080" y="384493"/>
            <a:ext cx="11521440" cy="1600200"/>
          </a:xfrm>
          <a:prstGeom prst="rect">
            <a:avLst/>
          </a:prstGeom>
        </p:spPr>
        <p:txBody>
          <a:bodyPr vert="horz" lIns="127963" tIns="63983" rIns="127963" bIns="63983"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40080" y="2240282"/>
            <a:ext cx="11521440" cy="6336348"/>
          </a:xfrm>
          <a:prstGeom prst="rect">
            <a:avLst/>
          </a:prstGeom>
        </p:spPr>
        <p:txBody>
          <a:bodyPr vert="horz" lIns="127963" tIns="63983" rIns="127963" bIns="63983"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40080" y="8898898"/>
            <a:ext cx="2987040" cy="511175"/>
          </a:xfrm>
          <a:prstGeom prst="rect">
            <a:avLst/>
          </a:prstGeom>
        </p:spPr>
        <p:txBody>
          <a:bodyPr vert="horz" lIns="127963" tIns="63983" rIns="127963" bIns="63983" rtlCol="0" anchor="ctr"/>
          <a:lstStyle>
            <a:lvl1pPr algn="l">
              <a:defRPr sz="1700">
                <a:solidFill>
                  <a:schemeClr val="tx1">
                    <a:tint val="75000"/>
                  </a:schemeClr>
                </a:solidFill>
              </a:defRPr>
            </a:lvl1pPr>
          </a:lstStyle>
          <a:p>
            <a:fld id="{B4C71EC6-210F-42DE-9C53-41977AD35B3D}" type="datetimeFigureOut">
              <a:rPr lang="ru-RU" smtClean="0"/>
              <a:t>18.02.2019</a:t>
            </a:fld>
            <a:endParaRPr lang="ru-RU"/>
          </a:p>
        </p:txBody>
      </p:sp>
      <p:sp>
        <p:nvSpPr>
          <p:cNvPr id="5" name="Нижний колонтитул 4"/>
          <p:cNvSpPr>
            <a:spLocks noGrp="1"/>
          </p:cNvSpPr>
          <p:nvPr>
            <p:ph type="ftr" sz="quarter" idx="3"/>
          </p:nvPr>
        </p:nvSpPr>
        <p:spPr>
          <a:xfrm>
            <a:off x="4373880" y="8898898"/>
            <a:ext cx="4053840" cy="511175"/>
          </a:xfrm>
          <a:prstGeom prst="rect">
            <a:avLst/>
          </a:prstGeom>
        </p:spPr>
        <p:txBody>
          <a:bodyPr vert="horz" lIns="127963" tIns="63983" rIns="127963" bIns="63983" rtlCol="0" anchor="ctr"/>
          <a:lstStyle>
            <a:lvl1pPr algn="ctr">
              <a:defRPr sz="17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9174480" y="8898898"/>
            <a:ext cx="2987040" cy="511175"/>
          </a:xfrm>
          <a:prstGeom prst="rect">
            <a:avLst/>
          </a:prstGeom>
        </p:spPr>
        <p:txBody>
          <a:bodyPr vert="horz" lIns="127963" tIns="63983" rIns="127963" bIns="63983" rtlCol="0" anchor="ctr"/>
          <a:lstStyle>
            <a:lvl1pPr algn="r">
              <a:defRPr sz="17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79622" rtl="0" eaLnBrk="1" latinLnBrk="0" hangingPunct="1">
        <a:spcBef>
          <a:spcPct val="0"/>
        </a:spcBef>
        <a:buNone/>
        <a:defRPr sz="6200" kern="1200">
          <a:solidFill>
            <a:schemeClr val="tx1"/>
          </a:solidFill>
          <a:latin typeface="+mj-lt"/>
          <a:ea typeface="+mj-ea"/>
          <a:cs typeface="+mj-cs"/>
        </a:defRPr>
      </a:lvl1pPr>
    </p:titleStyle>
    <p:bodyStyle>
      <a:lvl1pPr marL="479858" indent="-479858" algn="l" defTabSz="1279622" rtl="0" eaLnBrk="1" latinLnBrk="0" hangingPunct="1">
        <a:spcBef>
          <a:spcPct val="20000"/>
        </a:spcBef>
        <a:buFont typeface="Arial" pitchFamily="34" charset="0"/>
        <a:buChar char="•"/>
        <a:defRPr sz="4500" kern="1200">
          <a:solidFill>
            <a:schemeClr val="tx1"/>
          </a:solidFill>
          <a:latin typeface="+mn-lt"/>
          <a:ea typeface="+mn-ea"/>
          <a:cs typeface="+mn-cs"/>
        </a:defRPr>
      </a:lvl1pPr>
      <a:lvl2pPr marL="1039693" indent="-399882" algn="l" defTabSz="1279622" rtl="0" eaLnBrk="1" latinLnBrk="0" hangingPunct="1">
        <a:spcBef>
          <a:spcPct val="20000"/>
        </a:spcBef>
        <a:buFont typeface="Arial" pitchFamily="34" charset="0"/>
        <a:buChar char="–"/>
        <a:defRPr sz="3900" kern="1200">
          <a:solidFill>
            <a:schemeClr val="tx1"/>
          </a:solidFill>
          <a:latin typeface="+mn-lt"/>
          <a:ea typeface="+mn-ea"/>
          <a:cs typeface="+mn-cs"/>
        </a:defRPr>
      </a:lvl2pPr>
      <a:lvl3pPr marL="1599528" indent="-319904" algn="l" defTabSz="1279622"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39338"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879149"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18960"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58771"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798583"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38394"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ru-RU"/>
      </a:defPPr>
      <a:lvl1pPr marL="0" algn="l" defTabSz="1279622" rtl="0" eaLnBrk="1" latinLnBrk="0" hangingPunct="1">
        <a:defRPr sz="2500" kern="1200">
          <a:solidFill>
            <a:schemeClr val="tx1"/>
          </a:solidFill>
          <a:latin typeface="+mn-lt"/>
          <a:ea typeface="+mn-ea"/>
          <a:cs typeface="+mn-cs"/>
        </a:defRPr>
      </a:lvl1pPr>
      <a:lvl2pPr marL="639811" algn="l" defTabSz="1279622" rtl="0" eaLnBrk="1" latinLnBrk="0" hangingPunct="1">
        <a:defRPr sz="2500" kern="1200">
          <a:solidFill>
            <a:schemeClr val="tx1"/>
          </a:solidFill>
          <a:latin typeface="+mn-lt"/>
          <a:ea typeface="+mn-ea"/>
          <a:cs typeface="+mn-cs"/>
        </a:defRPr>
      </a:lvl2pPr>
      <a:lvl3pPr marL="1279622" algn="l" defTabSz="1279622" rtl="0" eaLnBrk="1" latinLnBrk="0" hangingPunct="1">
        <a:defRPr sz="2500" kern="1200">
          <a:solidFill>
            <a:schemeClr val="tx1"/>
          </a:solidFill>
          <a:latin typeface="+mn-lt"/>
          <a:ea typeface="+mn-ea"/>
          <a:cs typeface="+mn-cs"/>
        </a:defRPr>
      </a:lvl3pPr>
      <a:lvl4pPr marL="1919432" algn="l" defTabSz="1279622" rtl="0" eaLnBrk="1" latinLnBrk="0" hangingPunct="1">
        <a:defRPr sz="2500" kern="1200">
          <a:solidFill>
            <a:schemeClr val="tx1"/>
          </a:solidFill>
          <a:latin typeface="+mn-lt"/>
          <a:ea typeface="+mn-ea"/>
          <a:cs typeface="+mn-cs"/>
        </a:defRPr>
      </a:lvl4pPr>
      <a:lvl5pPr marL="2559243" algn="l" defTabSz="1279622" rtl="0" eaLnBrk="1" latinLnBrk="0" hangingPunct="1">
        <a:defRPr sz="2500" kern="1200">
          <a:solidFill>
            <a:schemeClr val="tx1"/>
          </a:solidFill>
          <a:latin typeface="+mn-lt"/>
          <a:ea typeface="+mn-ea"/>
          <a:cs typeface="+mn-cs"/>
        </a:defRPr>
      </a:lvl5pPr>
      <a:lvl6pPr marL="3199055" algn="l" defTabSz="1279622" rtl="0" eaLnBrk="1" latinLnBrk="0" hangingPunct="1">
        <a:defRPr sz="2500" kern="1200">
          <a:solidFill>
            <a:schemeClr val="tx1"/>
          </a:solidFill>
          <a:latin typeface="+mn-lt"/>
          <a:ea typeface="+mn-ea"/>
          <a:cs typeface="+mn-cs"/>
        </a:defRPr>
      </a:lvl6pPr>
      <a:lvl7pPr marL="3838866" algn="l" defTabSz="1279622" rtl="0" eaLnBrk="1" latinLnBrk="0" hangingPunct="1">
        <a:defRPr sz="2500" kern="1200">
          <a:solidFill>
            <a:schemeClr val="tx1"/>
          </a:solidFill>
          <a:latin typeface="+mn-lt"/>
          <a:ea typeface="+mn-ea"/>
          <a:cs typeface="+mn-cs"/>
        </a:defRPr>
      </a:lvl7pPr>
      <a:lvl8pPr marL="4478677" algn="l" defTabSz="1279622" rtl="0" eaLnBrk="1" latinLnBrk="0" hangingPunct="1">
        <a:defRPr sz="2500" kern="1200">
          <a:solidFill>
            <a:schemeClr val="tx1"/>
          </a:solidFill>
          <a:latin typeface="+mn-lt"/>
          <a:ea typeface="+mn-ea"/>
          <a:cs typeface="+mn-cs"/>
        </a:defRPr>
      </a:lvl8pPr>
      <a:lvl9pPr marL="5118488" algn="l" defTabSz="1279622" rtl="0" eaLnBrk="1" latinLnBrk="0" hangingPunct="1">
        <a:defRPr sz="2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0080" y="384493"/>
            <a:ext cx="11521440" cy="1600200"/>
          </a:xfrm>
          <a:prstGeom prst="rect">
            <a:avLst/>
          </a:prstGeom>
        </p:spPr>
        <p:txBody>
          <a:bodyPr vert="horz" lIns="127963" tIns="63983" rIns="127963" bIns="63983"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40080" y="2240282"/>
            <a:ext cx="11521440" cy="6336348"/>
          </a:xfrm>
          <a:prstGeom prst="rect">
            <a:avLst/>
          </a:prstGeom>
        </p:spPr>
        <p:txBody>
          <a:bodyPr vert="horz" lIns="127963" tIns="63983" rIns="127963" bIns="63983"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40080" y="8898898"/>
            <a:ext cx="2987040" cy="511175"/>
          </a:xfrm>
          <a:prstGeom prst="rect">
            <a:avLst/>
          </a:prstGeom>
        </p:spPr>
        <p:txBody>
          <a:bodyPr vert="horz" lIns="127963" tIns="63983" rIns="127963" bIns="63983" rtlCol="0" anchor="ctr"/>
          <a:lstStyle>
            <a:lvl1pPr algn="l">
              <a:defRPr sz="1700">
                <a:solidFill>
                  <a:schemeClr val="tx1">
                    <a:tint val="75000"/>
                  </a:schemeClr>
                </a:solidFill>
              </a:defRPr>
            </a:lvl1pPr>
          </a:lstStyle>
          <a:p>
            <a:fld id="{B4C71EC6-210F-42DE-9C53-41977AD35B3D}" type="datetimeFigureOut">
              <a:rPr lang="ru-RU" smtClean="0">
                <a:solidFill>
                  <a:prstClr val="black">
                    <a:tint val="75000"/>
                  </a:prstClr>
                </a:solidFill>
              </a:rPr>
              <a:pPr/>
              <a:t>18.02.2019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373880" y="8898898"/>
            <a:ext cx="4053840" cy="511175"/>
          </a:xfrm>
          <a:prstGeom prst="rect">
            <a:avLst/>
          </a:prstGeom>
        </p:spPr>
        <p:txBody>
          <a:bodyPr vert="horz" lIns="127963" tIns="63983" rIns="127963" bIns="63983" rtlCol="0" anchor="ctr"/>
          <a:lstStyle>
            <a:lvl1pPr algn="ctr">
              <a:defRPr sz="17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9174480" y="8898898"/>
            <a:ext cx="2987040" cy="511175"/>
          </a:xfrm>
          <a:prstGeom prst="rect">
            <a:avLst/>
          </a:prstGeom>
        </p:spPr>
        <p:txBody>
          <a:bodyPr vert="horz" lIns="127963" tIns="63983" rIns="127963" bIns="63983" rtlCol="0" anchor="ctr"/>
          <a:lstStyle>
            <a:lvl1pPr algn="r">
              <a:defRPr sz="1700">
                <a:solidFill>
                  <a:schemeClr val="tx1">
                    <a:tint val="75000"/>
                  </a:schemeClr>
                </a:solidFill>
              </a:defRPr>
            </a:lvl1p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464194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1279622" rtl="0" eaLnBrk="1" latinLnBrk="0" hangingPunct="1">
        <a:spcBef>
          <a:spcPct val="0"/>
        </a:spcBef>
        <a:buNone/>
        <a:defRPr sz="6200" kern="1200">
          <a:solidFill>
            <a:schemeClr val="tx1"/>
          </a:solidFill>
          <a:latin typeface="+mj-lt"/>
          <a:ea typeface="+mj-ea"/>
          <a:cs typeface="+mj-cs"/>
        </a:defRPr>
      </a:lvl1pPr>
    </p:titleStyle>
    <p:bodyStyle>
      <a:lvl1pPr marL="479858" indent="-479858" algn="l" defTabSz="1279622" rtl="0" eaLnBrk="1" latinLnBrk="0" hangingPunct="1">
        <a:spcBef>
          <a:spcPct val="20000"/>
        </a:spcBef>
        <a:buFont typeface="Arial" pitchFamily="34" charset="0"/>
        <a:buChar char="•"/>
        <a:defRPr sz="4500" kern="1200">
          <a:solidFill>
            <a:schemeClr val="tx1"/>
          </a:solidFill>
          <a:latin typeface="+mn-lt"/>
          <a:ea typeface="+mn-ea"/>
          <a:cs typeface="+mn-cs"/>
        </a:defRPr>
      </a:lvl1pPr>
      <a:lvl2pPr marL="1039693" indent="-399882" algn="l" defTabSz="1279622" rtl="0" eaLnBrk="1" latinLnBrk="0" hangingPunct="1">
        <a:spcBef>
          <a:spcPct val="20000"/>
        </a:spcBef>
        <a:buFont typeface="Arial" pitchFamily="34" charset="0"/>
        <a:buChar char="–"/>
        <a:defRPr sz="3900" kern="1200">
          <a:solidFill>
            <a:schemeClr val="tx1"/>
          </a:solidFill>
          <a:latin typeface="+mn-lt"/>
          <a:ea typeface="+mn-ea"/>
          <a:cs typeface="+mn-cs"/>
        </a:defRPr>
      </a:lvl2pPr>
      <a:lvl3pPr marL="1599528" indent="-319904" algn="l" defTabSz="1279622"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39338"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879149"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18960"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58771"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798583"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38394" indent="-319904" algn="l" defTabSz="1279622"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ru-RU"/>
      </a:defPPr>
      <a:lvl1pPr marL="0" algn="l" defTabSz="1279622" rtl="0" eaLnBrk="1" latinLnBrk="0" hangingPunct="1">
        <a:defRPr sz="2500" kern="1200">
          <a:solidFill>
            <a:schemeClr val="tx1"/>
          </a:solidFill>
          <a:latin typeface="+mn-lt"/>
          <a:ea typeface="+mn-ea"/>
          <a:cs typeface="+mn-cs"/>
        </a:defRPr>
      </a:lvl1pPr>
      <a:lvl2pPr marL="639811" algn="l" defTabSz="1279622" rtl="0" eaLnBrk="1" latinLnBrk="0" hangingPunct="1">
        <a:defRPr sz="2500" kern="1200">
          <a:solidFill>
            <a:schemeClr val="tx1"/>
          </a:solidFill>
          <a:latin typeface="+mn-lt"/>
          <a:ea typeface="+mn-ea"/>
          <a:cs typeface="+mn-cs"/>
        </a:defRPr>
      </a:lvl2pPr>
      <a:lvl3pPr marL="1279622" algn="l" defTabSz="1279622" rtl="0" eaLnBrk="1" latinLnBrk="0" hangingPunct="1">
        <a:defRPr sz="2500" kern="1200">
          <a:solidFill>
            <a:schemeClr val="tx1"/>
          </a:solidFill>
          <a:latin typeface="+mn-lt"/>
          <a:ea typeface="+mn-ea"/>
          <a:cs typeface="+mn-cs"/>
        </a:defRPr>
      </a:lvl3pPr>
      <a:lvl4pPr marL="1919432" algn="l" defTabSz="1279622" rtl="0" eaLnBrk="1" latinLnBrk="0" hangingPunct="1">
        <a:defRPr sz="2500" kern="1200">
          <a:solidFill>
            <a:schemeClr val="tx1"/>
          </a:solidFill>
          <a:latin typeface="+mn-lt"/>
          <a:ea typeface="+mn-ea"/>
          <a:cs typeface="+mn-cs"/>
        </a:defRPr>
      </a:lvl4pPr>
      <a:lvl5pPr marL="2559243" algn="l" defTabSz="1279622" rtl="0" eaLnBrk="1" latinLnBrk="0" hangingPunct="1">
        <a:defRPr sz="2500" kern="1200">
          <a:solidFill>
            <a:schemeClr val="tx1"/>
          </a:solidFill>
          <a:latin typeface="+mn-lt"/>
          <a:ea typeface="+mn-ea"/>
          <a:cs typeface="+mn-cs"/>
        </a:defRPr>
      </a:lvl5pPr>
      <a:lvl6pPr marL="3199055" algn="l" defTabSz="1279622" rtl="0" eaLnBrk="1" latinLnBrk="0" hangingPunct="1">
        <a:defRPr sz="2500" kern="1200">
          <a:solidFill>
            <a:schemeClr val="tx1"/>
          </a:solidFill>
          <a:latin typeface="+mn-lt"/>
          <a:ea typeface="+mn-ea"/>
          <a:cs typeface="+mn-cs"/>
        </a:defRPr>
      </a:lvl6pPr>
      <a:lvl7pPr marL="3838866" algn="l" defTabSz="1279622" rtl="0" eaLnBrk="1" latinLnBrk="0" hangingPunct="1">
        <a:defRPr sz="2500" kern="1200">
          <a:solidFill>
            <a:schemeClr val="tx1"/>
          </a:solidFill>
          <a:latin typeface="+mn-lt"/>
          <a:ea typeface="+mn-ea"/>
          <a:cs typeface="+mn-cs"/>
        </a:defRPr>
      </a:lvl7pPr>
      <a:lvl8pPr marL="4478677" algn="l" defTabSz="1279622" rtl="0" eaLnBrk="1" latinLnBrk="0" hangingPunct="1">
        <a:defRPr sz="2500" kern="1200">
          <a:solidFill>
            <a:schemeClr val="tx1"/>
          </a:solidFill>
          <a:latin typeface="+mn-lt"/>
          <a:ea typeface="+mn-ea"/>
          <a:cs typeface="+mn-cs"/>
        </a:defRPr>
      </a:lvl8pPr>
      <a:lvl9pPr marL="5118488" algn="l" defTabSz="1279622"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chart" Target="../charts/chart27.xml"/><Relationship Id="rId3" Type="http://schemas.openxmlformats.org/officeDocument/2006/relationships/chart" Target="../charts/chart22.xml"/><Relationship Id="rId7" Type="http://schemas.openxmlformats.org/officeDocument/2006/relationships/chart" Target="../charts/chart26.xml"/><Relationship Id="rId12" Type="http://schemas.openxmlformats.org/officeDocument/2006/relationships/chart" Target="../charts/chart3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chart" Target="../charts/chart25.xml"/><Relationship Id="rId11" Type="http://schemas.openxmlformats.org/officeDocument/2006/relationships/chart" Target="../charts/chart30.xml"/><Relationship Id="rId5" Type="http://schemas.openxmlformats.org/officeDocument/2006/relationships/chart" Target="../charts/chart24.xml"/><Relationship Id="rId10" Type="http://schemas.openxmlformats.org/officeDocument/2006/relationships/chart" Target="../charts/chart29.xml"/><Relationship Id="rId4" Type="http://schemas.openxmlformats.org/officeDocument/2006/relationships/chart" Target="../charts/chart23.xml"/><Relationship Id="rId9" Type="http://schemas.openxmlformats.org/officeDocument/2006/relationships/chart" Target="../charts/chart28.xml"/></Relationships>
</file>

<file path=ppt/slides/_rels/slide12.xml.rels><?xml version="1.0" encoding="UTF-8" standalone="yes"?>
<Relationships xmlns="http://schemas.openxmlformats.org/package/2006/relationships"><Relationship Id="rId8" Type="http://schemas.openxmlformats.org/officeDocument/2006/relationships/chart" Target="../charts/chart36.xml"/><Relationship Id="rId3" Type="http://schemas.openxmlformats.org/officeDocument/2006/relationships/chart" Target="../charts/chart32.xml"/><Relationship Id="rId7" Type="http://schemas.openxmlformats.org/officeDocument/2006/relationships/chart" Target="../charts/chart35.xml"/><Relationship Id="rId12"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chart" Target="../charts/chart34.xml"/><Relationship Id="rId11"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chart" Target="../charts/chart38.xml"/><Relationship Id="rId4" Type="http://schemas.openxmlformats.org/officeDocument/2006/relationships/chart" Target="../charts/chart33.xml"/><Relationship Id="rId9" Type="http://schemas.openxmlformats.org/officeDocument/2006/relationships/chart" Target="../charts/chart37.xml"/></Relationships>
</file>

<file path=ppt/slides/_rels/slide13.xml.rels><?xml version="1.0" encoding="UTF-8" standalone="yes"?>
<Relationships xmlns="http://schemas.openxmlformats.org/package/2006/relationships"><Relationship Id="rId8" Type="http://schemas.microsoft.com/office/2007/relationships/diagramDrawing" Target="../diagrams/drawing4.xml"/><Relationship Id="rId13" Type="http://schemas.openxmlformats.org/officeDocument/2006/relationships/image" Target="../media/image36.jpeg"/><Relationship Id="rId3" Type="http://schemas.openxmlformats.org/officeDocument/2006/relationships/notesSlide" Target="../notesSlides/notesSlide9.xml"/><Relationship Id="rId7" Type="http://schemas.openxmlformats.org/officeDocument/2006/relationships/diagramColors" Target="../diagrams/colors4.xml"/><Relationship Id="rId12" Type="http://schemas.openxmlformats.org/officeDocument/2006/relationships/image" Target="../media/image35.png"/><Relationship Id="rId17" Type="http://schemas.openxmlformats.org/officeDocument/2006/relationships/chart" Target="../charts/chart39.xml"/><Relationship Id="rId2" Type="http://schemas.openxmlformats.org/officeDocument/2006/relationships/slideLayout" Target="../slideLayouts/slideLayout12.xml"/><Relationship Id="rId16" Type="http://schemas.openxmlformats.org/officeDocument/2006/relationships/image" Target="../media/image32.emf"/><Relationship Id="rId1" Type="http://schemas.openxmlformats.org/officeDocument/2006/relationships/vmlDrawing" Target="../drawings/vmlDrawing7.vml"/><Relationship Id="rId6" Type="http://schemas.openxmlformats.org/officeDocument/2006/relationships/diagramQuickStyle" Target="../diagrams/quickStyle4.xml"/><Relationship Id="rId11" Type="http://schemas.openxmlformats.org/officeDocument/2006/relationships/image" Target="../media/image34.png"/><Relationship Id="rId5" Type="http://schemas.openxmlformats.org/officeDocument/2006/relationships/diagramLayout" Target="../diagrams/layout4.xml"/><Relationship Id="rId15" Type="http://schemas.openxmlformats.org/officeDocument/2006/relationships/package" Target="../embeddings/Microsoft_Excel_Worksheet24.xlsx"/><Relationship Id="rId10" Type="http://schemas.openxmlformats.org/officeDocument/2006/relationships/image" Target="../media/image33.png"/><Relationship Id="rId4" Type="http://schemas.openxmlformats.org/officeDocument/2006/relationships/diagramData" Target="../diagrams/data4.xml"/><Relationship Id="rId9" Type="http://schemas.openxmlformats.org/officeDocument/2006/relationships/hyperlink" Target="http://www.yarregion.ru/depts/depfin/default.aspx" TargetMode="External"/><Relationship Id="rId14" Type="http://schemas.openxmlformats.org/officeDocument/2006/relationships/oleObject" Target="../embeddings/oleObject11.bin"/></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1.xml"/><Relationship Id="rId13" Type="http://schemas.microsoft.com/office/2007/relationships/hdphoto" Target="../media/hdphoto2.wdp"/><Relationship Id="rId18" Type="http://schemas.openxmlformats.org/officeDocument/2006/relationships/diagramQuickStyle" Target="../diagrams/quickStyle2.xml"/><Relationship Id="rId3" Type="http://schemas.openxmlformats.org/officeDocument/2006/relationships/image" Target="../media/image3.png"/><Relationship Id="rId21" Type="http://schemas.openxmlformats.org/officeDocument/2006/relationships/image" Target="../media/image9.png"/><Relationship Id="rId7" Type="http://schemas.openxmlformats.org/officeDocument/2006/relationships/diagramData" Target="../diagrams/data1.xml"/><Relationship Id="rId12" Type="http://schemas.openxmlformats.org/officeDocument/2006/relationships/image" Target="../media/image6.png"/><Relationship Id="rId17" Type="http://schemas.openxmlformats.org/officeDocument/2006/relationships/diagramLayout" Target="../diagrams/layout2.xml"/><Relationship Id="rId2" Type="http://schemas.openxmlformats.org/officeDocument/2006/relationships/notesSlide" Target="../notesSlides/notesSlide1.xml"/><Relationship Id="rId16" Type="http://schemas.openxmlformats.org/officeDocument/2006/relationships/diagramData" Target="../diagrams/data2.xml"/><Relationship Id="rId20" Type="http://schemas.microsoft.com/office/2007/relationships/diagramDrawing" Target="../diagrams/drawing2.xml"/><Relationship Id="rId1" Type="http://schemas.openxmlformats.org/officeDocument/2006/relationships/slideLayout" Target="../slideLayouts/slideLayout2.xml"/><Relationship Id="rId6" Type="http://schemas.openxmlformats.org/officeDocument/2006/relationships/image" Target="../media/image5.gif"/><Relationship Id="rId11" Type="http://schemas.microsoft.com/office/2007/relationships/diagramDrawing" Target="../diagrams/drawing1.xml"/><Relationship Id="rId5" Type="http://schemas.openxmlformats.org/officeDocument/2006/relationships/image" Target="../media/image4.png"/><Relationship Id="rId15" Type="http://schemas.openxmlformats.org/officeDocument/2006/relationships/image" Target="../media/image8.png"/><Relationship Id="rId10" Type="http://schemas.openxmlformats.org/officeDocument/2006/relationships/diagramColors" Target="../diagrams/colors1.xml"/><Relationship Id="rId19" Type="http://schemas.openxmlformats.org/officeDocument/2006/relationships/diagramColors" Target="../diagrams/colors2.xml"/><Relationship Id="rId4" Type="http://schemas.microsoft.com/office/2007/relationships/hdphoto" Target="../media/hdphoto1.wdp"/><Relationship Id="rId9" Type="http://schemas.openxmlformats.org/officeDocument/2006/relationships/diagramQuickStyle" Target="../diagrams/quickStyle1.xml"/><Relationship Id="rId14" Type="http://schemas.openxmlformats.org/officeDocument/2006/relationships/image" Target="../media/image7.png"/><Relationship Id="rId22"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chart" Target="../charts/chart5.xml"/><Relationship Id="rId13" Type="http://schemas.openxmlformats.org/officeDocument/2006/relationships/diagramLayout" Target="../diagrams/layout3.xml"/><Relationship Id="rId3" Type="http://schemas.openxmlformats.org/officeDocument/2006/relationships/chart" Target="../charts/chart2.xml"/><Relationship Id="rId7" Type="http://schemas.openxmlformats.org/officeDocument/2006/relationships/image" Target="../media/image12.png"/><Relationship Id="rId12" Type="http://schemas.openxmlformats.org/officeDocument/2006/relationships/diagramData" Target="../diagrams/data3.xml"/><Relationship Id="rId17" Type="http://schemas.openxmlformats.org/officeDocument/2006/relationships/image" Target="../media/image13.png"/><Relationship Id="rId2" Type="http://schemas.openxmlformats.org/officeDocument/2006/relationships/chart" Target="../charts/chart1.xml"/><Relationship Id="rId16" Type="http://schemas.microsoft.com/office/2007/relationships/diagramDrawing" Target="../diagrams/drawing3.xml"/><Relationship Id="rId1" Type="http://schemas.openxmlformats.org/officeDocument/2006/relationships/slideLayout" Target="../slideLayouts/slideLayout1.xml"/><Relationship Id="rId6" Type="http://schemas.openxmlformats.org/officeDocument/2006/relationships/chart" Target="../charts/chart4.xml"/><Relationship Id="rId11" Type="http://schemas.openxmlformats.org/officeDocument/2006/relationships/chart" Target="../charts/chart8.xml"/><Relationship Id="rId5" Type="http://schemas.openxmlformats.org/officeDocument/2006/relationships/chart" Target="../charts/chart3.xml"/><Relationship Id="rId15" Type="http://schemas.openxmlformats.org/officeDocument/2006/relationships/diagramColors" Target="../diagrams/colors3.xml"/><Relationship Id="rId10" Type="http://schemas.openxmlformats.org/officeDocument/2006/relationships/chart" Target="../charts/chart7.xml"/><Relationship Id="rId4" Type="http://schemas.openxmlformats.org/officeDocument/2006/relationships/image" Target="../media/image11.png"/><Relationship Id="rId9" Type="http://schemas.openxmlformats.org/officeDocument/2006/relationships/chart" Target="../charts/chart6.xml"/><Relationship Id="rId1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notesSlide" Target="../notesSlides/notesSlide2.xml"/><Relationship Id="rId7" Type="http://schemas.openxmlformats.org/officeDocument/2006/relationships/package" Target="../embeddings/Microsoft_Excel_Worksheet1.xls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chart" Target="../charts/chart10.xml"/><Relationship Id="rId10" Type="http://schemas.openxmlformats.org/officeDocument/2006/relationships/chart" Target="../charts/chart12.xml"/><Relationship Id="rId4" Type="http://schemas.openxmlformats.org/officeDocument/2006/relationships/chart" Target="../charts/chart9.xml"/><Relationship Id="rId9" Type="http://schemas.openxmlformats.org/officeDocument/2006/relationships/chart" Target="../charts/chart11.xml"/></Relationships>
</file>

<file path=ppt/slides/_rels/slide5.xml.rels><?xml version="1.0" encoding="UTF-8" standalone="yes"?>
<Relationships xmlns="http://schemas.openxmlformats.org/package/2006/relationships"><Relationship Id="rId8" Type="http://schemas.openxmlformats.org/officeDocument/2006/relationships/chart" Target="../charts/chart13.xml"/><Relationship Id="rId3" Type="http://schemas.openxmlformats.org/officeDocument/2006/relationships/hyperlink" Target="http://budget76.ru/razdely/gosprogrammy/gosprogrammy/pasport-gosprogrammy" TargetMode="External"/><Relationship Id="rId7" Type="http://schemas.openxmlformats.org/officeDocument/2006/relationships/image" Target="../media/image15.e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package" Target="../embeddings/Microsoft_Excel_Worksheet4.xlsx"/><Relationship Id="rId5" Type="http://schemas.openxmlformats.org/officeDocument/2006/relationships/oleObject" Target="../embeddings/oleObject2.bin"/><Relationship Id="rId4" Type="http://schemas.openxmlformats.org/officeDocument/2006/relationships/image" Target="../media/image16.gif"/><Relationship Id="rId9" Type="http://schemas.openxmlformats.org/officeDocument/2006/relationships/chart" Target="../charts/chart14.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3.xml"/><Relationship Id="rId7" Type="http://schemas.openxmlformats.org/officeDocument/2006/relationships/image" Target="../media/image17.e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package" Target="../embeddings/Microsoft_Excel_Worksheet7.xlsx"/><Relationship Id="rId5" Type="http://schemas.openxmlformats.org/officeDocument/2006/relationships/oleObject" Target="../embeddings/oleObject3.bin"/><Relationship Id="rId10" Type="http://schemas.openxmlformats.org/officeDocument/2006/relationships/image" Target="../media/image18.emf"/><Relationship Id="rId4" Type="http://schemas.openxmlformats.org/officeDocument/2006/relationships/chart" Target="../charts/chart15.xml"/><Relationship Id="rId9" Type="http://schemas.openxmlformats.org/officeDocument/2006/relationships/package" Target="../embeddings/Microsoft_Excel_Worksheet8.xlsx"/></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chart" Target="../charts/chart16.xml"/><Relationship Id="rId7" Type="http://schemas.openxmlformats.org/officeDocument/2006/relationships/chart" Target="../charts/chart17.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9.emf"/><Relationship Id="rId5" Type="http://schemas.openxmlformats.org/officeDocument/2006/relationships/package" Target="../embeddings/Microsoft_Excel_Worksheet9.xlsx"/><Relationship Id="rId10" Type="http://schemas.openxmlformats.org/officeDocument/2006/relationships/image" Target="../media/image20.emf"/><Relationship Id="rId4" Type="http://schemas.openxmlformats.org/officeDocument/2006/relationships/oleObject" Target="../embeddings/oleObject5.bin"/><Relationship Id="rId9" Type="http://schemas.openxmlformats.org/officeDocument/2006/relationships/package" Target="../embeddings/Microsoft_Excel_Worksheet10.xlsx"/></Relationships>
</file>

<file path=ppt/slides/_rels/slide8.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notesSlide" Target="../notesSlides/notesSlide4.xml"/><Relationship Id="rId7" Type="http://schemas.openxmlformats.org/officeDocument/2006/relationships/package" Target="../embeddings/Microsoft_Excel_Worksheet11.xlsx"/><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7.bin"/><Relationship Id="rId11" Type="http://schemas.openxmlformats.org/officeDocument/2006/relationships/image" Target="../media/image22.emf"/><Relationship Id="rId5" Type="http://schemas.openxmlformats.org/officeDocument/2006/relationships/chart" Target="../charts/chart19.xml"/><Relationship Id="rId10" Type="http://schemas.openxmlformats.org/officeDocument/2006/relationships/package" Target="../embeddings/Microsoft_Excel_Worksheet12.xlsx"/><Relationship Id="rId4" Type="http://schemas.openxmlformats.org/officeDocument/2006/relationships/chart" Target="../charts/chart18.xml"/><Relationship Id="rId9"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notesSlide" Target="../notesSlides/notesSlide5.xml"/><Relationship Id="rId7" Type="http://schemas.openxmlformats.org/officeDocument/2006/relationships/package" Target="../embeddings/Microsoft_Excel_Worksheet13.xls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9.bin"/><Relationship Id="rId11" Type="http://schemas.openxmlformats.org/officeDocument/2006/relationships/image" Target="../media/image24.emf"/><Relationship Id="rId5" Type="http://schemas.openxmlformats.org/officeDocument/2006/relationships/chart" Target="../charts/chart21.xml"/><Relationship Id="rId10" Type="http://schemas.openxmlformats.org/officeDocument/2006/relationships/package" Target="../embeddings/Microsoft_Excel_Worksheet14.xlsx"/><Relationship Id="rId4" Type="http://schemas.openxmlformats.org/officeDocument/2006/relationships/chart" Target="../charts/chart20.xml"/><Relationship Id="rId9"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2168" y="192088"/>
            <a:ext cx="11521280" cy="2088231"/>
          </a:xfrm>
          <a:noFill/>
        </p:spPr>
        <p:txBody>
          <a:bodyPr>
            <a:normAutofit fontScale="90000"/>
          </a:bodyPr>
          <a:lstStyle/>
          <a:p>
            <a:r>
              <a:rPr lang="ru-RU" dirty="0" smtClean="0"/>
              <a:t>     </a:t>
            </a:r>
            <a:br>
              <a:rPr lang="ru-RU" dirty="0" smtClean="0"/>
            </a:br>
            <a:r>
              <a:rPr lang="ru-RU" dirty="0"/>
              <a:t/>
            </a:r>
            <a:br>
              <a:rPr lang="ru-RU" dirty="0"/>
            </a:br>
            <a:r>
              <a:rPr lang="ru-RU" dirty="0" smtClean="0"/>
              <a:t>  </a:t>
            </a:r>
            <a:br>
              <a:rPr lang="ru-RU" dirty="0" smtClean="0"/>
            </a:br>
            <a:r>
              <a:rPr lang="ru-RU" dirty="0"/>
              <a:t> </a:t>
            </a:r>
            <a:r>
              <a:rPr lang="ru-RU" dirty="0" smtClean="0"/>
              <a:t> </a:t>
            </a:r>
            <a:r>
              <a:rPr lang="ru-RU" sz="5400" b="1" dirty="0" smtClean="0">
                <a:solidFill>
                  <a:schemeClr val="accent2">
                    <a:lumMod val="50000"/>
                  </a:schemeClr>
                </a:solidFill>
              </a:rPr>
              <a:t>БЮДЖЕТ  ДЛЯ  ГРАЖДАН</a:t>
            </a:r>
            <a:br>
              <a:rPr lang="ru-RU" sz="5400" b="1" dirty="0" smtClean="0">
                <a:solidFill>
                  <a:schemeClr val="accent2">
                    <a:lumMod val="50000"/>
                  </a:schemeClr>
                </a:solidFill>
              </a:rPr>
            </a:br>
            <a:r>
              <a:rPr lang="ru-RU" sz="4400" dirty="0" smtClean="0">
                <a:solidFill>
                  <a:schemeClr val="accent2">
                    <a:lumMod val="50000"/>
                  </a:schemeClr>
                </a:solidFill>
              </a:rPr>
              <a:t>к закону Ярославской области от 24.12.2018 №93-з </a:t>
            </a:r>
            <a:br>
              <a:rPr lang="ru-RU" sz="4400" dirty="0" smtClean="0">
                <a:solidFill>
                  <a:schemeClr val="accent2">
                    <a:lumMod val="50000"/>
                  </a:schemeClr>
                </a:solidFill>
              </a:rPr>
            </a:br>
            <a:r>
              <a:rPr lang="ru-RU" sz="4400" dirty="0" smtClean="0">
                <a:solidFill>
                  <a:schemeClr val="accent2">
                    <a:lumMod val="50000"/>
                  </a:schemeClr>
                </a:solidFill>
              </a:rPr>
              <a:t>«</a:t>
            </a:r>
            <a:r>
              <a:rPr lang="ru-RU" sz="4400" b="1" dirty="0">
                <a:solidFill>
                  <a:schemeClr val="accent2">
                    <a:lumMod val="50000"/>
                  </a:schemeClr>
                </a:solidFill>
              </a:rPr>
              <a:t>Об областном бюджете на 2019 год </a:t>
            </a:r>
            <a:r>
              <a:rPr lang="ru-RU" sz="4400" b="1" dirty="0" smtClean="0">
                <a:solidFill>
                  <a:schemeClr val="accent2">
                    <a:lumMod val="50000"/>
                  </a:schemeClr>
                </a:solidFill>
              </a:rPr>
              <a:t/>
            </a:r>
            <a:br>
              <a:rPr lang="ru-RU" sz="4400" b="1" dirty="0" smtClean="0">
                <a:solidFill>
                  <a:schemeClr val="accent2">
                    <a:lumMod val="50000"/>
                  </a:schemeClr>
                </a:solidFill>
              </a:rPr>
            </a:br>
            <a:r>
              <a:rPr lang="ru-RU" sz="4400" b="1" dirty="0" smtClean="0">
                <a:solidFill>
                  <a:schemeClr val="accent2">
                    <a:lumMod val="50000"/>
                  </a:schemeClr>
                </a:solidFill>
              </a:rPr>
              <a:t>и </a:t>
            </a:r>
            <a:r>
              <a:rPr lang="ru-RU" sz="4400" b="1" dirty="0">
                <a:solidFill>
                  <a:schemeClr val="accent2">
                    <a:lumMod val="50000"/>
                  </a:schemeClr>
                </a:solidFill>
              </a:rPr>
              <a:t>на плановый период 2020 и 2021 </a:t>
            </a:r>
            <a:r>
              <a:rPr lang="ru-RU" sz="4400" b="1" dirty="0" smtClean="0">
                <a:solidFill>
                  <a:schemeClr val="accent2">
                    <a:lumMod val="50000"/>
                  </a:schemeClr>
                </a:solidFill>
              </a:rPr>
              <a:t>годов»</a:t>
            </a:r>
            <a:endParaRPr lang="ru-RU" sz="4400" dirty="0">
              <a:solidFill>
                <a:schemeClr val="accent2">
                  <a:lumMod val="50000"/>
                </a:schemeClr>
              </a:solidFill>
            </a:endParaRPr>
          </a:p>
        </p:txBody>
      </p:sp>
      <p:sp>
        <p:nvSpPr>
          <p:cNvPr id="3" name="Подзаголовок 2"/>
          <p:cNvSpPr>
            <a:spLocks noGrp="1"/>
          </p:cNvSpPr>
          <p:nvPr>
            <p:ph type="subTitle" idx="1"/>
          </p:nvPr>
        </p:nvSpPr>
        <p:spPr/>
        <p:txBody>
          <a:bodyPr/>
          <a:lstStyle/>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168" y="5376664"/>
            <a:ext cx="11521280" cy="3283565"/>
          </a:xfrm>
          <a:prstGeom prst="rect">
            <a:avLst/>
          </a:prstGeom>
          <a:solidFill>
            <a:schemeClr val="accent2">
              <a:lumMod val="20000"/>
              <a:lumOff val="80000"/>
            </a:schemeClr>
          </a:solidFill>
          <a:ln>
            <a:noFill/>
          </a:ln>
          <a:effectLst/>
          <a:extLst/>
        </p:spPr>
      </p:pic>
      <p:grpSp>
        <p:nvGrpSpPr>
          <p:cNvPr id="5" name="Группа 4"/>
          <p:cNvGrpSpPr/>
          <p:nvPr/>
        </p:nvGrpSpPr>
        <p:grpSpPr>
          <a:xfrm>
            <a:off x="712168" y="628385"/>
            <a:ext cx="11521280" cy="4748279"/>
            <a:chOff x="0" y="-436380"/>
            <a:chExt cx="9137670" cy="3116030"/>
          </a:xfrm>
        </p:grpSpPr>
        <p:sp>
          <p:nvSpPr>
            <p:cNvPr id="8" name="TextBox 7"/>
            <p:cNvSpPr txBox="1"/>
            <p:nvPr/>
          </p:nvSpPr>
          <p:spPr>
            <a:xfrm>
              <a:off x="571105" y="-436380"/>
              <a:ext cx="1427761" cy="277718"/>
            </a:xfrm>
            <a:prstGeom prst="rect">
              <a:avLst/>
            </a:prstGeom>
            <a:noFill/>
          </p:spPr>
          <p:txBody>
            <a:bodyPr wrap="square" rtlCol="0">
              <a:spAutoFit/>
            </a:bodyPr>
            <a:lstStyle/>
            <a:p>
              <a:r>
                <a:rPr lang="ru-RU" sz="1200" b="1" dirty="0" smtClean="0">
                  <a:latin typeface="Times New Roman" panose="02020603050405020304" pitchFamily="18" charset="0"/>
                  <a:cs typeface="Times New Roman" panose="02020603050405020304" pitchFamily="18" charset="0"/>
                </a:rPr>
                <a:t>Департамент финансов</a:t>
              </a:r>
            </a:p>
            <a:p>
              <a:r>
                <a:rPr lang="ru-RU" sz="1200" b="1" dirty="0" smtClean="0">
                  <a:latin typeface="Times New Roman" panose="02020603050405020304" pitchFamily="18" charset="0"/>
                  <a:cs typeface="Times New Roman" panose="02020603050405020304" pitchFamily="18" charset="0"/>
                </a:rPr>
                <a:t>Ярославской области</a:t>
              </a:r>
              <a:endParaRPr lang="ru-RU" sz="1200" b="1" dirty="0">
                <a:latin typeface="Times New Roman" panose="02020603050405020304" pitchFamily="18" charset="0"/>
                <a:cs typeface="Times New Roman" panose="02020603050405020304" pitchFamily="18" charset="0"/>
              </a:endParaRPr>
            </a:p>
          </p:txBody>
        </p:sp>
        <p:cxnSp>
          <p:nvCxnSpPr>
            <p:cNvPr id="7" name="Прямая соединительная линия 6"/>
            <p:cNvCxnSpPr/>
            <p:nvPr/>
          </p:nvCxnSpPr>
          <p:spPr>
            <a:xfrm>
              <a:off x="0" y="2679650"/>
              <a:ext cx="913767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0242" name="Picture 2" descr="http://www.yarregion.ru/assets/img/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849" y="363731"/>
            <a:ext cx="533400" cy="95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5416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6392459" y="-29266"/>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1" y="14396"/>
            <a:ext cx="12770621"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dirty="0">
              <a:solidFill>
                <a:prstClr val="white"/>
              </a:solidFill>
              <a:latin typeface="Arial Narrow" panose="020B0606020202030204" pitchFamily="34" charset="0"/>
            </a:endParaRPr>
          </a:p>
        </p:txBody>
      </p:sp>
      <p:sp>
        <p:nvSpPr>
          <p:cNvPr id="46" name="TextBox 45"/>
          <p:cNvSpPr txBox="1"/>
          <p:nvPr/>
        </p:nvSpPr>
        <p:spPr>
          <a:xfrm>
            <a:off x="41174" y="9284307"/>
            <a:ext cx="382962" cy="246199"/>
          </a:xfrm>
          <a:prstGeom prst="rect">
            <a:avLst/>
          </a:prstGeom>
          <a:noFill/>
        </p:spPr>
        <p:txBody>
          <a:bodyPr wrap="square" lIns="91417" tIns="45709" rIns="91417" bIns="45709" rtlCol="0">
            <a:spAutoFit/>
          </a:bodyPr>
          <a:lstStyle/>
          <a:p>
            <a:r>
              <a:rPr lang="ru-RU" sz="1000" dirty="0" smtClean="0">
                <a:solidFill>
                  <a:prstClr val="black"/>
                </a:solidFill>
                <a:latin typeface="Arial Black" panose="020B0A04020102020204" pitchFamily="34" charset="0"/>
              </a:rPr>
              <a:t>18</a:t>
            </a:r>
            <a:endParaRPr lang="ru-RU" sz="1000" dirty="0">
              <a:solidFill>
                <a:prstClr val="black"/>
              </a:solidFill>
              <a:latin typeface="Arial Black" panose="020B0A04020102020204" pitchFamily="34" charset="0"/>
            </a:endParaRPr>
          </a:p>
        </p:txBody>
      </p:sp>
      <p:sp>
        <p:nvSpPr>
          <p:cNvPr id="48" name="TextBox 47"/>
          <p:cNvSpPr txBox="1"/>
          <p:nvPr/>
        </p:nvSpPr>
        <p:spPr>
          <a:xfrm>
            <a:off x="12331584" y="9292109"/>
            <a:ext cx="365939" cy="246199"/>
          </a:xfrm>
          <a:prstGeom prst="rect">
            <a:avLst/>
          </a:prstGeom>
          <a:noFill/>
        </p:spPr>
        <p:txBody>
          <a:bodyPr wrap="square" lIns="91417" tIns="45709" rIns="91417" bIns="45709" rtlCol="0">
            <a:spAutoFit/>
          </a:bodyPr>
          <a:lstStyle/>
          <a:p>
            <a:r>
              <a:rPr lang="ru-RU" sz="1000" dirty="0" smtClean="0">
                <a:solidFill>
                  <a:prstClr val="black"/>
                </a:solidFill>
                <a:latin typeface="Arial Black" panose="020B0A04020102020204" pitchFamily="34" charset="0"/>
              </a:rPr>
              <a:t>19</a:t>
            </a:r>
            <a:endParaRPr lang="ru-RU" sz="1000" dirty="0">
              <a:solidFill>
                <a:prstClr val="black"/>
              </a:solidFill>
              <a:latin typeface="Arial Black" panose="020B0A04020102020204" pitchFamily="34" charset="0"/>
            </a:endParaRPr>
          </a:p>
        </p:txBody>
      </p:sp>
      <p:sp>
        <p:nvSpPr>
          <p:cNvPr id="58" name="Прямоугольник 57"/>
          <p:cNvSpPr/>
          <p:nvPr/>
        </p:nvSpPr>
        <p:spPr>
          <a:xfrm>
            <a:off x="6467470" y="134875"/>
            <a:ext cx="6230054" cy="830975"/>
          </a:xfrm>
          <a:prstGeom prst="rect">
            <a:avLst/>
          </a:prstGeom>
          <a:solidFill>
            <a:schemeClr val="accent2">
              <a:lumMod val="75000"/>
            </a:schemeClr>
          </a:solidFill>
        </p:spPr>
        <p:txBody>
          <a:bodyPr wrap="square" lIns="91417" tIns="45709" rIns="91417" bIns="45709">
            <a:spAutoFit/>
          </a:bodyPr>
          <a:lstStyle/>
          <a:p>
            <a:pPr algn="ctr"/>
            <a:r>
              <a:rPr lang="ru-RU" sz="1600" b="1" dirty="0" smtClean="0">
                <a:solidFill>
                  <a:schemeClr val="bg1"/>
                </a:solidFill>
                <a:latin typeface="Arial Narrow" panose="020B0606020202030204" pitchFamily="34" charset="0"/>
                <a:cs typeface="Times New Roman" panose="02020603050405020304" pitchFamily="18" charset="0"/>
              </a:rPr>
              <a:t>График</a:t>
            </a:r>
          </a:p>
          <a:p>
            <a:pPr algn="ctr"/>
            <a:r>
              <a:rPr lang="ru-RU" sz="1600" b="1" dirty="0" smtClean="0">
                <a:solidFill>
                  <a:schemeClr val="bg1"/>
                </a:solidFill>
                <a:latin typeface="Arial Narrow" panose="020B0606020202030204" pitchFamily="34" charset="0"/>
                <a:cs typeface="Times New Roman" panose="02020603050405020304" pitchFamily="18" charset="0"/>
              </a:rPr>
              <a:t> </a:t>
            </a:r>
            <a:r>
              <a:rPr lang="ru-RU" sz="1600" b="1" dirty="0">
                <a:solidFill>
                  <a:schemeClr val="bg1"/>
                </a:solidFill>
                <a:latin typeface="Arial Narrow" panose="020B0606020202030204" pitchFamily="34" charset="0"/>
                <a:cs typeface="Times New Roman" panose="02020603050405020304" pitchFamily="18" charset="0"/>
              </a:rPr>
              <a:t>реализации губернаторского проекта «Решаем вместе!» </a:t>
            </a:r>
            <a:endParaRPr lang="ru-RU" sz="1600" b="1" dirty="0" smtClean="0">
              <a:solidFill>
                <a:schemeClr val="bg1"/>
              </a:solidFill>
              <a:latin typeface="Arial Narrow" panose="020B0606020202030204" pitchFamily="34" charset="0"/>
              <a:cs typeface="Times New Roman" panose="02020603050405020304" pitchFamily="18" charset="0"/>
            </a:endParaRPr>
          </a:p>
          <a:p>
            <a:pPr algn="ctr"/>
            <a:r>
              <a:rPr lang="ru-RU" sz="1600" b="1" dirty="0" smtClean="0">
                <a:solidFill>
                  <a:schemeClr val="bg1"/>
                </a:solidFill>
                <a:latin typeface="Arial Narrow" panose="020B0606020202030204" pitchFamily="34" charset="0"/>
                <a:cs typeface="Times New Roman" panose="02020603050405020304" pitchFamily="18" charset="0"/>
              </a:rPr>
              <a:t>в </a:t>
            </a:r>
            <a:r>
              <a:rPr lang="ru-RU" sz="1600" b="1" dirty="0">
                <a:solidFill>
                  <a:schemeClr val="bg1"/>
                </a:solidFill>
                <a:latin typeface="Arial Narrow" panose="020B0606020202030204" pitchFamily="34" charset="0"/>
                <a:cs typeface="Times New Roman" panose="02020603050405020304" pitchFamily="18" charset="0"/>
              </a:rPr>
              <a:t>2019 году</a:t>
            </a:r>
          </a:p>
        </p:txBody>
      </p:sp>
      <p:sp>
        <p:nvSpPr>
          <p:cNvPr id="19" name="TextBox 18"/>
          <p:cNvSpPr txBox="1"/>
          <p:nvPr/>
        </p:nvSpPr>
        <p:spPr>
          <a:xfrm>
            <a:off x="1305789" y="3377889"/>
            <a:ext cx="5039360" cy="769419"/>
          </a:xfrm>
          <a:prstGeom prst="rect">
            <a:avLst/>
          </a:prstGeom>
          <a:pattFill prst="pct10">
            <a:fgClr>
              <a:schemeClr val="accent2">
                <a:lumMod val="40000"/>
                <a:lumOff val="60000"/>
              </a:schemeClr>
            </a:fgClr>
            <a:bgClr>
              <a:schemeClr val="bg1"/>
            </a:bgClr>
          </a:pattFill>
        </p:spPr>
        <p:txBody>
          <a:bodyPr wrap="square" lIns="91417" tIns="45709" rIns="91417" bIns="45709" rtlCol="0">
            <a:spAutoFit/>
          </a:bodyPr>
          <a:lstStyle/>
          <a:p>
            <a:pPr indent="450000" algn="just"/>
            <a:r>
              <a:rPr lang="ru-RU" sz="1100" b="1" dirty="0">
                <a:latin typeface="Arial Narrow" panose="020B0606020202030204" pitchFamily="34" charset="0"/>
                <a:cs typeface="Times New Roman" panose="02020603050405020304" pitchFamily="18" charset="0"/>
              </a:rPr>
              <a:t>*</a:t>
            </a:r>
            <a:r>
              <a:rPr lang="ru-RU" sz="1100" b="1" dirty="0" smtClean="0">
                <a:latin typeface="Arial Narrow" panose="020B0606020202030204" pitchFamily="34" charset="0"/>
                <a:cs typeface="Times New Roman" panose="02020603050405020304" pitchFamily="18" charset="0"/>
              </a:rPr>
              <a:t>Инициативное </a:t>
            </a:r>
            <a:r>
              <a:rPr lang="ru-RU" sz="1100" b="1" dirty="0">
                <a:latin typeface="Arial Narrow" panose="020B0606020202030204" pitchFamily="34" charset="0"/>
                <a:cs typeface="Times New Roman" panose="02020603050405020304" pitchFamily="18" charset="0"/>
              </a:rPr>
              <a:t>бюджетирование</a:t>
            </a:r>
            <a:r>
              <a:rPr lang="ru-RU" sz="1100" dirty="0">
                <a:latin typeface="Arial Narrow" panose="020B0606020202030204" pitchFamily="34" charset="0"/>
                <a:cs typeface="Times New Roman" panose="02020603050405020304" pitchFamily="18" charset="0"/>
              </a:rPr>
              <a:t> — способ решения местных проблем по инициативе и при участии граждан путем формирования проектов по привлечению бюджетного и иного финансирования, безвозмездного выполнения работ, с последующим общественным контролем за их реализацией.</a:t>
            </a:r>
            <a:endParaRPr lang="ru-RU" sz="1100" b="1" dirty="0" smtClean="0">
              <a:solidFill>
                <a:schemeClr val="accent2">
                  <a:lumMod val="75000"/>
                </a:schemeClr>
              </a:solidFill>
              <a:latin typeface="Arial Narrow" panose="020B0606020202030204" pitchFamily="34" charset="0"/>
              <a:cs typeface="Times New Roman" panose="02020603050405020304" pitchFamily="18" charset="0"/>
            </a:endParaRPr>
          </a:p>
        </p:txBody>
      </p:sp>
      <p:pic>
        <p:nvPicPr>
          <p:cNvPr id="922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7069" y="4627174"/>
            <a:ext cx="2306521" cy="1629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Прямоугольник 19"/>
          <p:cNvSpPr/>
          <p:nvPr/>
        </p:nvSpPr>
        <p:spPr>
          <a:xfrm>
            <a:off x="85981" y="4318471"/>
            <a:ext cx="6239414" cy="338532"/>
          </a:xfrm>
          <a:prstGeom prst="rect">
            <a:avLst/>
          </a:prstGeom>
          <a:solidFill>
            <a:schemeClr val="accent2">
              <a:lumMod val="40000"/>
              <a:lumOff val="60000"/>
            </a:schemeClr>
          </a:solidFill>
        </p:spPr>
        <p:txBody>
          <a:bodyPr wrap="square" lIns="91417" tIns="45709" rIns="91417" bIns="45709">
            <a:spAutoFit/>
          </a:bodyPr>
          <a:lstStyle/>
          <a:p>
            <a:pPr algn="ctr"/>
            <a:r>
              <a:rPr lang="ru-RU" sz="1600" b="1" dirty="0" smtClean="0">
                <a:solidFill>
                  <a:schemeClr val="accent2">
                    <a:lumMod val="75000"/>
                  </a:schemeClr>
                </a:solidFill>
                <a:latin typeface="Arial Narrow" panose="020B0606020202030204" pitchFamily="34" charset="0"/>
                <a:cs typeface="Times New Roman" panose="02020603050405020304" pitchFamily="18" charset="0"/>
              </a:rPr>
              <a:t>НАПРАВЛЕНИЯ ПРОЕКТА: </a:t>
            </a:r>
            <a:endParaRPr lang="ru-RU" sz="1600" b="1" dirty="0">
              <a:solidFill>
                <a:schemeClr val="accent2">
                  <a:lumMod val="75000"/>
                </a:schemeClr>
              </a:solidFill>
              <a:latin typeface="Arial Narrow" panose="020B0606020202030204" pitchFamily="34" charset="0"/>
              <a:cs typeface="Times New Roman" panose="02020603050405020304" pitchFamily="18" charset="0"/>
            </a:endParaRPr>
          </a:p>
        </p:txBody>
      </p:sp>
      <p:sp>
        <p:nvSpPr>
          <p:cNvPr id="23" name="Прямоугольник 22"/>
          <p:cNvSpPr/>
          <p:nvPr/>
        </p:nvSpPr>
        <p:spPr>
          <a:xfrm>
            <a:off x="2612173" y="5133754"/>
            <a:ext cx="3715419" cy="1123362"/>
          </a:xfrm>
          <a:prstGeom prst="rect">
            <a:avLst/>
          </a:prstGeom>
        </p:spPr>
        <p:txBody>
          <a:bodyPr wrap="square" lIns="91417" tIns="45709" rIns="91417" bIns="45709">
            <a:spAutoFit/>
          </a:bodyPr>
          <a:lstStyle/>
          <a:p>
            <a:pPr algn="just"/>
            <a:r>
              <a:rPr lang="ru-RU" sz="1400" dirty="0" smtClean="0">
                <a:latin typeface="Arial Narrow" panose="020B0606020202030204" pitchFamily="34" charset="0"/>
                <a:cs typeface="Times New Roman" panose="02020603050405020304" pitchFamily="18" charset="0"/>
              </a:rPr>
              <a:t>Формирование комфортной городской среды: </a:t>
            </a:r>
          </a:p>
          <a:p>
            <a:pPr algn="just"/>
            <a:endParaRPr lang="ru-RU" sz="1400" dirty="0" smtClean="0">
              <a:latin typeface="Arial Narrow" panose="020B0606020202030204" pitchFamily="34" charset="0"/>
              <a:cs typeface="Times New Roman" panose="02020603050405020304" pitchFamily="18" charset="0"/>
            </a:endParaRPr>
          </a:p>
          <a:p>
            <a:pPr algn="just"/>
            <a:r>
              <a:rPr lang="ru-RU" sz="1300" i="1" dirty="0" smtClean="0">
                <a:latin typeface="Arial Narrow" panose="020B0606020202030204" pitchFamily="34" charset="0"/>
                <a:cs typeface="Times New Roman" panose="02020603050405020304" pitchFamily="18" charset="0"/>
              </a:rPr>
              <a:t>благоустройство дворов многоквартирных домов и общественных территорий (площадей, набережных, улиц, пешеходных зон и т.д.)</a:t>
            </a:r>
            <a:endParaRPr lang="ru-RU" sz="1300" i="1" dirty="0">
              <a:latin typeface="Arial Narrow" panose="020B0606020202030204" pitchFamily="34" charset="0"/>
              <a:cs typeface="Times New Roman" panose="02020603050405020304" pitchFamily="18" charset="0"/>
            </a:endParaRPr>
          </a:p>
        </p:txBody>
      </p:sp>
      <p:sp>
        <p:nvSpPr>
          <p:cNvPr id="24" name="Прямоугольник 23"/>
          <p:cNvSpPr/>
          <p:nvPr/>
        </p:nvSpPr>
        <p:spPr>
          <a:xfrm>
            <a:off x="177203" y="6444118"/>
            <a:ext cx="3051032" cy="1354195"/>
          </a:xfrm>
          <a:prstGeom prst="rect">
            <a:avLst/>
          </a:prstGeom>
        </p:spPr>
        <p:txBody>
          <a:bodyPr wrap="square" lIns="91417" tIns="45709" rIns="91417" bIns="45709">
            <a:spAutoFit/>
          </a:bodyPr>
          <a:lstStyle/>
          <a:p>
            <a:pPr algn="just"/>
            <a:r>
              <a:rPr lang="ru-RU" sz="1400" dirty="0" smtClean="0">
                <a:latin typeface="Arial Narrow" panose="020B0606020202030204" pitchFamily="34" charset="0"/>
                <a:cs typeface="Times New Roman" panose="02020603050405020304" pitchFamily="18" charset="0"/>
              </a:rPr>
              <a:t>Поддержка местных инициатив:</a:t>
            </a:r>
          </a:p>
          <a:p>
            <a:pPr algn="just"/>
            <a:endParaRPr lang="ru-RU" sz="1400" dirty="0">
              <a:latin typeface="Arial Narrow" panose="020B0606020202030204" pitchFamily="34" charset="0"/>
              <a:cs typeface="Times New Roman" panose="02020603050405020304" pitchFamily="18" charset="0"/>
            </a:endParaRPr>
          </a:p>
          <a:p>
            <a:pPr algn="just"/>
            <a:r>
              <a:rPr lang="ru-RU" sz="1300" i="1" dirty="0" smtClean="0">
                <a:latin typeface="Arial Narrow" panose="020B0606020202030204" pitchFamily="34" charset="0"/>
                <a:cs typeface="Times New Roman" panose="02020603050405020304" pitchFamily="18" charset="0"/>
              </a:rPr>
              <a:t>решение первоочередных проблем в отраслях образования, культуры, массового спорта и иных сферах деятельности местной власти</a:t>
            </a:r>
            <a:r>
              <a:rPr lang="ru-RU" sz="1400" dirty="0" smtClean="0">
                <a:latin typeface="Arial Narrow" panose="020B0606020202030204" pitchFamily="34" charset="0"/>
                <a:cs typeface="Times New Roman" panose="02020603050405020304" pitchFamily="18" charset="0"/>
              </a:rPr>
              <a:t>.</a:t>
            </a:r>
            <a:endParaRPr lang="ru-RU" sz="1300" i="1" dirty="0">
              <a:latin typeface="Arial Narrow" panose="020B0606020202030204" pitchFamily="34" charset="0"/>
              <a:cs typeface="Times New Roman" panose="02020603050405020304" pitchFamily="18" charset="0"/>
            </a:endParaRPr>
          </a:p>
        </p:txBody>
      </p:sp>
      <p:pic>
        <p:nvPicPr>
          <p:cNvPr id="9225"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218" y="7815389"/>
            <a:ext cx="2269142" cy="151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Прямоугольник 24"/>
          <p:cNvSpPr/>
          <p:nvPr/>
        </p:nvSpPr>
        <p:spPr>
          <a:xfrm>
            <a:off x="2440360" y="7798313"/>
            <a:ext cx="3715419" cy="954085"/>
          </a:xfrm>
          <a:prstGeom prst="rect">
            <a:avLst/>
          </a:prstGeom>
        </p:spPr>
        <p:txBody>
          <a:bodyPr wrap="square" lIns="91417" tIns="45709" rIns="91417" bIns="45709">
            <a:spAutoFit/>
          </a:bodyPr>
          <a:lstStyle/>
          <a:p>
            <a:r>
              <a:rPr lang="ru-RU" sz="1400" dirty="0" smtClean="0">
                <a:latin typeface="Arial Narrow" panose="020B0606020202030204" pitchFamily="34" charset="0"/>
                <a:cs typeface="Times New Roman" panose="02020603050405020304" pitchFamily="18" charset="0"/>
              </a:rPr>
              <a:t>Дороги*:</a:t>
            </a:r>
          </a:p>
          <a:p>
            <a:endParaRPr lang="ru-RU" sz="1400" i="1" dirty="0" smtClean="0">
              <a:latin typeface="Arial Narrow" panose="020B0606020202030204" pitchFamily="34" charset="0"/>
              <a:cs typeface="Times New Roman" panose="02020603050405020304" pitchFamily="18" charset="0"/>
            </a:endParaRPr>
          </a:p>
          <a:p>
            <a:r>
              <a:rPr lang="ru-RU" sz="1400" i="1" dirty="0" smtClean="0">
                <a:latin typeface="Arial Narrow" panose="020B0606020202030204" pitchFamily="34" charset="0"/>
                <a:cs typeface="Times New Roman" panose="02020603050405020304" pitchFamily="18" charset="0"/>
              </a:rPr>
              <a:t>выбор дорог, подлежащих первоочередному ремонту.</a:t>
            </a:r>
            <a:endParaRPr lang="ru-RU" sz="1300" i="1" dirty="0">
              <a:latin typeface="Arial Narrow" panose="020B0606020202030204" pitchFamily="34" charset="0"/>
              <a:cs typeface="Times New Roman" panose="02020603050405020304" pitchFamily="18" charset="0"/>
            </a:endParaRPr>
          </a:p>
        </p:txBody>
      </p:sp>
      <p:pic>
        <p:nvPicPr>
          <p:cNvPr id="9227"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2590" y="6291389"/>
            <a:ext cx="2989263" cy="1506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TextBox 26"/>
          <p:cNvSpPr txBox="1"/>
          <p:nvPr/>
        </p:nvSpPr>
        <p:spPr>
          <a:xfrm>
            <a:off x="2612173" y="8757403"/>
            <a:ext cx="3687621" cy="769419"/>
          </a:xfrm>
          <a:prstGeom prst="rect">
            <a:avLst/>
          </a:prstGeom>
          <a:pattFill prst="pct10">
            <a:fgClr>
              <a:schemeClr val="accent2">
                <a:lumMod val="40000"/>
                <a:lumOff val="60000"/>
              </a:schemeClr>
            </a:fgClr>
            <a:bgClr>
              <a:schemeClr val="bg1"/>
            </a:bgClr>
          </a:pattFill>
        </p:spPr>
        <p:txBody>
          <a:bodyPr wrap="square" lIns="91417" tIns="45709" rIns="91417" bIns="45709" rtlCol="0">
            <a:spAutoFit/>
          </a:bodyPr>
          <a:lstStyle/>
          <a:p>
            <a:pPr lvl="0" algn="just"/>
            <a:r>
              <a:rPr lang="ru-RU" sz="1100" dirty="0">
                <a:latin typeface="Arial Narrow" panose="020B0606020202030204" pitchFamily="34" charset="0"/>
                <a:cs typeface="Times New Roman" panose="02020603050405020304" pitchFamily="18" charset="0"/>
              </a:rPr>
              <a:t>*В рамках направления «Дороги» планируется проведение </a:t>
            </a:r>
            <a:r>
              <a:rPr lang="ru-RU" sz="1100" dirty="0" smtClean="0">
                <a:latin typeface="Arial Narrow" panose="020B0606020202030204" pitchFamily="34" charset="0"/>
                <a:cs typeface="Times New Roman" panose="02020603050405020304" pitchFamily="18" charset="0"/>
              </a:rPr>
              <a:t>онлайн-голосования </a:t>
            </a:r>
            <a:r>
              <a:rPr lang="ru-RU" sz="1100" dirty="0">
                <a:latin typeface="Arial Narrow" panose="020B0606020202030204" pitchFamily="34" charset="0"/>
                <a:cs typeface="Times New Roman" panose="02020603050405020304" pitchFamily="18" charset="0"/>
              </a:rPr>
              <a:t>за участки дорог, для включения в план </a:t>
            </a:r>
            <a:r>
              <a:rPr lang="ru-RU" sz="1100" dirty="0" smtClean="0">
                <a:latin typeface="Arial Narrow" panose="020B0606020202030204" pitchFamily="34" charset="0"/>
                <a:cs typeface="Times New Roman" panose="02020603050405020304" pitchFamily="18" charset="0"/>
              </a:rPr>
              <a:t>ремонта следующего года. </a:t>
            </a:r>
            <a:r>
              <a:rPr lang="ru-RU" sz="1100" dirty="0">
                <a:latin typeface="Arial Narrow" panose="020B0606020202030204" pitchFamily="34" charset="0"/>
                <a:cs typeface="Times New Roman" panose="02020603050405020304" pitchFamily="18" charset="0"/>
              </a:rPr>
              <a:t>Такая практика была успешно реализована в 2018 </a:t>
            </a:r>
            <a:r>
              <a:rPr lang="ru-RU" sz="1100" dirty="0" smtClean="0">
                <a:latin typeface="Arial Narrow" panose="020B0606020202030204" pitchFamily="34" charset="0"/>
                <a:cs typeface="Times New Roman" panose="02020603050405020304" pitchFamily="18" charset="0"/>
              </a:rPr>
              <a:t>году.</a:t>
            </a:r>
            <a:endParaRPr lang="ru-RU" sz="1100" b="1" dirty="0" smtClean="0">
              <a:solidFill>
                <a:schemeClr val="accent2">
                  <a:lumMod val="75000"/>
                </a:schemeClr>
              </a:solidFill>
              <a:latin typeface="Arial Narrow" panose="020B0606020202030204" pitchFamily="34" charset="0"/>
              <a:cs typeface="Times New Roman" panose="02020603050405020304"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3143345042"/>
              </p:ext>
            </p:extLst>
          </p:nvPr>
        </p:nvGraphicFramePr>
        <p:xfrm>
          <a:off x="6467469" y="965849"/>
          <a:ext cx="6217829" cy="5994990"/>
        </p:xfrm>
        <a:graphic>
          <a:graphicData uri="http://schemas.openxmlformats.org/drawingml/2006/table">
            <a:tbl>
              <a:tblPr firstRow="1" firstCol="1" bandRow="1"/>
              <a:tblGrid>
                <a:gridCol w="393565"/>
                <a:gridCol w="4601887"/>
                <a:gridCol w="1222377"/>
              </a:tblGrid>
              <a:tr h="420158">
                <a:tc>
                  <a:txBody>
                    <a:bodyPr/>
                    <a:lstStyle/>
                    <a:p>
                      <a:pPr marL="57785" marR="48895" indent="27305" algn="ctr">
                        <a:lnSpc>
                          <a:spcPct val="95000"/>
                        </a:lnSpc>
                        <a:spcAft>
                          <a:spcPts val="0"/>
                        </a:spcAft>
                      </a:pPr>
                      <a:r>
                        <a:rPr lang="ru-RU" sz="1200" b="1" dirty="0">
                          <a:solidFill>
                            <a:srgbClr val="9E4326"/>
                          </a:solidFill>
                          <a:effectLst/>
                          <a:latin typeface="Times New Roman"/>
                          <a:ea typeface="Times New Roman"/>
                          <a:cs typeface="Times New Roman"/>
                        </a:rPr>
                        <a:t>№ п/п</a:t>
                      </a:r>
                      <a:endParaRPr lang="ru-RU" sz="1100" b="1" dirty="0">
                        <a:solidFill>
                          <a:srgbClr val="9E4326"/>
                        </a:solidFill>
                        <a:effectLst/>
                        <a:latin typeface="Calibri"/>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DEDD"/>
                    </a:solidFill>
                  </a:tcPr>
                </a:tc>
                <a:tc>
                  <a:txBody>
                    <a:bodyPr/>
                    <a:lstStyle/>
                    <a:p>
                      <a:pPr algn="ctr">
                        <a:lnSpc>
                          <a:spcPct val="95000"/>
                        </a:lnSpc>
                        <a:spcAft>
                          <a:spcPts val="0"/>
                        </a:spcAft>
                      </a:pPr>
                      <a:r>
                        <a:rPr lang="ru-RU" sz="1600" b="1" dirty="0" smtClean="0">
                          <a:solidFill>
                            <a:srgbClr val="9E4326"/>
                          </a:solidFill>
                          <a:effectLst/>
                          <a:latin typeface="Arial Narrow" panose="020B0606020202030204" pitchFamily="34" charset="0"/>
                          <a:ea typeface="Times New Roman"/>
                          <a:cs typeface="Times New Roman"/>
                        </a:rPr>
                        <a:t>Наименование </a:t>
                      </a:r>
                      <a:r>
                        <a:rPr lang="ru-RU" sz="1600" b="1" dirty="0">
                          <a:solidFill>
                            <a:srgbClr val="9E4326"/>
                          </a:solidFill>
                          <a:effectLst/>
                          <a:latin typeface="Arial Narrow" panose="020B0606020202030204" pitchFamily="34" charset="0"/>
                          <a:ea typeface="Times New Roman"/>
                          <a:cs typeface="Times New Roman"/>
                        </a:rPr>
                        <a:t>мероприятия </a:t>
                      </a:r>
                      <a:endParaRPr lang="ru-RU" sz="1600" b="1" dirty="0">
                        <a:solidFill>
                          <a:srgbClr val="9E4326"/>
                        </a:solidFill>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DEDD"/>
                    </a:solidFill>
                  </a:tcPr>
                </a:tc>
                <a:tc>
                  <a:txBody>
                    <a:bodyPr/>
                    <a:lstStyle/>
                    <a:p>
                      <a:pPr algn="ctr">
                        <a:lnSpc>
                          <a:spcPct val="95000"/>
                        </a:lnSpc>
                        <a:spcAft>
                          <a:spcPts val="0"/>
                        </a:spcAft>
                      </a:pPr>
                      <a:r>
                        <a:rPr lang="ru-RU" sz="1600" b="1" dirty="0">
                          <a:solidFill>
                            <a:srgbClr val="9E4326"/>
                          </a:solidFill>
                          <a:effectLst/>
                          <a:latin typeface="Arial Narrow" panose="020B0606020202030204" pitchFamily="34" charset="0"/>
                          <a:ea typeface="Times New Roman"/>
                          <a:cs typeface="Times New Roman"/>
                        </a:rPr>
                        <a:t>Период</a:t>
                      </a:r>
                      <a:endParaRPr lang="ru-RU" sz="1600" b="1" dirty="0">
                        <a:solidFill>
                          <a:srgbClr val="9E4326"/>
                        </a:solidFill>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DEDD"/>
                    </a:solidFill>
                  </a:tcPr>
                </a:tc>
              </a:tr>
              <a:tr h="643251">
                <a:tc>
                  <a:txBody>
                    <a:bodyPr/>
                    <a:lstStyle/>
                    <a:p>
                      <a:pPr marL="0" lvl="0" indent="0" algn="ctr">
                        <a:lnSpc>
                          <a:spcPct val="115000"/>
                        </a:lnSpc>
                        <a:spcAft>
                          <a:spcPts val="0"/>
                        </a:spcAft>
                        <a:buFont typeface="+mj-lt"/>
                        <a:buNone/>
                      </a:pPr>
                      <a:r>
                        <a:rPr lang="ru-RU" sz="1200" dirty="0" smtClean="0">
                          <a:effectLst/>
                          <a:latin typeface="Times New Roman"/>
                          <a:ea typeface="Times New Roman"/>
                        </a:rPr>
                        <a:t>1.</a:t>
                      </a:r>
                      <a:r>
                        <a:rPr lang="ru-RU" sz="1200" dirty="0">
                          <a:effectLst/>
                          <a:latin typeface="Times New Roman"/>
                          <a:ea typeface="Times New Roman"/>
                        </a:rPr>
                        <a:t> </a:t>
                      </a: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c>
                  <a:txBody>
                    <a:bodyPr/>
                    <a:lstStyle/>
                    <a:p>
                      <a:pPr>
                        <a:lnSpc>
                          <a:spcPct val="115000"/>
                        </a:lnSpc>
                        <a:spcAft>
                          <a:spcPts val="0"/>
                        </a:spcAft>
                        <a:tabLst>
                          <a:tab pos="450215" algn="l"/>
                          <a:tab pos="4102100" algn="l"/>
                        </a:tabLst>
                      </a:pPr>
                      <a:r>
                        <a:rPr lang="ru-RU" sz="1200" kern="1200" dirty="0">
                          <a:effectLst/>
                          <a:latin typeface="Arial Narrow" panose="020B0606020202030204" pitchFamily="34" charset="0"/>
                          <a:ea typeface="MS PGothic"/>
                          <a:cs typeface="Times New Roman"/>
                        </a:rPr>
                        <a:t>Проведение собраний жителей по отбору проектов инициативного бюджетирования, реализуемых в рамках губернаторского проекта «Решаем вместе!» </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c>
                  <a:txBody>
                    <a:bodyPr/>
                    <a:lstStyle/>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до 20 января</a:t>
                      </a:r>
                      <a:endParaRPr lang="ru-RU" sz="1100" dirty="0">
                        <a:effectLst/>
                        <a:latin typeface="Arial Narrow" panose="020B0606020202030204" pitchFamily="34" charset="0"/>
                        <a:ea typeface="Calibri"/>
                        <a:cs typeface="Times New Roman"/>
                      </a:endParaRPr>
                    </a:p>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текущего года</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r>
              <a:tr h="428832">
                <a:tc>
                  <a:txBody>
                    <a:bodyPr/>
                    <a:lstStyle/>
                    <a:p>
                      <a:pPr marL="0" lvl="0" indent="0" algn="ctr">
                        <a:lnSpc>
                          <a:spcPct val="115000"/>
                        </a:lnSpc>
                        <a:spcAft>
                          <a:spcPts val="0"/>
                        </a:spcAft>
                        <a:buFont typeface="+mj-lt"/>
                        <a:buNone/>
                      </a:pPr>
                      <a:r>
                        <a:rPr lang="ru-RU" sz="1200" dirty="0" smtClean="0">
                          <a:effectLst/>
                          <a:latin typeface="Times New Roman"/>
                          <a:ea typeface="Times New Roman"/>
                        </a:rPr>
                        <a:t>2.</a:t>
                      </a:r>
                      <a:r>
                        <a:rPr lang="ru-RU" sz="1200" dirty="0">
                          <a:effectLst/>
                          <a:latin typeface="Times New Roman"/>
                          <a:ea typeface="Times New Roman"/>
                        </a:rPr>
                        <a:t> </a:t>
                      </a: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nSpc>
                          <a:spcPct val="115000"/>
                        </a:lnSpc>
                        <a:spcAft>
                          <a:spcPts val="0"/>
                        </a:spcAft>
                        <a:tabLst>
                          <a:tab pos="450215" algn="l"/>
                          <a:tab pos="4102100" algn="l"/>
                        </a:tabLst>
                      </a:pPr>
                      <a:r>
                        <a:rPr lang="ru-RU" sz="1200" kern="1200" dirty="0">
                          <a:effectLst/>
                          <a:latin typeface="Arial Narrow" panose="020B0606020202030204" pitchFamily="34" charset="0"/>
                          <a:ea typeface="MS PGothic"/>
                          <a:cs typeface="Times New Roman"/>
                        </a:rPr>
                        <a:t>Приемка паспортов проектов инициативного бюджетирования проектным офисом губернаторского проекта </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до 01 февраля</a:t>
                      </a:r>
                      <a:endParaRPr lang="ru-RU" sz="1100" dirty="0">
                        <a:effectLst/>
                        <a:latin typeface="Arial Narrow" panose="020B0606020202030204" pitchFamily="34" charset="0"/>
                        <a:ea typeface="Calibri"/>
                        <a:cs typeface="Times New Roman"/>
                      </a:endParaRPr>
                    </a:p>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текущего года </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857667">
                <a:tc>
                  <a:txBody>
                    <a:bodyPr/>
                    <a:lstStyle/>
                    <a:p>
                      <a:pPr marL="0" lvl="0" indent="0" algn="ctr">
                        <a:lnSpc>
                          <a:spcPct val="115000"/>
                        </a:lnSpc>
                        <a:spcAft>
                          <a:spcPts val="0"/>
                        </a:spcAft>
                        <a:buFont typeface="+mj-lt"/>
                        <a:buNone/>
                      </a:pPr>
                      <a:r>
                        <a:rPr lang="ru-RU" sz="1200" dirty="0" smtClean="0">
                          <a:effectLst/>
                          <a:latin typeface="Times New Roman"/>
                          <a:ea typeface="Times New Roman"/>
                        </a:rPr>
                        <a:t>3</a:t>
                      </a:r>
                      <a:r>
                        <a:rPr lang="ru-RU" sz="1200" dirty="0">
                          <a:effectLst/>
                          <a:latin typeface="Times New Roman"/>
                          <a:ea typeface="Times New Roman"/>
                        </a:rPr>
                        <a:t> </a:t>
                      </a:r>
                      <a:r>
                        <a:rPr lang="ru-RU" sz="1200" dirty="0" smtClean="0">
                          <a:effectLst/>
                          <a:latin typeface="Times New Roman"/>
                          <a:ea typeface="Times New Roman"/>
                        </a:rPr>
                        <a:t>.</a:t>
                      </a:r>
                      <a:endParaRPr lang="ru-RU" sz="1200" dirty="0">
                        <a:effectLst/>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c>
                  <a:txBody>
                    <a:bodyPr/>
                    <a:lstStyle/>
                    <a:p>
                      <a:pPr>
                        <a:lnSpc>
                          <a:spcPct val="115000"/>
                        </a:lnSpc>
                        <a:spcAft>
                          <a:spcPts val="0"/>
                        </a:spcAft>
                        <a:tabLst>
                          <a:tab pos="450215" algn="l"/>
                          <a:tab pos="4102100" algn="l"/>
                        </a:tabLst>
                      </a:pPr>
                      <a:r>
                        <a:rPr lang="ru-RU" sz="1200" kern="1200" dirty="0">
                          <a:effectLst/>
                          <a:latin typeface="Arial Narrow" panose="020B0606020202030204" pitchFamily="34" charset="0"/>
                          <a:ea typeface="MS PGothic"/>
                          <a:cs typeface="Times New Roman"/>
                        </a:rPr>
                        <a:t>Рассмотрение паспортов проектов инициативного бюджетирования и проведение ранжирования проектов инициативного бюджетирования проектным офисом губернаторского проекта совместно с главными распорядителями бюджетных средств областного бюджета </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c>
                  <a:txBody>
                    <a:bodyPr/>
                    <a:lstStyle/>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до 21 февраля</a:t>
                      </a:r>
                      <a:endParaRPr lang="ru-RU" sz="1100" dirty="0">
                        <a:effectLst/>
                        <a:latin typeface="Arial Narrow" panose="020B0606020202030204" pitchFamily="34" charset="0"/>
                        <a:ea typeface="Calibri"/>
                        <a:cs typeface="Times New Roman"/>
                      </a:endParaRPr>
                    </a:p>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текущего года</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r>
              <a:tr h="643251">
                <a:tc>
                  <a:txBody>
                    <a:bodyPr/>
                    <a:lstStyle/>
                    <a:p>
                      <a:pPr marL="0" lvl="0" indent="0" algn="ctr">
                        <a:lnSpc>
                          <a:spcPct val="115000"/>
                        </a:lnSpc>
                        <a:spcAft>
                          <a:spcPts val="0"/>
                        </a:spcAft>
                        <a:buFont typeface="+mj-lt"/>
                        <a:buNone/>
                      </a:pPr>
                      <a:r>
                        <a:rPr lang="ru-RU" sz="1200" dirty="0" smtClean="0">
                          <a:effectLst/>
                          <a:latin typeface="Times New Roman"/>
                          <a:ea typeface="Times New Roman"/>
                        </a:rPr>
                        <a:t>4.</a:t>
                      </a:r>
                      <a:r>
                        <a:rPr lang="ru-RU" sz="1200" dirty="0">
                          <a:effectLst/>
                          <a:latin typeface="Times New Roman"/>
                          <a:ea typeface="Times New Roman"/>
                        </a:rPr>
                        <a:t> </a:t>
                      </a: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nSpc>
                          <a:spcPct val="115000"/>
                        </a:lnSpc>
                        <a:spcAft>
                          <a:spcPts val="0"/>
                        </a:spcAft>
                        <a:tabLst>
                          <a:tab pos="450215" algn="l"/>
                          <a:tab pos="4102100" algn="l"/>
                        </a:tabLst>
                      </a:pPr>
                      <a:r>
                        <a:rPr lang="ru-RU" sz="1200" kern="1200" dirty="0">
                          <a:effectLst/>
                          <a:latin typeface="Arial Narrow" panose="020B0606020202030204" pitchFamily="34" charset="0"/>
                          <a:ea typeface="MS PGothic"/>
                          <a:cs typeface="Times New Roman"/>
                        </a:rPr>
                        <a:t>Утверждение результатов конкурсного отбора проектов инициативного бюджетирования межведомственной комиссией по реализации губернаторского проекта </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до 01 марта</a:t>
                      </a:r>
                      <a:endParaRPr lang="ru-RU" sz="1100" dirty="0">
                        <a:effectLst/>
                        <a:latin typeface="Arial Narrow" panose="020B0606020202030204" pitchFamily="34" charset="0"/>
                        <a:ea typeface="Calibri"/>
                        <a:cs typeface="Times New Roman"/>
                      </a:endParaRPr>
                    </a:p>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текущего года</a:t>
                      </a:r>
                      <a:endParaRPr lang="ru-RU" sz="1100" dirty="0">
                        <a:effectLst/>
                        <a:latin typeface="Arial Narrow" panose="020B0606020202030204" pitchFamily="34" charset="0"/>
                        <a:ea typeface="Calibri"/>
                        <a:cs typeface="Times New Roman"/>
                      </a:endParaRPr>
                    </a:p>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 </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428832">
                <a:tc>
                  <a:txBody>
                    <a:bodyPr/>
                    <a:lstStyle/>
                    <a:p>
                      <a:pPr marL="0" lvl="0" indent="0" algn="ctr">
                        <a:lnSpc>
                          <a:spcPct val="115000"/>
                        </a:lnSpc>
                        <a:spcAft>
                          <a:spcPts val="0"/>
                        </a:spcAft>
                        <a:buFont typeface="+mj-lt"/>
                        <a:buNone/>
                      </a:pPr>
                      <a:r>
                        <a:rPr lang="ru-RU" sz="1200" dirty="0" smtClean="0">
                          <a:effectLst/>
                          <a:latin typeface="Times New Roman"/>
                          <a:ea typeface="Times New Roman"/>
                        </a:rPr>
                        <a:t>5.</a:t>
                      </a:r>
                      <a:r>
                        <a:rPr lang="ru-RU" sz="1200" dirty="0">
                          <a:effectLst/>
                          <a:latin typeface="Times New Roman"/>
                          <a:ea typeface="Times New Roman"/>
                        </a:rPr>
                        <a:t> </a:t>
                      </a: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c>
                  <a:txBody>
                    <a:bodyPr/>
                    <a:lstStyle/>
                    <a:p>
                      <a:pPr>
                        <a:lnSpc>
                          <a:spcPct val="115000"/>
                        </a:lnSpc>
                        <a:spcAft>
                          <a:spcPts val="0"/>
                        </a:spcAft>
                        <a:tabLst>
                          <a:tab pos="450215" algn="l"/>
                          <a:tab pos="4102100" algn="l"/>
                        </a:tabLst>
                      </a:pPr>
                      <a:r>
                        <a:rPr lang="ru-RU" sz="1200" spc="-20" dirty="0">
                          <a:effectLst/>
                          <a:latin typeface="Arial Narrow" panose="020B0606020202030204" pitchFamily="34" charset="0"/>
                          <a:ea typeface="Times New Roman"/>
                          <a:cs typeface="Times New Roman"/>
                        </a:rPr>
                        <a:t>Доведение объемов бюджетных ассигнований органам местного самоуправления муниципальных образований Ярославской области</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c>
                  <a:txBody>
                    <a:bodyPr/>
                    <a:lstStyle/>
                    <a:p>
                      <a:pPr algn="ctr">
                        <a:lnSpc>
                          <a:spcPct val="115000"/>
                        </a:lnSpc>
                        <a:spcAft>
                          <a:spcPts val="0"/>
                        </a:spcAft>
                        <a:tabLst>
                          <a:tab pos="450215" algn="l"/>
                          <a:tab pos="4102100" algn="l"/>
                        </a:tabLst>
                      </a:pPr>
                      <a:r>
                        <a:rPr lang="ru-RU" sz="1200">
                          <a:effectLst/>
                          <a:latin typeface="Arial Narrow" panose="020B0606020202030204" pitchFamily="34" charset="0"/>
                          <a:ea typeface="Times New Roman"/>
                          <a:cs typeface="Times New Roman"/>
                        </a:rPr>
                        <a:t>до 15 марта</a:t>
                      </a:r>
                      <a:endParaRPr lang="ru-RU" sz="1100">
                        <a:effectLst/>
                        <a:latin typeface="Arial Narrow" panose="020B0606020202030204" pitchFamily="34" charset="0"/>
                        <a:ea typeface="Calibri"/>
                        <a:cs typeface="Times New Roman"/>
                      </a:endParaRPr>
                    </a:p>
                    <a:p>
                      <a:pPr algn="ctr">
                        <a:lnSpc>
                          <a:spcPct val="115000"/>
                        </a:lnSpc>
                        <a:spcAft>
                          <a:spcPts val="0"/>
                        </a:spcAft>
                        <a:tabLst>
                          <a:tab pos="450215" algn="l"/>
                          <a:tab pos="4102100" algn="l"/>
                        </a:tabLst>
                      </a:pPr>
                      <a:r>
                        <a:rPr lang="ru-RU" sz="1200">
                          <a:effectLst/>
                          <a:latin typeface="Arial Narrow" panose="020B0606020202030204" pitchFamily="34" charset="0"/>
                          <a:ea typeface="Times New Roman"/>
                          <a:cs typeface="Times New Roman"/>
                        </a:rPr>
                        <a:t>текущего года</a:t>
                      </a:r>
                      <a:endParaRPr lang="ru-RU" sz="110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r>
              <a:tr h="428832">
                <a:tc>
                  <a:txBody>
                    <a:bodyPr/>
                    <a:lstStyle/>
                    <a:p>
                      <a:pPr marL="0" lvl="0" indent="0" algn="ctr">
                        <a:lnSpc>
                          <a:spcPct val="115000"/>
                        </a:lnSpc>
                        <a:spcAft>
                          <a:spcPts val="0"/>
                        </a:spcAft>
                        <a:buFont typeface="+mj-lt"/>
                        <a:buNone/>
                      </a:pPr>
                      <a:r>
                        <a:rPr lang="ru-RU" sz="1200" dirty="0" smtClean="0">
                          <a:effectLst/>
                          <a:latin typeface="Times New Roman"/>
                          <a:ea typeface="Times New Roman"/>
                        </a:rPr>
                        <a:t>6.</a:t>
                      </a:r>
                      <a:r>
                        <a:rPr lang="ru-RU" sz="1200" dirty="0">
                          <a:effectLst/>
                          <a:latin typeface="Times New Roman"/>
                          <a:ea typeface="Times New Roman"/>
                        </a:rPr>
                        <a:t> </a:t>
                      </a: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nSpc>
                          <a:spcPct val="115000"/>
                        </a:lnSpc>
                        <a:spcAft>
                          <a:spcPts val="0"/>
                        </a:spcAft>
                        <a:tabLst>
                          <a:tab pos="450215" algn="l"/>
                          <a:tab pos="4102100" algn="l"/>
                        </a:tabLst>
                      </a:pPr>
                      <a:r>
                        <a:rPr lang="ru-RU" sz="1200" spc="-20" dirty="0">
                          <a:effectLst/>
                          <a:latin typeface="Arial Narrow" panose="020B0606020202030204" pitchFamily="34" charset="0"/>
                          <a:ea typeface="Times New Roman"/>
                          <a:cs typeface="Times New Roman"/>
                        </a:rPr>
                        <a:t>Заключение соглашений о предоставлении субсидий из областного бюджета</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до 15 апреля</a:t>
                      </a:r>
                      <a:endParaRPr lang="ru-RU" sz="1100" dirty="0">
                        <a:effectLst/>
                        <a:latin typeface="Arial Narrow" panose="020B0606020202030204" pitchFamily="34" charset="0"/>
                        <a:ea typeface="Calibri"/>
                        <a:cs typeface="Times New Roman"/>
                      </a:endParaRPr>
                    </a:p>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текущего года</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428832">
                <a:tc>
                  <a:txBody>
                    <a:bodyPr/>
                    <a:lstStyle/>
                    <a:p>
                      <a:pPr marL="0" lvl="0" indent="0" algn="ctr">
                        <a:lnSpc>
                          <a:spcPct val="115000"/>
                        </a:lnSpc>
                        <a:spcAft>
                          <a:spcPts val="0"/>
                        </a:spcAft>
                        <a:buFont typeface="+mj-lt"/>
                        <a:buNone/>
                      </a:pPr>
                      <a:r>
                        <a:rPr lang="ru-RU" sz="1200" dirty="0" smtClean="0">
                          <a:effectLst/>
                          <a:latin typeface="Times New Roman"/>
                          <a:ea typeface="Times New Roman"/>
                        </a:rPr>
                        <a:t>7.</a:t>
                      </a:r>
                      <a:r>
                        <a:rPr lang="ru-RU" sz="1200" dirty="0">
                          <a:effectLst/>
                          <a:latin typeface="Times New Roman"/>
                          <a:ea typeface="Times New Roman"/>
                        </a:rPr>
                        <a:t> </a:t>
                      </a: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c>
                  <a:txBody>
                    <a:bodyPr/>
                    <a:lstStyle/>
                    <a:p>
                      <a:pPr>
                        <a:lnSpc>
                          <a:spcPct val="115000"/>
                        </a:lnSpc>
                        <a:spcAft>
                          <a:spcPts val="0"/>
                        </a:spcAft>
                        <a:tabLst>
                          <a:tab pos="450215" algn="l"/>
                          <a:tab pos="4102100" algn="l"/>
                        </a:tabLst>
                      </a:pPr>
                      <a:r>
                        <a:rPr lang="ru-RU" sz="1200" spc="-20" dirty="0">
                          <a:effectLst/>
                          <a:latin typeface="Arial Narrow" panose="020B0606020202030204" pitchFamily="34" charset="0"/>
                          <a:ea typeface="Times New Roman"/>
                          <a:cs typeface="Times New Roman"/>
                        </a:rPr>
                        <a:t>Реализация работ в рамках проектов инициативного бюджетирования</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c>
                  <a:txBody>
                    <a:bodyPr/>
                    <a:lstStyle/>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до 01 октября</a:t>
                      </a:r>
                      <a:endParaRPr lang="ru-RU" sz="1100" dirty="0">
                        <a:effectLst/>
                        <a:latin typeface="Arial Narrow" panose="020B0606020202030204" pitchFamily="34" charset="0"/>
                        <a:ea typeface="Calibri"/>
                        <a:cs typeface="Times New Roman"/>
                      </a:endParaRPr>
                    </a:p>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текущего года</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r>
              <a:tr h="643251">
                <a:tc>
                  <a:txBody>
                    <a:bodyPr/>
                    <a:lstStyle/>
                    <a:p>
                      <a:pPr marL="0" lvl="0" indent="0" algn="ctr">
                        <a:lnSpc>
                          <a:spcPct val="115000"/>
                        </a:lnSpc>
                        <a:spcAft>
                          <a:spcPts val="0"/>
                        </a:spcAft>
                        <a:buFont typeface="+mj-lt"/>
                        <a:buNone/>
                      </a:pPr>
                      <a:r>
                        <a:rPr lang="ru-RU" sz="1200" dirty="0" smtClean="0">
                          <a:effectLst/>
                          <a:latin typeface="Times New Roman"/>
                          <a:ea typeface="Times New Roman"/>
                        </a:rPr>
                        <a:t>8.</a:t>
                      </a:r>
                      <a:r>
                        <a:rPr lang="ru-RU" sz="1200" dirty="0">
                          <a:effectLst/>
                          <a:latin typeface="Times New Roman"/>
                          <a:ea typeface="Times New Roman"/>
                        </a:rPr>
                        <a:t> </a:t>
                      </a: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nSpc>
                          <a:spcPct val="115000"/>
                        </a:lnSpc>
                        <a:spcAft>
                          <a:spcPts val="0"/>
                        </a:spcAft>
                      </a:pPr>
                      <a:r>
                        <a:rPr lang="ru-RU" sz="1200" dirty="0">
                          <a:effectLst/>
                          <a:latin typeface="Arial Narrow" panose="020B0606020202030204" pitchFamily="34" charset="0"/>
                          <a:ea typeface="Times New Roman"/>
                          <a:cs typeface="Times New Roman"/>
                        </a:rPr>
                        <a:t>Подведение итогов реализации губернаторского проекта за текущий год и информирование жителей о реализации губернаторского проекта в средствах массовой информации </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до 30 ноября</a:t>
                      </a:r>
                      <a:endParaRPr lang="ru-RU" sz="1100" dirty="0">
                        <a:effectLst/>
                        <a:latin typeface="Arial Narrow" panose="020B0606020202030204" pitchFamily="34" charset="0"/>
                        <a:ea typeface="Calibri"/>
                        <a:cs typeface="Times New Roman"/>
                      </a:endParaRPr>
                    </a:p>
                    <a:p>
                      <a:pPr algn="ctr">
                        <a:lnSpc>
                          <a:spcPct val="115000"/>
                        </a:lnSpc>
                        <a:spcAft>
                          <a:spcPts val="0"/>
                        </a:spcAft>
                      </a:pPr>
                      <a:r>
                        <a:rPr lang="ru-RU" sz="1200" dirty="0">
                          <a:effectLst/>
                          <a:latin typeface="Arial Narrow" panose="020B0606020202030204" pitchFamily="34" charset="0"/>
                          <a:ea typeface="Times New Roman"/>
                          <a:cs typeface="Times New Roman"/>
                        </a:rPr>
                        <a:t>текущего года</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1072084">
                <a:tc>
                  <a:txBody>
                    <a:bodyPr/>
                    <a:lstStyle/>
                    <a:p>
                      <a:pPr marL="0" lvl="0" indent="0" algn="ctr">
                        <a:lnSpc>
                          <a:spcPct val="115000"/>
                        </a:lnSpc>
                        <a:spcAft>
                          <a:spcPts val="0"/>
                        </a:spcAft>
                        <a:buFont typeface="+mj-lt"/>
                        <a:buNone/>
                      </a:pPr>
                      <a:r>
                        <a:rPr lang="ru-RU" sz="1200" dirty="0" smtClean="0">
                          <a:effectLst/>
                          <a:latin typeface="Times New Roman"/>
                          <a:ea typeface="Times New Roman"/>
                        </a:rPr>
                        <a:t>9.</a:t>
                      </a:r>
                      <a:r>
                        <a:rPr lang="ru-RU" sz="1200" dirty="0">
                          <a:effectLst/>
                          <a:latin typeface="Times New Roman"/>
                          <a:ea typeface="Times New Roman"/>
                        </a:rPr>
                        <a:t> </a:t>
                      </a: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c>
                  <a:txBody>
                    <a:bodyPr/>
                    <a:lstStyle/>
                    <a:p>
                      <a:pPr>
                        <a:lnSpc>
                          <a:spcPct val="115000"/>
                        </a:lnSpc>
                        <a:spcAft>
                          <a:spcPts val="0"/>
                        </a:spcAft>
                      </a:pPr>
                      <a:r>
                        <a:rPr lang="ru-RU" sz="1200" kern="1200" dirty="0">
                          <a:effectLst/>
                          <a:latin typeface="Arial Narrow" panose="020B0606020202030204" pitchFamily="34" charset="0"/>
                          <a:ea typeface="MS PGothic"/>
                        </a:rPr>
                        <a:t>Проведение обучающих семинаров с сотрудниками органов местного самоуправления муниципальных образований области, ответственных за реализацию </a:t>
                      </a:r>
                      <a:r>
                        <a:rPr lang="ru-RU" sz="1200" dirty="0">
                          <a:effectLst/>
                          <a:latin typeface="Arial Narrow" panose="020B0606020202030204" pitchFamily="34" charset="0"/>
                          <a:ea typeface="Times New Roman"/>
                        </a:rPr>
                        <a:t>губернаторского проекта,</a:t>
                      </a:r>
                      <a:r>
                        <a:rPr lang="ru-RU" sz="1200" kern="1200" dirty="0">
                          <a:effectLst/>
                          <a:latin typeface="Arial Narrow" panose="020B0606020202030204" pitchFamily="34" charset="0"/>
                          <a:ea typeface="MS PGothic"/>
                        </a:rPr>
                        <a:t> и информационной кампании по информированию жителей о реализации губернаторского проекта в следующем году</a:t>
                      </a:r>
                      <a:endParaRPr lang="ru-RU" sz="1100" dirty="0">
                        <a:effectLst/>
                        <a:latin typeface="Arial Narrow" panose="020B0606020202030204" pitchFamily="34" charset="0"/>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c>
                  <a:txBody>
                    <a:bodyPr/>
                    <a:lstStyle/>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до 29 декабря</a:t>
                      </a:r>
                      <a:endParaRPr lang="ru-RU" sz="1100" dirty="0">
                        <a:effectLst/>
                        <a:latin typeface="Arial Narrow" panose="020B0606020202030204" pitchFamily="34" charset="0"/>
                        <a:ea typeface="Calibri"/>
                        <a:cs typeface="Times New Roman"/>
                      </a:endParaRPr>
                    </a:p>
                    <a:p>
                      <a:pPr algn="ctr">
                        <a:lnSpc>
                          <a:spcPct val="115000"/>
                        </a:lnSpc>
                        <a:spcAft>
                          <a:spcPts val="0"/>
                        </a:spcAft>
                        <a:tabLst>
                          <a:tab pos="450215" algn="l"/>
                          <a:tab pos="4102100" algn="l"/>
                        </a:tabLst>
                      </a:pPr>
                      <a:r>
                        <a:rPr lang="ru-RU" sz="1200" dirty="0">
                          <a:effectLst/>
                          <a:latin typeface="Arial Narrow" panose="020B0606020202030204" pitchFamily="34" charset="0"/>
                          <a:ea typeface="Times New Roman"/>
                          <a:cs typeface="Times New Roman"/>
                        </a:rPr>
                        <a:t>текущего года</a:t>
                      </a:r>
                      <a:endParaRPr lang="ru-RU" sz="1100" dirty="0">
                        <a:effectLst/>
                        <a:latin typeface="Arial Narrow" panose="020B0606020202030204" pitchFamily="34" charset="0"/>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AE9"/>
                    </a:solidFill>
                  </a:tcPr>
                </a:tc>
              </a:tr>
            </a:tbl>
          </a:graphicData>
        </a:graphic>
      </p:graphicFrame>
      <p:pic>
        <p:nvPicPr>
          <p:cNvPr id="9232" name="Picture 16" descr="http://vmeste76.ru/img/logo-mai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276" y="163921"/>
            <a:ext cx="4156751" cy="1355741"/>
          </a:xfrm>
          <a:prstGeom prst="rect">
            <a:avLst/>
          </a:prstGeom>
          <a:noFill/>
          <a:extLst>
            <a:ext uri="{909E8E84-426E-40DD-AFC4-6F175D3DCCD1}">
              <a14:hiddenFill xmlns:a14="http://schemas.microsoft.com/office/drawing/2010/main">
                <a:solidFill>
                  <a:srgbClr val="FFFFFF"/>
                </a:solidFill>
              </a14:hiddenFill>
            </a:ext>
          </a:extLst>
        </p:spPr>
      </p:pic>
      <p:sp>
        <p:nvSpPr>
          <p:cNvPr id="35" name="Прямоугольник 34"/>
          <p:cNvSpPr/>
          <p:nvPr/>
        </p:nvSpPr>
        <p:spPr>
          <a:xfrm>
            <a:off x="161637" y="1485085"/>
            <a:ext cx="6165955" cy="1892804"/>
          </a:xfrm>
          <a:prstGeom prst="rect">
            <a:avLst/>
          </a:prstGeom>
        </p:spPr>
        <p:txBody>
          <a:bodyPr wrap="square" lIns="91417" tIns="45709" rIns="91417" bIns="45709">
            <a:spAutoFit/>
          </a:bodyPr>
          <a:lstStyle/>
          <a:p>
            <a:pPr indent="450000" algn="just"/>
            <a:r>
              <a:rPr lang="ru-RU" sz="1300" dirty="0">
                <a:latin typeface="Arial Narrow" panose="020B0606020202030204" pitchFamily="34" charset="0"/>
                <a:ea typeface="Calibri"/>
              </a:rPr>
              <a:t>Губернаторский проект "Решаем вместе!" реализуется </a:t>
            </a:r>
            <a:r>
              <a:rPr lang="ru-RU" sz="1300" dirty="0" smtClean="0">
                <a:latin typeface="Arial Narrow" panose="020B0606020202030204" pitchFamily="34" charset="0"/>
                <a:ea typeface="Calibri"/>
              </a:rPr>
              <a:t>с целью </a:t>
            </a:r>
            <a:r>
              <a:rPr lang="ru-RU" sz="1300" dirty="0">
                <a:latin typeface="Arial Narrow" panose="020B0606020202030204" pitchFamily="34" charset="0"/>
                <a:ea typeface="Calibri"/>
              </a:rPr>
              <a:t>повышения уровня комфортности проживания жителей Ярославской области, их вовлечения в решение первоочередных проблем местного значения. В рамках проекта муниципальным образованиям на конкурсной основе предоставляется финансовая помощь из федерального и областного бюджетов на выполнение проектов, поддержанных населением. Губернаторский проект направлен на формирование местного бюджета (бюджета муниципального образования) понятного жителю или открытого бюджета. Согласно методологии Министерства финансов Российской Федерации губернаторский проект является примером инициативного бюджетирования</a:t>
            </a:r>
            <a:endParaRPr lang="ru-RU" sz="1300" i="1" dirty="0">
              <a:latin typeface="Arial Narrow" panose="020B0606020202030204" pitchFamily="34" charset="0"/>
              <a:cs typeface="Times New Roman" panose="02020603050405020304" pitchFamily="18" charset="0"/>
            </a:endParaRPr>
          </a:p>
        </p:txBody>
      </p:sp>
      <p:sp>
        <p:nvSpPr>
          <p:cNvPr id="22" name="Прямоугольник 21"/>
          <p:cNvSpPr/>
          <p:nvPr/>
        </p:nvSpPr>
        <p:spPr>
          <a:xfrm>
            <a:off x="6385311" y="7392888"/>
            <a:ext cx="6303153" cy="1492694"/>
          </a:xfrm>
          <a:prstGeom prst="rect">
            <a:avLst/>
          </a:prstGeom>
        </p:spPr>
        <p:txBody>
          <a:bodyPr wrap="square" lIns="91417" tIns="45709" rIns="91417" bIns="45709">
            <a:spAutoFit/>
          </a:bodyPr>
          <a:lstStyle>
            <a:defPPr>
              <a:defRPr lang="ru-RU"/>
            </a:defPPr>
            <a:lvl1pPr marL="0" algn="l" defTabSz="1279622" rtl="0" eaLnBrk="1" latinLnBrk="0" hangingPunct="1">
              <a:defRPr sz="2500" kern="1200">
                <a:solidFill>
                  <a:schemeClr val="tx1"/>
                </a:solidFill>
                <a:latin typeface="+mn-lt"/>
                <a:ea typeface="+mn-ea"/>
                <a:cs typeface="+mn-cs"/>
              </a:defRPr>
            </a:lvl1pPr>
            <a:lvl2pPr marL="639811" algn="l" defTabSz="1279622" rtl="0" eaLnBrk="1" latinLnBrk="0" hangingPunct="1">
              <a:defRPr sz="2500" kern="1200">
                <a:solidFill>
                  <a:schemeClr val="tx1"/>
                </a:solidFill>
                <a:latin typeface="+mn-lt"/>
                <a:ea typeface="+mn-ea"/>
                <a:cs typeface="+mn-cs"/>
              </a:defRPr>
            </a:lvl2pPr>
            <a:lvl3pPr marL="1279622" algn="l" defTabSz="1279622" rtl="0" eaLnBrk="1" latinLnBrk="0" hangingPunct="1">
              <a:defRPr sz="2500" kern="1200">
                <a:solidFill>
                  <a:schemeClr val="tx1"/>
                </a:solidFill>
                <a:latin typeface="+mn-lt"/>
                <a:ea typeface="+mn-ea"/>
                <a:cs typeface="+mn-cs"/>
              </a:defRPr>
            </a:lvl3pPr>
            <a:lvl4pPr marL="1919432" algn="l" defTabSz="1279622" rtl="0" eaLnBrk="1" latinLnBrk="0" hangingPunct="1">
              <a:defRPr sz="2500" kern="1200">
                <a:solidFill>
                  <a:schemeClr val="tx1"/>
                </a:solidFill>
                <a:latin typeface="+mn-lt"/>
                <a:ea typeface="+mn-ea"/>
                <a:cs typeface="+mn-cs"/>
              </a:defRPr>
            </a:lvl4pPr>
            <a:lvl5pPr marL="2559243" algn="l" defTabSz="1279622" rtl="0" eaLnBrk="1" latinLnBrk="0" hangingPunct="1">
              <a:defRPr sz="2500" kern="1200">
                <a:solidFill>
                  <a:schemeClr val="tx1"/>
                </a:solidFill>
                <a:latin typeface="+mn-lt"/>
                <a:ea typeface="+mn-ea"/>
                <a:cs typeface="+mn-cs"/>
              </a:defRPr>
            </a:lvl5pPr>
            <a:lvl6pPr marL="3199055" algn="l" defTabSz="1279622" rtl="0" eaLnBrk="1" latinLnBrk="0" hangingPunct="1">
              <a:defRPr sz="2500" kern="1200">
                <a:solidFill>
                  <a:schemeClr val="tx1"/>
                </a:solidFill>
                <a:latin typeface="+mn-lt"/>
                <a:ea typeface="+mn-ea"/>
                <a:cs typeface="+mn-cs"/>
              </a:defRPr>
            </a:lvl6pPr>
            <a:lvl7pPr marL="3838866" algn="l" defTabSz="1279622" rtl="0" eaLnBrk="1" latinLnBrk="0" hangingPunct="1">
              <a:defRPr sz="2500" kern="1200">
                <a:solidFill>
                  <a:schemeClr val="tx1"/>
                </a:solidFill>
                <a:latin typeface="+mn-lt"/>
                <a:ea typeface="+mn-ea"/>
                <a:cs typeface="+mn-cs"/>
              </a:defRPr>
            </a:lvl7pPr>
            <a:lvl8pPr marL="4478677" algn="l" defTabSz="1279622" rtl="0" eaLnBrk="1" latinLnBrk="0" hangingPunct="1">
              <a:defRPr sz="2500" kern="1200">
                <a:solidFill>
                  <a:schemeClr val="tx1"/>
                </a:solidFill>
                <a:latin typeface="+mn-lt"/>
                <a:ea typeface="+mn-ea"/>
                <a:cs typeface="+mn-cs"/>
              </a:defRPr>
            </a:lvl8pPr>
            <a:lvl9pPr marL="5118488" algn="l" defTabSz="1279622" rtl="0" eaLnBrk="1" latinLnBrk="0" hangingPunct="1">
              <a:defRPr sz="2500" kern="1200">
                <a:solidFill>
                  <a:schemeClr val="tx1"/>
                </a:solidFill>
                <a:latin typeface="+mn-lt"/>
                <a:ea typeface="+mn-ea"/>
                <a:cs typeface="+mn-cs"/>
              </a:defRPr>
            </a:lvl9pPr>
          </a:lstStyle>
          <a:p>
            <a:pPr indent="450000" algn="just"/>
            <a:r>
              <a:rPr lang="ru-RU" sz="1300" dirty="0" smtClean="0">
                <a:solidFill>
                  <a:schemeClr val="accent2">
                    <a:lumMod val="50000"/>
                  </a:schemeClr>
                </a:solidFill>
                <a:latin typeface="Times New Roman"/>
                <a:ea typeface="Calibri"/>
              </a:rPr>
              <a:t>Межбюджетные трансферты, предоставляемые и распределяемые в рамках  губернаторского проекта «Решаем вместе!», на 2019 год запланированы в сумме     739,8 млн. руб., в том числе:</a:t>
            </a:r>
          </a:p>
          <a:p>
            <a:pPr marL="285750" indent="-285750" algn="just">
              <a:buFontTx/>
              <a:buChar char="-"/>
            </a:pPr>
            <a:r>
              <a:rPr lang="ru-RU" sz="1300" i="1" dirty="0">
                <a:solidFill>
                  <a:schemeClr val="accent2">
                    <a:lumMod val="50000"/>
                  </a:schemeClr>
                </a:solidFill>
                <a:latin typeface="Times New Roman"/>
                <a:cs typeface="Times New Roman" panose="02020603050405020304" pitchFamily="18" charset="0"/>
              </a:rPr>
              <a:t>с</a:t>
            </a:r>
            <a:r>
              <a:rPr lang="ru-RU" sz="1300" i="1" dirty="0" smtClean="0">
                <a:solidFill>
                  <a:schemeClr val="accent2">
                    <a:lumMod val="50000"/>
                  </a:schemeClr>
                </a:solidFill>
                <a:latin typeface="Times New Roman"/>
                <a:cs typeface="Times New Roman" panose="02020603050405020304" pitchFamily="18" charset="0"/>
              </a:rPr>
              <a:t>убсидия на формирование современной городской среды – 579,8 млн. руб.;</a:t>
            </a:r>
          </a:p>
          <a:p>
            <a:pPr marL="285750" indent="-285750" algn="just">
              <a:buFontTx/>
              <a:buChar char="-"/>
            </a:pPr>
            <a:r>
              <a:rPr lang="ru-RU" sz="1300" i="1" dirty="0" smtClean="0">
                <a:solidFill>
                  <a:schemeClr val="accent2">
                    <a:lumMod val="50000"/>
                  </a:schemeClr>
                </a:solidFill>
                <a:latin typeface="Times New Roman"/>
                <a:cs typeface="Times New Roman" panose="02020603050405020304" pitchFamily="18" charset="0"/>
              </a:rPr>
              <a:t>субсидия на реализацию мероприятий инициативного бюджетирования на территории Ярославской области (поддержку местных инициатив –              160,0 млн. руб.</a:t>
            </a:r>
          </a:p>
        </p:txBody>
      </p:sp>
    </p:spTree>
    <p:extLst>
      <p:ext uri="{BB962C8B-B14F-4D97-AF65-F5344CB8AC3E}">
        <p14:creationId xmlns:p14="http://schemas.microsoft.com/office/powerpoint/2010/main" val="24495472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6410110" y="0"/>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0" y="2"/>
            <a:ext cx="12801600"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7" name="Прямоугольник 6"/>
          <p:cNvSpPr/>
          <p:nvPr/>
        </p:nvSpPr>
        <p:spPr>
          <a:xfrm>
            <a:off x="424137" y="138651"/>
            <a:ext cx="5489809" cy="329298"/>
          </a:xfrm>
          <a:prstGeom prst="rect">
            <a:avLst/>
          </a:prstGeom>
          <a:solidFill>
            <a:schemeClr val="accent4">
              <a:lumMod val="60000"/>
              <a:lumOff val="40000"/>
            </a:schemeClr>
          </a:solidFill>
        </p:spPr>
        <p:txBody>
          <a:bodyPr wrap="square" lIns="91417" tIns="45709" rIns="91417" bIns="45709">
            <a:spAutoFit/>
          </a:bodyPr>
          <a:lstStyle/>
          <a:p>
            <a:pPr algn="ctr"/>
            <a:r>
              <a:rPr lang="ru-RU" sz="1500" b="1" dirty="0">
                <a:solidFill>
                  <a:schemeClr val="bg1"/>
                </a:solidFill>
                <a:latin typeface="Arial Narrow" panose="020B0606020202030204" pitchFamily="34" charset="0"/>
              </a:rPr>
              <a:t>Адресная инвестиционная программа Ярославской области</a:t>
            </a:r>
          </a:p>
        </p:txBody>
      </p:sp>
      <p:graphicFrame>
        <p:nvGraphicFramePr>
          <p:cNvPr id="8" name="Диаграмма 7"/>
          <p:cNvGraphicFramePr>
            <a:graphicFrameLocks/>
          </p:cNvGraphicFramePr>
          <p:nvPr>
            <p:extLst>
              <p:ext uri="{D42A27DB-BD31-4B8C-83A1-F6EECF244321}">
                <p14:modId xmlns:p14="http://schemas.microsoft.com/office/powerpoint/2010/main" val="980575569"/>
              </p:ext>
            </p:extLst>
          </p:nvPr>
        </p:nvGraphicFramePr>
        <p:xfrm>
          <a:off x="10445" y="1023900"/>
          <a:ext cx="1656185" cy="1656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Диаграмма 8"/>
          <p:cNvGraphicFramePr>
            <a:graphicFrameLocks/>
          </p:cNvGraphicFramePr>
          <p:nvPr>
            <p:extLst>
              <p:ext uri="{D42A27DB-BD31-4B8C-83A1-F6EECF244321}">
                <p14:modId xmlns:p14="http://schemas.microsoft.com/office/powerpoint/2010/main" val="4201929443"/>
              </p:ext>
            </p:extLst>
          </p:nvPr>
        </p:nvGraphicFramePr>
        <p:xfrm>
          <a:off x="3035007" y="1067580"/>
          <a:ext cx="1656000" cy="1656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Диаграмма 10"/>
          <p:cNvGraphicFramePr>
            <a:graphicFrameLocks/>
          </p:cNvGraphicFramePr>
          <p:nvPr>
            <p:extLst>
              <p:ext uri="{D42A27DB-BD31-4B8C-83A1-F6EECF244321}">
                <p14:modId xmlns:p14="http://schemas.microsoft.com/office/powerpoint/2010/main" val="3161279661"/>
              </p:ext>
            </p:extLst>
          </p:nvPr>
        </p:nvGraphicFramePr>
        <p:xfrm>
          <a:off x="3014241" y="2436069"/>
          <a:ext cx="1656000" cy="1656000"/>
        </p:xfrm>
        <a:graphic>
          <a:graphicData uri="http://schemas.openxmlformats.org/drawingml/2006/chart">
            <c:chart xmlns:c="http://schemas.openxmlformats.org/drawingml/2006/chart" xmlns:r="http://schemas.openxmlformats.org/officeDocument/2006/relationships" r:id="rId5"/>
          </a:graphicData>
        </a:graphic>
      </p:graphicFrame>
      <p:sp>
        <p:nvSpPr>
          <p:cNvPr id="15" name="TextBox 14"/>
          <p:cNvSpPr txBox="1"/>
          <p:nvPr/>
        </p:nvSpPr>
        <p:spPr>
          <a:xfrm>
            <a:off x="0" y="605915"/>
            <a:ext cx="6328792" cy="492430"/>
          </a:xfrm>
          <a:prstGeom prst="rect">
            <a:avLst/>
          </a:prstGeom>
          <a:noFill/>
        </p:spPr>
        <p:txBody>
          <a:bodyPr wrap="square" lIns="91417" tIns="45709" rIns="91417" bIns="45709" rtlCol="0">
            <a:spAutoFit/>
          </a:bodyPr>
          <a:lstStyle/>
          <a:p>
            <a:r>
              <a:rPr lang="ru-RU" sz="1300" dirty="0">
                <a:latin typeface="Arial Narrow" panose="020B0606020202030204" pitchFamily="34" charset="0"/>
              </a:rPr>
              <a:t>Расходы по АИП Ярославской области </a:t>
            </a:r>
            <a:r>
              <a:rPr lang="ru-RU" sz="1300" b="1" dirty="0">
                <a:latin typeface="Arial Narrow" panose="020B0606020202030204" pitchFamily="34" charset="0"/>
              </a:rPr>
              <a:t>на 2019 год </a:t>
            </a:r>
            <a:r>
              <a:rPr lang="ru-RU" sz="1300" dirty="0">
                <a:latin typeface="Arial Narrow" panose="020B0606020202030204" pitchFamily="34" charset="0"/>
              </a:rPr>
              <a:t>запланированы </a:t>
            </a:r>
            <a:r>
              <a:rPr lang="ru-RU" sz="1300" b="1" dirty="0">
                <a:latin typeface="Arial Narrow" panose="020B0606020202030204" pitchFamily="34" charset="0"/>
              </a:rPr>
              <a:t>в размере 5,58 млрд. руб. </a:t>
            </a:r>
            <a:r>
              <a:rPr lang="ru-RU" sz="1300" dirty="0">
                <a:latin typeface="Arial Narrow" panose="020B0606020202030204" pitchFamily="34" charset="0"/>
              </a:rPr>
              <a:t>по следующим направлениям:</a:t>
            </a:r>
          </a:p>
        </p:txBody>
      </p:sp>
      <p:sp>
        <p:nvSpPr>
          <p:cNvPr id="17" name="Прямоугольник 16"/>
          <p:cNvSpPr/>
          <p:nvPr/>
        </p:nvSpPr>
        <p:spPr>
          <a:xfrm>
            <a:off x="1424619" y="1267122"/>
            <a:ext cx="1754864" cy="1169552"/>
          </a:xfrm>
          <a:prstGeom prst="rect">
            <a:avLst/>
          </a:prstGeom>
        </p:spPr>
        <p:txBody>
          <a:bodyPr wrap="square" lIns="91417" tIns="45709" rIns="91417" bIns="45709">
            <a:spAutoFit/>
          </a:bodyPr>
          <a:lstStyle/>
          <a:p>
            <a:r>
              <a:rPr lang="ru-RU" sz="1000" u="sng" dirty="0">
                <a:latin typeface="Arial Narrow" panose="020B0606020202030204" pitchFamily="34" charset="0"/>
              </a:rPr>
              <a:t>СТРОИТЕЛЬСТВО СОЦИАЛЬНЫХ ОБЪЕКТОВ</a:t>
            </a:r>
            <a:r>
              <a:rPr lang="ru-RU" sz="1000" dirty="0">
                <a:latin typeface="Arial Narrow" panose="020B0606020202030204" pitchFamily="34" charset="0"/>
              </a:rPr>
              <a:t>:</a:t>
            </a:r>
          </a:p>
          <a:p>
            <a:pPr marL="171409" indent="-171409">
              <a:buFontTx/>
              <a:buChar char="-"/>
            </a:pPr>
            <a:r>
              <a:rPr lang="ru-RU" sz="1000" dirty="0">
                <a:latin typeface="Arial Narrow" panose="020B0606020202030204" pitchFamily="34" charset="0"/>
              </a:rPr>
              <a:t>детские сады,</a:t>
            </a:r>
          </a:p>
          <a:p>
            <a:pPr marL="171409" indent="-171409">
              <a:buFontTx/>
              <a:buChar char="-"/>
            </a:pPr>
            <a:r>
              <a:rPr lang="ru-RU" sz="1000" dirty="0">
                <a:latin typeface="Arial Narrow" panose="020B0606020202030204" pitchFamily="34" charset="0"/>
              </a:rPr>
              <a:t>школы,</a:t>
            </a:r>
          </a:p>
          <a:p>
            <a:pPr marL="171409" indent="-171409">
              <a:buFontTx/>
              <a:buChar char="-"/>
            </a:pPr>
            <a:r>
              <a:rPr lang="ru-RU" sz="1000" dirty="0">
                <a:latin typeface="Arial Narrow" panose="020B0606020202030204" pitchFamily="34" charset="0"/>
              </a:rPr>
              <a:t>больницы,</a:t>
            </a:r>
          </a:p>
          <a:p>
            <a:pPr marL="171409" indent="-171409">
              <a:buFontTx/>
              <a:buChar char="-"/>
            </a:pPr>
            <a:r>
              <a:rPr lang="ru-RU" sz="1000" dirty="0">
                <a:latin typeface="Arial Narrow" panose="020B0606020202030204" pitchFamily="34" charset="0"/>
              </a:rPr>
              <a:t>дома культуры,</a:t>
            </a:r>
          </a:p>
          <a:p>
            <a:pPr marL="171409" indent="-171409">
              <a:buFontTx/>
              <a:buChar char="-"/>
            </a:pPr>
            <a:r>
              <a:rPr lang="ru-RU" sz="1000" dirty="0">
                <a:latin typeface="Arial Narrow" panose="020B0606020202030204" pitchFamily="34" charset="0"/>
              </a:rPr>
              <a:t>ФОК</a:t>
            </a:r>
          </a:p>
        </p:txBody>
      </p:sp>
      <p:sp>
        <p:nvSpPr>
          <p:cNvPr id="18" name="Прямоугольник 17"/>
          <p:cNvSpPr/>
          <p:nvPr/>
        </p:nvSpPr>
        <p:spPr>
          <a:xfrm>
            <a:off x="4437951" y="1281336"/>
            <a:ext cx="1780514" cy="1015664"/>
          </a:xfrm>
          <a:prstGeom prst="rect">
            <a:avLst/>
          </a:prstGeom>
        </p:spPr>
        <p:txBody>
          <a:bodyPr wrap="square" lIns="91417" tIns="45709" rIns="91417" bIns="45709">
            <a:spAutoFit/>
          </a:bodyPr>
          <a:lstStyle/>
          <a:p>
            <a:r>
              <a:rPr lang="ru-RU" sz="1000" u="sng" dirty="0">
                <a:latin typeface="Arial Narrow" panose="020B0606020202030204" pitchFamily="34" charset="0"/>
              </a:rPr>
              <a:t>РАЗВИТИЕ СЕТИ АВТОМОБИЛЬНЫХ ДОРОГ:</a:t>
            </a:r>
          </a:p>
          <a:p>
            <a:pPr marL="171409" indent="-171409">
              <a:buFontTx/>
              <a:buChar char="-"/>
            </a:pPr>
            <a:r>
              <a:rPr lang="ru-RU" sz="1000" dirty="0">
                <a:latin typeface="Arial Narrow" panose="020B0606020202030204" pitchFamily="34" charset="0"/>
              </a:rPr>
              <a:t>строительство и реконструкция автодорог,</a:t>
            </a:r>
          </a:p>
          <a:p>
            <a:pPr marL="171409" indent="-171409">
              <a:buFontTx/>
              <a:buChar char="-"/>
            </a:pPr>
            <a:r>
              <a:rPr lang="ru-RU" sz="1000" dirty="0">
                <a:latin typeface="Arial Narrow" panose="020B0606020202030204" pitchFamily="34" charset="0"/>
              </a:rPr>
              <a:t>реконструкция мостового перехода</a:t>
            </a:r>
          </a:p>
        </p:txBody>
      </p:sp>
      <p:sp>
        <p:nvSpPr>
          <p:cNvPr id="19" name="Прямоугольник 18"/>
          <p:cNvSpPr/>
          <p:nvPr/>
        </p:nvSpPr>
        <p:spPr>
          <a:xfrm>
            <a:off x="1429933" y="2587685"/>
            <a:ext cx="1884966" cy="861774"/>
          </a:xfrm>
          <a:prstGeom prst="rect">
            <a:avLst/>
          </a:prstGeom>
        </p:spPr>
        <p:txBody>
          <a:bodyPr wrap="square" lIns="91417" tIns="45709" rIns="91417" bIns="45709">
            <a:spAutoFit/>
          </a:bodyPr>
          <a:lstStyle/>
          <a:p>
            <a:r>
              <a:rPr lang="ru-RU" sz="1000" u="sng" dirty="0">
                <a:latin typeface="Arial Narrow" panose="020B0606020202030204" pitchFamily="34" charset="0"/>
              </a:rPr>
              <a:t>ОБЕСПЕЧЕНИЕ ДОСТУПНЫМ И КОМФОРТНЫМ ЖИЛЬЕМ НАСЕЛЕНИЯ</a:t>
            </a:r>
            <a:r>
              <a:rPr lang="ru-RU" sz="1000" dirty="0">
                <a:latin typeface="Arial Narrow" panose="020B0606020202030204" pitchFamily="34" charset="0"/>
              </a:rPr>
              <a:t>:</a:t>
            </a:r>
          </a:p>
          <a:p>
            <a:pPr marL="171409" indent="-171409">
              <a:buFontTx/>
              <a:buChar char="-"/>
            </a:pPr>
            <a:r>
              <a:rPr lang="ru-RU" sz="1000" dirty="0">
                <a:latin typeface="Arial Narrow" panose="020B0606020202030204" pitchFamily="34" charset="0"/>
              </a:rPr>
              <a:t>жилье детям-сиротам,</a:t>
            </a:r>
          </a:p>
          <a:p>
            <a:pPr marL="171409" indent="-171409">
              <a:buFontTx/>
              <a:buChar char="-"/>
            </a:pPr>
            <a:r>
              <a:rPr lang="ru-RU" sz="1000" dirty="0">
                <a:latin typeface="Arial Narrow" panose="020B0606020202030204" pitchFamily="34" charset="0"/>
              </a:rPr>
              <a:t>расселение аварийных домов</a:t>
            </a:r>
          </a:p>
        </p:txBody>
      </p:sp>
      <p:sp>
        <p:nvSpPr>
          <p:cNvPr id="20" name="Прямоугольник 19"/>
          <p:cNvSpPr/>
          <p:nvPr/>
        </p:nvSpPr>
        <p:spPr>
          <a:xfrm>
            <a:off x="4462753" y="2479964"/>
            <a:ext cx="1986634" cy="1477328"/>
          </a:xfrm>
          <a:prstGeom prst="rect">
            <a:avLst/>
          </a:prstGeom>
        </p:spPr>
        <p:txBody>
          <a:bodyPr wrap="square" lIns="91417" tIns="45709" rIns="91417" bIns="45709">
            <a:spAutoFit/>
          </a:bodyPr>
          <a:lstStyle/>
          <a:p>
            <a:r>
              <a:rPr lang="ru-RU" sz="1000" u="sng" dirty="0">
                <a:latin typeface="Arial Narrow" panose="020B0606020202030204" pitchFamily="34" charset="0"/>
              </a:rPr>
              <a:t>ДРУГИЕ НАПРАВЛЕНИЯ:</a:t>
            </a:r>
          </a:p>
          <a:p>
            <a:pPr marL="171409" indent="-171409">
              <a:buFontTx/>
              <a:buChar char="-"/>
            </a:pPr>
            <a:r>
              <a:rPr lang="ru-RU" sz="1000" dirty="0">
                <a:latin typeface="Arial Narrow" panose="020B0606020202030204" pitchFamily="34" charset="0"/>
              </a:rPr>
              <a:t>строительство  очистных сооружений,</a:t>
            </a:r>
          </a:p>
          <a:p>
            <a:pPr marL="171409" indent="-171409">
              <a:buFontTx/>
              <a:buChar char="-"/>
            </a:pPr>
            <a:r>
              <a:rPr lang="ru-RU" sz="1000" dirty="0">
                <a:latin typeface="Arial Narrow" panose="020B0606020202030204" pitchFamily="34" charset="0"/>
              </a:rPr>
              <a:t>газификация территорий,</a:t>
            </a:r>
          </a:p>
          <a:p>
            <a:pPr marL="171409" indent="-171409">
              <a:buFontTx/>
              <a:buChar char="-"/>
            </a:pPr>
            <a:r>
              <a:rPr lang="ru-RU" sz="1000" dirty="0">
                <a:latin typeface="Arial Narrow" panose="020B0606020202030204" pitchFamily="34" charset="0"/>
              </a:rPr>
              <a:t>перевод котельных на природный газ,</a:t>
            </a:r>
          </a:p>
          <a:p>
            <a:pPr marL="171409" indent="-171409">
              <a:buFontTx/>
              <a:buChar char="-"/>
            </a:pPr>
            <a:r>
              <a:rPr lang="ru-RU" sz="1000" dirty="0">
                <a:latin typeface="Arial Narrow" panose="020B0606020202030204" pitchFamily="34" charset="0"/>
              </a:rPr>
              <a:t>субсидиарная поддержка инфраструктуры субъектов предпринимателей</a:t>
            </a:r>
          </a:p>
        </p:txBody>
      </p:sp>
      <p:sp>
        <p:nvSpPr>
          <p:cNvPr id="22" name="Прямоугольник 21"/>
          <p:cNvSpPr/>
          <p:nvPr/>
        </p:nvSpPr>
        <p:spPr>
          <a:xfrm>
            <a:off x="424134" y="4099803"/>
            <a:ext cx="5489809" cy="329298"/>
          </a:xfrm>
          <a:prstGeom prst="rect">
            <a:avLst/>
          </a:prstGeom>
          <a:solidFill>
            <a:schemeClr val="accent5"/>
          </a:solidFill>
        </p:spPr>
        <p:txBody>
          <a:bodyPr wrap="square" lIns="91417" tIns="45709" rIns="91417" bIns="45709">
            <a:spAutoFit/>
          </a:bodyPr>
          <a:lstStyle/>
          <a:p>
            <a:pPr algn="ctr"/>
            <a:r>
              <a:rPr lang="ru-RU" sz="1500" b="1" dirty="0">
                <a:solidFill>
                  <a:schemeClr val="bg1"/>
                </a:solidFill>
                <a:latin typeface="Arial Narrow" panose="020B0606020202030204" pitchFamily="34" charset="0"/>
              </a:rPr>
              <a:t>Дорожный фонд Ярославской области</a:t>
            </a:r>
          </a:p>
        </p:txBody>
      </p:sp>
      <p:sp>
        <p:nvSpPr>
          <p:cNvPr id="23" name="TextBox 22"/>
          <p:cNvSpPr txBox="1"/>
          <p:nvPr/>
        </p:nvSpPr>
        <p:spPr>
          <a:xfrm>
            <a:off x="261996" y="4523602"/>
            <a:ext cx="6066796" cy="292366"/>
          </a:xfrm>
          <a:prstGeom prst="rect">
            <a:avLst/>
          </a:prstGeom>
          <a:noFill/>
        </p:spPr>
        <p:txBody>
          <a:bodyPr wrap="square" lIns="91417" tIns="45709" rIns="91417" bIns="45709" rtlCol="0">
            <a:spAutoFit/>
          </a:bodyPr>
          <a:lstStyle/>
          <a:p>
            <a:r>
              <a:rPr lang="ru-RU" sz="1300" dirty="0">
                <a:latin typeface="Arial Narrow" panose="020B0606020202030204" pitchFamily="34" charset="0"/>
              </a:rPr>
              <a:t>Дорожный фонд Ярославской области </a:t>
            </a:r>
            <a:r>
              <a:rPr lang="ru-RU" sz="1300" b="1" dirty="0">
                <a:latin typeface="Arial Narrow" panose="020B0606020202030204" pitchFamily="34" charset="0"/>
              </a:rPr>
              <a:t>на 2019 год </a:t>
            </a:r>
            <a:r>
              <a:rPr lang="ru-RU" sz="1300" dirty="0">
                <a:latin typeface="Arial Narrow" panose="020B0606020202030204" pitchFamily="34" charset="0"/>
              </a:rPr>
              <a:t>запланирован </a:t>
            </a:r>
            <a:r>
              <a:rPr lang="ru-RU" sz="1300" b="1" dirty="0">
                <a:latin typeface="Arial Narrow" panose="020B0606020202030204" pitchFamily="34" charset="0"/>
              </a:rPr>
              <a:t>в объеме 7,1 млрд. руб. </a:t>
            </a:r>
          </a:p>
        </p:txBody>
      </p:sp>
      <p:graphicFrame>
        <p:nvGraphicFramePr>
          <p:cNvPr id="24" name="Таблица 23"/>
          <p:cNvGraphicFramePr>
            <a:graphicFrameLocks noGrp="1"/>
          </p:cNvGraphicFramePr>
          <p:nvPr>
            <p:extLst>
              <p:ext uri="{D42A27DB-BD31-4B8C-83A1-F6EECF244321}">
                <p14:modId xmlns:p14="http://schemas.microsoft.com/office/powerpoint/2010/main" val="605054979"/>
              </p:ext>
            </p:extLst>
          </p:nvPr>
        </p:nvGraphicFramePr>
        <p:xfrm>
          <a:off x="207650" y="4800603"/>
          <a:ext cx="2971834" cy="4361167"/>
        </p:xfrm>
        <a:graphic>
          <a:graphicData uri="http://schemas.openxmlformats.org/drawingml/2006/table">
            <a:tbl>
              <a:tblPr firstRow="1" lastRow="1" bandRow="1">
                <a:tableStyleId>{5FD0F851-EC5A-4D38-B0AD-8093EC10F338}</a:tableStyleId>
              </a:tblPr>
              <a:tblGrid>
                <a:gridCol w="2516025"/>
                <a:gridCol w="455809"/>
              </a:tblGrid>
              <a:tr h="266841">
                <a:tc gridSpan="2">
                  <a:txBody>
                    <a:bodyPr/>
                    <a:lstStyle/>
                    <a:p>
                      <a:pPr algn="r" fontAlgn="b"/>
                      <a:r>
                        <a:rPr lang="ru-RU" sz="1000" u="none" strike="noStrike" dirty="0" smtClean="0">
                          <a:effectLst/>
                          <a:latin typeface="Arial Narrow" panose="020B0606020202030204" pitchFamily="34" charset="0"/>
                        </a:rPr>
                        <a:t>ДОХОДЫ ДОРОЖНОГО ФОНДА,     млн. руб.</a:t>
                      </a:r>
                      <a:endParaRPr lang="ru-RU" sz="1000" b="0" i="0" u="none" strike="noStrike" dirty="0">
                        <a:solidFill>
                          <a:srgbClr val="000000"/>
                        </a:solidFill>
                        <a:effectLst/>
                        <a:latin typeface="Arial Narrow" panose="020B0606020202030204" pitchFamily="34" charset="0"/>
                      </a:endParaRPr>
                    </a:p>
                  </a:txBody>
                  <a:tcPr marL="9526" marR="9526" marT="9526" marB="0" anchor="ctr"/>
                </a:tc>
                <a:tc hMerge="1">
                  <a:txBody>
                    <a:bodyPr/>
                    <a:lstStyle/>
                    <a:p>
                      <a:pPr algn="r" fontAlgn="b"/>
                      <a:endParaRPr lang="ru-RU" sz="1000" b="0" i="0" u="none" strike="noStrike" dirty="0">
                        <a:solidFill>
                          <a:srgbClr val="000000"/>
                        </a:solidFill>
                        <a:effectLst/>
                        <a:latin typeface="Arial Narrow" panose="020B0606020202030204" pitchFamily="34" charset="0"/>
                      </a:endParaRPr>
                    </a:p>
                  </a:txBody>
                  <a:tcPr marL="9525" marR="9525" marT="9525" marB="0" anchor="b"/>
                </a:tc>
              </a:tr>
              <a:tr h="165204">
                <a:tc>
                  <a:txBody>
                    <a:bodyPr/>
                    <a:lstStyle/>
                    <a:p>
                      <a:pPr algn="l" fontAlgn="b"/>
                      <a:r>
                        <a:rPr lang="ru-RU" sz="1000" u="none" strike="noStrike" dirty="0">
                          <a:effectLst/>
                          <a:latin typeface="Arial Narrow" panose="020B0606020202030204" pitchFamily="34" charset="0"/>
                        </a:rPr>
                        <a:t>Акцизы на нефтепродукты</a:t>
                      </a:r>
                      <a:endParaRPr lang="ru-RU" sz="1000" b="0" i="0" u="none" strike="noStrike" dirty="0">
                        <a:solidFill>
                          <a:srgbClr val="000000"/>
                        </a:solidFill>
                        <a:effectLst/>
                        <a:latin typeface="Arial Narrow" panose="020B0606020202030204" pitchFamily="34" charset="0"/>
                      </a:endParaRPr>
                    </a:p>
                  </a:txBody>
                  <a:tcPr marL="9526" marR="9526" marT="9526" marB="0" anchor="b"/>
                </a:tc>
                <a:tc>
                  <a:txBody>
                    <a:bodyPr/>
                    <a:lstStyle/>
                    <a:p>
                      <a:pPr algn="ctr" fontAlgn="b"/>
                      <a:r>
                        <a:rPr lang="ru-RU" sz="1000" b="1" u="none" strike="noStrike" dirty="0" smtClean="0">
                          <a:effectLst/>
                          <a:latin typeface="Arial Narrow" panose="020B0606020202030204" pitchFamily="34" charset="0"/>
                        </a:rPr>
                        <a:t>2</a:t>
                      </a:r>
                      <a:r>
                        <a:rPr lang="en-US" sz="1000" b="1" u="none" strike="noStrike" dirty="0" smtClean="0">
                          <a:effectLst/>
                          <a:latin typeface="Arial Narrow" panose="020B0606020202030204" pitchFamily="34" charset="0"/>
                        </a:rPr>
                        <a:t> </a:t>
                      </a:r>
                      <a:r>
                        <a:rPr lang="ru-RU" sz="1000" b="1" u="none" strike="noStrike" dirty="0" smtClean="0">
                          <a:effectLst/>
                          <a:latin typeface="Arial Narrow" panose="020B0606020202030204" pitchFamily="34" charset="0"/>
                        </a:rPr>
                        <a:t>996,00</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r h="216024">
                <a:tc>
                  <a:txBody>
                    <a:bodyPr/>
                    <a:lstStyle/>
                    <a:p>
                      <a:pPr algn="l" fontAlgn="b"/>
                      <a:r>
                        <a:rPr lang="ru-RU" sz="1000" u="none" strike="noStrike" dirty="0" smtClean="0">
                          <a:effectLst/>
                          <a:latin typeface="Arial Narrow" panose="020B0606020202030204" pitchFamily="34" charset="0"/>
                        </a:rPr>
                        <a:t>Транспортный </a:t>
                      </a:r>
                      <a:r>
                        <a:rPr lang="ru-RU" sz="1000" u="none" strike="noStrike" dirty="0">
                          <a:effectLst/>
                          <a:latin typeface="Arial Narrow" panose="020B0606020202030204" pitchFamily="34" charset="0"/>
                        </a:rPr>
                        <a:t>налог</a:t>
                      </a:r>
                      <a:endParaRPr lang="ru-RU" sz="1000" b="0" i="0" u="none" strike="noStrike" dirty="0">
                        <a:solidFill>
                          <a:srgbClr val="000000"/>
                        </a:solidFill>
                        <a:effectLst/>
                        <a:latin typeface="Arial Narrow" panose="020B0606020202030204" pitchFamily="34" charset="0"/>
                      </a:endParaRPr>
                    </a:p>
                  </a:txBody>
                  <a:tcPr marL="9526" marR="9526" marT="9526" marB="0" anchor="b"/>
                </a:tc>
                <a:tc>
                  <a:txBody>
                    <a:bodyPr/>
                    <a:lstStyle/>
                    <a:p>
                      <a:pPr algn="ctr" fontAlgn="b"/>
                      <a:r>
                        <a:rPr lang="ru-RU" sz="1000" b="1" u="none" strike="noStrike" dirty="0" smtClean="0">
                          <a:effectLst/>
                          <a:latin typeface="Arial Narrow" panose="020B0606020202030204" pitchFamily="34" charset="0"/>
                        </a:rPr>
                        <a:t>1</a:t>
                      </a:r>
                      <a:r>
                        <a:rPr lang="en-US" sz="1000" b="1" u="none" strike="noStrike" dirty="0" smtClean="0">
                          <a:effectLst/>
                          <a:latin typeface="Arial Narrow" panose="020B0606020202030204" pitchFamily="34" charset="0"/>
                        </a:rPr>
                        <a:t> </a:t>
                      </a:r>
                      <a:r>
                        <a:rPr lang="ru-RU" sz="1000" b="1" u="none" strike="noStrike" dirty="0" smtClean="0">
                          <a:effectLst/>
                          <a:latin typeface="Arial Narrow" panose="020B0606020202030204" pitchFamily="34" charset="0"/>
                        </a:rPr>
                        <a:t>356,00</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r h="504056">
                <a:tc>
                  <a:txBody>
                    <a:bodyPr/>
                    <a:lstStyle/>
                    <a:p>
                      <a:pPr algn="l" fontAlgn="b"/>
                      <a:r>
                        <a:rPr lang="ru-RU" sz="1000" u="none" strike="noStrike" dirty="0">
                          <a:effectLst/>
                          <a:latin typeface="Arial Narrow" panose="020B0606020202030204" pitchFamily="34" charset="0"/>
                        </a:rPr>
                        <a:t>Денежные взыскания (штрафы) за нарушение законодательства РФ о безопасности дорожного движения</a:t>
                      </a:r>
                      <a:endParaRPr lang="ru-RU" sz="1000" b="0" i="0" u="none" strike="noStrike" dirty="0">
                        <a:solidFill>
                          <a:srgbClr val="000000"/>
                        </a:solidFill>
                        <a:effectLst/>
                        <a:latin typeface="Arial Narrow" panose="020B0606020202030204" pitchFamily="34" charset="0"/>
                      </a:endParaRPr>
                    </a:p>
                  </a:txBody>
                  <a:tcPr marL="9526" marR="9526" marT="9526" marB="0" anchor="b"/>
                </a:tc>
                <a:tc>
                  <a:txBody>
                    <a:bodyPr/>
                    <a:lstStyle/>
                    <a:p>
                      <a:pPr algn="ctr" fontAlgn="b"/>
                      <a:r>
                        <a:rPr lang="ru-RU" sz="1000" b="1" u="none" strike="noStrike" dirty="0" smtClean="0">
                          <a:effectLst/>
                          <a:latin typeface="Arial Narrow" panose="020B0606020202030204" pitchFamily="34" charset="0"/>
                        </a:rPr>
                        <a:t>494,47</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r h="161925">
                <a:tc>
                  <a:txBody>
                    <a:bodyPr/>
                    <a:lstStyle/>
                    <a:p>
                      <a:pPr algn="l" fontAlgn="b"/>
                      <a:r>
                        <a:rPr lang="ru-RU" sz="1000" u="none" strike="noStrike" dirty="0">
                          <a:effectLst/>
                          <a:latin typeface="Arial Narrow" panose="020B0606020202030204" pitchFamily="34" charset="0"/>
                        </a:rPr>
                        <a:t>Субсидии из федерального бюджета</a:t>
                      </a:r>
                      <a:endParaRPr lang="ru-RU" sz="1000" b="0" i="0" u="none" strike="noStrike" dirty="0">
                        <a:solidFill>
                          <a:srgbClr val="000000"/>
                        </a:solidFill>
                        <a:effectLst/>
                        <a:latin typeface="Arial Narrow" panose="020B0606020202030204" pitchFamily="34" charset="0"/>
                      </a:endParaRPr>
                    </a:p>
                  </a:txBody>
                  <a:tcPr marL="9526" marR="9526" marT="9526" marB="0" anchor="b"/>
                </a:tc>
                <a:tc>
                  <a:txBody>
                    <a:bodyPr/>
                    <a:lstStyle/>
                    <a:p>
                      <a:pPr algn="ctr" fontAlgn="b"/>
                      <a:r>
                        <a:rPr lang="ru-RU" sz="1000" b="1" u="none" strike="noStrike" dirty="0" smtClean="0">
                          <a:effectLst/>
                          <a:latin typeface="Arial Narrow" panose="020B0606020202030204" pitchFamily="34" charset="0"/>
                        </a:rPr>
                        <a:t>538,95</a:t>
                      </a:r>
                      <a:endParaRPr lang="ru-RU" sz="1000" b="1" u="none" strike="noStrike" dirty="0">
                        <a:effectLst/>
                        <a:latin typeface="Arial Narrow" panose="020B0606020202030204" pitchFamily="34" charset="0"/>
                      </a:endParaRPr>
                    </a:p>
                  </a:txBody>
                  <a:tcPr marL="9526" marR="9526" marT="9526" marB="0" anchor="ctr"/>
                </a:tc>
              </a:tr>
              <a:tr h="558155">
                <a:tc>
                  <a:txBody>
                    <a:bodyPr/>
                    <a:lstStyle/>
                    <a:p>
                      <a:pPr algn="l" fontAlgn="b"/>
                      <a:r>
                        <a:rPr lang="ru-RU" sz="1000" u="none" strike="noStrike" dirty="0" smtClean="0">
                          <a:effectLst/>
                          <a:latin typeface="Arial Narrow" panose="020B0606020202030204" pitchFamily="34" charset="0"/>
                        </a:rPr>
                        <a:t>Возмещение </a:t>
                      </a:r>
                      <a:r>
                        <a:rPr lang="ru-RU" sz="1000" u="none" strike="noStrike" dirty="0">
                          <a:effectLst/>
                          <a:latin typeface="Arial Narrow" panose="020B0606020202030204" pitchFamily="34" charset="0"/>
                        </a:rPr>
                        <a:t>вреда, причиняемого дорогам транспортными средствами, осуществляющими перевозки тяжеловесных грузов</a:t>
                      </a:r>
                      <a:endParaRPr lang="ru-RU" sz="1000" b="0" i="0" u="none" strike="noStrike" dirty="0">
                        <a:solidFill>
                          <a:srgbClr val="000000"/>
                        </a:solidFill>
                        <a:effectLst/>
                        <a:latin typeface="Arial Narrow" panose="020B0606020202030204" pitchFamily="34" charset="0"/>
                      </a:endParaRPr>
                    </a:p>
                  </a:txBody>
                  <a:tcPr marL="9526" marR="9526" marT="9526" marB="0" anchor="b"/>
                </a:tc>
                <a:tc>
                  <a:txBody>
                    <a:bodyPr/>
                    <a:lstStyle/>
                    <a:p>
                      <a:pPr algn="ctr" fontAlgn="b"/>
                      <a:r>
                        <a:rPr lang="ru-RU" sz="1000" b="1" u="none" strike="noStrike" dirty="0">
                          <a:effectLst/>
                          <a:latin typeface="Arial Narrow" panose="020B0606020202030204" pitchFamily="34" charset="0"/>
                        </a:rPr>
                        <a:t>5,50</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r h="648073">
                <a:tc>
                  <a:txBody>
                    <a:bodyPr/>
                    <a:lstStyle/>
                    <a:p>
                      <a:pPr algn="l" fontAlgn="b"/>
                      <a:r>
                        <a:rPr lang="ru-RU" sz="1000" u="none" strike="noStrike" dirty="0">
                          <a:effectLst/>
                          <a:latin typeface="Arial Narrow" panose="020B0606020202030204" pitchFamily="34" charset="0"/>
                        </a:rPr>
                        <a:t>Государственная пошлина за выдачу  разрешений на движение по автодорогам транспортных средств, осуществляющих перевозку тяжеловесных грузов</a:t>
                      </a:r>
                      <a:endParaRPr lang="ru-RU" sz="1000" b="0" i="0" u="none" strike="noStrike" dirty="0">
                        <a:solidFill>
                          <a:srgbClr val="000000"/>
                        </a:solidFill>
                        <a:effectLst/>
                        <a:latin typeface="Arial Narrow" panose="020B0606020202030204" pitchFamily="34" charset="0"/>
                      </a:endParaRPr>
                    </a:p>
                  </a:txBody>
                  <a:tcPr marL="9526" marR="9526" marT="9526" marB="0" anchor="b"/>
                </a:tc>
                <a:tc>
                  <a:txBody>
                    <a:bodyPr/>
                    <a:lstStyle/>
                    <a:p>
                      <a:pPr algn="ctr" fontAlgn="b"/>
                      <a:r>
                        <a:rPr lang="ru-RU" sz="1000" b="1" u="none" strike="noStrike" dirty="0">
                          <a:effectLst/>
                          <a:latin typeface="Arial Narrow" panose="020B0606020202030204" pitchFamily="34" charset="0"/>
                        </a:rPr>
                        <a:t>1,00</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r h="504056">
                <a:tc>
                  <a:txBody>
                    <a:bodyPr/>
                    <a:lstStyle/>
                    <a:p>
                      <a:pPr algn="l" fontAlgn="b"/>
                      <a:r>
                        <a:rPr lang="ru-RU" sz="1000" u="none" strike="noStrike" dirty="0">
                          <a:effectLst/>
                          <a:latin typeface="Arial Narrow" panose="020B0606020202030204" pitchFamily="34" charset="0"/>
                        </a:rPr>
                        <a:t>Плата за оказание услуг по присоединению объектов дорожного сервиса к автомобильным </a:t>
                      </a:r>
                      <a:r>
                        <a:rPr lang="ru-RU" sz="1000" u="none" strike="noStrike" dirty="0" smtClean="0">
                          <a:effectLst/>
                          <a:latin typeface="Arial Narrow" panose="020B0606020202030204" pitchFamily="34" charset="0"/>
                        </a:rPr>
                        <a:t>дорогам</a:t>
                      </a:r>
                      <a:endParaRPr lang="ru-RU" sz="1000" b="0" i="0" u="none" strike="noStrike" dirty="0">
                        <a:solidFill>
                          <a:srgbClr val="000000"/>
                        </a:solidFill>
                        <a:effectLst/>
                        <a:latin typeface="Arial Narrow" panose="020B0606020202030204" pitchFamily="34" charset="0"/>
                      </a:endParaRPr>
                    </a:p>
                  </a:txBody>
                  <a:tcPr marL="9526" marR="9526" marT="9526" marB="0" anchor="b"/>
                </a:tc>
                <a:tc>
                  <a:txBody>
                    <a:bodyPr/>
                    <a:lstStyle/>
                    <a:p>
                      <a:pPr algn="ctr" fontAlgn="b"/>
                      <a:r>
                        <a:rPr lang="ru-RU" sz="1000" b="1" u="none" strike="noStrike" dirty="0">
                          <a:effectLst/>
                          <a:latin typeface="Arial Narrow" panose="020B0606020202030204" pitchFamily="34" charset="0"/>
                        </a:rPr>
                        <a:t>0,03</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r h="648073">
                <a:tc>
                  <a:txBody>
                    <a:bodyPr/>
                    <a:lstStyle/>
                    <a:p>
                      <a:pPr algn="l" fontAlgn="b"/>
                      <a:r>
                        <a:rPr lang="ru-RU" sz="1000" u="none" strike="noStrike" dirty="0">
                          <a:effectLst/>
                          <a:latin typeface="Arial Narrow" panose="020B0606020202030204" pitchFamily="34" charset="0"/>
                        </a:rPr>
                        <a:t>Плата по соглашениям об установлении публичных сервитутов в отношении земельных участков в границах полос отвода автодорог общего </a:t>
                      </a:r>
                      <a:r>
                        <a:rPr lang="ru-RU" sz="1000" u="none" strike="noStrike" dirty="0" smtClean="0">
                          <a:effectLst/>
                          <a:latin typeface="Arial Narrow" panose="020B0606020202030204" pitchFamily="34" charset="0"/>
                        </a:rPr>
                        <a:t>пользования</a:t>
                      </a:r>
                      <a:r>
                        <a:rPr lang="ru-RU" sz="1000" u="none" strike="noStrike" baseline="0" dirty="0" smtClean="0">
                          <a:effectLst/>
                          <a:latin typeface="Arial Narrow" panose="020B0606020202030204" pitchFamily="34" charset="0"/>
                        </a:rPr>
                        <a:t> </a:t>
                      </a:r>
                    </a:p>
                  </a:txBody>
                  <a:tcPr marL="9526" marR="9526" marT="9526" marB="0" anchor="b"/>
                </a:tc>
                <a:tc>
                  <a:txBody>
                    <a:bodyPr/>
                    <a:lstStyle/>
                    <a:p>
                      <a:pPr algn="ctr" fontAlgn="b"/>
                      <a:r>
                        <a:rPr lang="ru-RU" sz="1000" b="1" u="none" strike="noStrike" dirty="0" smtClean="0">
                          <a:effectLst/>
                          <a:latin typeface="Arial Narrow" panose="020B0606020202030204" pitchFamily="34" charset="0"/>
                        </a:rPr>
                        <a:t>0,001</a:t>
                      </a:r>
                    </a:p>
                    <a:p>
                      <a:pPr algn="ctr" fontAlgn="b"/>
                      <a:endParaRPr lang="ru-RU" sz="1000" b="1" i="0" u="none" strike="noStrike" dirty="0" smtClean="0">
                        <a:solidFill>
                          <a:srgbClr val="000000"/>
                        </a:solidFill>
                        <a:effectLst/>
                        <a:latin typeface="Arial Narrow" panose="020B0606020202030204" pitchFamily="34" charset="0"/>
                      </a:endParaRPr>
                    </a:p>
                    <a:p>
                      <a:pPr algn="ctr" fontAlgn="b"/>
                      <a:endParaRPr lang="ru-RU" sz="1000" b="1" i="0" u="none" strike="noStrike" dirty="0" smtClean="0">
                        <a:solidFill>
                          <a:srgbClr val="000000"/>
                        </a:solidFill>
                        <a:effectLst/>
                        <a:latin typeface="Arial Narrow" panose="020B0606020202030204" pitchFamily="34" charset="0"/>
                      </a:endParaRPr>
                    </a:p>
                    <a:p>
                      <a:pPr algn="ctr" fontAlgn="b"/>
                      <a:endParaRPr lang="ru-RU" sz="1000" b="1" i="0" u="none" strike="noStrike" dirty="0">
                        <a:solidFill>
                          <a:srgbClr val="000000"/>
                        </a:solidFill>
                        <a:effectLst/>
                        <a:latin typeface="Arial Narrow" panose="020B0606020202030204" pitchFamily="34" charset="0"/>
                      </a:endParaRPr>
                    </a:p>
                  </a:txBody>
                  <a:tcPr marL="9526" marR="9526" marT="9526" marB="0" anchor="ctr"/>
                </a:tc>
              </a:tr>
              <a:tr h="504056">
                <a:tc>
                  <a:txBody>
                    <a:bodyPr/>
                    <a:lstStyle/>
                    <a:p>
                      <a:pPr marL="0" marR="0" indent="0" algn="l" defTabSz="1279930" rtl="0" eaLnBrk="1" fontAlgn="b" latinLnBrk="0" hangingPunct="1">
                        <a:lnSpc>
                          <a:spcPct val="100000"/>
                        </a:lnSpc>
                        <a:spcBef>
                          <a:spcPts val="0"/>
                        </a:spcBef>
                        <a:spcAft>
                          <a:spcPts val="0"/>
                        </a:spcAft>
                        <a:buClrTx/>
                        <a:buSzTx/>
                        <a:buFontTx/>
                        <a:buNone/>
                        <a:tabLst/>
                        <a:defRPr/>
                      </a:pPr>
                      <a:r>
                        <a:rPr lang="ru-RU" sz="1000" u="none" strike="noStrike" baseline="0" dirty="0" smtClean="0">
                          <a:effectLst/>
                          <a:latin typeface="Arial Narrow" panose="020B0606020202030204" pitchFamily="34" charset="0"/>
                        </a:rPr>
                        <a:t>Иные межбюджетные трансферты на финансовое обеспечение дорожной деятельности в рамках НП «БКД»</a:t>
                      </a:r>
                      <a:endParaRPr lang="ru-RU" sz="1000" b="0" i="0" u="none" strike="noStrike" dirty="0">
                        <a:solidFill>
                          <a:srgbClr val="000000"/>
                        </a:solidFill>
                        <a:effectLst/>
                        <a:latin typeface="Arial Narrow" panose="020B0606020202030204" pitchFamily="34" charset="0"/>
                      </a:endParaRPr>
                    </a:p>
                  </a:txBody>
                  <a:tcPr marL="9526" marR="9526" marT="9526" marB="0" anchor="b"/>
                </a:tc>
                <a:tc>
                  <a:txBody>
                    <a:bodyPr/>
                    <a:lstStyle/>
                    <a:p>
                      <a:pPr marL="0" marR="0" indent="0" algn="ctr" defTabSz="1279930" rtl="0" eaLnBrk="1" fontAlgn="b" latinLnBrk="0" hangingPunct="1">
                        <a:lnSpc>
                          <a:spcPct val="100000"/>
                        </a:lnSpc>
                        <a:spcBef>
                          <a:spcPts val="0"/>
                        </a:spcBef>
                        <a:spcAft>
                          <a:spcPts val="0"/>
                        </a:spcAft>
                        <a:buClrTx/>
                        <a:buSzTx/>
                        <a:buFontTx/>
                        <a:buNone/>
                        <a:tabLst/>
                        <a:defRPr/>
                      </a:pPr>
                      <a:r>
                        <a:rPr lang="ru-RU" sz="1000" b="1" i="0" u="none" strike="noStrike" dirty="0" smtClean="0">
                          <a:solidFill>
                            <a:srgbClr val="000000"/>
                          </a:solidFill>
                          <a:effectLst/>
                          <a:latin typeface="Arial Narrow" panose="020B0606020202030204" pitchFamily="34" charset="0"/>
                        </a:rPr>
                        <a:t>1 704,24</a:t>
                      </a:r>
                    </a:p>
                    <a:p>
                      <a:pPr algn="ctr" fontAlgn="b"/>
                      <a:endParaRPr lang="ru-RU" sz="1000" b="1" i="0" u="none" strike="noStrike" dirty="0">
                        <a:solidFill>
                          <a:srgbClr val="000000"/>
                        </a:solidFill>
                        <a:effectLst/>
                        <a:latin typeface="Arial Narrow" panose="020B0606020202030204" pitchFamily="34" charset="0"/>
                      </a:endParaRPr>
                    </a:p>
                  </a:txBody>
                  <a:tcPr marL="9526" marR="9526" marT="9526" marB="0" anchor="ctr"/>
                </a:tc>
              </a:tr>
              <a:tr h="184703">
                <a:tc>
                  <a:txBody>
                    <a:bodyPr/>
                    <a:lstStyle/>
                    <a:p>
                      <a:pPr algn="l" fontAlgn="b"/>
                      <a:r>
                        <a:rPr lang="ru-RU" sz="1000" b="1" i="0" u="none" strike="noStrike" dirty="0" smtClean="0">
                          <a:solidFill>
                            <a:srgbClr val="000000"/>
                          </a:solidFill>
                          <a:effectLst/>
                          <a:latin typeface="Arial Narrow" panose="020B0606020202030204" pitchFamily="34" charset="0"/>
                        </a:rPr>
                        <a:t>ИТОГО</a:t>
                      </a:r>
                      <a:r>
                        <a:rPr lang="ru-RU" sz="1000" b="0" i="0" u="none" strike="noStrike" dirty="0" smtClean="0">
                          <a:solidFill>
                            <a:srgbClr val="000000"/>
                          </a:solidFill>
                          <a:effectLst/>
                          <a:latin typeface="Arial Narrow" panose="020B0606020202030204" pitchFamily="34" charset="0"/>
                        </a:rPr>
                        <a:t> </a:t>
                      </a:r>
                      <a:endParaRPr lang="ru-RU" sz="1000" b="0" i="0" u="none" strike="noStrike" dirty="0">
                        <a:solidFill>
                          <a:srgbClr val="000000"/>
                        </a:solidFill>
                        <a:effectLst/>
                        <a:latin typeface="Arial Narrow" panose="020B0606020202030204" pitchFamily="34" charset="0"/>
                      </a:endParaRPr>
                    </a:p>
                  </a:txBody>
                  <a:tcPr marL="9526" marR="9526" marT="9526" marB="0" anchor="b"/>
                </a:tc>
                <a:tc>
                  <a:txBody>
                    <a:bodyPr/>
                    <a:lstStyle/>
                    <a:p>
                      <a:pPr algn="r" fontAlgn="b"/>
                      <a:r>
                        <a:rPr lang="ru-RU" sz="1000" b="1" i="0" u="none" strike="noStrike" dirty="0" smtClean="0">
                          <a:solidFill>
                            <a:srgbClr val="000000"/>
                          </a:solidFill>
                          <a:effectLst/>
                          <a:latin typeface="Arial Narrow" panose="020B0606020202030204" pitchFamily="34" charset="0"/>
                        </a:rPr>
                        <a:t>7</a:t>
                      </a:r>
                      <a:r>
                        <a:rPr lang="en-US" sz="1000" b="1" i="0" u="none" strike="noStrike" dirty="0" smtClean="0">
                          <a:solidFill>
                            <a:srgbClr val="000000"/>
                          </a:solidFill>
                          <a:effectLst/>
                          <a:latin typeface="Arial Narrow" panose="020B0606020202030204" pitchFamily="34" charset="0"/>
                        </a:rPr>
                        <a:t> </a:t>
                      </a:r>
                      <a:r>
                        <a:rPr lang="ru-RU" sz="1000" b="1" i="0" u="none" strike="noStrike" dirty="0" smtClean="0">
                          <a:solidFill>
                            <a:srgbClr val="000000"/>
                          </a:solidFill>
                          <a:effectLst/>
                          <a:latin typeface="Arial Narrow" panose="020B0606020202030204" pitchFamily="34" charset="0"/>
                        </a:rPr>
                        <a:t>096,19</a:t>
                      </a:r>
                      <a:endParaRPr lang="ru-RU" sz="1000" b="1" i="0" u="none" strike="noStrike" dirty="0">
                        <a:solidFill>
                          <a:srgbClr val="000000"/>
                        </a:solidFill>
                        <a:effectLst/>
                        <a:latin typeface="Arial Narrow" panose="020B0606020202030204" pitchFamily="34" charset="0"/>
                      </a:endParaRPr>
                    </a:p>
                  </a:txBody>
                  <a:tcPr marL="9526" marR="9526" marT="9526" marB="0" anchor="b"/>
                </a:tc>
              </a:tr>
            </a:tbl>
          </a:graphicData>
        </a:graphic>
      </p:graphicFrame>
      <p:graphicFrame>
        <p:nvGraphicFramePr>
          <p:cNvPr id="26" name="Таблица 25"/>
          <p:cNvGraphicFramePr>
            <a:graphicFrameLocks noGrp="1"/>
          </p:cNvGraphicFramePr>
          <p:nvPr>
            <p:extLst>
              <p:ext uri="{D42A27DB-BD31-4B8C-83A1-F6EECF244321}">
                <p14:modId xmlns:p14="http://schemas.microsoft.com/office/powerpoint/2010/main" val="3114485078"/>
              </p:ext>
            </p:extLst>
          </p:nvPr>
        </p:nvGraphicFramePr>
        <p:xfrm>
          <a:off x="3304455" y="4800601"/>
          <a:ext cx="2808310" cy="3886729"/>
        </p:xfrm>
        <a:graphic>
          <a:graphicData uri="http://schemas.openxmlformats.org/drawingml/2006/table">
            <a:tbl>
              <a:tblPr firstRow="1" lastRow="1" bandRow="1">
                <a:tableStyleId>{5FD0F851-EC5A-4D38-B0AD-8093EC10F338}</a:tableStyleId>
              </a:tblPr>
              <a:tblGrid>
                <a:gridCol w="2376262"/>
                <a:gridCol w="432048"/>
              </a:tblGrid>
              <a:tr h="280596">
                <a:tc gridSpan="2">
                  <a:txBody>
                    <a:bodyPr/>
                    <a:lstStyle/>
                    <a:p>
                      <a:pPr algn="r" fontAlgn="b"/>
                      <a:r>
                        <a:rPr lang="ru-RU" sz="1000" u="none" strike="noStrike" dirty="0" smtClean="0">
                          <a:effectLst/>
                          <a:latin typeface="Arial Narrow" panose="020B0606020202030204" pitchFamily="34" charset="0"/>
                        </a:rPr>
                        <a:t>РАСХОДЫ ДОРОЖНОГО ФОНДА,    млн. руб.</a:t>
                      </a:r>
                      <a:endParaRPr lang="ru-RU" sz="1000" b="0" i="0" u="none" strike="noStrike" dirty="0">
                        <a:solidFill>
                          <a:srgbClr val="000000"/>
                        </a:solidFill>
                        <a:effectLst/>
                        <a:latin typeface="Arial Narrow" panose="020B0606020202030204" pitchFamily="34" charset="0"/>
                      </a:endParaRPr>
                    </a:p>
                  </a:txBody>
                  <a:tcPr marL="9526" marR="9526" marT="9526" marB="0" anchor="ctr"/>
                </a:tc>
                <a:tc hMerge="1">
                  <a:txBody>
                    <a:bodyPr/>
                    <a:lstStyle/>
                    <a:p>
                      <a:pPr algn="r" fontAlgn="b"/>
                      <a:endParaRPr lang="ru-RU" sz="1000" b="0" i="0" u="none" strike="noStrike" dirty="0">
                        <a:solidFill>
                          <a:srgbClr val="000000"/>
                        </a:solidFill>
                        <a:effectLst/>
                        <a:latin typeface="Arial Narrow" panose="020B0606020202030204" pitchFamily="34" charset="0"/>
                      </a:endParaRPr>
                    </a:p>
                  </a:txBody>
                  <a:tcPr marL="9525" marR="9525" marT="9525" marB="0" anchor="ctr"/>
                </a:tc>
              </a:tr>
              <a:tr h="669493">
                <a:tc>
                  <a:txBody>
                    <a:bodyPr/>
                    <a:lstStyle/>
                    <a:p>
                      <a:pPr algn="l" fontAlgn="b"/>
                      <a:r>
                        <a:rPr lang="ru-RU" sz="1000" b="0" i="0" u="none" strike="noStrike" dirty="0">
                          <a:solidFill>
                            <a:srgbClr val="000000"/>
                          </a:solidFill>
                          <a:effectLst/>
                          <a:latin typeface="Arial Narrow" panose="020B0606020202030204" pitchFamily="34" charset="0"/>
                        </a:rPr>
                        <a:t>Региональная программа "Создание комфортной городской среды на территории Ярославской области"</a:t>
                      </a:r>
                    </a:p>
                  </a:txBody>
                  <a:tcPr marL="9526" marR="9526" marT="9526" marB="0" anchor="ctr"/>
                </a:tc>
                <a:tc>
                  <a:txBody>
                    <a:bodyPr/>
                    <a:lstStyle/>
                    <a:p>
                      <a:pPr algn="ctr" fontAlgn="b"/>
                      <a:r>
                        <a:rPr lang="ru-RU" sz="1000" b="1" i="0" u="none" strike="noStrike" dirty="0" smtClean="0">
                          <a:solidFill>
                            <a:srgbClr val="000000"/>
                          </a:solidFill>
                          <a:effectLst/>
                          <a:latin typeface="Arial Narrow" panose="020B0606020202030204" pitchFamily="34" charset="0"/>
                        </a:rPr>
                        <a:t>305,97</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r h="777346">
                <a:tc>
                  <a:txBody>
                    <a:bodyPr/>
                    <a:lstStyle/>
                    <a:p>
                      <a:pPr algn="l" fontAlgn="b"/>
                      <a:r>
                        <a:rPr lang="ru-RU" sz="1000" b="0" i="0" u="none" strike="noStrike" dirty="0">
                          <a:solidFill>
                            <a:srgbClr val="000000"/>
                          </a:solidFill>
                          <a:effectLst/>
                          <a:latin typeface="Arial Narrow" panose="020B0606020202030204" pitchFamily="34" charset="0"/>
                        </a:rPr>
                        <a:t>Ведомственная целевая программа </a:t>
                      </a:r>
                      <a:r>
                        <a:rPr lang="ru-RU" sz="1000" b="0" i="0" u="none" strike="noStrike" dirty="0" smtClean="0">
                          <a:solidFill>
                            <a:srgbClr val="000000"/>
                          </a:solidFill>
                          <a:effectLst/>
                          <a:latin typeface="Arial Narrow" panose="020B0606020202030204" pitchFamily="34" charset="0"/>
                        </a:rPr>
                        <a:t>"Сохранность </a:t>
                      </a:r>
                      <a:r>
                        <a:rPr lang="ru-RU" sz="1000" b="0" i="0" u="none" strike="noStrike" dirty="0">
                          <a:solidFill>
                            <a:srgbClr val="000000"/>
                          </a:solidFill>
                          <a:effectLst/>
                          <a:latin typeface="Arial Narrow" panose="020B0606020202030204" pitchFamily="34" charset="0"/>
                        </a:rPr>
                        <a:t>региональных автомобильных дорог Ярославской области" </a:t>
                      </a:r>
                    </a:p>
                  </a:txBody>
                  <a:tcPr marL="9526" marR="9526" marT="9526" marB="0" anchor="ctr"/>
                </a:tc>
                <a:tc>
                  <a:txBody>
                    <a:bodyPr/>
                    <a:lstStyle/>
                    <a:p>
                      <a:pPr algn="ctr" fontAlgn="b"/>
                      <a:r>
                        <a:rPr lang="ru-RU" sz="1000" b="1" i="0" u="none" strike="noStrike" dirty="0" smtClean="0">
                          <a:solidFill>
                            <a:srgbClr val="000000"/>
                          </a:solidFill>
                          <a:effectLst/>
                          <a:latin typeface="Arial Narrow" panose="020B0606020202030204" pitchFamily="34" charset="0"/>
                        </a:rPr>
                        <a:t>2</a:t>
                      </a:r>
                      <a:r>
                        <a:rPr lang="en-US" sz="1000" b="1" i="0" u="none" strike="noStrike" dirty="0" smtClean="0">
                          <a:solidFill>
                            <a:srgbClr val="000000"/>
                          </a:solidFill>
                          <a:effectLst/>
                          <a:latin typeface="Arial Narrow" panose="020B0606020202030204" pitchFamily="34" charset="0"/>
                        </a:rPr>
                        <a:t> </a:t>
                      </a:r>
                      <a:r>
                        <a:rPr lang="ru-RU" sz="1000" b="1" i="0" u="none" strike="noStrike" dirty="0" smtClean="0">
                          <a:solidFill>
                            <a:srgbClr val="000000"/>
                          </a:solidFill>
                          <a:effectLst/>
                          <a:latin typeface="Arial Narrow" panose="020B0606020202030204" pitchFamily="34" charset="0"/>
                        </a:rPr>
                        <a:t>915,61</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r h="518231">
                <a:tc>
                  <a:txBody>
                    <a:bodyPr/>
                    <a:lstStyle/>
                    <a:p>
                      <a:pPr algn="l" fontAlgn="b"/>
                      <a:r>
                        <a:rPr lang="ru-RU" sz="1000" b="0" i="0" u="none" strike="noStrike" dirty="0">
                          <a:solidFill>
                            <a:srgbClr val="000000"/>
                          </a:solidFill>
                          <a:effectLst/>
                          <a:latin typeface="Arial Narrow" panose="020B0606020202030204" pitchFamily="34" charset="0"/>
                        </a:rPr>
                        <a:t>Областная целевая программа "Развитие сети автомобильных дорог Ярославской области" </a:t>
                      </a:r>
                    </a:p>
                  </a:txBody>
                  <a:tcPr marL="9526" marR="9526" marT="9526" marB="0" anchor="ctr"/>
                </a:tc>
                <a:tc>
                  <a:txBody>
                    <a:bodyPr/>
                    <a:lstStyle/>
                    <a:p>
                      <a:pPr algn="ctr" fontAlgn="b"/>
                      <a:r>
                        <a:rPr lang="ru-RU" sz="1000" b="1" i="0" u="none" strike="noStrike" dirty="0">
                          <a:solidFill>
                            <a:srgbClr val="000000"/>
                          </a:solidFill>
                          <a:effectLst/>
                          <a:latin typeface="Arial Narrow" panose="020B0606020202030204" pitchFamily="34" charset="0"/>
                        </a:rPr>
                        <a:t>427,80</a:t>
                      </a:r>
                    </a:p>
                  </a:txBody>
                  <a:tcPr marL="9526" marR="9526" marT="9526" marB="0" anchor="ctr"/>
                </a:tc>
              </a:tr>
              <a:tr h="690974">
                <a:tc>
                  <a:txBody>
                    <a:bodyPr/>
                    <a:lstStyle/>
                    <a:p>
                      <a:pPr algn="l" fontAlgn="b"/>
                      <a:r>
                        <a:rPr lang="ru-RU" sz="1000" b="0" i="0" u="none" strike="noStrike" dirty="0">
                          <a:solidFill>
                            <a:srgbClr val="000000"/>
                          </a:solidFill>
                          <a:effectLst/>
                          <a:latin typeface="Arial Narrow" panose="020B0606020202030204" pitchFamily="34" charset="0"/>
                        </a:rPr>
                        <a:t>Региональная программа "Комплексное развитие транспортной инфраструктуры городской агломерации "Ярославская"</a:t>
                      </a:r>
                    </a:p>
                  </a:txBody>
                  <a:tcPr marL="9526" marR="9526" marT="9526" marB="0" anchor="ctr"/>
                </a:tc>
                <a:tc>
                  <a:txBody>
                    <a:bodyPr/>
                    <a:lstStyle/>
                    <a:p>
                      <a:pPr algn="ctr" fontAlgn="b"/>
                      <a:r>
                        <a:rPr lang="ru-RU" sz="1000" b="1" i="0" u="none" strike="noStrike" dirty="0" smtClean="0">
                          <a:solidFill>
                            <a:srgbClr val="000000"/>
                          </a:solidFill>
                          <a:effectLst/>
                          <a:latin typeface="Arial Narrow" panose="020B0606020202030204" pitchFamily="34" charset="0"/>
                        </a:rPr>
                        <a:t>2</a:t>
                      </a:r>
                      <a:r>
                        <a:rPr lang="en-US" sz="1000" b="1" i="0" u="none" strike="noStrike" dirty="0" smtClean="0">
                          <a:solidFill>
                            <a:srgbClr val="000000"/>
                          </a:solidFill>
                          <a:effectLst/>
                          <a:latin typeface="Arial Narrow" panose="020B0606020202030204" pitchFamily="34" charset="0"/>
                        </a:rPr>
                        <a:t> </a:t>
                      </a:r>
                      <a:r>
                        <a:rPr lang="ru-RU" sz="1000" b="1" i="0" u="none" strike="noStrike" dirty="0" smtClean="0">
                          <a:solidFill>
                            <a:srgbClr val="000000"/>
                          </a:solidFill>
                          <a:effectLst/>
                          <a:latin typeface="Arial Narrow" panose="020B0606020202030204" pitchFamily="34" charset="0"/>
                        </a:rPr>
                        <a:t>729,24</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r h="690974">
                <a:tc>
                  <a:txBody>
                    <a:bodyPr/>
                    <a:lstStyle/>
                    <a:p>
                      <a:pPr algn="l" fontAlgn="b"/>
                      <a:r>
                        <a:rPr lang="ru-RU" sz="1000" b="0" i="0" u="none" strike="noStrike" dirty="0">
                          <a:solidFill>
                            <a:srgbClr val="000000"/>
                          </a:solidFill>
                          <a:effectLst/>
                          <a:latin typeface="Arial Narrow" panose="020B0606020202030204" pitchFamily="34" charset="0"/>
                        </a:rPr>
                        <a:t>Областная целевая программа "Устойчивое развитие сельских территорий Ярославской области"</a:t>
                      </a:r>
                    </a:p>
                  </a:txBody>
                  <a:tcPr marL="9526" marR="9526" marT="9526" marB="0" anchor="ctr"/>
                </a:tc>
                <a:tc>
                  <a:txBody>
                    <a:bodyPr/>
                    <a:lstStyle/>
                    <a:p>
                      <a:pPr algn="ctr" fontAlgn="b"/>
                      <a:r>
                        <a:rPr lang="ru-RU" sz="1000" b="1" i="0" u="none" strike="noStrike" dirty="0" smtClean="0">
                          <a:solidFill>
                            <a:srgbClr val="000000"/>
                          </a:solidFill>
                          <a:effectLst/>
                          <a:latin typeface="Arial Narrow" panose="020B0606020202030204" pitchFamily="34" charset="0"/>
                        </a:rPr>
                        <a:t>717,57</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r h="259115">
                <a:tc>
                  <a:txBody>
                    <a:bodyPr/>
                    <a:lstStyle/>
                    <a:p>
                      <a:pPr algn="l" fontAlgn="b"/>
                      <a:r>
                        <a:rPr lang="ru-RU" sz="1000" b="1" i="0" u="none" strike="noStrike" dirty="0" smtClean="0">
                          <a:solidFill>
                            <a:srgbClr val="000000"/>
                          </a:solidFill>
                          <a:effectLst/>
                          <a:latin typeface="Arial Narrow" panose="020B0606020202030204" pitchFamily="34" charset="0"/>
                        </a:rPr>
                        <a:t>ИТОГО</a:t>
                      </a:r>
                      <a:r>
                        <a:rPr lang="ru-RU" sz="1000" b="0" i="0" u="none" strike="noStrike" dirty="0" smtClean="0">
                          <a:solidFill>
                            <a:srgbClr val="000000"/>
                          </a:solidFill>
                          <a:effectLst/>
                          <a:latin typeface="Arial Narrow" panose="020B0606020202030204" pitchFamily="34" charset="0"/>
                        </a:rPr>
                        <a:t> </a:t>
                      </a:r>
                      <a:endParaRPr lang="ru-RU" sz="1000" b="0"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r" fontAlgn="b"/>
                      <a:r>
                        <a:rPr lang="ru-RU" sz="1000" b="1" i="0" u="none" strike="noStrike" dirty="0" smtClean="0">
                          <a:solidFill>
                            <a:srgbClr val="000000"/>
                          </a:solidFill>
                          <a:effectLst/>
                          <a:latin typeface="Arial Narrow" panose="020B0606020202030204" pitchFamily="34" charset="0"/>
                        </a:rPr>
                        <a:t>7</a:t>
                      </a:r>
                      <a:r>
                        <a:rPr lang="en-US" sz="1000" b="1" i="0" u="none" strike="noStrike" dirty="0" smtClean="0">
                          <a:solidFill>
                            <a:srgbClr val="000000"/>
                          </a:solidFill>
                          <a:effectLst/>
                          <a:latin typeface="Arial Narrow" panose="020B0606020202030204" pitchFamily="34" charset="0"/>
                        </a:rPr>
                        <a:t> </a:t>
                      </a:r>
                      <a:r>
                        <a:rPr lang="ru-RU" sz="1000" b="1" i="0" u="none" strike="noStrike" dirty="0" smtClean="0">
                          <a:solidFill>
                            <a:srgbClr val="000000"/>
                          </a:solidFill>
                          <a:effectLst/>
                          <a:latin typeface="Arial Narrow" panose="020B0606020202030204" pitchFamily="34" charset="0"/>
                        </a:rPr>
                        <a:t>096,19</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bl>
          </a:graphicData>
        </a:graphic>
      </p:graphicFrame>
      <p:sp>
        <p:nvSpPr>
          <p:cNvPr id="28" name="Прямоугольник 27"/>
          <p:cNvSpPr/>
          <p:nvPr/>
        </p:nvSpPr>
        <p:spPr>
          <a:xfrm>
            <a:off x="6616827" y="138651"/>
            <a:ext cx="5904655" cy="329298"/>
          </a:xfrm>
          <a:prstGeom prst="rect">
            <a:avLst/>
          </a:prstGeom>
          <a:solidFill>
            <a:schemeClr val="accent2">
              <a:lumMod val="60000"/>
              <a:lumOff val="40000"/>
            </a:schemeClr>
          </a:solidFill>
        </p:spPr>
        <p:txBody>
          <a:bodyPr wrap="square" lIns="91417" tIns="45709" rIns="91417" bIns="45709">
            <a:spAutoFit/>
          </a:bodyPr>
          <a:lstStyle/>
          <a:p>
            <a:pPr algn="ctr"/>
            <a:r>
              <a:rPr lang="ru-RU" sz="1500" b="1" dirty="0">
                <a:solidFill>
                  <a:schemeClr val="bg1"/>
                </a:solidFill>
                <a:latin typeface="Arial Narrow" panose="020B0606020202030204" pitchFamily="34" charset="0"/>
              </a:rPr>
              <a:t>Межбюджетные трансферты местным бюджетам, млн. руб.</a:t>
            </a:r>
          </a:p>
        </p:txBody>
      </p:sp>
      <p:sp>
        <p:nvSpPr>
          <p:cNvPr id="32" name="Прямоугольник 31"/>
          <p:cNvSpPr/>
          <p:nvPr/>
        </p:nvSpPr>
        <p:spPr>
          <a:xfrm>
            <a:off x="6521913" y="548948"/>
            <a:ext cx="5202231" cy="292376"/>
          </a:xfrm>
          <a:prstGeom prst="rect">
            <a:avLst/>
          </a:prstGeom>
          <a:noFill/>
        </p:spPr>
        <p:txBody>
          <a:bodyPr wrap="square" lIns="91417" tIns="45709" rIns="91417" bIns="45709" rtlCol="0">
            <a:spAutoFit/>
          </a:bodyPr>
          <a:lstStyle/>
          <a:p>
            <a:r>
              <a:rPr lang="ru-RU" sz="1300" dirty="0">
                <a:latin typeface="Arial Black" panose="020B0A04020102020204" pitchFamily="34" charset="0"/>
              </a:rPr>
              <a:t>по видам межбюджетных трансфертов (МБТ):</a:t>
            </a:r>
          </a:p>
        </p:txBody>
      </p:sp>
      <p:sp>
        <p:nvSpPr>
          <p:cNvPr id="33" name="Прямоугольник 32"/>
          <p:cNvSpPr/>
          <p:nvPr/>
        </p:nvSpPr>
        <p:spPr>
          <a:xfrm>
            <a:off x="6521913" y="3810736"/>
            <a:ext cx="5202231" cy="292376"/>
          </a:xfrm>
          <a:prstGeom prst="rect">
            <a:avLst/>
          </a:prstGeom>
          <a:noFill/>
        </p:spPr>
        <p:txBody>
          <a:bodyPr wrap="square" lIns="91417" tIns="45709" rIns="91417" bIns="45709" rtlCol="0">
            <a:spAutoFit/>
          </a:bodyPr>
          <a:lstStyle/>
          <a:p>
            <a:r>
              <a:rPr lang="ru-RU" sz="1300" dirty="0">
                <a:latin typeface="Arial Black" panose="020B0A04020102020204" pitchFamily="34" charset="0"/>
              </a:rPr>
              <a:t>по разделам классификации расходов:</a:t>
            </a:r>
          </a:p>
        </p:txBody>
      </p:sp>
      <p:graphicFrame>
        <p:nvGraphicFramePr>
          <p:cNvPr id="34" name="Таблица 33"/>
          <p:cNvGraphicFramePr>
            <a:graphicFrameLocks noGrp="1"/>
          </p:cNvGraphicFramePr>
          <p:nvPr>
            <p:extLst>
              <p:ext uri="{D42A27DB-BD31-4B8C-83A1-F6EECF244321}">
                <p14:modId xmlns:p14="http://schemas.microsoft.com/office/powerpoint/2010/main" val="2683924940"/>
              </p:ext>
            </p:extLst>
          </p:nvPr>
        </p:nvGraphicFramePr>
        <p:xfrm>
          <a:off x="9068218" y="4138167"/>
          <a:ext cx="3546552" cy="2696494"/>
        </p:xfrm>
        <a:graphic>
          <a:graphicData uri="http://schemas.openxmlformats.org/drawingml/2006/table">
            <a:tbl>
              <a:tblPr firstRow="1" lastRow="1">
                <a:tableStyleId>{9D7B26C5-4107-4FEC-AEDC-1716B250A1EF}</a:tableStyleId>
              </a:tblPr>
              <a:tblGrid>
                <a:gridCol w="133872"/>
                <a:gridCol w="296755"/>
                <a:gridCol w="1680155"/>
                <a:gridCol w="478590"/>
                <a:gridCol w="478590"/>
                <a:gridCol w="478590"/>
              </a:tblGrid>
              <a:tr h="159030">
                <a:tc gridSpan="2">
                  <a:txBody>
                    <a:bodyPr/>
                    <a:lstStyle/>
                    <a:p>
                      <a:pPr algn="ctr" fontAlgn="ctr"/>
                      <a:r>
                        <a:rPr lang="ru-RU" sz="1000" u="none" strike="noStrike" dirty="0" smtClean="0">
                          <a:effectLst/>
                          <a:latin typeface="Arial Narrow" panose="020B0606020202030204" pitchFamily="34" charset="0"/>
                        </a:rPr>
                        <a:t>Код</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bg1"/>
                    </a:solidFill>
                  </a:tcPr>
                </a:tc>
                <a:tc hMerge="1">
                  <a:txBody>
                    <a:bodyPr/>
                    <a:lstStyle/>
                    <a:p>
                      <a:pPr algn="ctr" fontAlgn="ct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accent4">
                        <a:lumMod val="40000"/>
                        <a:lumOff val="60000"/>
                      </a:schemeClr>
                    </a:solidFill>
                  </a:tcPr>
                </a:tc>
                <a:tc>
                  <a:txBody>
                    <a:bodyPr/>
                    <a:lstStyle/>
                    <a:p>
                      <a:pPr algn="ctr" fontAlgn="ctr"/>
                      <a:r>
                        <a:rPr lang="ru-RU" sz="1000" u="none" strike="noStrike" dirty="0" smtClean="0">
                          <a:effectLst/>
                          <a:latin typeface="Arial Narrow" panose="020B0606020202030204" pitchFamily="34" charset="0"/>
                        </a:rPr>
                        <a:t>Наименование</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bg1"/>
                    </a:solidFill>
                  </a:tcPr>
                </a:tc>
                <a:tc>
                  <a:txBody>
                    <a:bodyPr/>
                    <a:lstStyle/>
                    <a:p>
                      <a:pPr algn="ctr" fontAlgn="ctr"/>
                      <a:r>
                        <a:rPr lang="ru-RU" sz="1000" u="none" strike="noStrike" dirty="0" smtClean="0">
                          <a:effectLst/>
                          <a:latin typeface="Arial Narrow" panose="020B0606020202030204" pitchFamily="34" charset="0"/>
                        </a:rPr>
                        <a:t>201</a:t>
                      </a:r>
                      <a:r>
                        <a:rPr lang="en-US" sz="1000" u="none" strike="noStrike" dirty="0" smtClean="0">
                          <a:effectLst/>
                          <a:latin typeface="Arial Narrow" panose="020B0606020202030204" pitchFamily="34" charset="0"/>
                        </a:rPr>
                        <a:t>9</a:t>
                      </a:r>
                      <a:r>
                        <a:rPr lang="ru-RU" sz="1000" u="none" strike="noStrike" dirty="0" smtClean="0">
                          <a:effectLst/>
                          <a:latin typeface="Arial Narrow" panose="020B0606020202030204" pitchFamily="34" charset="0"/>
                        </a:rPr>
                        <a:t> год</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bg1"/>
                    </a:solidFill>
                  </a:tcPr>
                </a:tc>
                <a:tc>
                  <a:txBody>
                    <a:bodyPr/>
                    <a:lstStyle/>
                    <a:p>
                      <a:pPr algn="ctr" fontAlgn="ctr"/>
                      <a:r>
                        <a:rPr lang="ru-RU" sz="1000" u="none" strike="noStrike" dirty="0" smtClean="0">
                          <a:effectLst/>
                          <a:latin typeface="Arial Narrow" panose="020B0606020202030204" pitchFamily="34" charset="0"/>
                        </a:rPr>
                        <a:t>20</a:t>
                      </a:r>
                      <a:r>
                        <a:rPr lang="en-US" sz="1000" u="none" strike="noStrike" dirty="0" smtClean="0">
                          <a:effectLst/>
                          <a:latin typeface="Arial Narrow" panose="020B0606020202030204" pitchFamily="34" charset="0"/>
                        </a:rPr>
                        <a:t>20</a:t>
                      </a:r>
                      <a:r>
                        <a:rPr lang="ru-RU" sz="1000" u="none" strike="noStrike" dirty="0" smtClean="0">
                          <a:effectLst/>
                          <a:latin typeface="Arial Narrow" panose="020B0606020202030204" pitchFamily="34" charset="0"/>
                        </a:rPr>
                        <a:t> год</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bg1"/>
                    </a:solidFill>
                  </a:tcPr>
                </a:tc>
                <a:tc>
                  <a:txBody>
                    <a:bodyPr/>
                    <a:lstStyle/>
                    <a:p>
                      <a:pPr algn="ctr" fontAlgn="ctr"/>
                      <a:r>
                        <a:rPr lang="ru-RU" sz="1000" u="none" strike="noStrike" dirty="0" smtClean="0">
                          <a:effectLst/>
                          <a:latin typeface="Arial Narrow" panose="020B0606020202030204" pitchFamily="34" charset="0"/>
                        </a:rPr>
                        <a:t>202</a:t>
                      </a:r>
                      <a:r>
                        <a:rPr lang="en-US" sz="1000" u="none" strike="noStrike" dirty="0" smtClean="0">
                          <a:effectLst/>
                          <a:latin typeface="Arial Narrow" panose="020B0606020202030204" pitchFamily="34" charset="0"/>
                        </a:rPr>
                        <a:t>1</a:t>
                      </a:r>
                      <a:r>
                        <a:rPr lang="ru-RU" sz="1000" u="none" strike="noStrike" dirty="0" smtClean="0">
                          <a:effectLst/>
                          <a:latin typeface="Arial Narrow" panose="020B0606020202030204" pitchFamily="34" charset="0"/>
                        </a:rPr>
                        <a:t> год </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bg1"/>
                    </a:solidFill>
                  </a:tcPr>
                </a:tc>
              </a:tr>
              <a:tr h="45086">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rowSpan="3">
                  <a:txBody>
                    <a:bodyPr/>
                    <a:lstStyle/>
                    <a:p>
                      <a:pPr algn="ctr" fontAlgn="ctr"/>
                      <a:r>
                        <a:rPr lang="ru-RU" sz="1000" b="1" u="none" strike="noStrike" dirty="0" smtClean="0">
                          <a:effectLst/>
                          <a:latin typeface="Arial Narrow" panose="020B0606020202030204" pitchFamily="34" charset="0"/>
                        </a:rPr>
                        <a:t>0400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Национальная </a:t>
                      </a:r>
                      <a:r>
                        <a:rPr lang="ru-RU" sz="1000" u="none" strike="noStrike" dirty="0" smtClean="0">
                          <a:effectLst/>
                          <a:latin typeface="Arial Narrow" panose="020B0606020202030204" pitchFamily="34" charset="0"/>
                        </a:rPr>
                        <a:t>экономика</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b="0" i="0" u="none" strike="noStrike" dirty="0" smtClean="0">
                          <a:solidFill>
                            <a:srgbClr val="000000"/>
                          </a:solidFill>
                          <a:effectLst/>
                          <a:latin typeface="Arial Narrow" panose="020B0606020202030204" pitchFamily="34" charset="0"/>
                        </a:rPr>
                        <a:t>2 083,1</a:t>
                      </a:r>
                      <a:endParaRPr lang="ru-RU" sz="1000" b="0" i="0" u="none" strike="noStrike" dirty="0">
                        <a:solidFill>
                          <a:srgbClr val="000000"/>
                        </a:solidFill>
                        <a:effectLst/>
                        <a:latin typeface="Arial Narrow" panose="020B0606020202030204" pitchFamily="34" charset="0"/>
                      </a:endParaRPr>
                    </a:p>
                  </a:txBody>
                  <a:tcPr marL="9526" marR="9526" marT="9526" marB="0" anchor="ctr"/>
                </a:tc>
                <a:tc rowSpan="3">
                  <a:txBody>
                    <a:bodyPr/>
                    <a:lstStyle/>
                    <a:p>
                      <a:pPr algn="ctr" fontAlgn="ctr"/>
                      <a:r>
                        <a:rPr lang="ru-RU" sz="1000" b="0" i="0" u="none" strike="noStrike" dirty="0" smtClean="0">
                          <a:solidFill>
                            <a:srgbClr val="000000"/>
                          </a:solidFill>
                          <a:effectLst/>
                          <a:latin typeface="Arial Narrow" panose="020B0606020202030204" pitchFamily="34" charset="0"/>
                        </a:rPr>
                        <a:t>1 574,4</a:t>
                      </a:r>
                      <a:endParaRPr lang="ru-RU" sz="1000" b="0" i="0" u="none" strike="noStrike" dirty="0">
                        <a:solidFill>
                          <a:srgbClr val="000000"/>
                        </a:solidFill>
                        <a:effectLst/>
                        <a:latin typeface="Arial Narrow" panose="020B0606020202030204" pitchFamily="34" charset="0"/>
                      </a:endParaRPr>
                    </a:p>
                  </a:txBody>
                  <a:tcPr marL="9526" marR="9526" marT="9526" marB="0" anchor="ctr"/>
                </a:tc>
                <a:tc rowSpan="3">
                  <a:txBody>
                    <a:bodyPr/>
                    <a:lstStyle/>
                    <a:p>
                      <a:pPr algn="ctr" fontAlgn="ctr"/>
                      <a:r>
                        <a:rPr lang="ru-RU" sz="1000" b="0" i="0" u="none" strike="noStrike" dirty="0" smtClean="0">
                          <a:solidFill>
                            <a:srgbClr val="000000"/>
                          </a:solidFill>
                          <a:effectLst/>
                          <a:latin typeface="Arial Narrow" panose="020B0606020202030204" pitchFamily="34" charset="0"/>
                        </a:rPr>
                        <a:t>1 419,0</a:t>
                      </a:r>
                      <a:endParaRPr lang="ru-RU" sz="1000" b="0" i="0" u="none" strike="noStrike" dirty="0">
                        <a:solidFill>
                          <a:srgbClr val="000000"/>
                        </a:solidFill>
                        <a:effectLst/>
                        <a:latin typeface="Arial Narrow" panose="020B0606020202030204" pitchFamily="34" charset="0"/>
                      </a:endParaRPr>
                    </a:p>
                  </a:txBody>
                  <a:tcPr marL="9526" marR="9526" marT="9526" marB="0" anchor="ctr"/>
                </a:tc>
              </a:tr>
              <a:tr h="152400">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chemeClr val="accent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5560">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45086">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rowSpan="3">
                  <a:txBody>
                    <a:bodyPr/>
                    <a:lstStyle/>
                    <a:p>
                      <a:pPr algn="ctr" fontAlgn="ctr"/>
                      <a:r>
                        <a:rPr lang="ru-RU" sz="1000" b="1" u="none" strike="noStrike" dirty="0">
                          <a:effectLst/>
                          <a:latin typeface="Arial Narrow" panose="020B0606020202030204" pitchFamily="34" charset="0"/>
                        </a:rPr>
                        <a:t>0700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Образование</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b="0" i="0" u="none" strike="noStrike" dirty="0" smtClean="0">
                          <a:solidFill>
                            <a:srgbClr val="000000"/>
                          </a:solidFill>
                          <a:effectLst/>
                          <a:latin typeface="Arial Narrow" panose="020B0606020202030204" pitchFamily="34" charset="0"/>
                        </a:rPr>
                        <a:t>15</a:t>
                      </a:r>
                      <a:r>
                        <a:rPr lang="en-US" sz="1000" b="0" i="0" u="none" strike="noStrike" dirty="0" smtClean="0">
                          <a:solidFill>
                            <a:srgbClr val="000000"/>
                          </a:solidFill>
                          <a:effectLst/>
                          <a:latin typeface="Arial Narrow" panose="020B0606020202030204" pitchFamily="34" charset="0"/>
                        </a:rPr>
                        <a:t> </a:t>
                      </a:r>
                      <a:r>
                        <a:rPr lang="ru-RU" sz="1000" b="0" i="0" u="none" strike="noStrike" dirty="0" smtClean="0">
                          <a:solidFill>
                            <a:srgbClr val="000000"/>
                          </a:solidFill>
                          <a:effectLst/>
                          <a:latin typeface="Arial Narrow" panose="020B0606020202030204" pitchFamily="34" charset="0"/>
                        </a:rPr>
                        <a:t>084,1</a:t>
                      </a:r>
                      <a:endParaRPr lang="ru-RU" sz="1000" b="0" i="0" u="none" strike="noStrike" dirty="0">
                        <a:solidFill>
                          <a:srgbClr val="000000"/>
                        </a:solidFill>
                        <a:effectLst/>
                        <a:latin typeface="Arial Narrow" panose="020B0606020202030204" pitchFamily="34" charset="0"/>
                      </a:endParaRPr>
                    </a:p>
                  </a:txBody>
                  <a:tcPr marL="9526" marR="9526" marT="9526" marB="0" anchor="ctr"/>
                </a:tc>
                <a:tc rowSpan="3">
                  <a:txBody>
                    <a:bodyPr/>
                    <a:lstStyle/>
                    <a:p>
                      <a:pPr algn="ctr" fontAlgn="ctr"/>
                      <a:r>
                        <a:rPr lang="ru-RU" sz="1000" b="0" i="0" u="none" strike="noStrike" dirty="0" smtClean="0">
                          <a:solidFill>
                            <a:srgbClr val="000000"/>
                          </a:solidFill>
                          <a:effectLst/>
                          <a:latin typeface="Arial Narrow" panose="020B0606020202030204" pitchFamily="34" charset="0"/>
                        </a:rPr>
                        <a:t>14</a:t>
                      </a:r>
                      <a:r>
                        <a:rPr lang="en-US" sz="1000" b="0" i="0" u="none" strike="noStrike" dirty="0" smtClean="0">
                          <a:solidFill>
                            <a:srgbClr val="000000"/>
                          </a:solidFill>
                          <a:effectLst/>
                          <a:latin typeface="Arial Narrow" panose="020B0606020202030204" pitchFamily="34" charset="0"/>
                        </a:rPr>
                        <a:t> </a:t>
                      </a:r>
                      <a:r>
                        <a:rPr lang="ru-RU" sz="1000" b="0" i="0" u="none" strike="noStrike" dirty="0" smtClean="0">
                          <a:solidFill>
                            <a:srgbClr val="000000"/>
                          </a:solidFill>
                          <a:effectLst/>
                          <a:latin typeface="Arial Narrow" panose="020B0606020202030204" pitchFamily="34" charset="0"/>
                        </a:rPr>
                        <a:t>754,6</a:t>
                      </a:r>
                      <a:endParaRPr lang="ru-RU" sz="1000" b="0" i="0" u="none" strike="noStrike" dirty="0">
                        <a:solidFill>
                          <a:srgbClr val="000000"/>
                        </a:solidFill>
                        <a:effectLst/>
                        <a:latin typeface="Arial Narrow" panose="020B0606020202030204" pitchFamily="34" charset="0"/>
                      </a:endParaRPr>
                    </a:p>
                  </a:txBody>
                  <a:tcPr marL="9526" marR="9526" marT="9526" marB="0" anchor="ctr"/>
                </a:tc>
                <a:tc rowSpan="3">
                  <a:txBody>
                    <a:bodyPr/>
                    <a:lstStyle/>
                    <a:p>
                      <a:pPr algn="ctr" fontAlgn="ctr"/>
                      <a:r>
                        <a:rPr lang="ru-RU" sz="1000" b="0" i="0" u="none" strike="noStrike" dirty="0" smtClean="0">
                          <a:solidFill>
                            <a:srgbClr val="000000"/>
                          </a:solidFill>
                          <a:effectLst/>
                          <a:latin typeface="Arial Narrow" panose="020B0606020202030204" pitchFamily="34" charset="0"/>
                        </a:rPr>
                        <a:t>14</a:t>
                      </a:r>
                      <a:r>
                        <a:rPr lang="en-US" sz="1000" b="0" i="0" u="none" strike="noStrike" dirty="0" smtClean="0">
                          <a:solidFill>
                            <a:srgbClr val="000000"/>
                          </a:solidFill>
                          <a:effectLst/>
                          <a:latin typeface="Arial Narrow" panose="020B0606020202030204" pitchFamily="34" charset="0"/>
                        </a:rPr>
                        <a:t> </a:t>
                      </a:r>
                      <a:r>
                        <a:rPr lang="ru-RU" sz="1000" b="0" i="0" u="none" strike="noStrike" dirty="0" smtClean="0">
                          <a:solidFill>
                            <a:srgbClr val="000000"/>
                          </a:solidFill>
                          <a:effectLst/>
                          <a:latin typeface="Arial Narrow" panose="020B0606020202030204" pitchFamily="34" charset="0"/>
                        </a:rPr>
                        <a:t>202,3</a:t>
                      </a:r>
                      <a:endParaRPr lang="ru-RU" sz="1000" b="0" i="0" u="none" strike="noStrike" dirty="0">
                        <a:solidFill>
                          <a:srgbClr val="000000"/>
                        </a:solidFill>
                        <a:effectLst/>
                        <a:latin typeface="Arial Narrow" panose="020B0606020202030204" pitchFamily="34" charset="0"/>
                      </a:endParaRPr>
                    </a:p>
                  </a:txBody>
                  <a:tcPr marL="9526" marR="9526" marT="9526" marB="0" anchor="ctr"/>
                </a:tc>
              </a:tr>
              <a:tr h="152400">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chemeClr val="accent2"/>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5560">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45086">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rowSpan="3">
                  <a:txBody>
                    <a:bodyPr/>
                    <a:lstStyle/>
                    <a:p>
                      <a:pPr algn="ctr" fontAlgn="ctr"/>
                      <a:r>
                        <a:rPr lang="ru-RU" sz="1000" b="1" u="none" strike="noStrike" dirty="0">
                          <a:effectLst/>
                          <a:latin typeface="Arial Narrow" panose="020B0606020202030204" pitchFamily="34" charset="0"/>
                        </a:rPr>
                        <a:t>1000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Социальная политика</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b="0" i="0" u="none" strike="noStrike" dirty="0" smtClean="0">
                          <a:solidFill>
                            <a:srgbClr val="000000"/>
                          </a:solidFill>
                          <a:effectLst/>
                          <a:latin typeface="Arial Narrow" panose="020B0606020202030204" pitchFamily="34" charset="0"/>
                        </a:rPr>
                        <a:t>10</a:t>
                      </a:r>
                      <a:r>
                        <a:rPr lang="en-US" sz="1000" b="0" i="0" u="none" strike="noStrike" dirty="0" smtClean="0">
                          <a:solidFill>
                            <a:srgbClr val="000000"/>
                          </a:solidFill>
                          <a:effectLst/>
                          <a:latin typeface="Arial Narrow" panose="020B0606020202030204" pitchFamily="34" charset="0"/>
                        </a:rPr>
                        <a:t> </a:t>
                      </a:r>
                      <a:r>
                        <a:rPr lang="ru-RU" sz="1000" b="0" i="0" u="none" strike="noStrike" dirty="0" smtClean="0">
                          <a:solidFill>
                            <a:srgbClr val="000000"/>
                          </a:solidFill>
                          <a:effectLst/>
                          <a:latin typeface="Arial Narrow" panose="020B0606020202030204" pitchFamily="34" charset="0"/>
                        </a:rPr>
                        <a:t>424,8</a:t>
                      </a:r>
                      <a:endParaRPr lang="ru-RU" sz="1000" b="0" i="0" u="none" strike="noStrike" dirty="0">
                        <a:solidFill>
                          <a:srgbClr val="000000"/>
                        </a:solidFill>
                        <a:effectLst/>
                        <a:latin typeface="Arial Narrow" panose="020B0606020202030204" pitchFamily="34" charset="0"/>
                      </a:endParaRPr>
                    </a:p>
                  </a:txBody>
                  <a:tcPr marL="9526" marR="9526" marT="9526" marB="0" anchor="ctr"/>
                </a:tc>
                <a:tc rowSpan="3">
                  <a:txBody>
                    <a:bodyPr/>
                    <a:lstStyle/>
                    <a:p>
                      <a:pPr algn="ctr" fontAlgn="ctr"/>
                      <a:r>
                        <a:rPr lang="ru-RU" sz="1000" b="0" i="0" u="none" strike="noStrike" dirty="0" smtClean="0">
                          <a:solidFill>
                            <a:srgbClr val="000000"/>
                          </a:solidFill>
                          <a:effectLst/>
                          <a:latin typeface="Arial Narrow" panose="020B0606020202030204" pitchFamily="34" charset="0"/>
                        </a:rPr>
                        <a:t>9</a:t>
                      </a:r>
                      <a:r>
                        <a:rPr lang="en-US" sz="1000" b="0" i="0" u="none" strike="noStrike" dirty="0" smtClean="0">
                          <a:solidFill>
                            <a:srgbClr val="000000"/>
                          </a:solidFill>
                          <a:effectLst/>
                          <a:latin typeface="Arial Narrow" panose="020B0606020202030204" pitchFamily="34" charset="0"/>
                        </a:rPr>
                        <a:t> </a:t>
                      </a:r>
                      <a:r>
                        <a:rPr lang="ru-RU" sz="1000" b="0" i="0" u="none" strike="noStrike" dirty="0" smtClean="0">
                          <a:solidFill>
                            <a:srgbClr val="000000"/>
                          </a:solidFill>
                          <a:effectLst/>
                          <a:latin typeface="Arial Narrow" panose="020B0606020202030204" pitchFamily="34" charset="0"/>
                        </a:rPr>
                        <a:t>866,7</a:t>
                      </a:r>
                      <a:endParaRPr lang="ru-RU" sz="1000" b="0" i="0" u="none" strike="noStrike" dirty="0">
                        <a:solidFill>
                          <a:srgbClr val="000000"/>
                        </a:solidFill>
                        <a:effectLst/>
                        <a:latin typeface="Arial Narrow" panose="020B0606020202030204" pitchFamily="34" charset="0"/>
                      </a:endParaRPr>
                    </a:p>
                  </a:txBody>
                  <a:tcPr marL="9526" marR="9526" marT="9526" marB="0" anchor="ctr"/>
                </a:tc>
                <a:tc rowSpan="3">
                  <a:txBody>
                    <a:bodyPr/>
                    <a:lstStyle/>
                    <a:p>
                      <a:pPr algn="ctr" fontAlgn="ctr"/>
                      <a:r>
                        <a:rPr lang="ru-RU" sz="1000" b="0" i="0" u="none" strike="noStrike" dirty="0" smtClean="0">
                          <a:solidFill>
                            <a:srgbClr val="000000"/>
                          </a:solidFill>
                          <a:effectLst/>
                          <a:latin typeface="Arial Narrow" panose="020B0606020202030204" pitchFamily="34" charset="0"/>
                        </a:rPr>
                        <a:t>9</a:t>
                      </a:r>
                      <a:r>
                        <a:rPr lang="en-US" sz="1000" b="0" i="0" u="none" strike="noStrike" dirty="0" smtClean="0">
                          <a:solidFill>
                            <a:srgbClr val="000000"/>
                          </a:solidFill>
                          <a:effectLst/>
                          <a:latin typeface="Arial Narrow" panose="020B0606020202030204" pitchFamily="34" charset="0"/>
                        </a:rPr>
                        <a:t> </a:t>
                      </a:r>
                      <a:r>
                        <a:rPr lang="ru-RU" sz="1000" b="0" i="0" u="none" strike="noStrike" dirty="0" smtClean="0">
                          <a:solidFill>
                            <a:srgbClr val="000000"/>
                          </a:solidFill>
                          <a:effectLst/>
                          <a:latin typeface="Arial Narrow" panose="020B0606020202030204" pitchFamily="34" charset="0"/>
                        </a:rPr>
                        <a:t>890,5</a:t>
                      </a:r>
                      <a:endParaRPr lang="ru-RU" sz="1000" b="0" i="0" u="none" strike="noStrike" dirty="0">
                        <a:solidFill>
                          <a:srgbClr val="000000"/>
                        </a:solidFill>
                        <a:effectLst/>
                        <a:latin typeface="Arial Narrow" panose="020B0606020202030204" pitchFamily="34" charset="0"/>
                      </a:endParaRPr>
                    </a:p>
                  </a:txBody>
                  <a:tcPr marL="9526" marR="9526" marT="9526" marB="0" anchor="ctr"/>
                </a:tc>
              </a:tr>
              <a:tr h="152400">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chemeClr val="accent3"/>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5560">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52400">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lnB w="12700" cap="flat" cmpd="sng" algn="ctr">
                      <a:noFill/>
                      <a:prstDash val="solid"/>
                      <a:round/>
                      <a:headEnd type="none" w="med" len="med"/>
                      <a:tailEnd type="none" w="med" len="med"/>
                    </a:lnB>
                    <a:solidFill>
                      <a:schemeClr val="bg1"/>
                    </a:solidFill>
                  </a:tcPr>
                </a:tc>
                <a:tc rowSpan="3">
                  <a:txBody>
                    <a:bodyPr/>
                    <a:lstStyle/>
                    <a:p>
                      <a:pPr algn="ctr" fontAlgn="ctr"/>
                      <a:r>
                        <a:rPr lang="ru-RU" sz="1000" b="1" u="none" strike="noStrike" dirty="0">
                          <a:effectLst/>
                          <a:latin typeface="Arial Narrow" panose="020B0606020202030204" pitchFamily="34" charset="0"/>
                        </a:rPr>
                        <a:t>1400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Межбюджетные трансферты общего характера бюджетам бюджетной системы </a:t>
                      </a:r>
                      <a:r>
                        <a:rPr lang="ru-RU" sz="1000" u="none" strike="noStrike" dirty="0" smtClean="0">
                          <a:effectLst/>
                          <a:latin typeface="Arial Narrow" panose="020B0606020202030204" pitchFamily="34" charset="0"/>
                        </a:rPr>
                        <a:t>РФ</a:t>
                      </a:r>
                      <a:endParaRPr lang="ru-RU" sz="1000" b="1" i="0" u="none" strike="noStrike" dirty="0">
                        <a:solidFill>
                          <a:srgbClr val="000000"/>
                        </a:solidFill>
                        <a:effectLst/>
                        <a:latin typeface="Arial Narrow" panose="020B0606020202030204" pitchFamily="34" charset="0"/>
                      </a:endParaRPr>
                    </a:p>
                  </a:txBody>
                  <a:tcPr marL="0" marR="0" marT="0" marB="0" anchor="b"/>
                </a:tc>
                <a:tc rowSpan="3">
                  <a:txBody>
                    <a:bodyPr/>
                    <a:lstStyle/>
                    <a:p>
                      <a:pPr algn="ctr" fontAlgn="ctr"/>
                      <a:r>
                        <a:rPr lang="ru-RU" sz="1000" b="0" i="0" u="none" strike="noStrike" dirty="0">
                          <a:solidFill>
                            <a:srgbClr val="000000"/>
                          </a:solidFill>
                          <a:effectLst/>
                          <a:latin typeface="Arial Narrow" panose="020B0606020202030204" pitchFamily="34" charset="0"/>
                        </a:rPr>
                        <a:t>4 </a:t>
                      </a:r>
                      <a:r>
                        <a:rPr lang="ru-RU" sz="1000" b="0" i="0" u="none" strike="noStrike" dirty="0" smtClean="0">
                          <a:solidFill>
                            <a:srgbClr val="000000"/>
                          </a:solidFill>
                          <a:effectLst/>
                          <a:latin typeface="Arial Narrow" panose="020B0606020202030204" pitchFamily="34" charset="0"/>
                        </a:rPr>
                        <a:t>230,1</a:t>
                      </a:r>
                      <a:endParaRPr lang="ru-RU" sz="1000" b="0" i="0" u="none" strike="noStrike" dirty="0">
                        <a:solidFill>
                          <a:srgbClr val="000000"/>
                        </a:solidFill>
                        <a:effectLst/>
                        <a:latin typeface="Arial Narrow" panose="020B0606020202030204" pitchFamily="34" charset="0"/>
                      </a:endParaRPr>
                    </a:p>
                  </a:txBody>
                  <a:tcPr marL="9526" marR="9526" marT="9526" marB="0" anchor="ctr"/>
                </a:tc>
                <a:tc rowSpan="3">
                  <a:txBody>
                    <a:bodyPr/>
                    <a:lstStyle/>
                    <a:p>
                      <a:pPr algn="ctr" fontAlgn="ctr"/>
                      <a:r>
                        <a:rPr lang="ru-RU" sz="1000" b="0" i="0" u="none" strike="noStrike" dirty="0">
                          <a:solidFill>
                            <a:srgbClr val="000000"/>
                          </a:solidFill>
                          <a:effectLst/>
                          <a:latin typeface="Arial Narrow" panose="020B0606020202030204" pitchFamily="34" charset="0"/>
                        </a:rPr>
                        <a:t>1 </a:t>
                      </a:r>
                      <a:r>
                        <a:rPr lang="ru-RU" sz="1000" b="0" i="0" u="none" strike="noStrike" dirty="0" smtClean="0">
                          <a:solidFill>
                            <a:srgbClr val="000000"/>
                          </a:solidFill>
                          <a:effectLst/>
                          <a:latin typeface="Arial Narrow" panose="020B0606020202030204" pitchFamily="34" charset="0"/>
                        </a:rPr>
                        <a:t>998,5</a:t>
                      </a:r>
                      <a:endParaRPr lang="ru-RU" sz="1000" b="0" i="0" u="none" strike="noStrike" dirty="0">
                        <a:solidFill>
                          <a:srgbClr val="000000"/>
                        </a:solidFill>
                        <a:effectLst/>
                        <a:latin typeface="Arial Narrow" panose="020B0606020202030204" pitchFamily="34" charset="0"/>
                      </a:endParaRPr>
                    </a:p>
                  </a:txBody>
                  <a:tcPr marL="9526" marR="9526" marT="9526" marB="0" anchor="ctr"/>
                </a:tc>
                <a:tc rowSpan="3">
                  <a:txBody>
                    <a:bodyPr/>
                    <a:lstStyle/>
                    <a:p>
                      <a:pPr algn="ctr" fontAlgn="ctr"/>
                      <a:r>
                        <a:rPr lang="ru-RU" sz="1000" b="0" i="0" u="none" strike="noStrike" dirty="0" smtClean="0">
                          <a:solidFill>
                            <a:srgbClr val="000000"/>
                          </a:solidFill>
                          <a:effectLst/>
                          <a:latin typeface="Arial Narrow" panose="020B0606020202030204" pitchFamily="34" charset="0"/>
                        </a:rPr>
                        <a:t>519,4</a:t>
                      </a:r>
                      <a:endParaRPr lang="ru-RU" sz="1000" b="0" i="0" u="none" strike="noStrike" dirty="0">
                        <a:solidFill>
                          <a:srgbClr val="000000"/>
                        </a:solidFill>
                        <a:effectLst/>
                        <a:latin typeface="Arial Narrow" panose="020B0606020202030204" pitchFamily="34" charset="0"/>
                      </a:endParaRPr>
                    </a:p>
                  </a:txBody>
                  <a:tcPr marL="9526" marR="9526" marT="9526" marB="0" anchor="ctr"/>
                </a:tc>
              </a:tr>
              <a:tr h="152400">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lnT>
                      <a:noFill/>
                    </a:lnT>
                    <a:lnB w="12700" cap="flat" cmpd="sng" algn="ctr">
                      <a:noFill/>
                      <a:prstDash val="solid"/>
                      <a:round/>
                      <a:headEnd type="none" w="med" len="med"/>
                      <a:tailEnd type="none" w="med" len="med"/>
                    </a:lnB>
                    <a:solidFill>
                      <a:schemeClr val="accent4"/>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52400">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lnT>
                      <a:noFill/>
                    </a:lnT>
                    <a:lnB w="12700" cap="flat" cmpd="sng" algn="ctr">
                      <a:noFill/>
                      <a:prstDash val="solid"/>
                      <a:round/>
                      <a:headEnd type="none" w="med" len="med"/>
                      <a:tailEnd type="none" w="med" len="med"/>
                    </a:lnB>
                    <a:solidFill>
                      <a:schemeClr val="bg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52400">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5"/>
                    </a:solidFill>
                  </a:tcPr>
                </a:tc>
                <a:tc gridSpan="2">
                  <a:txBody>
                    <a:bodyPr/>
                    <a:lstStyle/>
                    <a:p>
                      <a:pPr algn="l" fontAlgn="t"/>
                      <a:r>
                        <a:rPr lang="ru-RU" sz="1000" b="1" i="0" u="none" strike="noStrike" dirty="0" smtClean="0">
                          <a:solidFill>
                            <a:srgbClr val="000000"/>
                          </a:solidFill>
                          <a:effectLst/>
                          <a:latin typeface="Arial Narrow" panose="020B0606020202030204" pitchFamily="34" charset="0"/>
                        </a:rPr>
                        <a:t>  Другие</a:t>
                      </a:r>
                      <a:r>
                        <a:rPr lang="ru-RU" sz="1000" b="1" i="0" u="none" strike="noStrike" baseline="0" dirty="0" smtClean="0">
                          <a:solidFill>
                            <a:srgbClr val="000000"/>
                          </a:solidFill>
                          <a:effectLst/>
                          <a:latin typeface="Arial Narrow" panose="020B0606020202030204" pitchFamily="34" charset="0"/>
                        </a:rPr>
                        <a:t> направления:</a:t>
                      </a:r>
                    </a:p>
                  </a:txBody>
                  <a:tcPr marL="0" marR="0" marT="0" marB="0" anchor="ctr">
                    <a:lnL w="12700" cap="flat" cmpd="sng" algn="ctr">
                      <a:noFill/>
                      <a:prstDash val="solid"/>
                      <a:round/>
                      <a:headEnd type="none" w="med" len="med"/>
                      <a:tailEnd type="none" w="med" len="med"/>
                    </a:lnL>
                  </a:tcPr>
                </a:tc>
                <a:tc hMerge="1">
                  <a:txBody>
                    <a:bodyPr/>
                    <a:lstStyle/>
                    <a:p>
                      <a:endParaRPr lang="ru-RU"/>
                    </a:p>
                  </a:txBody>
                  <a:tcPr/>
                </a:tc>
                <a:tc rowSpan="2">
                  <a:txBody>
                    <a:bodyPr/>
                    <a:lstStyle/>
                    <a:p>
                      <a:pPr algn="ctr" fontAlgn="ctr"/>
                      <a:r>
                        <a:rPr lang="ru-RU" sz="1000" b="0" i="0" u="none" strike="noStrike" dirty="0" smtClean="0">
                          <a:solidFill>
                            <a:srgbClr val="000000"/>
                          </a:solidFill>
                          <a:effectLst/>
                          <a:latin typeface="Arial Narrow" panose="020B0606020202030204" pitchFamily="34" charset="0"/>
                        </a:rPr>
                        <a:t>1</a:t>
                      </a:r>
                      <a:r>
                        <a:rPr lang="en-US" sz="1000" b="0" i="0" u="none" strike="noStrike" dirty="0" smtClean="0">
                          <a:solidFill>
                            <a:srgbClr val="000000"/>
                          </a:solidFill>
                          <a:effectLst/>
                          <a:latin typeface="Arial Narrow" panose="020B0606020202030204" pitchFamily="34" charset="0"/>
                        </a:rPr>
                        <a:t> </a:t>
                      </a:r>
                      <a:r>
                        <a:rPr lang="ru-RU" sz="1000" b="0" i="0" u="none" strike="noStrike" dirty="0" smtClean="0">
                          <a:solidFill>
                            <a:srgbClr val="000000"/>
                          </a:solidFill>
                          <a:effectLst/>
                          <a:latin typeface="Arial Narrow" panose="020B0606020202030204" pitchFamily="34" charset="0"/>
                        </a:rPr>
                        <a:t>567,1</a:t>
                      </a:r>
                      <a:endParaRPr lang="ru-RU" sz="1000" b="0" i="0" u="none" strike="noStrike" dirty="0">
                        <a:solidFill>
                          <a:srgbClr val="000000"/>
                        </a:solidFill>
                        <a:effectLst/>
                        <a:latin typeface="Arial Narrow" panose="020B0606020202030204" pitchFamily="34" charset="0"/>
                      </a:endParaRPr>
                    </a:p>
                  </a:txBody>
                  <a:tcPr marL="9526" marR="9526" marT="9526" marB="0"/>
                </a:tc>
                <a:tc rowSpan="2">
                  <a:txBody>
                    <a:bodyPr/>
                    <a:lstStyle/>
                    <a:p>
                      <a:pPr algn="ctr" fontAlgn="ctr"/>
                      <a:r>
                        <a:rPr lang="ru-RU" sz="1000" b="0" i="0" u="none" strike="noStrike" dirty="0" smtClean="0">
                          <a:solidFill>
                            <a:srgbClr val="000000"/>
                          </a:solidFill>
                          <a:effectLst/>
                          <a:latin typeface="Arial Narrow" panose="020B0606020202030204" pitchFamily="34" charset="0"/>
                        </a:rPr>
                        <a:t>1 104,3</a:t>
                      </a:r>
                      <a:endParaRPr lang="ru-RU" sz="1000" b="0" i="0" u="none" strike="noStrike" dirty="0">
                        <a:solidFill>
                          <a:srgbClr val="000000"/>
                        </a:solidFill>
                        <a:effectLst/>
                        <a:latin typeface="Arial Narrow" panose="020B0606020202030204" pitchFamily="34" charset="0"/>
                      </a:endParaRPr>
                    </a:p>
                  </a:txBody>
                  <a:tcPr marL="9526" marR="9526" marT="9526" marB="0"/>
                </a:tc>
                <a:tc rowSpan="2">
                  <a:txBody>
                    <a:bodyPr/>
                    <a:lstStyle/>
                    <a:p>
                      <a:pPr algn="ctr" fontAlgn="ctr"/>
                      <a:r>
                        <a:rPr lang="ru-RU" sz="1000" b="0" i="0" u="none" strike="noStrike" dirty="0" smtClean="0">
                          <a:solidFill>
                            <a:srgbClr val="000000"/>
                          </a:solidFill>
                          <a:effectLst/>
                          <a:latin typeface="Arial Narrow" panose="020B0606020202030204" pitchFamily="34" charset="0"/>
                        </a:rPr>
                        <a:t>945,6</a:t>
                      </a:r>
                      <a:endParaRPr lang="ru-RU" sz="1000" b="0" i="0" u="none" strike="noStrike" dirty="0">
                        <a:solidFill>
                          <a:srgbClr val="000000"/>
                        </a:solidFill>
                        <a:effectLst/>
                        <a:latin typeface="Arial Narrow" panose="020B0606020202030204" pitchFamily="34" charset="0"/>
                      </a:endParaRPr>
                    </a:p>
                  </a:txBody>
                  <a:tcPr marL="9526" marR="9526" marT="9526" marB="0"/>
                </a:tc>
              </a:tr>
              <a:tr h="1066800">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lnT w="12700" cap="flat" cmpd="sng" algn="ctr">
                      <a:noFill/>
                      <a:prstDash val="solid"/>
                      <a:round/>
                      <a:headEnd type="none" w="med" len="med"/>
                      <a:tailEnd type="none" w="med" len="med"/>
                    </a:lnT>
                  </a:tcPr>
                </a:tc>
                <a:tc gridSpan="2">
                  <a:txBody>
                    <a:bodyPr/>
                    <a:lstStyle/>
                    <a:p>
                      <a:pPr marL="171450" indent="-171450" algn="l" fontAlgn="t">
                        <a:buFont typeface="Wingdings" panose="05000000000000000000" pitchFamily="2" charset="2"/>
                        <a:buChar char="§"/>
                      </a:pPr>
                      <a:r>
                        <a:rPr lang="ru-RU" sz="1000" b="0" i="0" u="none" strike="noStrike" baseline="0" dirty="0" smtClean="0">
                          <a:solidFill>
                            <a:srgbClr val="000000"/>
                          </a:solidFill>
                          <a:effectLst/>
                          <a:latin typeface="Arial Narrow" panose="020B0606020202030204" pitchFamily="34" charset="0"/>
                        </a:rPr>
                        <a:t>общегосударственные вопросы, </a:t>
                      </a:r>
                    </a:p>
                    <a:p>
                      <a:pPr marL="171450" indent="-171450" algn="l" fontAlgn="t">
                        <a:buFont typeface="Wingdings" panose="05000000000000000000" pitchFamily="2" charset="2"/>
                        <a:buChar char="§"/>
                      </a:pPr>
                      <a:r>
                        <a:rPr lang="ru-RU" sz="1000" b="0" i="0" u="none" strike="noStrike" baseline="0" dirty="0" smtClean="0">
                          <a:solidFill>
                            <a:srgbClr val="000000"/>
                          </a:solidFill>
                          <a:effectLst/>
                          <a:latin typeface="Arial Narrow" panose="020B0606020202030204" pitchFamily="34" charset="0"/>
                        </a:rPr>
                        <a:t>национальная безопасность, </a:t>
                      </a:r>
                    </a:p>
                    <a:p>
                      <a:pPr marL="171450" indent="-171450" algn="l" fontAlgn="t">
                        <a:buFont typeface="Wingdings" panose="05000000000000000000" pitchFamily="2" charset="2"/>
                        <a:buChar char="§"/>
                      </a:pPr>
                      <a:r>
                        <a:rPr lang="ru-RU" sz="1000" b="0" i="0" u="none" strike="noStrike" baseline="0" dirty="0" smtClean="0">
                          <a:solidFill>
                            <a:srgbClr val="000000"/>
                          </a:solidFill>
                          <a:effectLst/>
                          <a:latin typeface="Arial Narrow" panose="020B0606020202030204" pitchFamily="34" charset="0"/>
                        </a:rPr>
                        <a:t>национальная экономика, </a:t>
                      </a:r>
                    </a:p>
                    <a:p>
                      <a:pPr marL="171450" indent="-171450" algn="l" fontAlgn="t">
                        <a:buFont typeface="Wingdings" panose="05000000000000000000" pitchFamily="2" charset="2"/>
                        <a:buChar char="§"/>
                      </a:pPr>
                      <a:r>
                        <a:rPr lang="ru-RU" sz="1000" b="0" i="0" u="none" strike="noStrike" baseline="0" dirty="0" smtClean="0">
                          <a:solidFill>
                            <a:srgbClr val="000000"/>
                          </a:solidFill>
                          <a:effectLst/>
                          <a:latin typeface="Arial Narrow" panose="020B0606020202030204" pitchFamily="34" charset="0"/>
                        </a:rPr>
                        <a:t>жилищно-коммунальное хозяйство, </a:t>
                      </a:r>
                    </a:p>
                    <a:p>
                      <a:pPr marL="171450" indent="-171450" algn="l" fontAlgn="t">
                        <a:buFont typeface="Wingdings" panose="05000000000000000000" pitchFamily="2" charset="2"/>
                        <a:buChar char="§"/>
                      </a:pPr>
                      <a:r>
                        <a:rPr lang="ru-RU" sz="1000" b="0" i="0" u="none" strike="noStrike" baseline="0" dirty="0" smtClean="0">
                          <a:solidFill>
                            <a:srgbClr val="000000"/>
                          </a:solidFill>
                          <a:effectLst/>
                          <a:latin typeface="Arial Narrow" panose="020B0606020202030204" pitchFamily="34" charset="0"/>
                        </a:rPr>
                        <a:t>охрана окружающей среды,</a:t>
                      </a:r>
                    </a:p>
                    <a:p>
                      <a:pPr marL="171450" indent="-171450" algn="l" fontAlgn="t">
                        <a:buFont typeface="Wingdings" panose="05000000000000000000" pitchFamily="2" charset="2"/>
                        <a:buChar char="§"/>
                      </a:pPr>
                      <a:r>
                        <a:rPr lang="ru-RU" sz="1000" b="0" i="0" u="none" strike="noStrike" baseline="0" dirty="0" smtClean="0">
                          <a:solidFill>
                            <a:srgbClr val="000000"/>
                          </a:solidFill>
                          <a:effectLst/>
                          <a:latin typeface="Arial Narrow" panose="020B0606020202030204" pitchFamily="34" charset="0"/>
                        </a:rPr>
                        <a:t>культура, </a:t>
                      </a:r>
                    </a:p>
                    <a:p>
                      <a:pPr marL="171450" indent="-171450" algn="l" fontAlgn="t">
                        <a:buFont typeface="Wingdings" panose="05000000000000000000" pitchFamily="2" charset="2"/>
                        <a:buChar char="§"/>
                      </a:pPr>
                      <a:r>
                        <a:rPr lang="ru-RU" sz="1000" b="0" i="0" u="none" strike="noStrike" baseline="0" dirty="0" smtClean="0">
                          <a:solidFill>
                            <a:srgbClr val="000000"/>
                          </a:solidFill>
                          <a:effectLst/>
                          <a:latin typeface="Arial Narrow" panose="020B0606020202030204" pitchFamily="34" charset="0"/>
                        </a:rPr>
                        <a:t>физическая культура и спорт</a:t>
                      </a:r>
                      <a:endParaRPr lang="ru-RU" sz="1000" b="0" i="0" u="none" strike="noStrike" dirty="0" smtClean="0">
                        <a:solidFill>
                          <a:srgbClr val="000000"/>
                        </a:solidFill>
                        <a:effectLst/>
                        <a:latin typeface="Arial Narrow" panose="020B0606020202030204" pitchFamily="34" charset="0"/>
                      </a:endParaRPr>
                    </a:p>
                  </a:txBody>
                  <a:tcPr marL="0" marR="0" marT="0" marB="0" anchor="ctr"/>
                </a:tc>
                <a:tc hMerge="1">
                  <a:txBody>
                    <a:bodyPr/>
                    <a:lstStyle/>
                    <a:p>
                      <a:pPr algn="l" fontAlgn="t"/>
                      <a:endParaRPr lang="ru-RU" sz="1000" b="1" i="0" u="none" strike="noStrike" dirty="0">
                        <a:solidFill>
                          <a:srgbClr val="000000"/>
                        </a:solidFill>
                        <a:effectLst/>
                        <a:latin typeface="Arial Narrow" panose="020B0606020202030204" pitchFamily="34" charset="0"/>
                      </a:endParaRPr>
                    </a:p>
                  </a:txBody>
                  <a:tcPr marL="0" marR="0" marT="0" marB="0" anchor="b"/>
                </a:tc>
                <a:tc vMerge="1">
                  <a:txBody>
                    <a:bodyPr/>
                    <a:lstStyle/>
                    <a:p>
                      <a:pPr algn="ctr" fontAlgn="ctr"/>
                      <a:endParaRPr lang="ru-RU" sz="1000" b="0" i="0" u="none" strike="noStrike" dirty="0">
                        <a:solidFill>
                          <a:srgbClr val="000000"/>
                        </a:solidFill>
                        <a:effectLst/>
                        <a:latin typeface="Arial Narrow" panose="020B0606020202030204" pitchFamily="34" charset="0"/>
                      </a:endParaRPr>
                    </a:p>
                  </a:txBody>
                  <a:tcPr marL="9525" marR="9525" marT="9525" marB="0" anchor="ctr"/>
                </a:tc>
                <a:tc vMerge="1">
                  <a:txBody>
                    <a:bodyPr/>
                    <a:lstStyle/>
                    <a:p>
                      <a:pPr algn="ctr" fontAlgn="ctr"/>
                      <a:endParaRPr lang="ru-RU" sz="1000" b="0" i="0" u="none" strike="noStrike" dirty="0">
                        <a:solidFill>
                          <a:srgbClr val="000000"/>
                        </a:solidFill>
                        <a:effectLst/>
                        <a:latin typeface="Arial Narrow" panose="020B0606020202030204" pitchFamily="34" charset="0"/>
                      </a:endParaRPr>
                    </a:p>
                  </a:txBody>
                  <a:tcPr marL="9525" marR="9525" marT="9525" marB="0" anchor="ctr"/>
                </a:tc>
                <a:tc vMerge="1">
                  <a:txBody>
                    <a:bodyPr/>
                    <a:lstStyle/>
                    <a:p>
                      <a:pPr algn="ctr" fontAlgn="ctr"/>
                      <a:endParaRPr lang="ru-RU" sz="1000" b="0" i="0" u="none" strike="noStrike" dirty="0">
                        <a:solidFill>
                          <a:srgbClr val="000000"/>
                        </a:solidFill>
                        <a:effectLst/>
                        <a:latin typeface="Arial Narrow" panose="020B0606020202030204" pitchFamily="34" charset="0"/>
                      </a:endParaRPr>
                    </a:p>
                  </a:txBody>
                  <a:tcPr marL="9525" marR="9525" marT="9525" marB="0" anchor="ctr"/>
                </a:tc>
              </a:tr>
              <a:tr h="161925">
                <a:tc>
                  <a:txBody>
                    <a:bodyPr/>
                    <a:lstStyle/>
                    <a:p>
                      <a:pPr algn="l" fontAlgn="ctr"/>
                      <a:endParaRPr lang="ru-RU" sz="1000" b="1" i="0" u="none" strike="noStrike" dirty="0">
                        <a:solidFill>
                          <a:srgbClr val="000000"/>
                        </a:solidFill>
                        <a:effectLst/>
                        <a:latin typeface="Arial Narrow" panose="020B0606020202030204" pitchFamily="34" charset="0"/>
                      </a:endParaRPr>
                    </a:p>
                  </a:txBody>
                  <a:tcPr marL="6630" marR="6630" marT="6630" marB="0" anchor="ctr">
                    <a:noFill/>
                  </a:tcPr>
                </a:tc>
                <a:tc gridSpan="2">
                  <a:txBody>
                    <a:bodyPr/>
                    <a:lstStyle/>
                    <a:p>
                      <a:pPr algn="l" fontAlgn="ctr"/>
                      <a:r>
                        <a:rPr lang="ru-RU" sz="1000" b="1" u="none" strike="noStrike" dirty="0" smtClean="0">
                          <a:effectLst/>
                          <a:latin typeface="Arial Narrow" panose="020B0606020202030204" pitchFamily="34" charset="0"/>
                        </a:rPr>
                        <a:t>Всего</a:t>
                      </a:r>
                      <a:endParaRPr lang="ru-RU" sz="1000" b="1" i="0" u="none" strike="noStrike" dirty="0">
                        <a:solidFill>
                          <a:srgbClr val="000000"/>
                        </a:solidFill>
                        <a:effectLst/>
                        <a:latin typeface="Arial Narrow" panose="020B0606020202030204" pitchFamily="34" charset="0"/>
                      </a:endParaRPr>
                    </a:p>
                  </a:txBody>
                  <a:tcPr marL="0" marR="0" marT="0" marB="0" anchor="ctr">
                    <a:noFill/>
                  </a:tcPr>
                </a:tc>
                <a:tc hMerge="1">
                  <a:txBody>
                    <a:bodyPr/>
                    <a:lstStyle/>
                    <a:p>
                      <a:endParaRPr lang="ru-RU"/>
                    </a:p>
                  </a:txBody>
                  <a:tcPr/>
                </a:tc>
                <a:tc>
                  <a:txBody>
                    <a:bodyPr/>
                    <a:lstStyle/>
                    <a:p>
                      <a:pPr marL="0" algn="ctr" defTabSz="1279930" rtl="0" eaLnBrk="1" fontAlgn="ctr" latinLnBrk="0" hangingPunct="1"/>
                      <a:r>
                        <a:rPr lang="ru-RU" sz="1000" b="1" u="none" strike="noStrike" kern="1200" dirty="0" smtClean="0">
                          <a:solidFill>
                            <a:schemeClr val="tx1"/>
                          </a:solidFill>
                          <a:effectLst/>
                          <a:latin typeface="Arial Narrow" panose="020B0606020202030204" pitchFamily="34" charset="0"/>
                          <a:ea typeface="+mn-ea"/>
                          <a:cs typeface="+mn-cs"/>
                        </a:rPr>
                        <a:t>33</a:t>
                      </a:r>
                      <a:r>
                        <a:rPr lang="en-US" sz="1000" b="1" u="none" strike="noStrike" kern="1200" dirty="0" smtClean="0">
                          <a:solidFill>
                            <a:schemeClr val="tx1"/>
                          </a:solidFill>
                          <a:effectLst/>
                          <a:latin typeface="Arial Narrow" panose="020B0606020202030204" pitchFamily="34" charset="0"/>
                          <a:ea typeface="+mn-ea"/>
                          <a:cs typeface="+mn-cs"/>
                        </a:rPr>
                        <a:t> </a:t>
                      </a:r>
                      <a:r>
                        <a:rPr lang="ru-RU" sz="1000" b="1" u="none" strike="noStrike" kern="1200" dirty="0" smtClean="0">
                          <a:solidFill>
                            <a:schemeClr val="tx1"/>
                          </a:solidFill>
                          <a:effectLst/>
                          <a:latin typeface="Arial Narrow" panose="020B0606020202030204" pitchFamily="34" charset="0"/>
                          <a:ea typeface="+mn-ea"/>
                          <a:cs typeface="+mn-cs"/>
                        </a:rPr>
                        <a:t>389,2</a:t>
                      </a:r>
                      <a:endParaRPr lang="ru-RU" sz="1000" b="1" u="none" strike="noStrike" kern="1200" dirty="0">
                        <a:solidFill>
                          <a:schemeClr val="tx1"/>
                        </a:solidFill>
                        <a:effectLst/>
                        <a:latin typeface="Arial Narrow" panose="020B0606020202030204" pitchFamily="34" charset="0"/>
                        <a:ea typeface="+mn-ea"/>
                        <a:cs typeface="+mn-cs"/>
                      </a:endParaRPr>
                    </a:p>
                  </a:txBody>
                  <a:tcPr marL="9526" marR="9526" marT="9526" marB="0" anchor="ctr">
                    <a:noFill/>
                  </a:tcPr>
                </a:tc>
                <a:tc>
                  <a:txBody>
                    <a:bodyPr/>
                    <a:lstStyle/>
                    <a:p>
                      <a:pPr marL="0" algn="ctr" defTabSz="1279930" rtl="0" eaLnBrk="1" fontAlgn="ctr" latinLnBrk="0" hangingPunct="1"/>
                      <a:r>
                        <a:rPr lang="ru-RU" sz="1000" b="1" u="none" strike="noStrike" kern="1200" dirty="0" smtClean="0">
                          <a:solidFill>
                            <a:schemeClr val="tx1"/>
                          </a:solidFill>
                          <a:effectLst/>
                          <a:latin typeface="Arial Narrow" panose="020B0606020202030204" pitchFamily="34" charset="0"/>
                          <a:ea typeface="+mn-ea"/>
                          <a:cs typeface="+mn-cs"/>
                        </a:rPr>
                        <a:t>29</a:t>
                      </a:r>
                      <a:r>
                        <a:rPr lang="en-US" sz="1000" b="1" u="none" strike="noStrike" kern="1200" dirty="0" smtClean="0">
                          <a:solidFill>
                            <a:schemeClr val="tx1"/>
                          </a:solidFill>
                          <a:effectLst/>
                          <a:latin typeface="Arial Narrow" panose="020B0606020202030204" pitchFamily="34" charset="0"/>
                          <a:ea typeface="+mn-ea"/>
                          <a:cs typeface="+mn-cs"/>
                        </a:rPr>
                        <a:t> </a:t>
                      </a:r>
                      <a:r>
                        <a:rPr lang="ru-RU" sz="1000" b="1" u="none" strike="noStrike" kern="1200" dirty="0" smtClean="0">
                          <a:solidFill>
                            <a:schemeClr val="tx1"/>
                          </a:solidFill>
                          <a:effectLst/>
                          <a:latin typeface="Arial Narrow" panose="020B0606020202030204" pitchFamily="34" charset="0"/>
                          <a:ea typeface="+mn-ea"/>
                          <a:cs typeface="+mn-cs"/>
                        </a:rPr>
                        <a:t>298,5</a:t>
                      </a:r>
                      <a:endParaRPr lang="ru-RU" sz="1000" b="1" u="none" strike="noStrike" kern="1200" dirty="0">
                        <a:solidFill>
                          <a:schemeClr val="tx1"/>
                        </a:solidFill>
                        <a:effectLst/>
                        <a:latin typeface="Arial Narrow" panose="020B0606020202030204" pitchFamily="34" charset="0"/>
                        <a:ea typeface="+mn-ea"/>
                        <a:cs typeface="+mn-cs"/>
                      </a:endParaRPr>
                    </a:p>
                  </a:txBody>
                  <a:tcPr marL="9526" marR="9526" marT="9526" marB="0" anchor="ctr">
                    <a:noFill/>
                  </a:tcPr>
                </a:tc>
                <a:tc>
                  <a:txBody>
                    <a:bodyPr/>
                    <a:lstStyle/>
                    <a:p>
                      <a:pPr marL="0" algn="ctr" defTabSz="1279930" rtl="0" eaLnBrk="1" fontAlgn="ctr" latinLnBrk="0" hangingPunct="1"/>
                      <a:r>
                        <a:rPr lang="ru-RU" sz="1000" b="1" u="none" strike="noStrike" kern="1200" dirty="0" smtClean="0">
                          <a:solidFill>
                            <a:schemeClr val="tx1"/>
                          </a:solidFill>
                          <a:effectLst/>
                          <a:latin typeface="Arial Narrow" panose="020B0606020202030204" pitchFamily="34" charset="0"/>
                          <a:ea typeface="+mn-ea"/>
                          <a:cs typeface="+mn-cs"/>
                        </a:rPr>
                        <a:t>26</a:t>
                      </a:r>
                      <a:r>
                        <a:rPr lang="en-US" sz="1000" b="1" u="none" strike="noStrike" kern="1200" dirty="0" smtClean="0">
                          <a:solidFill>
                            <a:schemeClr val="tx1"/>
                          </a:solidFill>
                          <a:effectLst/>
                          <a:latin typeface="Arial Narrow" panose="020B0606020202030204" pitchFamily="34" charset="0"/>
                          <a:ea typeface="+mn-ea"/>
                          <a:cs typeface="+mn-cs"/>
                        </a:rPr>
                        <a:t> </a:t>
                      </a:r>
                      <a:r>
                        <a:rPr lang="ru-RU" sz="1000" b="1" u="none" strike="noStrike" kern="1200" dirty="0" smtClean="0">
                          <a:solidFill>
                            <a:schemeClr val="tx1"/>
                          </a:solidFill>
                          <a:effectLst/>
                          <a:latin typeface="Arial Narrow" panose="020B0606020202030204" pitchFamily="34" charset="0"/>
                          <a:ea typeface="+mn-ea"/>
                          <a:cs typeface="+mn-cs"/>
                        </a:rPr>
                        <a:t>976,8</a:t>
                      </a:r>
                      <a:endParaRPr lang="ru-RU" sz="1000" b="1" u="none" strike="noStrike" kern="1200" dirty="0">
                        <a:solidFill>
                          <a:schemeClr val="tx1"/>
                        </a:solidFill>
                        <a:effectLst/>
                        <a:latin typeface="Arial Narrow" panose="020B0606020202030204" pitchFamily="34" charset="0"/>
                        <a:ea typeface="+mn-ea"/>
                        <a:cs typeface="+mn-cs"/>
                      </a:endParaRPr>
                    </a:p>
                  </a:txBody>
                  <a:tcPr marL="9526" marR="9526" marT="9526" marB="0" anchor="ctr">
                    <a:noFill/>
                  </a:tcPr>
                </a:tc>
              </a:tr>
            </a:tbl>
          </a:graphicData>
        </a:graphic>
      </p:graphicFrame>
      <p:sp>
        <p:nvSpPr>
          <p:cNvPr id="35" name="TextBox 34"/>
          <p:cNvSpPr txBox="1"/>
          <p:nvPr/>
        </p:nvSpPr>
        <p:spPr>
          <a:xfrm>
            <a:off x="6616824" y="7248874"/>
            <a:ext cx="5997944" cy="1692760"/>
          </a:xfrm>
          <a:prstGeom prst="rect">
            <a:avLst/>
          </a:prstGeom>
          <a:noFill/>
        </p:spPr>
        <p:txBody>
          <a:bodyPr wrap="square" lIns="91417" tIns="45709" rIns="91417" bIns="45709" rtlCol="0">
            <a:spAutoFit/>
          </a:bodyPr>
          <a:lstStyle/>
          <a:p>
            <a:pPr algn="just">
              <a:defRPr/>
            </a:pPr>
            <a:r>
              <a:rPr lang="ru-RU" sz="1300" dirty="0">
                <a:latin typeface="Arial Narrow" panose="020B0606020202030204" pitchFamily="34" charset="0"/>
              </a:rPr>
              <a:t>          Кроме межбюджетных трансфертов из областного бюджета муниципальным образованиям </a:t>
            </a:r>
            <a:r>
              <a:rPr lang="ru-RU" sz="1300" b="1" dirty="0">
                <a:latin typeface="Arial Narrow" panose="020B0606020202030204" pitchFamily="34" charset="0"/>
              </a:rPr>
              <a:t>в 2019 году </a:t>
            </a:r>
            <a:r>
              <a:rPr lang="ru-RU" sz="1300" dirty="0">
                <a:latin typeface="Arial Narrow" panose="020B0606020202030204" pitchFamily="34" charset="0"/>
              </a:rPr>
              <a:t>будут предоставляться </a:t>
            </a:r>
            <a:r>
              <a:rPr lang="ru-RU" sz="1300" b="1" dirty="0">
                <a:latin typeface="Arial Narrow" panose="020B0606020202030204" pitchFamily="34" charset="0"/>
              </a:rPr>
              <a:t>БЮДЖЕТНЫЕ КРЕДИТЫ в сумме до 992,18 млн. рублей. </a:t>
            </a:r>
            <a:r>
              <a:rPr lang="ru-RU" sz="1300" dirty="0">
                <a:latin typeface="Arial Narrow" panose="020B0606020202030204" pitchFamily="34" charset="0"/>
                <a:cs typeface="Times New Roman" panose="02020603050405020304" pitchFamily="18" charset="0"/>
              </a:rPr>
              <a:t>Размер ставки за пользование бюджетными кредитами - 1 % годовых.</a:t>
            </a:r>
          </a:p>
          <a:p>
            <a:pPr algn="just">
              <a:defRPr/>
            </a:pPr>
            <a:r>
              <a:rPr lang="ru-RU" sz="1300" dirty="0">
                <a:latin typeface="Arial Narrow" panose="020B0606020202030204" pitchFamily="34" charset="0"/>
                <a:cs typeface="Times New Roman" panose="02020603050405020304" pitchFamily="18" charset="0"/>
              </a:rPr>
              <a:t>Бюджетные кредиты будут предоставлены на следующие цели:</a:t>
            </a:r>
          </a:p>
          <a:p>
            <a:pPr marL="171409" indent="-171409" algn="just">
              <a:buFont typeface="Wingdings" panose="05000000000000000000" pitchFamily="2" charset="2"/>
              <a:buChar char="ü"/>
              <a:defRPr/>
            </a:pPr>
            <a:r>
              <a:rPr lang="ru-RU" sz="1300" dirty="0">
                <a:latin typeface="Arial Narrow" panose="020B0606020202030204" pitchFamily="34" charset="0"/>
                <a:cs typeface="Times New Roman" panose="02020603050405020304" pitchFamily="18" charset="0"/>
              </a:rPr>
              <a:t>покрытие временных </a:t>
            </a:r>
            <a:r>
              <a:rPr lang="ru-RU" sz="1300" dirty="0" smtClean="0">
                <a:latin typeface="Arial Narrow" panose="020B0606020202030204" pitchFamily="34" charset="0"/>
                <a:cs typeface="Times New Roman" panose="02020603050405020304" pitchFamily="18" charset="0"/>
              </a:rPr>
              <a:t>кассовых разрывов;</a:t>
            </a:r>
            <a:endParaRPr lang="ru-RU" sz="1300" dirty="0">
              <a:latin typeface="Arial Narrow" panose="020B0606020202030204" pitchFamily="34" charset="0"/>
              <a:cs typeface="Times New Roman" panose="02020603050405020304" pitchFamily="18" charset="0"/>
            </a:endParaRPr>
          </a:p>
          <a:p>
            <a:pPr marL="171409" indent="-171409" algn="just">
              <a:buFont typeface="Wingdings" panose="05000000000000000000" pitchFamily="2" charset="2"/>
              <a:buChar char="ü"/>
              <a:defRPr/>
            </a:pPr>
            <a:r>
              <a:rPr lang="ru-RU" sz="1300" dirty="0">
                <a:latin typeface="Arial Narrow" panose="020B0606020202030204" pitchFamily="34" charset="0"/>
                <a:cs typeface="Times New Roman" panose="02020603050405020304" pitchFamily="18" charset="0"/>
              </a:rPr>
              <a:t>частичное погашение прогнозируемого дефицита и </a:t>
            </a:r>
            <a:r>
              <a:rPr lang="ru-RU" sz="1300" dirty="0" smtClean="0">
                <a:latin typeface="Arial Narrow" panose="020B0606020202030204" pitchFamily="34" charset="0"/>
                <a:cs typeface="Times New Roman" panose="02020603050405020304" pitchFamily="18" charset="0"/>
              </a:rPr>
              <a:t>поддержание </a:t>
            </a:r>
            <a:r>
              <a:rPr lang="ru-RU" sz="1300" dirty="0">
                <a:latin typeface="Arial Narrow" panose="020B0606020202030204" pitchFamily="34" charset="0"/>
                <a:cs typeface="Times New Roman" panose="02020603050405020304" pitchFamily="18" charset="0"/>
              </a:rPr>
              <a:t>платежеспособности бюджетов;</a:t>
            </a:r>
          </a:p>
          <a:p>
            <a:pPr marL="171409" indent="-171409" algn="just">
              <a:buFont typeface="Wingdings" panose="05000000000000000000" pitchFamily="2" charset="2"/>
              <a:buChar char="ü"/>
              <a:defRPr/>
            </a:pPr>
            <a:r>
              <a:rPr lang="ru-RU" sz="1300" dirty="0">
                <a:latin typeface="Arial Narrow" panose="020B0606020202030204" pitchFamily="34" charset="0"/>
                <a:cs typeface="Times New Roman" panose="02020603050405020304" pitchFamily="18" charset="0"/>
              </a:rPr>
              <a:t>предупреждение и ликвидацию последствий чрезвычайных ситуаций.</a:t>
            </a:r>
          </a:p>
        </p:txBody>
      </p:sp>
      <p:sp>
        <p:nvSpPr>
          <p:cNvPr id="31" name="TextBox 30"/>
          <p:cNvSpPr txBox="1"/>
          <p:nvPr/>
        </p:nvSpPr>
        <p:spPr>
          <a:xfrm>
            <a:off x="-23844" y="9319727"/>
            <a:ext cx="382960" cy="246221"/>
          </a:xfrm>
          <a:prstGeom prst="rect">
            <a:avLst/>
          </a:prstGeom>
          <a:noFill/>
        </p:spPr>
        <p:txBody>
          <a:bodyPr wrap="square" lIns="91417" tIns="45709" rIns="91417" bIns="45709" rtlCol="0">
            <a:spAutoFit/>
          </a:bodyPr>
          <a:lstStyle/>
          <a:p>
            <a:r>
              <a:rPr lang="ru-RU" sz="1000" dirty="0" smtClean="0">
                <a:latin typeface="Arial Black" panose="020B0A04020102020204" pitchFamily="34" charset="0"/>
              </a:rPr>
              <a:t>20</a:t>
            </a:r>
            <a:endParaRPr lang="ru-RU" sz="1000" dirty="0">
              <a:latin typeface="Arial Black" panose="020B0A04020102020204" pitchFamily="34" charset="0"/>
            </a:endParaRPr>
          </a:p>
        </p:txBody>
      </p:sp>
      <p:sp>
        <p:nvSpPr>
          <p:cNvPr id="36" name="TextBox 35"/>
          <p:cNvSpPr txBox="1"/>
          <p:nvPr/>
        </p:nvSpPr>
        <p:spPr>
          <a:xfrm>
            <a:off x="12427942" y="9302108"/>
            <a:ext cx="373661" cy="246221"/>
          </a:xfrm>
          <a:prstGeom prst="rect">
            <a:avLst/>
          </a:prstGeom>
          <a:noFill/>
        </p:spPr>
        <p:txBody>
          <a:bodyPr wrap="square" lIns="91417" tIns="45709" rIns="91417" bIns="45709" rtlCol="0">
            <a:spAutoFit/>
          </a:bodyPr>
          <a:lstStyle/>
          <a:p>
            <a:r>
              <a:rPr lang="ru-RU" sz="1000" dirty="0">
                <a:latin typeface="Arial Black" panose="020B0A04020102020204" pitchFamily="34" charset="0"/>
              </a:rPr>
              <a:t>2</a:t>
            </a:r>
            <a:r>
              <a:rPr lang="ru-RU" sz="1000" dirty="0" smtClean="0">
                <a:latin typeface="Arial Black" panose="020B0A04020102020204" pitchFamily="34" charset="0"/>
              </a:rPr>
              <a:t>1</a:t>
            </a:r>
            <a:endParaRPr lang="ru-RU" sz="1000" dirty="0">
              <a:latin typeface="Arial Black" panose="020B0A04020102020204" pitchFamily="34" charset="0"/>
            </a:endParaRPr>
          </a:p>
        </p:txBody>
      </p:sp>
      <p:graphicFrame>
        <p:nvGraphicFramePr>
          <p:cNvPr id="37" name="Диаграмма 36"/>
          <p:cNvGraphicFramePr>
            <a:graphicFrameLocks/>
          </p:cNvGraphicFramePr>
          <p:nvPr>
            <p:extLst>
              <p:ext uri="{D42A27DB-BD31-4B8C-83A1-F6EECF244321}">
                <p14:modId xmlns:p14="http://schemas.microsoft.com/office/powerpoint/2010/main" val="1884311428"/>
              </p:ext>
            </p:extLst>
          </p:nvPr>
        </p:nvGraphicFramePr>
        <p:xfrm>
          <a:off x="-223932" y="1067581"/>
          <a:ext cx="1944215" cy="1520107"/>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8" name="Диаграмма 37"/>
          <p:cNvGraphicFramePr>
            <a:graphicFrameLocks/>
          </p:cNvGraphicFramePr>
          <p:nvPr>
            <p:extLst>
              <p:ext uri="{D42A27DB-BD31-4B8C-83A1-F6EECF244321}">
                <p14:modId xmlns:p14="http://schemas.microsoft.com/office/powerpoint/2010/main" val="465643566"/>
              </p:ext>
            </p:extLst>
          </p:nvPr>
        </p:nvGraphicFramePr>
        <p:xfrm>
          <a:off x="2800401" y="1067581"/>
          <a:ext cx="1944216" cy="1513569"/>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9" name="Диаграмма 38"/>
          <p:cNvGraphicFramePr>
            <a:graphicFrameLocks/>
          </p:cNvGraphicFramePr>
          <p:nvPr>
            <p:extLst>
              <p:ext uri="{D42A27DB-BD31-4B8C-83A1-F6EECF244321}">
                <p14:modId xmlns:p14="http://schemas.microsoft.com/office/powerpoint/2010/main" val="801740394"/>
              </p:ext>
            </p:extLst>
          </p:nvPr>
        </p:nvGraphicFramePr>
        <p:xfrm>
          <a:off x="-151928" y="2436675"/>
          <a:ext cx="2016224" cy="1651061"/>
        </p:xfrm>
        <a:graphic>
          <a:graphicData uri="http://schemas.openxmlformats.org/drawingml/2006/chart">
            <c:chart xmlns:c="http://schemas.openxmlformats.org/drawingml/2006/chart" xmlns:r="http://schemas.openxmlformats.org/officeDocument/2006/relationships" r:id="rId8"/>
          </a:graphicData>
        </a:graphic>
      </p:graphicFrame>
      <p:sp>
        <p:nvSpPr>
          <p:cNvPr id="40" name="TextBox 39"/>
          <p:cNvSpPr txBox="1"/>
          <p:nvPr/>
        </p:nvSpPr>
        <p:spPr>
          <a:xfrm>
            <a:off x="496866" y="1666058"/>
            <a:ext cx="668774" cy="400110"/>
          </a:xfrm>
          <a:prstGeom prst="rect">
            <a:avLst/>
          </a:prstGeom>
          <a:noFill/>
        </p:spPr>
        <p:txBody>
          <a:bodyPr wrap="none" lIns="91417" tIns="45709" rIns="91417" bIns="45709" rtlCol="0">
            <a:spAutoFit/>
          </a:bodyPr>
          <a:lstStyle/>
          <a:p>
            <a:pPr algn="ctr"/>
            <a:r>
              <a:rPr lang="ru-RU" sz="1000" b="1" dirty="0" smtClean="0">
                <a:latin typeface="Arial Narrow" panose="020B0606020202030204" pitchFamily="34" charset="0"/>
              </a:rPr>
              <a:t>2150,7 </a:t>
            </a:r>
            <a:endParaRPr lang="ru-RU" sz="1000" b="1" dirty="0">
              <a:latin typeface="Arial Narrow" panose="020B0606020202030204" pitchFamily="34" charset="0"/>
            </a:endParaRPr>
          </a:p>
          <a:p>
            <a:pPr algn="ctr"/>
            <a:r>
              <a:rPr lang="ru-RU" sz="1000" b="1" dirty="0">
                <a:latin typeface="Arial Narrow" panose="020B0606020202030204" pitchFamily="34" charset="0"/>
              </a:rPr>
              <a:t>млн. руб.</a:t>
            </a:r>
          </a:p>
        </p:txBody>
      </p:sp>
      <p:sp>
        <p:nvSpPr>
          <p:cNvPr id="41" name="TextBox 40"/>
          <p:cNvSpPr txBox="1"/>
          <p:nvPr/>
        </p:nvSpPr>
        <p:spPr>
          <a:xfrm>
            <a:off x="3504965" y="1666058"/>
            <a:ext cx="668774" cy="400110"/>
          </a:xfrm>
          <a:prstGeom prst="rect">
            <a:avLst/>
          </a:prstGeom>
          <a:noFill/>
        </p:spPr>
        <p:txBody>
          <a:bodyPr wrap="none" lIns="91417" tIns="45709" rIns="91417" bIns="45709" rtlCol="0">
            <a:spAutoFit/>
          </a:bodyPr>
          <a:lstStyle/>
          <a:p>
            <a:pPr algn="ctr"/>
            <a:r>
              <a:rPr lang="ru-RU" sz="1000" b="1" dirty="0">
                <a:latin typeface="Arial Narrow" panose="020B0606020202030204" pitchFamily="34" charset="0"/>
              </a:rPr>
              <a:t>1120,4 </a:t>
            </a:r>
          </a:p>
          <a:p>
            <a:pPr algn="ctr"/>
            <a:r>
              <a:rPr lang="ru-RU" sz="1000" b="1" dirty="0">
                <a:latin typeface="Arial Narrow" panose="020B0606020202030204" pitchFamily="34" charset="0"/>
              </a:rPr>
              <a:t>млн. руб.</a:t>
            </a:r>
          </a:p>
        </p:txBody>
      </p:sp>
      <p:sp>
        <p:nvSpPr>
          <p:cNvPr id="42" name="TextBox 41"/>
          <p:cNvSpPr txBox="1"/>
          <p:nvPr/>
        </p:nvSpPr>
        <p:spPr>
          <a:xfrm>
            <a:off x="568152" y="3032511"/>
            <a:ext cx="668774" cy="400110"/>
          </a:xfrm>
          <a:prstGeom prst="rect">
            <a:avLst/>
          </a:prstGeom>
          <a:noFill/>
        </p:spPr>
        <p:txBody>
          <a:bodyPr wrap="none" lIns="91417" tIns="45709" rIns="91417" bIns="45709" rtlCol="0">
            <a:spAutoFit/>
          </a:bodyPr>
          <a:lstStyle/>
          <a:p>
            <a:pPr algn="ctr"/>
            <a:r>
              <a:rPr lang="ru-RU" sz="1000" b="1" dirty="0" smtClean="0">
                <a:latin typeface="Arial Narrow" panose="020B0606020202030204" pitchFamily="34" charset="0"/>
              </a:rPr>
              <a:t>460,2 </a:t>
            </a:r>
            <a:endParaRPr lang="ru-RU" sz="1000" b="1" dirty="0">
              <a:latin typeface="Arial Narrow" panose="020B0606020202030204" pitchFamily="34" charset="0"/>
            </a:endParaRPr>
          </a:p>
          <a:p>
            <a:pPr algn="ctr"/>
            <a:r>
              <a:rPr lang="ru-RU" sz="1000" b="1" dirty="0">
                <a:latin typeface="Arial Narrow" panose="020B0606020202030204" pitchFamily="34" charset="0"/>
              </a:rPr>
              <a:t>млн. руб.</a:t>
            </a:r>
          </a:p>
        </p:txBody>
      </p:sp>
      <p:graphicFrame>
        <p:nvGraphicFramePr>
          <p:cNvPr id="43" name="Диаграмма 42"/>
          <p:cNvGraphicFramePr>
            <a:graphicFrameLocks/>
          </p:cNvGraphicFramePr>
          <p:nvPr>
            <p:extLst>
              <p:ext uri="{D42A27DB-BD31-4B8C-83A1-F6EECF244321}">
                <p14:modId xmlns:p14="http://schemas.microsoft.com/office/powerpoint/2010/main" val="2924470888"/>
              </p:ext>
            </p:extLst>
          </p:nvPr>
        </p:nvGraphicFramePr>
        <p:xfrm>
          <a:off x="2944416" y="2590663"/>
          <a:ext cx="1728192" cy="1283807"/>
        </p:xfrm>
        <a:graphic>
          <a:graphicData uri="http://schemas.openxmlformats.org/drawingml/2006/chart">
            <c:chart xmlns:c="http://schemas.openxmlformats.org/drawingml/2006/chart" xmlns:r="http://schemas.openxmlformats.org/officeDocument/2006/relationships" r:id="rId9"/>
          </a:graphicData>
        </a:graphic>
      </p:graphicFrame>
      <p:sp>
        <p:nvSpPr>
          <p:cNvPr id="44" name="TextBox 43"/>
          <p:cNvSpPr txBox="1"/>
          <p:nvPr/>
        </p:nvSpPr>
        <p:spPr>
          <a:xfrm>
            <a:off x="3504965" y="3009649"/>
            <a:ext cx="668774" cy="400110"/>
          </a:xfrm>
          <a:prstGeom prst="rect">
            <a:avLst/>
          </a:prstGeom>
          <a:noFill/>
        </p:spPr>
        <p:txBody>
          <a:bodyPr wrap="none" lIns="91417" tIns="45709" rIns="91417" bIns="45709" rtlCol="0">
            <a:spAutoFit/>
          </a:bodyPr>
          <a:lstStyle/>
          <a:p>
            <a:pPr algn="ctr"/>
            <a:r>
              <a:rPr lang="ru-RU" sz="1000" b="1" dirty="0">
                <a:latin typeface="Arial Narrow" panose="020B0606020202030204" pitchFamily="34" charset="0"/>
              </a:rPr>
              <a:t>1848,2 </a:t>
            </a:r>
          </a:p>
          <a:p>
            <a:pPr algn="ctr"/>
            <a:r>
              <a:rPr lang="ru-RU" sz="1000" b="1" dirty="0">
                <a:latin typeface="Arial Narrow" panose="020B0606020202030204" pitchFamily="34" charset="0"/>
              </a:rPr>
              <a:t>млн. руб.</a:t>
            </a:r>
          </a:p>
        </p:txBody>
      </p:sp>
      <p:graphicFrame>
        <p:nvGraphicFramePr>
          <p:cNvPr id="45" name="Диаграмма 44"/>
          <p:cNvGraphicFramePr>
            <a:graphicFrameLocks/>
          </p:cNvGraphicFramePr>
          <p:nvPr>
            <p:extLst>
              <p:ext uri="{D42A27DB-BD31-4B8C-83A1-F6EECF244321}">
                <p14:modId xmlns:p14="http://schemas.microsoft.com/office/powerpoint/2010/main" val="3198435807"/>
              </p:ext>
            </p:extLst>
          </p:nvPr>
        </p:nvGraphicFramePr>
        <p:xfrm>
          <a:off x="6616826" y="4269079"/>
          <a:ext cx="2460322" cy="2323507"/>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6" name="Диаграмма 45"/>
          <p:cNvGraphicFramePr>
            <a:graphicFrameLocks/>
          </p:cNvGraphicFramePr>
          <p:nvPr>
            <p:extLst>
              <p:ext uri="{D42A27DB-BD31-4B8C-83A1-F6EECF244321}">
                <p14:modId xmlns:p14="http://schemas.microsoft.com/office/powerpoint/2010/main" val="3222131307"/>
              </p:ext>
            </p:extLst>
          </p:nvPr>
        </p:nvGraphicFramePr>
        <p:xfrm>
          <a:off x="6539440" y="852130"/>
          <a:ext cx="6092858" cy="2902898"/>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7" name="Диаграмма 46"/>
          <p:cNvGraphicFramePr>
            <a:graphicFrameLocks/>
          </p:cNvGraphicFramePr>
          <p:nvPr>
            <p:extLst>
              <p:ext uri="{D42A27DB-BD31-4B8C-83A1-F6EECF244321}">
                <p14:modId xmlns:p14="http://schemas.microsoft.com/office/powerpoint/2010/main" val="749548594"/>
              </p:ext>
            </p:extLst>
          </p:nvPr>
        </p:nvGraphicFramePr>
        <p:xfrm>
          <a:off x="6688832" y="138651"/>
          <a:ext cx="5238750" cy="3124200"/>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42866967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68154" y="5615257"/>
            <a:ext cx="2880319" cy="697511"/>
          </a:xfrm>
          <a:prstGeom prst="rect">
            <a:avLst/>
          </a:prstGeom>
          <a:pattFill prst="ltUpDiag">
            <a:fgClr>
              <a:srgbClr val="FF99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graphicFrame>
        <p:nvGraphicFramePr>
          <p:cNvPr id="27" name="Диаграмма 26"/>
          <p:cNvGraphicFramePr/>
          <p:nvPr>
            <p:extLst>
              <p:ext uri="{D42A27DB-BD31-4B8C-83A1-F6EECF244321}">
                <p14:modId xmlns:p14="http://schemas.microsoft.com/office/powerpoint/2010/main" val="3553449209"/>
              </p:ext>
            </p:extLst>
          </p:nvPr>
        </p:nvGraphicFramePr>
        <p:xfrm>
          <a:off x="157543" y="5518583"/>
          <a:ext cx="3575858" cy="1152129"/>
        </p:xfrm>
        <a:graphic>
          <a:graphicData uri="http://schemas.openxmlformats.org/drawingml/2006/chart">
            <c:chart xmlns:c="http://schemas.openxmlformats.org/drawingml/2006/chart" xmlns:r="http://schemas.openxmlformats.org/officeDocument/2006/relationships" r:id="rId3"/>
          </a:graphicData>
        </a:graphic>
      </p:graphicFrame>
      <p:sp>
        <p:nvSpPr>
          <p:cNvPr id="9" name="Прямоугольник 8"/>
          <p:cNvSpPr/>
          <p:nvPr/>
        </p:nvSpPr>
        <p:spPr>
          <a:xfrm>
            <a:off x="7051091" y="2208313"/>
            <a:ext cx="2590071" cy="720080"/>
          </a:xfrm>
          <a:prstGeom prst="rect">
            <a:avLst/>
          </a:prstGeom>
          <a:pattFill prst="ltUpDiag">
            <a:fgClr>
              <a:schemeClr val="accent4">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graphicFrame>
        <p:nvGraphicFramePr>
          <p:cNvPr id="36" name="Диаграмма 35"/>
          <p:cNvGraphicFramePr/>
          <p:nvPr>
            <p:extLst>
              <p:ext uri="{D42A27DB-BD31-4B8C-83A1-F6EECF244321}">
                <p14:modId xmlns:p14="http://schemas.microsoft.com/office/powerpoint/2010/main" val="1487931938"/>
              </p:ext>
            </p:extLst>
          </p:nvPr>
        </p:nvGraphicFramePr>
        <p:xfrm>
          <a:off x="6726894" y="2121043"/>
          <a:ext cx="3312368" cy="1207879"/>
        </p:xfrm>
        <a:graphic>
          <a:graphicData uri="http://schemas.openxmlformats.org/drawingml/2006/chart">
            <c:chart xmlns:c="http://schemas.openxmlformats.org/drawingml/2006/chart" xmlns:r="http://schemas.openxmlformats.org/officeDocument/2006/relationships" r:id="rId4"/>
          </a:graphicData>
        </a:graphic>
      </p:graphicFrame>
      <p:cxnSp>
        <p:nvCxnSpPr>
          <p:cNvPr id="4" name="Прямая соединительная линия 3"/>
          <p:cNvCxnSpPr/>
          <p:nvPr/>
        </p:nvCxnSpPr>
        <p:spPr>
          <a:xfrm>
            <a:off x="6410110" y="0"/>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0" y="2"/>
            <a:ext cx="12801600"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6" name="TextBox 5"/>
          <p:cNvSpPr txBox="1"/>
          <p:nvPr/>
        </p:nvSpPr>
        <p:spPr>
          <a:xfrm>
            <a:off x="10546" y="9354979"/>
            <a:ext cx="382962" cy="246221"/>
          </a:xfrm>
          <a:prstGeom prst="rect">
            <a:avLst/>
          </a:prstGeom>
          <a:noFill/>
        </p:spPr>
        <p:txBody>
          <a:bodyPr wrap="square" lIns="91417" tIns="45709" rIns="91417" bIns="45709" rtlCol="0">
            <a:spAutoFit/>
          </a:bodyPr>
          <a:lstStyle/>
          <a:p>
            <a:r>
              <a:rPr lang="ru-RU" sz="1000" dirty="0" smtClean="0">
                <a:latin typeface="Arial Black" panose="020B0A04020102020204" pitchFamily="34" charset="0"/>
              </a:rPr>
              <a:t>22</a:t>
            </a:r>
            <a:endParaRPr lang="ru-RU" sz="1000" dirty="0">
              <a:latin typeface="Arial Black" panose="020B0A04020102020204" pitchFamily="34" charset="0"/>
            </a:endParaRPr>
          </a:p>
        </p:txBody>
      </p:sp>
      <p:sp>
        <p:nvSpPr>
          <p:cNvPr id="7" name="TextBox 6"/>
          <p:cNvSpPr txBox="1"/>
          <p:nvPr/>
        </p:nvSpPr>
        <p:spPr>
          <a:xfrm>
            <a:off x="12377467" y="9292109"/>
            <a:ext cx="373661" cy="246221"/>
          </a:xfrm>
          <a:prstGeom prst="rect">
            <a:avLst/>
          </a:prstGeom>
          <a:noFill/>
        </p:spPr>
        <p:txBody>
          <a:bodyPr wrap="square" lIns="91417" tIns="45709" rIns="91417" bIns="45709" rtlCol="0">
            <a:spAutoFit/>
          </a:bodyPr>
          <a:lstStyle/>
          <a:p>
            <a:r>
              <a:rPr lang="ru-RU" sz="1000" dirty="0">
                <a:latin typeface="Arial Black" panose="020B0A04020102020204" pitchFamily="34" charset="0"/>
              </a:rPr>
              <a:t>2</a:t>
            </a:r>
            <a:r>
              <a:rPr lang="ru-RU" sz="1000" dirty="0" smtClean="0">
                <a:latin typeface="Arial Black" panose="020B0A04020102020204" pitchFamily="34" charset="0"/>
              </a:rPr>
              <a:t>3</a:t>
            </a:r>
            <a:endParaRPr lang="ru-RU" sz="1000" dirty="0">
              <a:latin typeface="Arial Black" panose="020B0A04020102020204" pitchFamily="34" charset="0"/>
            </a:endParaRPr>
          </a:p>
        </p:txBody>
      </p:sp>
      <p:sp>
        <p:nvSpPr>
          <p:cNvPr id="8" name="Прямоугольник 7"/>
          <p:cNvSpPr/>
          <p:nvPr/>
        </p:nvSpPr>
        <p:spPr>
          <a:xfrm>
            <a:off x="202024" y="140020"/>
            <a:ext cx="5976664" cy="329298"/>
          </a:xfrm>
          <a:prstGeom prst="rect">
            <a:avLst/>
          </a:prstGeom>
          <a:solidFill>
            <a:srgbClr val="FF99CC"/>
          </a:solidFill>
        </p:spPr>
        <p:txBody>
          <a:bodyPr wrap="square" lIns="91417" tIns="45709" rIns="91417" bIns="45709">
            <a:spAutoFit/>
          </a:bodyPr>
          <a:lstStyle/>
          <a:p>
            <a:pPr algn="ctr"/>
            <a:r>
              <a:rPr lang="ru-RU" sz="1500" b="1" dirty="0">
                <a:solidFill>
                  <a:schemeClr val="bg1"/>
                </a:solidFill>
                <a:latin typeface="Arial Narrow" panose="020B0606020202030204" pitchFamily="34" charset="0"/>
              </a:rPr>
              <a:t>Государственный долг и дефицит областного бюджета</a:t>
            </a:r>
          </a:p>
        </p:txBody>
      </p:sp>
      <p:graphicFrame>
        <p:nvGraphicFramePr>
          <p:cNvPr id="3" name="Таблица 2"/>
          <p:cNvGraphicFramePr>
            <a:graphicFrameLocks noGrp="1"/>
          </p:cNvGraphicFramePr>
          <p:nvPr>
            <p:extLst>
              <p:ext uri="{D42A27DB-BD31-4B8C-83A1-F6EECF244321}">
                <p14:modId xmlns:p14="http://schemas.microsoft.com/office/powerpoint/2010/main" val="2881056369"/>
              </p:ext>
            </p:extLst>
          </p:nvPr>
        </p:nvGraphicFramePr>
        <p:xfrm>
          <a:off x="408050" y="929465"/>
          <a:ext cx="5544617" cy="1581160"/>
        </p:xfrm>
        <a:graphic>
          <a:graphicData uri="http://schemas.openxmlformats.org/drawingml/2006/table">
            <a:tbl>
              <a:tblPr firstRow="1" lastRow="1">
                <a:tableStyleId>{3B4B98B0-60AC-42C2-AFA5-B58CD77FA1E5}</a:tableStyleId>
              </a:tblPr>
              <a:tblGrid>
                <a:gridCol w="1080120"/>
                <a:gridCol w="576064"/>
                <a:gridCol w="648073"/>
                <a:gridCol w="576064"/>
                <a:gridCol w="576064"/>
                <a:gridCol w="576064"/>
                <a:gridCol w="629565"/>
                <a:gridCol w="882603"/>
              </a:tblGrid>
              <a:tr h="314327">
                <a:tc>
                  <a:txBody>
                    <a:bodyPr/>
                    <a:lstStyle/>
                    <a:p>
                      <a:pPr algn="ctr" fontAlgn="ctr"/>
                      <a:r>
                        <a:rPr lang="ru-RU" sz="1000" b="1" u="none" strike="noStrike" dirty="0">
                          <a:effectLst/>
                          <a:latin typeface="Arial Narrow" panose="020B0606020202030204" pitchFamily="34" charset="0"/>
                        </a:rPr>
                        <a:t> </a:t>
                      </a:r>
                      <a:r>
                        <a:rPr lang="ru-RU" sz="1000" b="1" u="none" strike="noStrike" dirty="0" smtClean="0">
                          <a:effectLst/>
                          <a:latin typeface="Arial Narrow" panose="020B0606020202030204" pitchFamily="34" charset="0"/>
                        </a:rPr>
                        <a:t>Обязательства</a:t>
                      </a:r>
                      <a:endParaRPr lang="ru-RU"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b="1" u="none" strike="noStrike" dirty="0" smtClean="0">
                          <a:effectLst/>
                          <a:latin typeface="Arial Narrow" panose="020B0606020202030204" pitchFamily="34" charset="0"/>
                        </a:rPr>
                        <a:t>01.01.2017</a:t>
                      </a:r>
                      <a:r>
                        <a:rPr lang="ru-RU" sz="1000" b="1" u="none" strike="noStrike" dirty="0">
                          <a:effectLst/>
                          <a:latin typeface="Arial Narrow" panose="020B0606020202030204" pitchFamily="34" charset="0"/>
                        </a:rPr>
                        <a:t/>
                      </a:r>
                      <a:br>
                        <a:rPr lang="ru-RU" sz="1000" b="1" u="none" strike="noStrike" dirty="0">
                          <a:effectLst/>
                          <a:latin typeface="Arial Narrow" panose="020B0606020202030204" pitchFamily="34" charset="0"/>
                        </a:rPr>
                      </a:br>
                      <a:r>
                        <a:rPr lang="ru-RU" sz="1000" b="1" u="none" strike="noStrike" dirty="0">
                          <a:effectLst/>
                          <a:latin typeface="Arial Narrow" panose="020B0606020202030204" pitchFamily="34" charset="0"/>
                        </a:rPr>
                        <a:t>(факт)</a:t>
                      </a:r>
                      <a:endParaRPr lang="ru-RU"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b="1" u="none" strike="noStrike" dirty="0" smtClean="0">
                          <a:effectLst/>
                          <a:latin typeface="Arial Narrow" panose="020B0606020202030204" pitchFamily="34" charset="0"/>
                        </a:rPr>
                        <a:t>01.01.2018</a:t>
                      </a:r>
                      <a:r>
                        <a:rPr lang="ru-RU" sz="1000" b="1" u="none" strike="noStrike" dirty="0">
                          <a:effectLst/>
                          <a:latin typeface="Arial Narrow" panose="020B0606020202030204" pitchFamily="34" charset="0"/>
                        </a:rPr>
                        <a:t/>
                      </a:r>
                      <a:br>
                        <a:rPr lang="ru-RU" sz="1000" b="1" u="none" strike="noStrike" dirty="0">
                          <a:effectLst/>
                          <a:latin typeface="Arial Narrow" panose="020B0606020202030204" pitchFamily="34" charset="0"/>
                        </a:rPr>
                      </a:br>
                      <a:r>
                        <a:rPr lang="ru-RU" sz="1000" b="1" u="none" strike="noStrike" dirty="0">
                          <a:effectLst/>
                          <a:latin typeface="Arial Narrow" panose="020B0606020202030204" pitchFamily="34" charset="0"/>
                        </a:rPr>
                        <a:t>(факт)</a:t>
                      </a:r>
                      <a:endParaRPr lang="ru-RU"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b="1" u="none" strike="noStrike" dirty="0" smtClean="0">
                          <a:effectLst/>
                          <a:latin typeface="Arial Narrow" panose="020B0606020202030204" pitchFamily="34" charset="0"/>
                        </a:rPr>
                        <a:t>01.01.2019</a:t>
                      </a:r>
                      <a:r>
                        <a:rPr lang="ru-RU" sz="1000" b="1" u="none" strike="noStrike" dirty="0">
                          <a:effectLst/>
                          <a:latin typeface="Arial Narrow" panose="020B0606020202030204" pitchFamily="34" charset="0"/>
                        </a:rPr>
                        <a:t/>
                      </a:r>
                      <a:br>
                        <a:rPr lang="ru-RU" sz="1000" b="1" u="none" strike="noStrike" dirty="0">
                          <a:effectLst/>
                          <a:latin typeface="Arial Narrow" panose="020B0606020202030204" pitchFamily="34" charset="0"/>
                        </a:rPr>
                      </a:br>
                      <a:r>
                        <a:rPr lang="ru-RU" sz="1000" b="1" u="none" strike="noStrike" dirty="0">
                          <a:effectLst/>
                          <a:latin typeface="Arial Narrow" panose="020B0606020202030204" pitchFamily="34" charset="0"/>
                        </a:rPr>
                        <a:t>(оценка)</a:t>
                      </a:r>
                      <a:endParaRPr lang="ru-RU"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b="1" u="none" strike="noStrike" dirty="0" smtClean="0">
                          <a:effectLst/>
                          <a:latin typeface="Arial Narrow" panose="020B0606020202030204" pitchFamily="34" charset="0"/>
                        </a:rPr>
                        <a:t>01.01.2020</a:t>
                      </a:r>
                      <a:r>
                        <a:rPr lang="ru-RU" sz="1000" b="1" u="none" strike="noStrike" dirty="0">
                          <a:effectLst/>
                          <a:latin typeface="Arial Narrow" panose="020B0606020202030204" pitchFamily="34" charset="0"/>
                        </a:rPr>
                        <a:t/>
                      </a:r>
                      <a:br>
                        <a:rPr lang="ru-RU" sz="1000" b="1" u="none" strike="noStrike" dirty="0">
                          <a:effectLst/>
                          <a:latin typeface="Arial Narrow" panose="020B0606020202030204" pitchFamily="34" charset="0"/>
                        </a:rPr>
                      </a:br>
                      <a:r>
                        <a:rPr lang="ru-RU" sz="1000" b="1" u="none" strike="noStrike" dirty="0">
                          <a:effectLst/>
                          <a:latin typeface="Arial Narrow" panose="020B0606020202030204" pitchFamily="34" charset="0"/>
                        </a:rPr>
                        <a:t>(проект)</a:t>
                      </a:r>
                      <a:endParaRPr lang="ru-RU"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b="1" u="none" strike="noStrike" dirty="0" smtClean="0">
                          <a:effectLst/>
                          <a:latin typeface="Arial Narrow" panose="020B0606020202030204" pitchFamily="34" charset="0"/>
                        </a:rPr>
                        <a:t>01.01.2021</a:t>
                      </a:r>
                      <a:r>
                        <a:rPr lang="ru-RU" sz="1000" b="1" u="none" strike="noStrike" dirty="0">
                          <a:effectLst/>
                          <a:latin typeface="Arial Narrow" panose="020B0606020202030204" pitchFamily="34" charset="0"/>
                        </a:rPr>
                        <a:t/>
                      </a:r>
                      <a:br>
                        <a:rPr lang="ru-RU" sz="1000" b="1" u="none" strike="noStrike" dirty="0">
                          <a:effectLst/>
                          <a:latin typeface="Arial Narrow" panose="020B0606020202030204" pitchFamily="34" charset="0"/>
                        </a:rPr>
                      </a:br>
                      <a:r>
                        <a:rPr lang="ru-RU" sz="1000" b="1" u="none" strike="noStrike" dirty="0">
                          <a:effectLst/>
                          <a:latin typeface="Arial Narrow" panose="020B0606020202030204" pitchFamily="34" charset="0"/>
                        </a:rPr>
                        <a:t>(проект)</a:t>
                      </a:r>
                      <a:endParaRPr lang="ru-RU"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b="1" u="none" strike="noStrike" dirty="0" smtClean="0">
                          <a:effectLst/>
                          <a:latin typeface="Arial Narrow" panose="020B0606020202030204" pitchFamily="34" charset="0"/>
                        </a:rPr>
                        <a:t>01.01.2022</a:t>
                      </a:r>
                      <a:r>
                        <a:rPr lang="ru-RU" sz="1000" b="1" u="none" strike="noStrike" dirty="0">
                          <a:effectLst/>
                          <a:latin typeface="Arial Narrow" panose="020B0606020202030204" pitchFamily="34" charset="0"/>
                        </a:rPr>
                        <a:t/>
                      </a:r>
                      <a:br>
                        <a:rPr lang="ru-RU" sz="1000" b="1" u="none" strike="noStrike" dirty="0">
                          <a:effectLst/>
                          <a:latin typeface="Arial Narrow" panose="020B0606020202030204" pitchFamily="34" charset="0"/>
                        </a:rPr>
                      </a:br>
                      <a:r>
                        <a:rPr lang="ru-RU" sz="1000" b="1" u="none" strike="noStrike" dirty="0">
                          <a:effectLst/>
                          <a:latin typeface="Arial Narrow" panose="020B0606020202030204" pitchFamily="34" charset="0"/>
                        </a:rPr>
                        <a:t>(проект)</a:t>
                      </a:r>
                      <a:endParaRPr lang="ru-RU"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b="1" i="0" u="none" strike="noStrike" dirty="0" smtClean="0">
                          <a:solidFill>
                            <a:srgbClr val="000000"/>
                          </a:solidFill>
                          <a:effectLst/>
                          <a:latin typeface="Arial Narrow" panose="020B0606020202030204" pitchFamily="34" charset="0"/>
                        </a:rPr>
                        <a:t>динамика</a:t>
                      </a:r>
                      <a:endParaRPr lang="ru-RU" sz="1000" b="1" i="0" u="none" strike="noStrike" dirty="0">
                        <a:solidFill>
                          <a:srgbClr val="000000"/>
                        </a:solidFill>
                        <a:effectLst/>
                        <a:latin typeface="Arial Narrow" panose="020B0606020202030204" pitchFamily="34" charset="0"/>
                      </a:endParaRPr>
                    </a:p>
                  </a:txBody>
                  <a:tcPr marL="9526" marR="9526" marT="9526" marB="0" anchor="ctr"/>
                </a:tc>
              </a:tr>
              <a:tr h="314327">
                <a:tc>
                  <a:txBody>
                    <a:bodyPr/>
                    <a:lstStyle/>
                    <a:p>
                      <a:pPr algn="l" fontAlgn="ctr"/>
                      <a:r>
                        <a:rPr lang="ru-RU" sz="1000" u="none" strike="noStrike" dirty="0">
                          <a:effectLst/>
                          <a:latin typeface="Arial Narrow" panose="020B0606020202030204" pitchFamily="34" charset="0"/>
                        </a:rPr>
                        <a:t>Кредиты кредитных организаций</a:t>
                      </a:r>
                      <a:endParaRPr lang="ru-RU"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ru-RU" sz="1000" u="none" strike="noStrike" dirty="0" smtClean="0">
                          <a:effectLst/>
                          <a:latin typeface="Arial Narrow" panose="020B0606020202030204" pitchFamily="34" charset="0"/>
                        </a:rPr>
                        <a:t>8</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679,2</a:t>
                      </a:r>
                      <a:endParaRPr lang="ru-RU"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ru-RU" sz="1000" u="none" strike="noStrike" dirty="0" smtClean="0">
                          <a:effectLst/>
                          <a:latin typeface="Arial Narrow" panose="020B0606020202030204" pitchFamily="34" charset="0"/>
                        </a:rPr>
                        <a:t>1</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671,8</a:t>
                      </a:r>
                      <a:endParaRPr lang="ru-RU"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en-US" sz="1000" u="none" strike="noStrike" dirty="0" smtClean="0">
                          <a:effectLst/>
                          <a:latin typeface="Arial Narrow" panose="020B0606020202030204" pitchFamily="34" charset="0"/>
                        </a:rPr>
                        <a:t>4 469,3</a:t>
                      </a:r>
                      <a:endParaRPr lang="en-US"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en-US" sz="1000" u="none" strike="noStrike" dirty="0" smtClean="0">
                          <a:effectLst/>
                          <a:latin typeface="Arial Narrow" panose="020B0606020202030204" pitchFamily="34" charset="0"/>
                        </a:rPr>
                        <a:t>4 494,9</a:t>
                      </a:r>
                      <a:endParaRPr lang="en-US"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en-US" sz="1000" u="none" strike="noStrike" dirty="0" smtClean="0">
                          <a:effectLst/>
                          <a:latin typeface="Arial Narrow" panose="020B0606020202030204" pitchFamily="34" charset="0"/>
                        </a:rPr>
                        <a:t>6 846,5</a:t>
                      </a:r>
                      <a:endParaRPr lang="en-US"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en-US" sz="1000" u="none" strike="noStrike" dirty="0" smtClean="0">
                          <a:effectLst/>
                          <a:latin typeface="Arial Narrow" panose="020B0606020202030204" pitchFamily="34" charset="0"/>
                        </a:rPr>
                        <a:t>10 649,8</a:t>
                      </a:r>
                      <a:endParaRPr lang="en-US"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endParaRPr lang="en-US" sz="1000" b="0" i="0" u="none" strike="noStrike" dirty="0">
                        <a:solidFill>
                          <a:srgbClr val="000000"/>
                        </a:solidFill>
                        <a:effectLst/>
                        <a:latin typeface="Arial Narrow" panose="020B0606020202030204" pitchFamily="34" charset="0"/>
                      </a:endParaRPr>
                    </a:p>
                  </a:txBody>
                  <a:tcPr marL="9526" marR="9526" marT="9526" marB="0" anchor="ctr"/>
                </a:tc>
              </a:tr>
              <a:tr h="314327">
                <a:tc>
                  <a:txBody>
                    <a:bodyPr/>
                    <a:lstStyle/>
                    <a:p>
                      <a:pPr algn="l" fontAlgn="ctr"/>
                      <a:r>
                        <a:rPr lang="ru-RU" sz="1000" u="none" strike="noStrike" dirty="0">
                          <a:effectLst/>
                          <a:latin typeface="Arial Narrow" panose="020B0606020202030204" pitchFamily="34" charset="0"/>
                        </a:rPr>
                        <a:t>Государственные ценные бумаги</a:t>
                      </a:r>
                      <a:endParaRPr lang="ru-RU" sz="1000" b="0"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u="none" strike="noStrike" dirty="0" smtClean="0">
                          <a:effectLst/>
                          <a:latin typeface="Arial Narrow" panose="020B0606020202030204" pitchFamily="34" charset="0"/>
                        </a:rPr>
                        <a:t>12</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400,0</a:t>
                      </a:r>
                      <a:endParaRPr lang="ru-RU" sz="1000" b="0"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u="none" strike="noStrike" dirty="0" smtClean="0">
                          <a:effectLst/>
                          <a:latin typeface="Arial Narrow" panose="020B0606020202030204" pitchFamily="34" charset="0"/>
                        </a:rPr>
                        <a:t>19</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150,0</a:t>
                      </a:r>
                      <a:endParaRPr lang="ru-RU" sz="1000" b="0"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u="none" strike="noStrike" dirty="0" smtClean="0">
                          <a:effectLst/>
                          <a:latin typeface="Arial Narrow" panose="020B0606020202030204" pitchFamily="34" charset="0"/>
                        </a:rPr>
                        <a:t>18</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900,0</a:t>
                      </a:r>
                      <a:endParaRPr lang="ru-RU" sz="1000" b="0"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u="none" strike="noStrike" dirty="0" smtClean="0">
                          <a:effectLst/>
                          <a:latin typeface="Arial Narrow" panose="020B0606020202030204" pitchFamily="34" charset="0"/>
                        </a:rPr>
                        <a:t>19</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600,0</a:t>
                      </a:r>
                      <a:endParaRPr lang="ru-RU" sz="1000" b="0"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en-US" sz="1000" u="none" strike="noStrike" dirty="0" smtClean="0">
                          <a:effectLst/>
                          <a:latin typeface="Arial Narrow" panose="020B0606020202030204" pitchFamily="34" charset="0"/>
                        </a:rPr>
                        <a:t>18 700,0</a:t>
                      </a:r>
                      <a:endParaRPr lang="en-US" sz="1000" b="0"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en-US" sz="1000" u="none" strike="noStrike" dirty="0" smtClean="0">
                          <a:effectLst/>
                          <a:latin typeface="Arial Narrow" panose="020B0606020202030204" pitchFamily="34" charset="0"/>
                        </a:rPr>
                        <a:t>17 800,0</a:t>
                      </a:r>
                      <a:endParaRPr lang="en-US" sz="1000" b="0"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endParaRPr lang="en-US" sz="1000" b="0" i="0" u="none" strike="noStrike">
                        <a:solidFill>
                          <a:srgbClr val="000000"/>
                        </a:solidFill>
                        <a:effectLst/>
                        <a:latin typeface="Arial Narrow" panose="020B0606020202030204" pitchFamily="34" charset="0"/>
                      </a:endParaRPr>
                    </a:p>
                  </a:txBody>
                  <a:tcPr marL="9526" marR="9526" marT="9526" marB="0" anchor="ctr"/>
                </a:tc>
              </a:tr>
              <a:tr h="161925">
                <a:tc>
                  <a:txBody>
                    <a:bodyPr/>
                    <a:lstStyle/>
                    <a:p>
                      <a:pPr algn="l" fontAlgn="ctr"/>
                      <a:r>
                        <a:rPr lang="ru-RU" sz="1000" u="none" strike="noStrike" dirty="0">
                          <a:effectLst/>
                          <a:latin typeface="Arial Narrow" panose="020B0606020202030204" pitchFamily="34" charset="0"/>
                        </a:rPr>
                        <a:t>Бюджетные кредиты</a:t>
                      </a:r>
                      <a:endParaRPr lang="ru-RU"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ru-RU" sz="1000" u="none" strike="noStrike" dirty="0" smtClean="0">
                          <a:effectLst/>
                          <a:latin typeface="Arial Narrow" panose="020B0606020202030204" pitchFamily="34" charset="0"/>
                        </a:rPr>
                        <a:t>14</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530,0</a:t>
                      </a:r>
                      <a:endParaRPr lang="ru-RU"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en-US" sz="1000" u="none" strike="noStrike" dirty="0" smtClean="0">
                          <a:effectLst/>
                          <a:latin typeface="Arial Narrow" panose="020B0606020202030204" pitchFamily="34" charset="0"/>
                        </a:rPr>
                        <a:t>15 344,2</a:t>
                      </a:r>
                      <a:endParaRPr lang="en-US"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ru-RU" sz="1000" u="none" strike="noStrike" dirty="0" smtClean="0">
                          <a:effectLst/>
                          <a:latin typeface="Arial Narrow" panose="020B0606020202030204" pitchFamily="34" charset="0"/>
                        </a:rPr>
                        <a:t>14</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618,4</a:t>
                      </a:r>
                      <a:endParaRPr lang="ru-RU"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en-US" sz="1000" u="none" strike="noStrike" dirty="0" smtClean="0">
                          <a:effectLst/>
                          <a:latin typeface="Arial Narrow" panose="020B0606020202030204" pitchFamily="34" charset="0"/>
                        </a:rPr>
                        <a:t>13 892,6</a:t>
                      </a:r>
                      <a:endParaRPr lang="en-US"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en-US" sz="1000" u="none" strike="noStrike" dirty="0" smtClean="0">
                          <a:effectLst/>
                          <a:latin typeface="Arial Narrow" panose="020B0606020202030204" pitchFamily="34" charset="0"/>
                        </a:rPr>
                        <a:t>12 440,9</a:t>
                      </a:r>
                      <a:endParaRPr lang="en-US"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r>
                        <a:rPr lang="en-US" sz="1000" u="none" strike="noStrike" dirty="0" smtClean="0">
                          <a:effectLst/>
                          <a:latin typeface="Arial Narrow" panose="020B0606020202030204" pitchFamily="34" charset="0"/>
                        </a:rPr>
                        <a:t>9 537,6</a:t>
                      </a:r>
                      <a:endParaRPr lang="en-US" sz="1000" b="0" i="0" u="none" strike="noStrike" dirty="0">
                        <a:solidFill>
                          <a:srgbClr val="000000"/>
                        </a:solidFill>
                        <a:effectLst/>
                        <a:latin typeface="Arial Narrow" panose="020B0606020202030204" pitchFamily="34" charset="0"/>
                      </a:endParaRPr>
                    </a:p>
                  </a:txBody>
                  <a:tcPr marL="9526" marR="9526" marT="9526" marB="0" anchor="ctr">
                    <a:noFill/>
                  </a:tcPr>
                </a:tc>
                <a:tc>
                  <a:txBody>
                    <a:bodyPr/>
                    <a:lstStyle/>
                    <a:p>
                      <a:pPr algn="ctr" fontAlgn="ctr"/>
                      <a:endParaRPr lang="en-US" sz="1000" b="0" i="0" u="none" strike="noStrike">
                        <a:solidFill>
                          <a:srgbClr val="000000"/>
                        </a:solidFill>
                        <a:effectLst/>
                        <a:latin typeface="Arial Narrow" panose="020B0606020202030204" pitchFamily="34" charset="0"/>
                      </a:endParaRPr>
                    </a:p>
                  </a:txBody>
                  <a:tcPr marL="9526" marR="9526" marT="9526" marB="0" anchor="ctr"/>
                </a:tc>
              </a:tr>
              <a:tr h="314327">
                <a:tc>
                  <a:txBody>
                    <a:bodyPr/>
                    <a:lstStyle/>
                    <a:p>
                      <a:pPr algn="l" fontAlgn="ctr"/>
                      <a:r>
                        <a:rPr lang="ru-RU" sz="1000" u="none" strike="noStrike">
                          <a:effectLst/>
                          <a:latin typeface="Arial Narrow" panose="020B0606020202030204" pitchFamily="34" charset="0"/>
                        </a:rPr>
                        <a:t>Обязательства по госгарантиям </a:t>
                      </a:r>
                      <a:endParaRPr lang="ru-RU" sz="1000" b="0" i="0" u="none" strike="noStrike">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u="none" strike="noStrike">
                          <a:effectLst/>
                          <a:latin typeface="Arial Narrow" panose="020B0606020202030204" pitchFamily="34" charset="0"/>
                        </a:rPr>
                        <a:t>0,0</a:t>
                      </a:r>
                      <a:endParaRPr lang="ru-RU" sz="1000" b="0" i="0" u="none" strike="noStrike">
                        <a:solidFill>
                          <a:srgbClr val="000000"/>
                        </a:solidFill>
                        <a:effectLst/>
                        <a:latin typeface="Arial Narrow" panose="020B0606020202030204" pitchFamily="34" charset="0"/>
                      </a:endParaRPr>
                    </a:p>
                  </a:txBody>
                  <a:tcPr marL="9526" marR="9526" marT="9526" marB="0" anchor="ctr"/>
                </a:tc>
                <a:tc>
                  <a:txBody>
                    <a:bodyPr/>
                    <a:lstStyle/>
                    <a:p>
                      <a:pPr algn="ctr" fontAlgn="ctr"/>
                      <a:r>
                        <a:rPr lang="en-US" sz="1000" u="none" strike="noStrike">
                          <a:effectLst/>
                          <a:latin typeface="Arial Narrow" panose="020B0606020202030204" pitchFamily="34" charset="0"/>
                        </a:rPr>
                        <a:t>0,0</a:t>
                      </a:r>
                      <a:endParaRPr lang="en-US" sz="1000" b="0" i="0" u="none" strike="noStrike">
                        <a:solidFill>
                          <a:srgbClr val="000000"/>
                        </a:solidFill>
                        <a:effectLst/>
                        <a:latin typeface="Arial Narrow" panose="020B0606020202030204" pitchFamily="34" charset="0"/>
                      </a:endParaRPr>
                    </a:p>
                  </a:txBody>
                  <a:tcPr marL="9526" marR="9526" marT="9526" marB="0" anchor="ctr"/>
                </a:tc>
                <a:tc>
                  <a:txBody>
                    <a:bodyPr/>
                    <a:lstStyle/>
                    <a:p>
                      <a:pPr algn="ctr" fontAlgn="ctr"/>
                      <a:r>
                        <a:rPr lang="en-US" sz="1000" u="none" strike="noStrike">
                          <a:effectLst/>
                          <a:latin typeface="Arial Narrow" panose="020B0606020202030204" pitchFamily="34" charset="0"/>
                        </a:rPr>
                        <a:t>0,0</a:t>
                      </a:r>
                      <a:endParaRPr lang="en-US" sz="1000" b="0" i="0" u="none" strike="noStrike">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u="none" strike="noStrike" dirty="0">
                          <a:effectLst/>
                          <a:latin typeface="Arial Narrow" panose="020B0606020202030204" pitchFamily="34" charset="0"/>
                        </a:rPr>
                        <a:t>100,0</a:t>
                      </a:r>
                      <a:endParaRPr lang="ru-RU" sz="1000" b="0"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u="none" strike="noStrike" dirty="0">
                          <a:effectLst/>
                          <a:latin typeface="Arial Narrow" panose="020B0606020202030204" pitchFamily="34" charset="0"/>
                        </a:rPr>
                        <a:t>100,0</a:t>
                      </a:r>
                      <a:endParaRPr lang="ru-RU" sz="1000" b="0"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u="none" strike="noStrike" dirty="0">
                          <a:effectLst/>
                          <a:latin typeface="Arial Narrow" panose="020B0606020202030204" pitchFamily="34" charset="0"/>
                        </a:rPr>
                        <a:t>100,0</a:t>
                      </a:r>
                      <a:endParaRPr lang="ru-RU" sz="1000" b="0"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endParaRPr lang="ru-RU" sz="1000" b="0" i="0" u="none" strike="noStrike">
                        <a:solidFill>
                          <a:srgbClr val="000000"/>
                        </a:solidFill>
                        <a:effectLst/>
                        <a:latin typeface="Arial Narrow" panose="020B0606020202030204" pitchFamily="34" charset="0"/>
                      </a:endParaRPr>
                    </a:p>
                  </a:txBody>
                  <a:tcPr marL="9526" marR="9526" marT="9526" marB="0" anchor="ctr"/>
                </a:tc>
              </a:tr>
              <a:tr h="161925">
                <a:tc>
                  <a:txBody>
                    <a:bodyPr/>
                    <a:lstStyle/>
                    <a:p>
                      <a:pPr algn="l" fontAlgn="ctr"/>
                      <a:r>
                        <a:rPr lang="ru-RU" sz="1000" u="none" strike="noStrike">
                          <a:effectLst/>
                          <a:latin typeface="Arial Narrow" panose="020B0606020202030204" pitchFamily="34" charset="0"/>
                        </a:rPr>
                        <a:t>ИТОГО</a:t>
                      </a:r>
                      <a:endParaRPr lang="ru-RU" sz="1000" b="1" i="0" u="none" strike="noStrike">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u="none" strike="noStrike" dirty="0" smtClean="0">
                          <a:effectLst/>
                          <a:latin typeface="Arial Narrow" panose="020B0606020202030204" pitchFamily="34" charset="0"/>
                        </a:rPr>
                        <a:t>35</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609,2</a:t>
                      </a:r>
                      <a:endParaRPr lang="ru-RU"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ru-RU" sz="1000" u="none" strike="noStrike" dirty="0" smtClean="0">
                          <a:effectLst/>
                          <a:latin typeface="Arial Narrow" panose="020B0606020202030204" pitchFamily="34" charset="0"/>
                        </a:rPr>
                        <a:t>36</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166,0</a:t>
                      </a:r>
                      <a:endParaRPr lang="ru-RU"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en-US" sz="1000" u="none" strike="noStrike" dirty="0" smtClean="0">
                          <a:effectLst/>
                          <a:latin typeface="Arial Narrow" panose="020B0606020202030204" pitchFamily="34" charset="0"/>
                        </a:rPr>
                        <a:t>37 987,7</a:t>
                      </a:r>
                      <a:endParaRPr lang="en-US"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en-US" sz="1000" u="none" strike="noStrike" dirty="0" smtClean="0">
                          <a:effectLst/>
                          <a:latin typeface="Arial Narrow" panose="020B0606020202030204" pitchFamily="34" charset="0"/>
                        </a:rPr>
                        <a:t>38 087,5</a:t>
                      </a:r>
                      <a:endParaRPr lang="en-US"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en-US" sz="1000" u="none" strike="noStrike" dirty="0" smtClean="0">
                          <a:effectLst/>
                          <a:latin typeface="Arial Narrow" panose="020B0606020202030204" pitchFamily="34" charset="0"/>
                        </a:rPr>
                        <a:t>38 087,4</a:t>
                      </a:r>
                      <a:endParaRPr lang="en-US"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r>
                        <a:rPr lang="en-US" sz="1000" u="none" strike="noStrike" dirty="0" smtClean="0">
                          <a:effectLst/>
                          <a:latin typeface="Arial Narrow" panose="020B0606020202030204" pitchFamily="34" charset="0"/>
                        </a:rPr>
                        <a:t>38 087,4</a:t>
                      </a:r>
                      <a:endParaRPr lang="en-US" sz="1000" b="1" i="0" u="none" strike="noStrike" dirty="0">
                        <a:solidFill>
                          <a:srgbClr val="000000"/>
                        </a:solidFill>
                        <a:effectLst/>
                        <a:latin typeface="Arial Narrow" panose="020B0606020202030204" pitchFamily="34" charset="0"/>
                      </a:endParaRPr>
                    </a:p>
                  </a:txBody>
                  <a:tcPr marL="9526" marR="9526" marT="9526" marB="0" anchor="ctr"/>
                </a:tc>
                <a:tc>
                  <a:txBody>
                    <a:bodyPr/>
                    <a:lstStyle/>
                    <a:p>
                      <a:pPr algn="ctr" fontAlgn="ctr"/>
                      <a:endParaRPr lang="en-US" sz="1000" b="1" i="0" u="none" strike="noStrike" dirty="0">
                        <a:solidFill>
                          <a:srgbClr val="000000"/>
                        </a:solidFill>
                        <a:effectLst/>
                        <a:latin typeface="Arial Narrow" panose="020B0606020202030204" pitchFamily="34" charset="0"/>
                      </a:endParaRPr>
                    </a:p>
                  </a:txBody>
                  <a:tcPr marL="9526" marR="9526" marT="9526" marB="0" anchor="ctr"/>
                </a:tc>
              </a:tr>
            </a:tbl>
          </a:graphicData>
        </a:graphic>
      </p:graphicFrame>
      <p:pic>
        <p:nvPicPr>
          <p:cNvPr id="4097" name="Picture 1"/>
          <p:cNvPicPr>
            <a:picLocks noChangeAspect="1" noChangeArrowheads="1"/>
          </p:cNvPicPr>
          <p:nvPr/>
        </p:nvPicPr>
        <p:blipFill rotWithShape="1">
          <a:blip r:embed="rId5">
            <a:extLst>
              <a:ext uri="{28A0092B-C50C-407E-A947-70E740481C1C}">
                <a14:useLocalDpi xmlns:a14="http://schemas.microsoft.com/office/drawing/2010/main" val="0"/>
              </a:ext>
            </a:extLst>
          </a:blip>
          <a:srcRect l="81846" t="47114" r="13223" b="41427"/>
          <a:stretch/>
        </p:blipFill>
        <p:spPr bwMode="auto">
          <a:xfrm>
            <a:off x="5072091" y="1277758"/>
            <a:ext cx="901522" cy="1045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
          <p:cNvPicPr>
            <a:picLocks noChangeAspect="1" noChangeArrowheads="1"/>
          </p:cNvPicPr>
          <p:nvPr/>
        </p:nvPicPr>
        <p:blipFill rotWithShape="1">
          <a:blip r:embed="rId5">
            <a:extLst>
              <a:ext uri="{28A0092B-C50C-407E-A947-70E740481C1C}">
                <a14:useLocalDpi xmlns:a14="http://schemas.microsoft.com/office/drawing/2010/main" val="0"/>
              </a:ext>
            </a:extLst>
          </a:blip>
          <a:srcRect l="81886" t="58790" r="13183" b="39793"/>
          <a:stretch/>
        </p:blipFill>
        <p:spPr bwMode="auto">
          <a:xfrm>
            <a:off x="5056483" y="2367614"/>
            <a:ext cx="901522" cy="129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Прямоугольник 11"/>
          <p:cNvSpPr/>
          <p:nvPr/>
        </p:nvSpPr>
        <p:spPr>
          <a:xfrm>
            <a:off x="202027" y="570289"/>
            <a:ext cx="4038535" cy="292376"/>
          </a:xfrm>
          <a:prstGeom prst="rect">
            <a:avLst/>
          </a:prstGeom>
        </p:spPr>
        <p:txBody>
          <a:bodyPr wrap="square" lIns="91417" tIns="45709" rIns="91417" bIns="45709">
            <a:spAutoFit/>
          </a:bodyPr>
          <a:lstStyle/>
          <a:p>
            <a:r>
              <a:rPr lang="ru-RU" sz="1300" b="1" dirty="0">
                <a:latin typeface="Arial Narrow" panose="020B0606020202030204" pitchFamily="34" charset="0"/>
              </a:rPr>
              <a:t>ОБЪЕМ ГОСУДАРСТВЕННОГО ДОЛГА, МЛН. РУБ.:</a:t>
            </a:r>
          </a:p>
        </p:txBody>
      </p:sp>
      <p:graphicFrame>
        <p:nvGraphicFramePr>
          <p:cNvPr id="15" name="Диаграмма 14"/>
          <p:cNvGraphicFramePr>
            <a:graphicFrameLocks/>
          </p:cNvGraphicFramePr>
          <p:nvPr>
            <p:extLst>
              <p:ext uri="{D42A27DB-BD31-4B8C-83A1-F6EECF244321}">
                <p14:modId xmlns:p14="http://schemas.microsoft.com/office/powerpoint/2010/main" val="418551948"/>
              </p:ext>
            </p:extLst>
          </p:nvPr>
        </p:nvGraphicFramePr>
        <p:xfrm>
          <a:off x="213764" y="2791643"/>
          <a:ext cx="5900530" cy="2511515"/>
        </p:xfrm>
        <a:graphic>
          <a:graphicData uri="http://schemas.openxmlformats.org/drawingml/2006/chart">
            <c:chart xmlns:c="http://schemas.openxmlformats.org/drawingml/2006/chart" xmlns:r="http://schemas.openxmlformats.org/officeDocument/2006/relationships" r:id="rId6"/>
          </a:graphicData>
        </a:graphic>
      </p:graphicFrame>
      <p:sp>
        <p:nvSpPr>
          <p:cNvPr id="17" name="Прямоугольник 16"/>
          <p:cNvSpPr/>
          <p:nvPr/>
        </p:nvSpPr>
        <p:spPr>
          <a:xfrm>
            <a:off x="248766" y="2608810"/>
            <a:ext cx="4200151" cy="292376"/>
          </a:xfrm>
          <a:prstGeom prst="rect">
            <a:avLst/>
          </a:prstGeom>
        </p:spPr>
        <p:txBody>
          <a:bodyPr wrap="square" lIns="91417" tIns="45709" rIns="91417" bIns="45709">
            <a:spAutoFit/>
          </a:bodyPr>
          <a:lstStyle/>
          <a:p>
            <a:r>
              <a:rPr lang="ru-RU" sz="1300" b="1" dirty="0">
                <a:latin typeface="Arial Narrow" panose="020B0606020202030204" pitchFamily="34" charset="0"/>
              </a:rPr>
              <a:t>СТРУКТУРА ГОСУДАРСТВЕННОГО ДОЛГА:</a:t>
            </a:r>
          </a:p>
        </p:txBody>
      </p:sp>
      <p:sp>
        <p:nvSpPr>
          <p:cNvPr id="18" name="Прямоугольник 17"/>
          <p:cNvSpPr/>
          <p:nvPr/>
        </p:nvSpPr>
        <p:spPr>
          <a:xfrm>
            <a:off x="6653554" y="140022"/>
            <a:ext cx="5910743" cy="292376"/>
          </a:xfrm>
          <a:prstGeom prst="rect">
            <a:avLst/>
          </a:prstGeom>
          <a:solidFill>
            <a:schemeClr val="bg1"/>
          </a:solidFill>
        </p:spPr>
        <p:txBody>
          <a:bodyPr wrap="square" lIns="91417" tIns="45709" rIns="91417" bIns="45709">
            <a:spAutoFit/>
          </a:bodyPr>
          <a:lstStyle/>
          <a:p>
            <a:r>
              <a:rPr lang="ru-RU" sz="1300" b="1" dirty="0">
                <a:latin typeface="Arial Narrow" panose="020B0606020202030204" pitchFamily="34" charset="0"/>
              </a:rPr>
              <a:t>РАСХОДЫ НА ОБСЛУЖИВАНИЕ ГОСУДАРСТВЕННОГО ДОЛГА, МЛН. РУБ.:</a:t>
            </a:r>
          </a:p>
        </p:txBody>
      </p:sp>
      <p:graphicFrame>
        <p:nvGraphicFramePr>
          <p:cNvPr id="19" name="Диаграмма 18"/>
          <p:cNvGraphicFramePr>
            <a:graphicFrameLocks/>
          </p:cNvGraphicFramePr>
          <p:nvPr>
            <p:extLst>
              <p:ext uri="{D42A27DB-BD31-4B8C-83A1-F6EECF244321}">
                <p14:modId xmlns:p14="http://schemas.microsoft.com/office/powerpoint/2010/main" val="2724277955"/>
              </p:ext>
            </p:extLst>
          </p:nvPr>
        </p:nvGraphicFramePr>
        <p:xfrm>
          <a:off x="6668203" y="500062"/>
          <a:ext cx="5694720" cy="98817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0" name="Диаграмма 19"/>
          <p:cNvGraphicFramePr>
            <a:graphicFrameLocks/>
          </p:cNvGraphicFramePr>
          <p:nvPr>
            <p:extLst>
              <p:ext uri="{D42A27DB-BD31-4B8C-83A1-F6EECF244321}">
                <p14:modId xmlns:p14="http://schemas.microsoft.com/office/powerpoint/2010/main" val="1515007327"/>
              </p:ext>
            </p:extLst>
          </p:nvPr>
        </p:nvGraphicFramePr>
        <p:xfrm>
          <a:off x="349489" y="7355598"/>
          <a:ext cx="5829200" cy="2288530"/>
        </p:xfrm>
        <a:graphic>
          <a:graphicData uri="http://schemas.openxmlformats.org/drawingml/2006/chart">
            <c:chart xmlns:c="http://schemas.openxmlformats.org/drawingml/2006/chart" xmlns:r="http://schemas.openxmlformats.org/officeDocument/2006/relationships" r:id="rId8"/>
          </a:graphicData>
        </a:graphic>
      </p:graphicFrame>
      <p:sp>
        <p:nvSpPr>
          <p:cNvPr id="21" name="Прямоугольник 20"/>
          <p:cNvSpPr/>
          <p:nvPr/>
        </p:nvSpPr>
        <p:spPr>
          <a:xfrm>
            <a:off x="232655" y="6986268"/>
            <a:ext cx="4128144" cy="492430"/>
          </a:xfrm>
          <a:prstGeom prst="rect">
            <a:avLst/>
          </a:prstGeom>
        </p:spPr>
        <p:txBody>
          <a:bodyPr wrap="square" lIns="91417" tIns="45709" rIns="91417" bIns="45709">
            <a:spAutoFit/>
          </a:bodyPr>
          <a:lstStyle/>
          <a:p>
            <a:r>
              <a:rPr lang="ru-RU" sz="1300" b="1" dirty="0">
                <a:latin typeface="Arial Narrow" panose="020B0606020202030204" pitchFamily="34" charset="0"/>
              </a:rPr>
              <a:t>ДОЛГОВАЯ НАГРУЗКА НА БЮДЖЕТЫ СУБЪЕКТОВ </a:t>
            </a:r>
          </a:p>
          <a:p>
            <a:r>
              <a:rPr lang="ru-RU" sz="1300" b="1" dirty="0">
                <a:latin typeface="Arial Narrow" panose="020B0606020202030204" pitchFamily="34" charset="0"/>
              </a:rPr>
              <a:t>ЦФО РФ НА 01.11.2018,%:</a:t>
            </a:r>
          </a:p>
        </p:txBody>
      </p:sp>
      <p:graphicFrame>
        <p:nvGraphicFramePr>
          <p:cNvPr id="23" name="Диаграмма 22"/>
          <p:cNvGraphicFramePr>
            <a:graphicFrameLocks/>
          </p:cNvGraphicFramePr>
          <p:nvPr>
            <p:extLst>
              <p:ext uri="{D42A27DB-BD31-4B8C-83A1-F6EECF244321}">
                <p14:modId xmlns:p14="http://schemas.microsoft.com/office/powerpoint/2010/main" val="2245488059"/>
              </p:ext>
            </p:extLst>
          </p:nvPr>
        </p:nvGraphicFramePr>
        <p:xfrm>
          <a:off x="6675974" y="3868805"/>
          <a:ext cx="5843564" cy="1377120"/>
        </p:xfrm>
        <a:graphic>
          <a:graphicData uri="http://schemas.openxmlformats.org/drawingml/2006/chart">
            <c:chart xmlns:c="http://schemas.openxmlformats.org/drawingml/2006/chart" xmlns:r="http://schemas.openxmlformats.org/officeDocument/2006/relationships" r:id="rId9"/>
          </a:graphicData>
        </a:graphic>
      </p:graphicFrame>
      <p:sp>
        <p:nvSpPr>
          <p:cNvPr id="24" name="Прямоугольник 23"/>
          <p:cNvSpPr/>
          <p:nvPr/>
        </p:nvSpPr>
        <p:spPr>
          <a:xfrm>
            <a:off x="6678724" y="3591806"/>
            <a:ext cx="5688633" cy="292376"/>
          </a:xfrm>
          <a:prstGeom prst="rect">
            <a:avLst/>
          </a:prstGeom>
        </p:spPr>
        <p:txBody>
          <a:bodyPr wrap="square" lIns="91417" tIns="45709" rIns="91417" bIns="45709">
            <a:spAutoFit/>
          </a:bodyPr>
          <a:lstStyle/>
          <a:p>
            <a:r>
              <a:rPr lang="ru-RU" sz="1300" b="1" dirty="0">
                <a:latin typeface="Arial Narrow" panose="020B0606020202030204" pitchFamily="34" charset="0"/>
              </a:rPr>
              <a:t>ОБЪЕМ ДЕФИЦИТА ОБЛАСТНОГО БЮДЖЕТА, МЛН. РУБ.:</a:t>
            </a:r>
          </a:p>
        </p:txBody>
      </p:sp>
      <p:graphicFrame>
        <p:nvGraphicFramePr>
          <p:cNvPr id="22" name="Таблица 21"/>
          <p:cNvGraphicFramePr>
            <a:graphicFrameLocks noGrp="1"/>
          </p:cNvGraphicFramePr>
          <p:nvPr>
            <p:extLst>
              <p:ext uri="{D42A27DB-BD31-4B8C-83A1-F6EECF244321}">
                <p14:modId xmlns:p14="http://schemas.microsoft.com/office/powerpoint/2010/main" val="1569010483"/>
              </p:ext>
            </p:extLst>
          </p:nvPr>
        </p:nvGraphicFramePr>
        <p:xfrm>
          <a:off x="6716113" y="5845000"/>
          <a:ext cx="5627369" cy="1226820"/>
        </p:xfrm>
        <a:graphic>
          <a:graphicData uri="http://schemas.openxmlformats.org/drawingml/2006/table">
            <a:tbl>
              <a:tblPr firstRow="1" lastRow="1" bandRow="1">
                <a:tableStyleId>{5FD0F851-EC5A-4D38-B0AD-8093EC10F338}</a:tableStyleId>
              </a:tblPr>
              <a:tblGrid>
                <a:gridCol w="3351713"/>
                <a:gridCol w="792088"/>
                <a:gridCol w="792088"/>
                <a:gridCol w="691480"/>
              </a:tblGrid>
              <a:tr h="175260">
                <a:tc>
                  <a:txBody>
                    <a:bodyPr/>
                    <a:lstStyle/>
                    <a:p>
                      <a:pPr marL="457200" algn="ctr">
                        <a:lnSpc>
                          <a:spcPct val="115000"/>
                        </a:lnSpc>
                        <a:spcAft>
                          <a:spcPts val="0"/>
                        </a:spcAft>
                      </a:pPr>
                      <a:r>
                        <a:rPr lang="ru-RU" sz="1000" dirty="0">
                          <a:effectLst/>
                          <a:latin typeface="Arial Narrow" panose="020B0606020202030204" pitchFamily="34" charset="0"/>
                        </a:rPr>
                        <a:t> </a:t>
                      </a:r>
                      <a:endParaRPr lang="ru-RU" sz="1000" dirty="0">
                        <a:effectLst/>
                        <a:latin typeface="Arial Narrow" panose="020B0606020202030204" pitchFamily="34" charset="0"/>
                        <a:ea typeface="Calibri"/>
                      </a:endParaRPr>
                    </a:p>
                  </a:txBody>
                  <a:tcPr marL="68580" marR="68580" marT="0" marB="0"/>
                </a:tc>
                <a:tc>
                  <a:txBody>
                    <a:bodyPr/>
                    <a:lstStyle/>
                    <a:p>
                      <a:pPr marL="0" algn="ctr">
                        <a:lnSpc>
                          <a:spcPct val="100000"/>
                        </a:lnSpc>
                        <a:spcAft>
                          <a:spcPts val="0"/>
                        </a:spcAft>
                      </a:pPr>
                      <a:r>
                        <a:rPr lang="ru-RU" sz="1000" dirty="0">
                          <a:effectLst/>
                          <a:latin typeface="Arial Narrow" panose="020B0606020202030204" pitchFamily="34" charset="0"/>
                        </a:rPr>
                        <a:t>2019 год</a:t>
                      </a:r>
                      <a:endParaRPr lang="ru-RU" sz="1000" dirty="0">
                        <a:effectLst/>
                        <a:latin typeface="Arial Narrow" panose="020B0606020202030204" pitchFamily="34" charset="0"/>
                        <a:ea typeface="Calibri"/>
                      </a:endParaRPr>
                    </a:p>
                  </a:txBody>
                  <a:tcPr marL="68580" marR="68580" marT="0" marB="0"/>
                </a:tc>
                <a:tc>
                  <a:txBody>
                    <a:bodyPr/>
                    <a:lstStyle/>
                    <a:p>
                      <a:pPr marL="0" algn="ctr">
                        <a:lnSpc>
                          <a:spcPct val="100000"/>
                        </a:lnSpc>
                        <a:spcAft>
                          <a:spcPts val="0"/>
                        </a:spcAft>
                      </a:pPr>
                      <a:r>
                        <a:rPr lang="ru-RU" sz="1000">
                          <a:effectLst/>
                          <a:latin typeface="Arial Narrow" panose="020B0606020202030204" pitchFamily="34" charset="0"/>
                        </a:rPr>
                        <a:t>2020 год</a:t>
                      </a:r>
                      <a:endParaRPr lang="ru-RU" sz="1000">
                        <a:effectLst/>
                        <a:latin typeface="Arial Narrow" panose="020B0606020202030204" pitchFamily="34" charset="0"/>
                        <a:ea typeface="Calibri"/>
                      </a:endParaRPr>
                    </a:p>
                  </a:txBody>
                  <a:tcPr marL="68580" marR="68580" marT="0" marB="0"/>
                </a:tc>
                <a:tc>
                  <a:txBody>
                    <a:bodyPr/>
                    <a:lstStyle/>
                    <a:p>
                      <a:pPr marL="0" algn="ctr">
                        <a:lnSpc>
                          <a:spcPct val="100000"/>
                        </a:lnSpc>
                        <a:spcAft>
                          <a:spcPts val="0"/>
                        </a:spcAft>
                      </a:pPr>
                      <a:r>
                        <a:rPr lang="ru-RU" sz="1000">
                          <a:effectLst/>
                          <a:latin typeface="Arial Narrow" panose="020B0606020202030204" pitchFamily="34" charset="0"/>
                        </a:rPr>
                        <a:t>2021 год</a:t>
                      </a:r>
                      <a:endParaRPr lang="ru-RU" sz="1000">
                        <a:effectLst/>
                        <a:latin typeface="Arial Narrow" panose="020B0606020202030204" pitchFamily="34" charset="0"/>
                        <a:ea typeface="Calibri"/>
                      </a:endParaRPr>
                    </a:p>
                  </a:txBody>
                  <a:tcPr marL="68580" marR="68580" marT="0" marB="0"/>
                </a:tc>
              </a:tr>
              <a:tr h="175260">
                <a:tc>
                  <a:txBody>
                    <a:bodyPr/>
                    <a:lstStyle/>
                    <a:p>
                      <a:pPr algn="just">
                        <a:lnSpc>
                          <a:spcPct val="115000"/>
                        </a:lnSpc>
                        <a:spcAft>
                          <a:spcPts val="0"/>
                        </a:spcAft>
                      </a:pPr>
                      <a:r>
                        <a:rPr lang="ru-RU" sz="1000" u="none" strike="noStrike" kern="1200" dirty="0" smtClean="0">
                          <a:solidFill>
                            <a:schemeClr val="dk1"/>
                          </a:solidFill>
                          <a:effectLst/>
                          <a:latin typeface="Arial Narrow" panose="020B0606020202030204" pitchFamily="34" charset="0"/>
                          <a:ea typeface="+mn-ea"/>
                          <a:cs typeface="Times New Roman" panose="02020603050405020304" pitchFamily="18" charset="0"/>
                        </a:rPr>
                        <a:t>Государственные (муниципальные) ценные бумаги</a:t>
                      </a:r>
                      <a:endParaRPr lang="ru-RU" sz="1000" u="none" strike="noStrike" kern="1200" dirty="0">
                        <a:solidFill>
                          <a:schemeClr val="dk1"/>
                        </a:solidFill>
                        <a:effectLst/>
                        <a:latin typeface="Arial Narrow" panose="020B0606020202030204" pitchFamily="34" charset="0"/>
                        <a:ea typeface="+mn-ea"/>
                        <a:cs typeface="Times New Roman" panose="02020603050405020304" pitchFamily="18" charset="0"/>
                      </a:endParaRPr>
                    </a:p>
                  </a:txBody>
                  <a:tcPr marL="68589" marR="68589" marT="0" marB="0">
                    <a:noFill/>
                  </a:tcPr>
                </a:tc>
                <a:tc>
                  <a:txBody>
                    <a:bodyPr/>
                    <a:lstStyle/>
                    <a:p>
                      <a:pPr marL="0" algn="ctr">
                        <a:lnSpc>
                          <a:spcPct val="100000"/>
                        </a:lnSpc>
                        <a:spcAft>
                          <a:spcPts val="0"/>
                        </a:spcAft>
                      </a:pPr>
                      <a:r>
                        <a:rPr lang="ru-RU" sz="1000" kern="1200" dirty="0" smtClean="0">
                          <a:effectLst/>
                          <a:latin typeface="Arial Narrow" panose="020B0606020202030204" pitchFamily="34" charset="0"/>
                        </a:rPr>
                        <a:t>700,00</a:t>
                      </a:r>
                      <a:endParaRPr lang="ru-RU" sz="1000" kern="1200" dirty="0">
                        <a:solidFill>
                          <a:schemeClr val="dk1"/>
                        </a:solidFill>
                        <a:effectLst/>
                        <a:latin typeface="Arial Narrow" panose="020B0606020202030204" pitchFamily="34" charset="0"/>
                        <a:ea typeface="+mn-ea"/>
                        <a:cs typeface="+mn-cs"/>
                      </a:endParaRPr>
                    </a:p>
                  </a:txBody>
                  <a:tcPr marL="68580" marR="68580" marT="0" marB="0">
                    <a:noFill/>
                  </a:tcPr>
                </a:tc>
                <a:tc>
                  <a:txBody>
                    <a:bodyPr/>
                    <a:lstStyle/>
                    <a:p>
                      <a:pPr marL="0" algn="ctr">
                        <a:lnSpc>
                          <a:spcPct val="100000"/>
                        </a:lnSpc>
                        <a:spcAft>
                          <a:spcPts val="0"/>
                        </a:spcAft>
                      </a:pPr>
                      <a:r>
                        <a:rPr lang="ru-RU" sz="1000" kern="1200" dirty="0">
                          <a:effectLst/>
                          <a:latin typeface="Arial Narrow" panose="020B0606020202030204" pitchFamily="34" charset="0"/>
                        </a:rPr>
                        <a:t> </a:t>
                      </a:r>
                      <a:r>
                        <a:rPr lang="ru-RU" sz="1000" kern="1200" dirty="0" smtClean="0">
                          <a:effectLst/>
                          <a:latin typeface="Arial Narrow" panose="020B0606020202030204" pitchFamily="34" charset="0"/>
                        </a:rPr>
                        <a:t>-900,00</a:t>
                      </a:r>
                      <a:endParaRPr lang="ru-RU" sz="1000" kern="1200" dirty="0">
                        <a:solidFill>
                          <a:schemeClr val="dk1"/>
                        </a:solidFill>
                        <a:effectLst/>
                        <a:latin typeface="Arial Narrow" panose="020B0606020202030204" pitchFamily="34" charset="0"/>
                        <a:ea typeface="+mn-ea"/>
                        <a:cs typeface="+mn-cs"/>
                      </a:endParaRPr>
                    </a:p>
                  </a:txBody>
                  <a:tcPr marL="68580" marR="68580" marT="0" marB="0">
                    <a:noFill/>
                  </a:tcPr>
                </a:tc>
                <a:tc>
                  <a:txBody>
                    <a:bodyPr/>
                    <a:lstStyle/>
                    <a:p>
                      <a:pPr marL="0" algn="ctr">
                        <a:lnSpc>
                          <a:spcPct val="100000"/>
                        </a:lnSpc>
                        <a:spcAft>
                          <a:spcPts val="0"/>
                        </a:spcAft>
                      </a:pPr>
                      <a:r>
                        <a:rPr lang="ru-RU" sz="1000" kern="1200" dirty="0" smtClean="0">
                          <a:effectLst/>
                          <a:latin typeface="Arial Narrow" panose="020B0606020202030204" pitchFamily="34" charset="0"/>
                        </a:rPr>
                        <a:t>-900,00</a:t>
                      </a:r>
                      <a:endParaRPr lang="ru-RU" sz="1000" kern="1200" dirty="0">
                        <a:solidFill>
                          <a:schemeClr val="dk1"/>
                        </a:solidFill>
                        <a:effectLst/>
                        <a:latin typeface="Arial Narrow" panose="020B0606020202030204" pitchFamily="34" charset="0"/>
                        <a:ea typeface="+mn-ea"/>
                        <a:cs typeface="+mn-cs"/>
                      </a:endParaRPr>
                    </a:p>
                  </a:txBody>
                  <a:tcPr marL="68580" marR="68580" marT="0" marB="0">
                    <a:noFill/>
                  </a:tcPr>
                </a:tc>
              </a:tr>
              <a:tr h="175260">
                <a:tc>
                  <a:txBody>
                    <a:bodyPr/>
                    <a:lstStyle/>
                    <a:p>
                      <a:pPr>
                        <a:lnSpc>
                          <a:spcPct val="115000"/>
                        </a:lnSpc>
                        <a:spcAft>
                          <a:spcPts val="0"/>
                        </a:spcAft>
                      </a:pPr>
                      <a:r>
                        <a:rPr lang="ru-RU" sz="1000" u="none" strike="noStrike" kern="1200" dirty="0">
                          <a:solidFill>
                            <a:schemeClr val="dk1"/>
                          </a:solidFill>
                          <a:effectLst/>
                          <a:latin typeface="Arial Narrow" panose="020B0606020202030204" pitchFamily="34" charset="0"/>
                          <a:ea typeface="+mn-ea"/>
                          <a:cs typeface="Times New Roman" panose="02020603050405020304" pitchFamily="18" charset="0"/>
                        </a:rPr>
                        <a:t>Кредиты кредитных организаций  </a:t>
                      </a:r>
                    </a:p>
                  </a:txBody>
                  <a:tcPr marL="68589" marR="68589" marT="0" marB="0"/>
                </a:tc>
                <a:tc>
                  <a:txBody>
                    <a:bodyPr/>
                    <a:lstStyle/>
                    <a:p>
                      <a:pPr marL="0" algn="ctr">
                        <a:lnSpc>
                          <a:spcPct val="100000"/>
                        </a:lnSpc>
                        <a:spcAft>
                          <a:spcPts val="0"/>
                        </a:spcAft>
                      </a:pPr>
                      <a:r>
                        <a:rPr lang="ru-RU" sz="1000" kern="1200" dirty="0" smtClean="0">
                          <a:effectLst/>
                          <a:latin typeface="Arial Narrow" panose="020B0606020202030204" pitchFamily="34" charset="0"/>
                        </a:rPr>
                        <a:t>25,61</a:t>
                      </a:r>
                      <a:endParaRPr lang="ru-RU" sz="1000" kern="1200" dirty="0">
                        <a:solidFill>
                          <a:schemeClr val="dk1"/>
                        </a:solidFill>
                        <a:effectLst/>
                        <a:latin typeface="Arial Narrow" panose="020B0606020202030204" pitchFamily="34" charset="0"/>
                        <a:ea typeface="+mn-ea"/>
                        <a:cs typeface="+mn-cs"/>
                      </a:endParaRPr>
                    </a:p>
                  </a:txBody>
                  <a:tcPr marL="68580" marR="68580" marT="0" marB="0"/>
                </a:tc>
                <a:tc>
                  <a:txBody>
                    <a:bodyPr/>
                    <a:lstStyle/>
                    <a:p>
                      <a:pPr marL="0" algn="ctr">
                        <a:lnSpc>
                          <a:spcPct val="100000"/>
                        </a:lnSpc>
                        <a:spcAft>
                          <a:spcPts val="0"/>
                        </a:spcAft>
                      </a:pPr>
                      <a:r>
                        <a:rPr lang="ru-RU" sz="1000" kern="1200" dirty="0" smtClean="0">
                          <a:effectLst/>
                          <a:latin typeface="Arial Narrow" panose="020B0606020202030204" pitchFamily="34" charset="0"/>
                        </a:rPr>
                        <a:t>2</a:t>
                      </a:r>
                      <a:r>
                        <a:rPr lang="en-US" sz="1000" kern="1200" dirty="0" smtClean="0">
                          <a:effectLst/>
                          <a:latin typeface="Arial Narrow" panose="020B0606020202030204" pitchFamily="34" charset="0"/>
                        </a:rPr>
                        <a:t> </a:t>
                      </a:r>
                      <a:r>
                        <a:rPr lang="ru-RU" sz="1000" kern="1200" dirty="0" smtClean="0">
                          <a:effectLst/>
                          <a:latin typeface="Arial Narrow" panose="020B0606020202030204" pitchFamily="34" charset="0"/>
                        </a:rPr>
                        <a:t>351,55</a:t>
                      </a:r>
                      <a:endParaRPr lang="ru-RU" sz="1000" kern="1200" dirty="0">
                        <a:solidFill>
                          <a:schemeClr val="dk1"/>
                        </a:solidFill>
                        <a:effectLst/>
                        <a:latin typeface="Arial Narrow" panose="020B0606020202030204" pitchFamily="34" charset="0"/>
                        <a:ea typeface="+mn-ea"/>
                        <a:cs typeface="+mn-cs"/>
                      </a:endParaRPr>
                    </a:p>
                  </a:txBody>
                  <a:tcPr marL="68580" marR="68580" marT="0" marB="0"/>
                </a:tc>
                <a:tc>
                  <a:txBody>
                    <a:bodyPr/>
                    <a:lstStyle/>
                    <a:p>
                      <a:pPr marL="0" algn="ctr">
                        <a:lnSpc>
                          <a:spcPct val="100000"/>
                        </a:lnSpc>
                        <a:spcAft>
                          <a:spcPts val="0"/>
                        </a:spcAft>
                      </a:pPr>
                      <a:r>
                        <a:rPr lang="ru-RU" sz="1000" kern="1200" dirty="0" smtClean="0">
                          <a:effectLst/>
                          <a:latin typeface="Arial Narrow" panose="020B0606020202030204" pitchFamily="34" charset="0"/>
                        </a:rPr>
                        <a:t>3</a:t>
                      </a:r>
                      <a:r>
                        <a:rPr lang="en-US" sz="1000" kern="1200" dirty="0" smtClean="0">
                          <a:effectLst/>
                          <a:latin typeface="Arial Narrow" panose="020B0606020202030204" pitchFamily="34" charset="0"/>
                        </a:rPr>
                        <a:t> </a:t>
                      </a:r>
                      <a:r>
                        <a:rPr lang="ru-RU" sz="1000" kern="1200" dirty="0" smtClean="0">
                          <a:effectLst/>
                          <a:latin typeface="Arial Narrow" panose="020B0606020202030204" pitchFamily="34" charset="0"/>
                        </a:rPr>
                        <a:t>803,31</a:t>
                      </a:r>
                      <a:endParaRPr lang="ru-RU" sz="1000" kern="1200" dirty="0">
                        <a:solidFill>
                          <a:schemeClr val="dk1"/>
                        </a:solidFill>
                        <a:effectLst/>
                        <a:latin typeface="Arial Narrow" panose="020B0606020202030204" pitchFamily="34" charset="0"/>
                        <a:ea typeface="+mn-ea"/>
                        <a:cs typeface="+mn-cs"/>
                      </a:endParaRPr>
                    </a:p>
                  </a:txBody>
                  <a:tcPr marL="68580" marR="68580" marT="0" marB="0"/>
                </a:tc>
              </a:tr>
              <a:tr h="350519">
                <a:tc>
                  <a:txBody>
                    <a:bodyPr/>
                    <a:lstStyle/>
                    <a:p>
                      <a:pPr>
                        <a:lnSpc>
                          <a:spcPct val="115000"/>
                        </a:lnSpc>
                        <a:spcAft>
                          <a:spcPts val="0"/>
                        </a:spcAft>
                      </a:pPr>
                      <a:r>
                        <a:rPr lang="ru-RU" sz="1000" u="none" strike="noStrike" kern="1200" dirty="0">
                          <a:solidFill>
                            <a:schemeClr val="dk1"/>
                          </a:solidFill>
                          <a:effectLst/>
                          <a:latin typeface="Arial Narrow" panose="020B0606020202030204" pitchFamily="34" charset="0"/>
                          <a:ea typeface="+mn-ea"/>
                          <a:cs typeface="Times New Roman" panose="02020603050405020304" pitchFamily="18" charset="0"/>
                        </a:rPr>
                        <a:t>Бюджетные кредиты от других бюджетов бюджетной системы Российской Федерации </a:t>
                      </a:r>
                    </a:p>
                  </a:txBody>
                  <a:tcPr marL="68589" marR="68589" marT="0" marB="0">
                    <a:noFill/>
                  </a:tcPr>
                </a:tc>
                <a:tc>
                  <a:txBody>
                    <a:bodyPr/>
                    <a:lstStyle/>
                    <a:p>
                      <a:pPr marL="0" algn="ctr">
                        <a:lnSpc>
                          <a:spcPct val="100000"/>
                        </a:lnSpc>
                        <a:spcAft>
                          <a:spcPts val="0"/>
                        </a:spcAft>
                      </a:pPr>
                      <a:r>
                        <a:rPr lang="ru-RU" sz="1000" kern="1200" dirty="0">
                          <a:effectLst/>
                          <a:latin typeface="Arial Narrow" panose="020B0606020202030204" pitchFamily="34" charset="0"/>
                        </a:rPr>
                        <a:t>-</a:t>
                      </a:r>
                      <a:r>
                        <a:rPr lang="ru-RU" sz="1000" kern="1200" dirty="0" smtClean="0">
                          <a:effectLst/>
                          <a:latin typeface="Arial Narrow" panose="020B0606020202030204" pitchFamily="34" charset="0"/>
                        </a:rPr>
                        <a:t>725,83</a:t>
                      </a:r>
                      <a:endParaRPr lang="ru-RU" sz="1000" kern="1200" dirty="0">
                        <a:solidFill>
                          <a:schemeClr val="dk1"/>
                        </a:solidFill>
                        <a:effectLst/>
                        <a:latin typeface="Arial Narrow" panose="020B0606020202030204" pitchFamily="34" charset="0"/>
                        <a:ea typeface="+mn-ea"/>
                        <a:cs typeface="+mn-cs"/>
                      </a:endParaRPr>
                    </a:p>
                  </a:txBody>
                  <a:tcPr marL="68580" marR="68580" marT="0" marB="0">
                    <a:noFill/>
                  </a:tcPr>
                </a:tc>
                <a:tc>
                  <a:txBody>
                    <a:bodyPr/>
                    <a:lstStyle/>
                    <a:p>
                      <a:pPr marL="0" algn="ctr">
                        <a:lnSpc>
                          <a:spcPct val="100000"/>
                        </a:lnSpc>
                        <a:spcAft>
                          <a:spcPts val="0"/>
                        </a:spcAft>
                      </a:pPr>
                      <a:r>
                        <a:rPr lang="ru-RU" sz="1000" kern="1200" dirty="0">
                          <a:effectLst/>
                          <a:latin typeface="Arial Narrow" panose="020B0606020202030204" pitchFamily="34" charset="0"/>
                        </a:rPr>
                        <a:t>-</a:t>
                      </a:r>
                      <a:r>
                        <a:rPr lang="ru-RU" sz="1000" kern="1200" dirty="0" smtClean="0">
                          <a:effectLst/>
                          <a:latin typeface="Arial Narrow" panose="020B0606020202030204" pitchFamily="34" charset="0"/>
                        </a:rPr>
                        <a:t>1</a:t>
                      </a:r>
                      <a:r>
                        <a:rPr lang="en-US" sz="1000" kern="1200" dirty="0" smtClean="0">
                          <a:effectLst/>
                          <a:latin typeface="Arial Narrow" panose="020B0606020202030204" pitchFamily="34" charset="0"/>
                        </a:rPr>
                        <a:t> </a:t>
                      </a:r>
                      <a:r>
                        <a:rPr lang="ru-RU" sz="1000" kern="1200" dirty="0" smtClean="0">
                          <a:effectLst/>
                          <a:latin typeface="Arial Narrow" panose="020B0606020202030204" pitchFamily="34" charset="0"/>
                        </a:rPr>
                        <a:t>451,67</a:t>
                      </a:r>
                      <a:endParaRPr lang="ru-RU" sz="1000" kern="1200" dirty="0">
                        <a:solidFill>
                          <a:schemeClr val="dk1"/>
                        </a:solidFill>
                        <a:effectLst/>
                        <a:latin typeface="Arial Narrow" panose="020B0606020202030204" pitchFamily="34" charset="0"/>
                        <a:ea typeface="+mn-ea"/>
                        <a:cs typeface="+mn-cs"/>
                      </a:endParaRPr>
                    </a:p>
                  </a:txBody>
                  <a:tcPr marL="68580" marR="68580" marT="0" marB="0">
                    <a:noFill/>
                  </a:tcPr>
                </a:tc>
                <a:tc>
                  <a:txBody>
                    <a:bodyPr/>
                    <a:lstStyle/>
                    <a:p>
                      <a:pPr marL="0" algn="ctr">
                        <a:lnSpc>
                          <a:spcPct val="100000"/>
                        </a:lnSpc>
                        <a:spcAft>
                          <a:spcPts val="0"/>
                        </a:spcAft>
                      </a:pPr>
                      <a:r>
                        <a:rPr lang="ru-RU" sz="1000" kern="1200" dirty="0">
                          <a:effectLst/>
                          <a:latin typeface="Arial Narrow" panose="020B0606020202030204" pitchFamily="34" charset="0"/>
                        </a:rPr>
                        <a:t>-</a:t>
                      </a:r>
                      <a:r>
                        <a:rPr lang="ru-RU" sz="1000" kern="1200" dirty="0" smtClean="0">
                          <a:effectLst/>
                          <a:latin typeface="Arial Narrow" panose="020B0606020202030204" pitchFamily="34" charset="0"/>
                        </a:rPr>
                        <a:t>2</a:t>
                      </a:r>
                      <a:r>
                        <a:rPr lang="en-US" sz="1000" kern="1200" dirty="0" smtClean="0">
                          <a:effectLst/>
                          <a:latin typeface="Arial Narrow" panose="020B0606020202030204" pitchFamily="34" charset="0"/>
                        </a:rPr>
                        <a:t> </a:t>
                      </a:r>
                      <a:r>
                        <a:rPr lang="ru-RU" sz="1000" kern="1200" dirty="0" smtClean="0">
                          <a:effectLst/>
                          <a:latin typeface="Arial Narrow" panose="020B0606020202030204" pitchFamily="34" charset="0"/>
                        </a:rPr>
                        <a:t>903,3</a:t>
                      </a:r>
                      <a:r>
                        <a:rPr lang="en-US" sz="1000" kern="1200" dirty="0" smtClean="0">
                          <a:effectLst/>
                          <a:latin typeface="Arial Narrow" panose="020B0606020202030204" pitchFamily="34" charset="0"/>
                        </a:rPr>
                        <a:t>3</a:t>
                      </a:r>
                      <a:endParaRPr lang="ru-RU" sz="1000" kern="1200" dirty="0">
                        <a:solidFill>
                          <a:schemeClr val="dk1"/>
                        </a:solidFill>
                        <a:effectLst/>
                        <a:latin typeface="Arial Narrow" panose="020B0606020202030204" pitchFamily="34" charset="0"/>
                        <a:ea typeface="+mn-ea"/>
                        <a:cs typeface="+mn-cs"/>
                      </a:endParaRPr>
                    </a:p>
                  </a:txBody>
                  <a:tcPr marL="68580" marR="68580" marT="0" marB="0">
                    <a:noFill/>
                  </a:tcPr>
                </a:tc>
              </a:tr>
              <a:tr h="175260">
                <a:tc>
                  <a:txBody>
                    <a:bodyPr/>
                    <a:lstStyle/>
                    <a:p>
                      <a:pPr>
                        <a:lnSpc>
                          <a:spcPct val="115000"/>
                        </a:lnSpc>
                        <a:spcAft>
                          <a:spcPts val="0"/>
                        </a:spcAft>
                      </a:pPr>
                      <a:r>
                        <a:rPr lang="ru-RU" sz="1000" u="none" strike="noStrike" kern="1200" dirty="0">
                          <a:solidFill>
                            <a:schemeClr val="dk1"/>
                          </a:solidFill>
                          <a:effectLst/>
                          <a:latin typeface="Arial Narrow" panose="020B0606020202030204" pitchFamily="34" charset="0"/>
                          <a:ea typeface="+mn-ea"/>
                          <a:cs typeface="Times New Roman" panose="02020603050405020304" pitchFamily="18" charset="0"/>
                        </a:rPr>
                        <a:t>Бюджетные кредиты, предоставленные внутри </a:t>
                      </a:r>
                      <a:r>
                        <a:rPr lang="ru-RU" sz="1000" u="none" strike="noStrike" kern="1200" dirty="0" smtClean="0">
                          <a:solidFill>
                            <a:schemeClr val="dk1"/>
                          </a:solidFill>
                          <a:effectLst/>
                          <a:latin typeface="Arial Narrow" panose="020B0606020202030204" pitchFamily="34" charset="0"/>
                          <a:ea typeface="+mn-ea"/>
                          <a:cs typeface="Times New Roman" panose="02020603050405020304" pitchFamily="18" charset="0"/>
                        </a:rPr>
                        <a:t>страны</a:t>
                      </a:r>
                      <a:endParaRPr lang="ru-RU" sz="1000" u="none" strike="noStrike" kern="1200" dirty="0">
                        <a:solidFill>
                          <a:schemeClr val="dk1"/>
                        </a:solidFill>
                        <a:effectLst/>
                        <a:latin typeface="Arial Narrow" panose="020B0606020202030204" pitchFamily="34" charset="0"/>
                        <a:ea typeface="+mn-ea"/>
                        <a:cs typeface="Times New Roman" panose="02020603050405020304" pitchFamily="18" charset="0"/>
                      </a:endParaRPr>
                    </a:p>
                  </a:txBody>
                  <a:tcPr marL="68589" marR="68589" marT="0" marB="0"/>
                </a:tc>
                <a:tc>
                  <a:txBody>
                    <a:bodyPr/>
                    <a:lstStyle/>
                    <a:p>
                      <a:pPr marL="0" algn="ctr">
                        <a:lnSpc>
                          <a:spcPct val="100000"/>
                        </a:lnSpc>
                        <a:spcAft>
                          <a:spcPts val="0"/>
                        </a:spcAft>
                      </a:pPr>
                      <a:r>
                        <a:rPr lang="ru-RU" sz="1000" kern="1200" dirty="0" smtClean="0">
                          <a:effectLst/>
                          <a:latin typeface="Arial Narrow" panose="020B0606020202030204" pitchFamily="34" charset="0"/>
                        </a:rPr>
                        <a:t>0,22</a:t>
                      </a:r>
                      <a:endParaRPr lang="ru-RU" sz="1000" kern="1200" dirty="0">
                        <a:solidFill>
                          <a:schemeClr val="dk1"/>
                        </a:solidFill>
                        <a:effectLst/>
                        <a:latin typeface="Arial Narrow" panose="020B0606020202030204" pitchFamily="34" charset="0"/>
                        <a:ea typeface="+mn-ea"/>
                        <a:cs typeface="+mn-cs"/>
                      </a:endParaRPr>
                    </a:p>
                  </a:txBody>
                  <a:tcPr marL="68580" marR="68580" marT="0" marB="0"/>
                </a:tc>
                <a:tc>
                  <a:txBody>
                    <a:bodyPr/>
                    <a:lstStyle/>
                    <a:p>
                      <a:pPr marL="0" algn="ctr">
                        <a:lnSpc>
                          <a:spcPct val="100000"/>
                        </a:lnSpc>
                        <a:spcAft>
                          <a:spcPts val="0"/>
                        </a:spcAft>
                      </a:pPr>
                      <a:r>
                        <a:rPr lang="ru-RU" sz="1000" kern="1200" dirty="0" smtClean="0">
                          <a:effectLst/>
                          <a:latin typeface="Arial Narrow" panose="020B0606020202030204" pitchFamily="34" charset="0"/>
                        </a:rPr>
                        <a:t>0,12</a:t>
                      </a:r>
                      <a:endParaRPr lang="ru-RU" sz="1000" kern="1200" dirty="0">
                        <a:solidFill>
                          <a:schemeClr val="dk1"/>
                        </a:solidFill>
                        <a:effectLst/>
                        <a:latin typeface="Arial Narrow" panose="020B0606020202030204" pitchFamily="34" charset="0"/>
                        <a:ea typeface="+mn-ea"/>
                        <a:cs typeface="+mn-cs"/>
                      </a:endParaRPr>
                    </a:p>
                  </a:txBody>
                  <a:tcPr marL="68580" marR="68580" marT="0" marB="0"/>
                </a:tc>
                <a:tc>
                  <a:txBody>
                    <a:bodyPr/>
                    <a:lstStyle/>
                    <a:p>
                      <a:pPr marL="0" algn="ctr">
                        <a:lnSpc>
                          <a:spcPct val="100000"/>
                        </a:lnSpc>
                        <a:spcAft>
                          <a:spcPts val="0"/>
                        </a:spcAft>
                      </a:pPr>
                      <a:r>
                        <a:rPr lang="ru-RU" sz="1000" kern="1200" dirty="0" smtClean="0">
                          <a:effectLst/>
                          <a:latin typeface="Arial Narrow" panose="020B0606020202030204" pitchFamily="34" charset="0"/>
                        </a:rPr>
                        <a:t>0,</a:t>
                      </a:r>
                      <a:r>
                        <a:rPr lang="en-US" sz="1000" kern="1200" dirty="0" smtClean="0">
                          <a:effectLst/>
                          <a:latin typeface="Arial Narrow" panose="020B0606020202030204" pitchFamily="34" charset="0"/>
                        </a:rPr>
                        <a:t>0</a:t>
                      </a:r>
                      <a:r>
                        <a:rPr lang="ru-RU" sz="1000" kern="1200" dirty="0" smtClean="0">
                          <a:effectLst/>
                          <a:latin typeface="Arial Narrow" panose="020B0606020202030204" pitchFamily="34" charset="0"/>
                        </a:rPr>
                        <a:t>2</a:t>
                      </a:r>
                      <a:endParaRPr lang="ru-RU" sz="1000" kern="1200" dirty="0">
                        <a:solidFill>
                          <a:schemeClr val="dk1"/>
                        </a:solidFill>
                        <a:effectLst/>
                        <a:latin typeface="Arial Narrow" panose="020B0606020202030204" pitchFamily="34" charset="0"/>
                        <a:ea typeface="+mn-ea"/>
                        <a:cs typeface="+mn-cs"/>
                      </a:endParaRPr>
                    </a:p>
                  </a:txBody>
                  <a:tcPr marL="68580" marR="68580" marT="0" marB="0"/>
                </a:tc>
              </a:tr>
              <a:tr h="175260">
                <a:tc>
                  <a:txBody>
                    <a:bodyPr/>
                    <a:lstStyle/>
                    <a:p>
                      <a:pPr marL="0" algn="l" defTabSz="1279930" rtl="0" eaLnBrk="1" latinLnBrk="0" hangingPunct="1">
                        <a:lnSpc>
                          <a:spcPct val="115000"/>
                        </a:lnSpc>
                        <a:spcAft>
                          <a:spcPts val="0"/>
                        </a:spcAft>
                      </a:pPr>
                      <a:r>
                        <a:rPr lang="ru-RU" sz="1000" kern="1200" dirty="0">
                          <a:effectLst/>
                          <a:latin typeface="Arial Narrow" panose="020B0606020202030204" pitchFamily="34" charset="0"/>
                        </a:rPr>
                        <a:t>ИТОГО</a:t>
                      </a:r>
                      <a:endParaRPr lang="ru-RU" sz="1000" kern="1200" dirty="0">
                        <a:solidFill>
                          <a:schemeClr val="dk1"/>
                        </a:solidFill>
                        <a:effectLst/>
                        <a:latin typeface="Arial Narrow" panose="020B0606020202030204" pitchFamily="34" charset="0"/>
                        <a:ea typeface="+mn-ea"/>
                        <a:cs typeface="+mn-cs"/>
                      </a:endParaRPr>
                    </a:p>
                  </a:txBody>
                  <a:tcPr marL="68580" marR="68580" marT="0" marB="0"/>
                </a:tc>
                <a:tc>
                  <a:txBody>
                    <a:bodyPr/>
                    <a:lstStyle/>
                    <a:p>
                      <a:pPr marL="0" algn="ctr">
                        <a:lnSpc>
                          <a:spcPct val="100000"/>
                        </a:lnSpc>
                        <a:spcAft>
                          <a:spcPts val="0"/>
                        </a:spcAft>
                      </a:pPr>
                      <a:r>
                        <a:rPr lang="ru-RU" sz="1000" kern="1200" dirty="0">
                          <a:effectLst/>
                          <a:latin typeface="Arial Narrow" panose="020B0606020202030204" pitchFamily="34" charset="0"/>
                        </a:rPr>
                        <a:t>0</a:t>
                      </a:r>
                      <a:endParaRPr lang="ru-RU" sz="1000" kern="1200" dirty="0">
                        <a:solidFill>
                          <a:schemeClr val="dk1"/>
                        </a:solidFill>
                        <a:effectLst/>
                        <a:latin typeface="Arial Narrow" panose="020B0606020202030204" pitchFamily="34" charset="0"/>
                        <a:ea typeface="+mn-ea"/>
                        <a:cs typeface="+mn-cs"/>
                      </a:endParaRPr>
                    </a:p>
                  </a:txBody>
                  <a:tcPr marL="68580" marR="68580" marT="0" marB="0"/>
                </a:tc>
                <a:tc>
                  <a:txBody>
                    <a:bodyPr/>
                    <a:lstStyle/>
                    <a:p>
                      <a:pPr marL="0" algn="ctr">
                        <a:lnSpc>
                          <a:spcPct val="100000"/>
                        </a:lnSpc>
                        <a:spcAft>
                          <a:spcPts val="0"/>
                        </a:spcAft>
                      </a:pPr>
                      <a:r>
                        <a:rPr lang="ru-RU" sz="1000" kern="1200" dirty="0">
                          <a:effectLst/>
                          <a:latin typeface="Arial Narrow" panose="020B0606020202030204" pitchFamily="34" charset="0"/>
                        </a:rPr>
                        <a:t>0</a:t>
                      </a:r>
                      <a:endParaRPr lang="ru-RU" sz="1000" kern="1200" dirty="0">
                        <a:solidFill>
                          <a:schemeClr val="dk1"/>
                        </a:solidFill>
                        <a:effectLst/>
                        <a:latin typeface="Arial Narrow" panose="020B0606020202030204" pitchFamily="34" charset="0"/>
                        <a:ea typeface="+mn-ea"/>
                        <a:cs typeface="+mn-cs"/>
                      </a:endParaRPr>
                    </a:p>
                  </a:txBody>
                  <a:tcPr marL="68580" marR="68580" marT="0" marB="0"/>
                </a:tc>
                <a:tc>
                  <a:txBody>
                    <a:bodyPr/>
                    <a:lstStyle/>
                    <a:p>
                      <a:pPr marL="0" algn="ctr">
                        <a:lnSpc>
                          <a:spcPct val="100000"/>
                        </a:lnSpc>
                        <a:spcAft>
                          <a:spcPts val="0"/>
                        </a:spcAft>
                      </a:pPr>
                      <a:r>
                        <a:rPr lang="ru-RU" sz="1000" kern="1200" dirty="0">
                          <a:effectLst/>
                          <a:latin typeface="Arial Narrow" panose="020B0606020202030204" pitchFamily="34" charset="0"/>
                        </a:rPr>
                        <a:t>0</a:t>
                      </a:r>
                      <a:endParaRPr lang="ru-RU" sz="1000" kern="1200" dirty="0">
                        <a:solidFill>
                          <a:schemeClr val="dk1"/>
                        </a:solidFill>
                        <a:effectLst/>
                        <a:latin typeface="Arial Narrow" panose="020B0606020202030204" pitchFamily="34" charset="0"/>
                        <a:ea typeface="+mn-ea"/>
                        <a:cs typeface="+mn-cs"/>
                      </a:endParaRPr>
                    </a:p>
                  </a:txBody>
                  <a:tcPr marL="68580" marR="68580" marT="0" marB="0"/>
                </a:tc>
              </a:tr>
            </a:tbl>
          </a:graphicData>
        </a:graphic>
      </p:graphicFrame>
      <p:sp>
        <p:nvSpPr>
          <p:cNvPr id="25" name="Rectangle 2"/>
          <p:cNvSpPr>
            <a:spLocks noChangeArrowheads="1"/>
          </p:cNvSpPr>
          <p:nvPr/>
        </p:nvSpPr>
        <p:spPr bwMode="auto">
          <a:xfrm>
            <a:off x="6650939" y="5369045"/>
            <a:ext cx="5591279" cy="492430"/>
          </a:xfrm>
          <a:prstGeom prst="rect">
            <a:avLst/>
          </a:prstGeom>
          <a:noFill/>
          <a:ln>
            <a:noFill/>
          </a:ln>
          <a:effectLst/>
        </p:spPr>
        <p:txBody>
          <a:bodyPr vert="horz" wrap="square" lIns="91417" tIns="45709" rIns="91417" bIns="45709" numCol="1" anchor="ctr" anchorCtr="0" compatLnSpc="1">
            <a:prstTxWarp prst="textNoShape">
              <a:avLst/>
            </a:prstTxWarp>
            <a:spAutoFit/>
          </a:bodyPr>
          <a:lstStyle>
            <a:lvl1pPr indent="450850"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indent="0" defTabSz="914180"/>
            <a:r>
              <a:rPr lang="ru-RU" altLang="ru-RU" sz="1300" b="1" dirty="0">
                <a:latin typeface="Arial Narrow" panose="020B0606020202030204" pitchFamily="34" charset="0"/>
                <a:ea typeface="Times New Roman" pitchFamily="18" charset="0"/>
              </a:rPr>
              <a:t>ИСТОЧНИКИ ФИНАНСИРОВАНИЯ ДЕФИЦИТА ОБЛАСТНОГО БЮДЖЕТА, МЛН. РУБ.:</a:t>
            </a:r>
            <a:endParaRPr lang="ru-RU" altLang="ru-RU" sz="800" dirty="0">
              <a:latin typeface="Arial Narrow" panose="020B0606020202030204" pitchFamily="34" charset="0"/>
            </a:endParaRPr>
          </a:p>
        </p:txBody>
      </p:sp>
      <p:graphicFrame>
        <p:nvGraphicFramePr>
          <p:cNvPr id="28" name="Диаграмма 27"/>
          <p:cNvGraphicFramePr/>
          <p:nvPr>
            <p:extLst>
              <p:ext uri="{D42A27DB-BD31-4B8C-83A1-F6EECF244321}">
                <p14:modId xmlns:p14="http://schemas.microsoft.com/office/powerpoint/2010/main" val="455623690"/>
              </p:ext>
            </p:extLst>
          </p:nvPr>
        </p:nvGraphicFramePr>
        <p:xfrm>
          <a:off x="6625534" y="7495045"/>
          <a:ext cx="3236639" cy="1359301"/>
        </p:xfrm>
        <a:graphic>
          <a:graphicData uri="http://schemas.openxmlformats.org/drawingml/2006/chart">
            <c:chart xmlns:c="http://schemas.openxmlformats.org/drawingml/2006/chart" xmlns:r="http://schemas.openxmlformats.org/officeDocument/2006/relationships" r:id="rId10"/>
          </a:graphicData>
        </a:graphic>
      </p:graphicFrame>
      <p:sp>
        <p:nvSpPr>
          <p:cNvPr id="30" name="Прямоугольник 29"/>
          <p:cNvSpPr/>
          <p:nvPr/>
        </p:nvSpPr>
        <p:spPr>
          <a:xfrm>
            <a:off x="6622839" y="1617440"/>
            <a:ext cx="5910743" cy="492430"/>
          </a:xfrm>
          <a:prstGeom prst="rect">
            <a:avLst/>
          </a:prstGeom>
        </p:spPr>
        <p:txBody>
          <a:bodyPr wrap="square" lIns="91417" tIns="45709" rIns="91417" bIns="45709">
            <a:spAutoFit/>
          </a:bodyPr>
          <a:lstStyle/>
          <a:p>
            <a:pPr defTabSz="914180"/>
            <a:r>
              <a:rPr lang="ru-RU" sz="1300" b="1" kern="0" dirty="0">
                <a:solidFill>
                  <a:sysClr val="windowText" lastClr="000000"/>
                </a:solidFill>
                <a:latin typeface="Arial Narrow" panose="020B0606020202030204" pitchFamily="34" charset="0"/>
                <a:cs typeface="Times New Roman" panose="02020603050405020304" pitchFamily="18" charset="0"/>
              </a:rPr>
              <a:t>СОБЛЮДЕНИЕ ОГРАНИЧЕНИЙ ПО ОБЪЕМУ РАСХОДОВ НА ОБСЛУЖИВАНИЕ ГОСУДАРСТВЕННОГО ДОЛГА:</a:t>
            </a:r>
          </a:p>
        </p:txBody>
      </p:sp>
      <p:sp>
        <p:nvSpPr>
          <p:cNvPr id="31" name="Прямоугольник 30"/>
          <p:cNvSpPr/>
          <p:nvPr/>
        </p:nvSpPr>
        <p:spPr>
          <a:xfrm>
            <a:off x="3661394" y="5464783"/>
            <a:ext cx="2508547" cy="1231105"/>
          </a:xfrm>
          <a:prstGeom prst="rect">
            <a:avLst/>
          </a:prstGeom>
        </p:spPr>
        <p:txBody>
          <a:bodyPr wrap="square" lIns="91417" tIns="45709" rIns="91417" bIns="45709">
            <a:spAutoFit/>
          </a:bodyPr>
          <a:lstStyle/>
          <a:p>
            <a:pPr defTabSz="914180"/>
            <a:r>
              <a:rPr lang="ru-RU" sz="1000" kern="0" dirty="0">
                <a:solidFill>
                  <a:sysClr val="windowText" lastClr="000000"/>
                </a:solidFill>
                <a:latin typeface="Arial Narrow" panose="020B0606020202030204" pitchFamily="34" charset="0"/>
                <a:cs typeface="Times New Roman" panose="02020603050405020304" pitchFamily="18" charset="0"/>
              </a:rPr>
              <a:t>Ограничения по объему государственного долга субъекта РФ, установленные ст. 107 Бюджетного кодекса РФ:</a:t>
            </a:r>
          </a:p>
          <a:p>
            <a:pPr defTabSz="914180"/>
            <a:endParaRPr lang="ru-RU" sz="400" kern="0" dirty="0">
              <a:solidFill>
                <a:sysClr val="windowText" lastClr="000000"/>
              </a:solidFill>
              <a:latin typeface="Arial Narrow" panose="020B0606020202030204" pitchFamily="34" charset="0"/>
              <a:cs typeface="Times New Roman" panose="02020603050405020304" pitchFamily="18" charset="0"/>
            </a:endParaRPr>
          </a:p>
          <a:p>
            <a:pPr defTabSz="914180"/>
            <a:r>
              <a:rPr lang="ru-RU" sz="1000" b="1" kern="0" dirty="0">
                <a:solidFill>
                  <a:sysClr val="windowText" lastClr="000000"/>
                </a:solidFill>
                <a:latin typeface="Arial Narrow" panose="020B0606020202030204" pitchFamily="34" charset="0"/>
                <a:cs typeface="Times New Roman" panose="02020603050405020304" pitchFamily="18" charset="0"/>
              </a:rPr>
              <a:t>Не более </a:t>
            </a:r>
            <a:r>
              <a:rPr lang="ru-RU" sz="1000" kern="0" dirty="0">
                <a:solidFill>
                  <a:sysClr val="windowText" lastClr="000000"/>
                </a:solidFill>
                <a:latin typeface="Arial Narrow" panose="020B0606020202030204" pitchFamily="34" charset="0"/>
                <a:cs typeface="Times New Roman" panose="02020603050405020304" pitchFamily="18" charset="0"/>
              </a:rPr>
              <a:t>утвержденного (фактического)    </a:t>
            </a:r>
            <a:r>
              <a:rPr lang="ru-RU" sz="1000" b="1" kern="0" dirty="0">
                <a:solidFill>
                  <a:sysClr val="windowText" lastClr="000000"/>
                </a:solidFill>
                <a:latin typeface="Arial Narrow" panose="020B0606020202030204" pitchFamily="34" charset="0"/>
                <a:cs typeface="Times New Roman" panose="02020603050405020304" pitchFamily="18" charset="0"/>
              </a:rPr>
              <a:t>годового  объема доходов </a:t>
            </a:r>
            <a:r>
              <a:rPr lang="ru-RU" sz="1000" kern="0" dirty="0">
                <a:solidFill>
                  <a:sysClr val="windowText" lastClr="000000"/>
                </a:solidFill>
                <a:latin typeface="Arial Narrow" panose="020B0606020202030204" pitchFamily="34" charset="0"/>
                <a:cs typeface="Times New Roman" panose="02020603050405020304" pitchFamily="18" charset="0"/>
              </a:rPr>
              <a:t>бюджета субъекта РФ без учета утвержденного (фактического)  объема безвозмездных поступлений</a:t>
            </a:r>
          </a:p>
        </p:txBody>
      </p:sp>
      <p:sp>
        <p:nvSpPr>
          <p:cNvPr id="33" name="Прямоугольник 32"/>
          <p:cNvSpPr/>
          <p:nvPr/>
        </p:nvSpPr>
        <p:spPr>
          <a:xfrm>
            <a:off x="224986" y="5187783"/>
            <a:ext cx="5649682" cy="292376"/>
          </a:xfrm>
          <a:prstGeom prst="rect">
            <a:avLst/>
          </a:prstGeom>
        </p:spPr>
        <p:txBody>
          <a:bodyPr wrap="square" lIns="91417" tIns="45709" rIns="91417" bIns="45709">
            <a:spAutoFit/>
          </a:bodyPr>
          <a:lstStyle/>
          <a:p>
            <a:pPr defTabSz="914180"/>
            <a:r>
              <a:rPr lang="ru-RU" sz="1300" b="1" kern="0" dirty="0">
                <a:solidFill>
                  <a:sysClr val="windowText" lastClr="000000"/>
                </a:solidFill>
                <a:latin typeface="Arial Narrow" panose="020B0606020202030204" pitchFamily="34" charset="0"/>
                <a:cs typeface="Times New Roman" panose="02020603050405020304" pitchFamily="18" charset="0"/>
              </a:rPr>
              <a:t>СОБЛЮДЕНИЕ ОГРАНИЧЕНИЙ ПО ОБЪЕМУ ГОСУДАРСТВЕННОГО ДОЛГА:</a:t>
            </a:r>
          </a:p>
        </p:txBody>
      </p:sp>
      <p:sp>
        <p:nvSpPr>
          <p:cNvPr id="37" name="Прямоугольник 36"/>
          <p:cNvSpPr/>
          <p:nvPr/>
        </p:nvSpPr>
        <p:spPr>
          <a:xfrm>
            <a:off x="9802086" y="2079104"/>
            <a:ext cx="2728265" cy="1415772"/>
          </a:xfrm>
          <a:prstGeom prst="rect">
            <a:avLst/>
          </a:prstGeom>
        </p:spPr>
        <p:txBody>
          <a:bodyPr wrap="square" lIns="91417" tIns="45709" rIns="91417" bIns="45709">
            <a:spAutoFit/>
          </a:bodyPr>
          <a:lstStyle/>
          <a:p>
            <a:pPr defTabSz="914180"/>
            <a:r>
              <a:rPr lang="ru-RU" sz="1000" kern="0" dirty="0">
                <a:solidFill>
                  <a:sysClr val="windowText" lastClr="000000"/>
                </a:solidFill>
                <a:latin typeface="Arial Narrow" panose="020B0606020202030204" pitchFamily="34" charset="0"/>
                <a:cs typeface="Times New Roman" panose="02020603050405020304" pitchFamily="18" charset="0"/>
              </a:rPr>
              <a:t>Ограничения по объему расходов на обслуживание государственного долга субъекта РФ, установленные ст. 111 Бюджетного кодекса РФ:</a:t>
            </a:r>
          </a:p>
          <a:p>
            <a:pPr defTabSz="914180"/>
            <a:endParaRPr lang="ru-RU" sz="400" kern="0" dirty="0">
              <a:solidFill>
                <a:sysClr val="windowText" lastClr="000000"/>
              </a:solidFill>
              <a:latin typeface="Arial Narrow" panose="020B0606020202030204" pitchFamily="34" charset="0"/>
              <a:cs typeface="Times New Roman" panose="02020603050405020304" pitchFamily="18" charset="0"/>
            </a:endParaRPr>
          </a:p>
          <a:p>
            <a:pPr defTabSz="914180"/>
            <a:r>
              <a:rPr lang="ru-RU" sz="1000" b="1" kern="0" dirty="0">
                <a:solidFill>
                  <a:sysClr val="windowText" lastClr="000000"/>
                </a:solidFill>
                <a:latin typeface="Arial Narrow" panose="020B0606020202030204" pitchFamily="34" charset="0"/>
                <a:cs typeface="Times New Roman" panose="02020603050405020304" pitchFamily="18" charset="0"/>
              </a:rPr>
              <a:t>Не более 15% </a:t>
            </a:r>
            <a:r>
              <a:rPr lang="ru-RU" sz="1000" kern="0" dirty="0">
                <a:solidFill>
                  <a:sysClr val="windowText" lastClr="000000"/>
                </a:solidFill>
                <a:latin typeface="Arial Narrow" panose="020B0606020202030204" pitchFamily="34" charset="0"/>
                <a:cs typeface="Times New Roman" panose="02020603050405020304" pitchFamily="18" charset="0"/>
              </a:rPr>
              <a:t>объема расходов бюджета субъекта РФ, за исключением объема расходов, которые осуществляются за счет субвенций, предоставляемых из бюджетов бюджетной системы РФ </a:t>
            </a:r>
          </a:p>
        </p:txBody>
      </p:sp>
      <p:sp>
        <p:nvSpPr>
          <p:cNvPr id="38" name="Прямоугольник 37"/>
          <p:cNvSpPr/>
          <p:nvPr/>
        </p:nvSpPr>
        <p:spPr>
          <a:xfrm>
            <a:off x="6692555" y="7217099"/>
            <a:ext cx="5649682" cy="292376"/>
          </a:xfrm>
          <a:prstGeom prst="rect">
            <a:avLst/>
          </a:prstGeom>
        </p:spPr>
        <p:txBody>
          <a:bodyPr wrap="square" lIns="91417" tIns="45709" rIns="91417" bIns="45709">
            <a:spAutoFit/>
          </a:bodyPr>
          <a:lstStyle/>
          <a:p>
            <a:pPr defTabSz="914180"/>
            <a:r>
              <a:rPr lang="ru-RU" sz="1300" b="1" kern="0" dirty="0">
                <a:solidFill>
                  <a:sysClr val="windowText" lastClr="000000"/>
                </a:solidFill>
                <a:latin typeface="Arial Narrow" panose="020B0606020202030204" pitchFamily="34" charset="0"/>
                <a:cs typeface="Times New Roman" panose="02020603050405020304" pitchFamily="18" charset="0"/>
              </a:rPr>
              <a:t>СОБЛЮДЕНИЕ ОГРАНИЧЕНИЙ ПО ОБЪЕМУ ДЕФИЦИТА:</a:t>
            </a:r>
          </a:p>
        </p:txBody>
      </p:sp>
      <p:sp>
        <p:nvSpPr>
          <p:cNvPr id="39" name="Прямоугольник 38"/>
          <p:cNvSpPr/>
          <p:nvPr/>
        </p:nvSpPr>
        <p:spPr>
          <a:xfrm>
            <a:off x="9857186" y="7600212"/>
            <a:ext cx="2762213" cy="1231105"/>
          </a:xfrm>
          <a:prstGeom prst="rect">
            <a:avLst/>
          </a:prstGeom>
        </p:spPr>
        <p:txBody>
          <a:bodyPr wrap="square" lIns="91417" tIns="45709" rIns="91417" bIns="45709">
            <a:spAutoFit/>
          </a:bodyPr>
          <a:lstStyle/>
          <a:p>
            <a:pPr defTabSz="914180"/>
            <a:r>
              <a:rPr lang="ru-RU" sz="1000" kern="0" dirty="0">
                <a:solidFill>
                  <a:sysClr val="windowText" lastClr="000000"/>
                </a:solidFill>
                <a:latin typeface="Arial Narrow" panose="020B0606020202030204" pitchFamily="34" charset="0"/>
                <a:cs typeface="Times New Roman" panose="02020603050405020304" pitchFamily="18" charset="0"/>
              </a:rPr>
              <a:t>Ограничения по объему дефицита бюджета субъекта РФ, установленные ст. 92.1 Бюджетного кодекса РФ:</a:t>
            </a:r>
          </a:p>
          <a:p>
            <a:pPr defTabSz="914180"/>
            <a:endParaRPr lang="ru-RU" sz="400" kern="0" dirty="0">
              <a:solidFill>
                <a:sysClr val="windowText" lastClr="000000"/>
              </a:solidFill>
              <a:latin typeface="Arial Narrow" panose="020B0606020202030204" pitchFamily="34" charset="0"/>
              <a:cs typeface="Times New Roman" panose="02020603050405020304" pitchFamily="18" charset="0"/>
            </a:endParaRPr>
          </a:p>
          <a:p>
            <a:pPr defTabSz="914180"/>
            <a:r>
              <a:rPr lang="ru-RU" sz="1000" b="1" kern="0" dirty="0">
                <a:solidFill>
                  <a:sysClr val="windowText" lastClr="000000"/>
                </a:solidFill>
                <a:latin typeface="Arial Narrow" panose="020B0606020202030204" pitchFamily="34" charset="0"/>
                <a:cs typeface="Times New Roman" panose="02020603050405020304" pitchFamily="18" charset="0"/>
              </a:rPr>
              <a:t>Не более 15% </a:t>
            </a:r>
            <a:r>
              <a:rPr lang="ru-RU" sz="1000" kern="0" dirty="0">
                <a:solidFill>
                  <a:sysClr val="windowText" lastClr="000000"/>
                </a:solidFill>
                <a:latin typeface="Arial Narrow" panose="020B0606020202030204" pitchFamily="34" charset="0"/>
                <a:cs typeface="Times New Roman" panose="02020603050405020304" pitchFamily="18" charset="0"/>
              </a:rPr>
              <a:t>утвержденного (фактического)  годового  объема доходов бюджета субъекта РФ без учета утвержденного (фактического) объема безвозмездных поступлений </a:t>
            </a:r>
          </a:p>
        </p:txBody>
      </p:sp>
      <p:pic>
        <p:nvPicPr>
          <p:cNvPr id="4106"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2024" y="7478698"/>
            <a:ext cx="6126768" cy="1927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03136" y="8831317"/>
            <a:ext cx="907144" cy="686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02034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6392459" y="-29266"/>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1" y="14396"/>
            <a:ext cx="12770621"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solidFill>
                <a:prstClr val="white"/>
              </a:solidFill>
            </a:endParaRPr>
          </a:p>
        </p:txBody>
      </p:sp>
      <p:sp>
        <p:nvSpPr>
          <p:cNvPr id="46" name="TextBox 45"/>
          <p:cNvSpPr txBox="1"/>
          <p:nvPr/>
        </p:nvSpPr>
        <p:spPr>
          <a:xfrm>
            <a:off x="41174" y="9284307"/>
            <a:ext cx="382962" cy="246199"/>
          </a:xfrm>
          <a:prstGeom prst="rect">
            <a:avLst/>
          </a:prstGeom>
          <a:noFill/>
        </p:spPr>
        <p:txBody>
          <a:bodyPr wrap="square" lIns="91417" tIns="45709" rIns="91417" bIns="45709" rtlCol="0">
            <a:spAutoFit/>
          </a:bodyPr>
          <a:lstStyle/>
          <a:p>
            <a:r>
              <a:rPr lang="ru-RU" sz="1000" dirty="0" smtClean="0">
                <a:solidFill>
                  <a:prstClr val="black"/>
                </a:solidFill>
                <a:latin typeface="Arial Black" panose="020B0A04020102020204" pitchFamily="34" charset="0"/>
              </a:rPr>
              <a:t>24</a:t>
            </a:r>
            <a:endParaRPr lang="ru-RU" sz="1000" dirty="0">
              <a:solidFill>
                <a:prstClr val="black"/>
              </a:solidFill>
              <a:latin typeface="Arial Black" panose="020B0A04020102020204" pitchFamily="34" charset="0"/>
            </a:endParaRPr>
          </a:p>
        </p:txBody>
      </p:sp>
      <p:sp>
        <p:nvSpPr>
          <p:cNvPr id="48" name="TextBox 47"/>
          <p:cNvSpPr txBox="1"/>
          <p:nvPr/>
        </p:nvSpPr>
        <p:spPr>
          <a:xfrm>
            <a:off x="12331584" y="9351744"/>
            <a:ext cx="365939" cy="246199"/>
          </a:xfrm>
          <a:prstGeom prst="rect">
            <a:avLst/>
          </a:prstGeom>
          <a:noFill/>
        </p:spPr>
        <p:txBody>
          <a:bodyPr wrap="square" lIns="91417" tIns="45709" rIns="91417" bIns="45709" rtlCol="0">
            <a:spAutoFit/>
          </a:bodyPr>
          <a:lstStyle/>
          <a:p>
            <a:r>
              <a:rPr lang="ru-RU" sz="1000" dirty="0" smtClean="0">
                <a:solidFill>
                  <a:prstClr val="black"/>
                </a:solidFill>
                <a:latin typeface="Arial Black" panose="020B0A04020102020204" pitchFamily="34" charset="0"/>
              </a:rPr>
              <a:t>25</a:t>
            </a:r>
            <a:endParaRPr lang="ru-RU" sz="1000" dirty="0">
              <a:solidFill>
                <a:prstClr val="black"/>
              </a:solidFill>
              <a:latin typeface="Arial Black" panose="020B0A04020102020204" pitchFamily="34" charset="0"/>
            </a:endParaRPr>
          </a:p>
        </p:txBody>
      </p:sp>
      <p:sp>
        <p:nvSpPr>
          <p:cNvPr id="35" name="Прямоугольник 34"/>
          <p:cNvSpPr/>
          <p:nvPr/>
        </p:nvSpPr>
        <p:spPr>
          <a:xfrm>
            <a:off x="145257" y="550362"/>
            <a:ext cx="6165955" cy="1292639"/>
          </a:xfrm>
          <a:prstGeom prst="rect">
            <a:avLst/>
          </a:prstGeom>
        </p:spPr>
        <p:txBody>
          <a:bodyPr wrap="square" lIns="91417" tIns="45709" rIns="91417" bIns="45709">
            <a:spAutoFit/>
          </a:bodyPr>
          <a:lstStyle/>
          <a:p>
            <a:pPr indent="450000" algn="just"/>
            <a:r>
              <a:rPr lang="ru-RU" sz="1300" dirty="0" smtClean="0">
                <a:solidFill>
                  <a:prstClr val="black"/>
                </a:solidFill>
                <a:latin typeface="Arial Narrow" panose="020B0606020202030204" pitchFamily="34" charset="0"/>
                <a:ea typeface="Calibri"/>
              </a:rPr>
              <a:t>«Бюджет для граждан» является составной частью понятия «открытый бюджет». Открытый бюджет, открытые бюджетные данные – общедоступные данные, характеризующие бюджет, бюджетную систему и бюджетный процесс, предоставляемые государственными органами и органами местного самоуправления.</a:t>
            </a:r>
          </a:p>
          <a:p>
            <a:pPr indent="450000" algn="just"/>
            <a:r>
              <a:rPr lang="ru-RU" sz="1300" dirty="0">
                <a:latin typeface="Arial Narrow" panose="020B0606020202030204" pitchFamily="34" charset="0"/>
                <a:ea typeface="Times New Roman"/>
              </a:rPr>
              <a:t>Ежегодно </a:t>
            </a:r>
            <a:r>
              <a:rPr lang="ru-RU" sz="1300" dirty="0" smtClean="0">
                <a:latin typeface="Arial Narrow" panose="020B0606020202030204" pitchFamily="34" charset="0"/>
                <a:ea typeface="Times New Roman"/>
              </a:rPr>
              <a:t>ФГБУ </a:t>
            </a:r>
            <a:r>
              <a:rPr lang="ru-RU" sz="1300" dirty="0">
                <a:latin typeface="Arial Narrow" panose="020B0606020202030204" pitchFamily="34" charset="0"/>
                <a:ea typeface="Times New Roman"/>
              </a:rPr>
              <a:t>«Научно-исследовательский финансовый </a:t>
            </a:r>
            <a:r>
              <a:rPr lang="ru-RU" sz="1300" dirty="0" smtClean="0">
                <a:latin typeface="Arial Narrow" panose="020B0606020202030204" pitchFamily="34" charset="0"/>
                <a:ea typeface="Times New Roman"/>
              </a:rPr>
              <a:t>институт» </a:t>
            </a:r>
            <a:r>
              <a:rPr lang="ru-RU" sz="1300" dirty="0">
                <a:latin typeface="Arial Narrow" panose="020B0606020202030204" pitchFamily="34" charset="0"/>
                <a:ea typeface="Times New Roman"/>
              </a:rPr>
              <a:t>по заказу Минфина России </a:t>
            </a:r>
            <a:r>
              <a:rPr lang="ru-RU" sz="1300" dirty="0" smtClean="0">
                <a:latin typeface="Arial Narrow" panose="020B0606020202030204" pitchFamily="34" charset="0"/>
                <a:ea typeface="Times New Roman"/>
              </a:rPr>
              <a:t>составляет </a:t>
            </a:r>
            <a:r>
              <a:rPr lang="ru-RU" sz="1300" dirty="0">
                <a:latin typeface="Arial Narrow" panose="020B0606020202030204" pitchFamily="34" charset="0"/>
                <a:ea typeface="Times New Roman"/>
              </a:rPr>
              <a:t>рейтинг субъектов по уровню открытости бюджетных данных. </a:t>
            </a:r>
            <a:endParaRPr lang="ru-RU" sz="1300" i="1" dirty="0">
              <a:solidFill>
                <a:prstClr val="black"/>
              </a:solidFill>
              <a:latin typeface="Arial Narrow" panose="020B0606020202030204" pitchFamily="34" charset="0"/>
              <a:cs typeface="Times New Roman" panose="02020603050405020304" pitchFamily="18" charset="0"/>
            </a:endParaRPr>
          </a:p>
        </p:txBody>
      </p:sp>
      <p:sp>
        <p:nvSpPr>
          <p:cNvPr id="21" name="Прямоугольник 20"/>
          <p:cNvSpPr/>
          <p:nvPr/>
        </p:nvSpPr>
        <p:spPr>
          <a:xfrm>
            <a:off x="98781" y="165962"/>
            <a:ext cx="6213814" cy="323143"/>
          </a:xfrm>
          <a:prstGeom prst="rect">
            <a:avLst/>
          </a:prstGeom>
          <a:solidFill>
            <a:schemeClr val="accent1">
              <a:lumMod val="75000"/>
            </a:schemeClr>
          </a:solidFill>
        </p:spPr>
        <p:txBody>
          <a:bodyPr wrap="square" lIns="91417" tIns="45709" rIns="91417" bIns="45709">
            <a:spAutoFit/>
          </a:bodyPr>
          <a:lstStyle/>
          <a:p>
            <a:pPr algn="ctr"/>
            <a:r>
              <a:rPr lang="ru-RU" sz="1500" b="1" dirty="0" smtClean="0">
                <a:solidFill>
                  <a:prstClr val="white"/>
                </a:solidFill>
                <a:latin typeface="Arial Narrow" panose="020B0606020202030204" pitchFamily="34" charset="0"/>
                <a:cs typeface="Times New Roman" panose="02020603050405020304" pitchFamily="18" charset="0"/>
              </a:rPr>
              <a:t>Уровень открытости бюджетных данных в Ярославской области</a:t>
            </a:r>
            <a:endParaRPr lang="ru-RU" sz="1500" b="1" dirty="0">
              <a:solidFill>
                <a:prstClr val="white"/>
              </a:solidFill>
              <a:latin typeface="Arial Narrow" panose="020B0606020202030204" pitchFamily="34" charset="0"/>
              <a:cs typeface="Times New Roman" panose="02020603050405020304" pitchFamily="18" charset="0"/>
            </a:endParaRPr>
          </a:p>
        </p:txBody>
      </p:sp>
      <p:graphicFrame>
        <p:nvGraphicFramePr>
          <p:cNvPr id="26" name="Схема 25"/>
          <p:cNvGraphicFramePr/>
          <p:nvPr>
            <p:extLst>
              <p:ext uri="{D42A27DB-BD31-4B8C-83A1-F6EECF244321}">
                <p14:modId xmlns:p14="http://schemas.microsoft.com/office/powerpoint/2010/main" val="1362153297"/>
              </p:ext>
            </p:extLst>
          </p:nvPr>
        </p:nvGraphicFramePr>
        <p:xfrm>
          <a:off x="98781" y="1843001"/>
          <a:ext cx="6113476" cy="57504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6" name="Прямоугольник 35"/>
          <p:cNvSpPr/>
          <p:nvPr/>
        </p:nvSpPr>
        <p:spPr>
          <a:xfrm>
            <a:off x="3347468" y="7216090"/>
            <a:ext cx="2701619" cy="307754"/>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lIns="91417" tIns="45709" rIns="91417" bIns="45709">
            <a:spAutoFit/>
          </a:bodyPr>
          <a:lstStyle/>
          <a:p>
            <a:pPr algn="just"/>
            <a:r>
              <a:rPr lang="ru-RU" sz="1400" dirty="0" smtClean="0">
                <a:solidFill>
                  <a:srgbClr val="000099"/>
                </a:solidFill>
                <a:latin typeface="Arial Narrow" panose="020B0606020202030204" pitchFamily="34" charset="0"/>
                <a:ea typeface="Calibri"/>
              </a:rPr>
              <a:t>Динамика по уровню открытости:</a:t>
            </a:r>
          </a:p>
        </p:txBody>
      </p:sp>
      <p:sp>
        <p:nvSpPr>
          <p:cNvPr id="42" name="Прямоугольник 41"/>
          <p:cNvSpPr/>
          <p:nvPr/>
        </p:nvSpPr>
        <p:spPr>
          <a:xfrm>
            <a:off x="41174" y="8659406"/>
            <a:ext cx="6271421" cy="738642"/>
          </a:xfrm>
          <a:prstGeom prst="rect">
            <a:avLst/>
          </a:prstGeom>
        </p:spPr>
        <p:txBody>
          <a:bodyPr wrap="square" lIns="91417" tIns="45709" rIns="91417" bIns="45709">
            <a:spAutoFit/>
          </a:bodyPr>
          <a:lstStyle/>
          <a:p>
            <a:pPr indent="450000" algn="just"/>
            <a:r>
              <a:rPr lang="ru-RU" sz="1400" dirty="0" smtClean="0">
                <a:latin typeface="Arial Narrow" panose="020B0606020202030204" pitchFamily="34" charset="0"/>
                <a:ea typeface="Times New Roman"/>
              </a:rPr>
              <a:t>По </a:t>
            </a:r>
            <a:r>
              <a:rPr lang="ru-RU" sz="1400" dirty="0">
                <a:latin typeface="Arial Narrow" panose="020B0606020202030204" pitchFamily="34" charset="0"/>
                <a:ea typeface="Times New Roman"/>
              </a:rPr>
              <a:t>результатам оценки за 2017 год </a:t>
            </a:r>
            <a:r>
              <a:rPr lang="ru-RU" sz="1400" dirty="0" smtClean="0">
                <a:latin typeface="Arial Narrow" panose="020B0606020202030204" pitchFamily="34" charset="0"/>
                <a:ea typeface="Times New Roman"/>
              </a:rPr>
              <a:t>Ярославская область перешла </a:t>
            </a:r>
            <a:r>
              <a:rPr lang="ru-RU" sz="1400" dirty="0">
                <a:latin typeface="Arial Narrow" panose="020B0606020202030204" pitchFamily="34" charset="0"/>
                <a:ea typeface="Times New Roman"/>
              </a:rPr>
              <a:t>из группы «с низким уровнем открытости данных» в группу со «</a:t>
            </a:r>
            <a:r>
              <a:rPr lang="ru-RU" sz="1400" dirty="0" smtClean="0">
                <a:latin typeface="Arial Narrow" panose="020B0606020202030204" pitchFamily="34" charset="0"/>
                <a:ea typeface="Times New Roman"/>
              </a:rPr>
              <a:t>средним </a:t>
            </a:r>
            <a:r>
              <a:rPr lang="ru-RU" sz="1400" dirty="0">
                <a:latin typeface="Arial Narrow" panose="020B0606020202030204" pitchFamily="34" charset="0"/>
                <a:ea typeface="Times New Roman"/>
              </a:rPr>
              <a:t>уровнем открытости данных».</a:t>
            </a:r>
            <a:endParaRPr lang="ru-RU" sz="1400" i="1" dirty="0">
              <a:solidFill>
                <a:prstClr val="black"/>
              </a:solidFill>
              <a:latin typeface="Arial Narrow" panose="020B0606020202030204" pitchFamily="34" charset="0"/>
              <a:cs typeface="Times New Roman" panose="02020603050405020304" pitchFamily="18" charset="0"/>
            </a:endParaRPr>
          </a:p>
        </p:txBody>
      </p:sp>
      <p:sp>
        <p:nvSpPr>
          <p:cNvPr id="16" name="Прямоугольник 15"/>
          <p:cNvSpPr/>
          <p:nvPr/>
        </p:nvSpPr>
        <p:spPr>
          <a:xfrm>
            <a:off x="3349858" y="5755295"/>
            <a:ext cx="2701619" cy="307754"/>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lIns="91417" tIns="45709" rIns="91417" bIns="45709">
            <a:spAutoFit/>
          </a:bodyPr>
          <a:lstStyle/>
          <a:p>
            <a:pPr algn="just"/>
            <a:r>
              <a:rPr lang="ru-RU" sz="1400" dirty="0" smtClean="0">
                <a:solidFill>
                  <a:srgbClr val="000099"/>
                </a:solidFill>
                <a:latin typeface="Arial Narrow" panose="020B0606020202030204" pitchFamily="34" charset="0"/>
                <a:ea typeface="Calibri"/>
              </a:rPr>
              <a:t>Результаты проведенных оценок:</a:t>
            </a:r>
          </a:p>
        </p:txBody>
      </p:sp>
      <p:sp>
        <p:nvSpPr>
          <p:cNvPr id="17" name="TextBox 16"/>
          <p:cNvSpPr txBox="1"/>
          <p:nvPr/>
        </p:nvSpPr>
        <p:spPr>
          <a:xfrm>
            <a:off x="7480920" y="107102"/>
            <a:ext cx="4392487" cy="299906"/>
          </a:xfrm>
          <a:prstGeom prst="rect">
            <a:avLst/>
          </a:prstGeom>
          <a:solidFill>
            <a:schemeClr val="accent2">
              <a:lumMod val="75000"/>
            </a:schemeClr>
          </a:solidFill>
        </p:spPr>
        <p:txBody>
          <a:bodyPr wrap="square" lIns="68406" tIns="34203" rIns="68406" bIns="34203" rtlCol="0">
            <a:spAutoFit/>
          </a:bodyPr>
          <a:lstStyle/>
          <a:p>
            <a:pPr algn="ctr"/>
            <a:r>
              <a:rPr lang="ru-RU" sz="1500" b="1" dirty="0" smtClean="0">
                <a:solidFill>
                  <a:schemeClr val="bg1"/>
                </a:solidFill>
                <a:latin typeface="Arial" panose="020B0604020202020204" pitchFamily="34" charset="0"/>
                <a:cs typeface="Arial" panose="020B0604020202020204" pitchFamily="34" charset="0"/>
              </a:rPr>
              <a:t>ПОЛЕЗНЫЕ ССЫЛКИ И КОНТАКТЫ</a:t>
            </a:r>
            <a:endParaRPr lang="ru-RU" sz="1500" b="1" dirty="0">
              <a:solidFill>
                <a:schemeClr val="bg1"/>
              </a:solidFill>
              <a:latin typeface="Arial" panose="020B0604020202020204" pitchFamily="34" charset="0"/>
              <a:cs typeface="Arial" panose="020B0604020202020204" pitchFamily="34" charset="0"/>
            </a:endParaRPr>
          </a:p>
        </p:txBody>
      </p:sp>
      <p:sp>
        <p:nvSpPr>
          <p:cNvPr id="18" name="TextBox 17"/>
          <p:cNvSpPr txBox="1"/>
          <p:nvPr/>
        </p:nvSpPr>
        <p:spPr>
          <a:xfrm>
            <a:off x="8248973" y="1128192"/>
            <a:ext cx="4492496" cy="1469457"/>
          </a:xfrm>
          <a:prstGeom prst="rect">
            <a:avLst/>
          </a:prstGeom>
          <a:noFill/>
          <a:ln w="19050">
            <a:noFill/>
          </a:ln>
        </p:spPr>
        <p:txBody>
          <a:bodyPr wrap="square" lIns="68406" tIns="34203" rIns="68406" bIns="34203">
            <a:spAutoFit/>
          </a:bodyPr>
          <a:lstStyle/>
          <a:p>
            <a:pPr algn="just">
              <a:defRPr/>
            </a:pPr>
            <a:r>
              <a:rPr lang="ru-RU" sz="1300" b="1" dirty="0" smtClean="0">
                <a:solidFill>
                  <a:schemeClr val="accent2">
                    <a:lumMod val="50000"/>
                  </a:schemeClr>
                </a:solidFill>
                <a:latin typeface="Arial Narrow" panose="020B0606020202030204" pitchFamily="34" charset="0"/>
                <a:cs typeface="Arial" panose="020B0604020202020204" pitchFamily="34" charset="0"/>
              </a:rPr>
              <a:t>Департамент финансов Ярославской области</a:t>
            </a:r>
            <a:r>
              <a:rPr lang="ru-RU" sz="1300" b="1" dirty="0" smtClean="0">
                <a:solidFill>
                  <a:srgbClr val="C00000"/>
                </a:solidFill>
                <a:latin typeface="Arial Narrow" panose="020B0606020202030204" pitchFamily="34" charset="0"/>
                <a:cs typeface="Arial" panose="020B0604020202020204" pitchFamily="34" charset="0"/>
              </a:rPr>
              <a:t>:  </a:t>
            </a:r>
          </a:p>
          <a:p>
            <a:pPr algn="just">
              <a:defRPr/>
            </a:pPr>
            <a:r>
              <a:rPr lang="en-US" sz="1300" dirty="0" smtClean="0">
                <a:latin typeface="Arial Narrow" panose="020B0606020202030204" pitchFamily="34" charset="0"/>
                <a:cs typeface="Arial" panose="020B0604020202020204" pitchFamily="34" charset="0"/>
                <a:hlinkClick r:id="rId9"/>
              </a:rPr>
              <a:t>http</a:t>
            </a:r>
            <a:r>
              <a:rPr lang="en-US" sz="1300" dirty="0">
                <a:latin typeface="Arial Narrow" panose="020B0606020202030204" pitchFamily="34" charset="0"/>
                <a:cs typeface="Arial" panose="020B0604020202020204" pitchFamily="34" charset="0"/>
                <a:hlinkClick r:id="rId9"/>
              </a:rPr>
              <a:t>://www.yarregion.ru/depts/depfin/default.aspx</a:t>
            </a:r>
            <a:endParaRPr lang="ru-RU" sz="1300" dirty="0">
              <a:latin typeface="Arial Narrow" panose="020B0606020202030204" pitchFamily="34" charset="0"/>
              <a:cs typeface="Arial" panose="020B0604020202020204" pitchFamily="34" charset="0"/>
            </a:endParaRPr>
          </a:p>
          <a:p>
            <a:pPr algn="just">
              <a:defRPr/>
            </a:pPr>
            <a:endParaRPr lang="ru-RU" sz="1300" b="1" dirty="0">
              <a:latin typeface="Arial Narrow" panose="020B0606020202030204" pitchFamily="34" charset="0"/>
              <a:cs typeface="Arial" panose="020B0604020202020204" pitchFamily="34" charset="0"/>
            </a:endParaRPr>
          </a:p>
          <a:p>
            <a:pPr algn="just">
              <a:defRPr/>
            </a:pPr>
            <a:r>
              <a:rPr lang="ru-RU" sz="1300" b="1" dirty="0" smtClean="0">
                <a:latin typeface="Arial Narrow" panose="020B0606020202030204" pitchFamily="34" charset="0"/>
                <a:cs typeface="Arial" panose="020B0604020202020204" pitchFamily="34" charset="0"/>
              </a:rPr>
              <a:t>Адрес: 150000, г. Ярославль, ул. Андропова, 9/9</a:t>
            </a:r>
          </a:p>
          <a:p>
            <a:pPr algn="just">
              <a:defRPr/>
            </a:pPr>
            <a:r>
              <a:rPr lang="ru-RU" sz="1300" dirty="0" smtClean="0">
                <a:latin typeface="Arial Narrow" panose="020B0606020202030204" pitchFamily="34" charset="0"/>
                <a:cs typeface="Arial" panose="020B0604020202020204" pitchFamily="34" charset="0"/>
              </a:rPr>
              <a:t>Телефон: (4852)32-83-54</a:t>
            </a:r>
          </a:p>
          <a:p>
            <a:pPr algn="just">
              <a:defRPr/>
            </a:pPr>
            <a:r>
              <a:rPr lang="ru-RU" sz="1300" dirty="0" smtClean="0">
                <a:latin typeface="Arial Narrow" panose="020B0606020202030204" pitchFamily="34" charset="0"/>
                <a:cs typeface="Arial" panose="020B0604020202020204" pitchFamily="34" charset="0"/>
              </a:rPr>
              <a:t>Факс</a:t>
            </a:r>
            <a:r>
              <a:rPr lang="ru-RU" sz="1300" dirty="0">
                <a:latin typeface="Arial Narrow" panose="020B0606020202030204" pitchFamily="34" charset="0"/>
                <a:cs typeface="Arial" panose="020B0604020202020204" pitchFamily="34" charset="0"/>
              </a:rPr>
              <a:t>: (4852)30-49-32 </a:t>
            </a:r>
            <a:endParaRPr lang="ru-RU" sz="1300" dirty="0" smtClean="0">
              <a:latin typeface="Arial Narrow" panose="020B0606020202030204" pitchFamily="34" charset="0"/>
              <a:cs typeface="Arial" panose="020B0604020202020204" pitchFamily="34" charset="0"/>
            </a:endParaRPr>
          </a:p>
          <a:p>
            <a:pPr algn="just">
              <a:defRPr/>
            </a:pPr>
            <a:r>
              <a:rPr lang="ru-RU" sz="1300" dirty="0" smtClean="0">
                <a:latin typeface="Arial Narrow" panose="020B0606020202030204" pitchFamily="34" charset="0"/>
                <a:cs typeface="Arial" panose="020B0604020202020204" pitchFamily="34" charset="0"/>
              </a:rPr>
              <a:t>Электронная почта: </a:t>
            </a:r>
            <a:r>
              <a:rPr lang="en-US" sz="1300" dirty="0" smtClean="0">
                <a:latin typeface="Arial Narrow" panose="020B0606020202030204" pitchFamily="34" charset="0"/>
                <a:cs typeface="Arial" panose="020B0604020202020204" pitchFamily="34" charset="0"/>
              </a:rPr>
              <a:t>DepFin@region.adm.yar.ru</a:t>
            </a:r>
            <a:endParaRPr lang="ru-RU" sz="1300" dirty="0">
              <a:latin typeface="Arial Narrow" panose="020B0606020202030204" pitchFamily="34" charset="0"/>
              <a:cs typeface="Arial" panose="020B0604020202020204" pitchFamily="34" charset="0"/>
            </a:endParaRPr>
          </a:p>
        </p:txBody>
      </p:sp>
      <p:pic>
        <p:nvPicPr>
          <p:cNvPr id="19" name="Picture 2" descr="J:\Users2\Отдел методологии\БЮДЖЕТ ДЛЯ ГРАЖДАН\Проект закона 2019-2021\qrcodewww.yarregion.ruДФ.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70637" y="1320745"/>
            <a:ext cx="1301290" cy="120138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8345013" y="3144416"/>
            <a:ext cx="4492496" cy="469184"/>
          </a:xfrm>
          <a:prstGeom prst="rect">
            <a:avLst/>
          </a:prstGeom>
          <a:noFill/>
          <a:ln w="19050">
            <a:noFill/>
          </a:ln>
        </p:spPr>
        <p:txBody>
          <a:bodyPr wrap="square" lIns="68406" tIns="34203" rIns="68406" bIns="34203">
            <a:spAutoFit/>
          </a:bodyPr>
          <a:lstStyle/>
          <a:p>
            <a:pPr algn="just">
              <a:defRPr/>
            </a:pPr>
            <a:r>
              <a:rPr lang="ru-RU" sz="1300" b="1" dirty="0">
                <a:solidFill>
                  <a:schemeClr val="accent2">
                    <a:lumMod val="50000"/>
                  </a:schemeClr>
                </a:solidFill>
                <a:latin typeface="Arial Narrow" panose="020B0606020202030204" pitchFamily="34" charset="0"/>
                <a:cs typeface="Arial" panose="020B0604020202020204" pitchFamily="34" charset="0"/>
              </a:rPr>
              <a:t>Портал «Открытый бюджет Ярославской области»:</a:t>
            </a:r>
          </a:p>
          <a:p>
            <a:pPr algn="just">
              <a:defRPr/>
            </a:pPr>
            <a:r>
              <a:rPr lang="en-US" sz="1300" dirty="0" smtClean="0">
                <a:latin typeface="Arial Narrow" panose="020B0606020202030204" pitchFamily="34" charset="0"/>
                <a:cs typeface="Arial" panose="020B0604020202020204" pitchFamily="34" charset="0"/>
              </a:rPr>
              <a:t>http</a:t>
            </a:r>
            <a:r>
              <a:rPr lang="en-US" sz="1300" dirty="0">
                <a:latin typeface="Arial Narrow" panose="020B0606020202030204" pitchFamily="34" charset="0"/>
                <a:cs typeface="Arial" panose="020B0604020202020204" pitchFamily="34" charset="0"/>
              </a:rPr>
              <a:t>://budget76.ru</a:t>
            </a:r>
            <a:endParaRPr lang="ru-RU" sz="1300" dirty="0">
              <a:latin typeface="Arial Narrow" panose="020B0606020202030204" pitchFamily="34" charset="0"/>
              <a:cs typeface="Arial" panose="020B0604020202020204" pitchFamily="34" charset="0"/>
            </a:endParaRPr>
          </a:p>
        </p:txBody>
      </p:sp>
      <p:pic>
        <p:nvPicPr>
          <p:cNvPr id="22" name="Picture 4" descr="J:\Users2\Отдел методологии\БЮДЖЕТ ДЛЯ ГРАЖДАН\Проект закона 2019-2021\qrcodebudget76.ru.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44331" y="2756469"/>
            <a:ext cx="1401277" cy="1245078"/>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8345013" y="4405370"/>
            <a:ext cx="3672407" cy="869293"/>
          </a:xfrm>
          <a:prstGeom prst="rect">
            <a:avLst/>
          </a:prstGeom>
          <a:noFill/>
          <a:ln w="19050">
            <a:noFill/>
          </a:ln>
        </p:spPr>
        <p:txBody>
          <a:bodyPr wrap="square" lIns="68406" tIns="34203" rIns="68406" bIns="34203">
            <a:spAutoFit/>
          </a:bodyPr>
          <a:lstStyle/>
          <a:p>
            <a:pPr algn="just">
              <a:defRPr/>
            </a:pPr>
            <a:r>
              <a:rPr lang="ru-RU" sz="1300" b="1" dirty="0">
                <a:solidFill>
                  <a:schemeClr val="accent2">
                    <a:lumMod val="50000"/>
                  </a:schemeClr>
                </a:solidFill>
                <a:latin typeface="Arial Narrow" panose="020B0606020202030204" pitchFamily="34" charset="0"/>
                <a:cs typeface="Arial" panose="020B0604020202020204" pitchFamily="34" charset="0"/>
              </a:rPr>
              <a:t>Сайт Министерства финансов Российской Федерации</a:t>
            </a:r>
            <a:r>
              <a:rPr lang="ru-RU" sz="1300" b="1" dirty="0">
                <a:solidFill>
                  <a:srgbClr val="C00000"/>
                </a:solidFill>
                <a:latin typeface="Arial Narrow" panose="020B0606020202030204" pitchFamily="34" charset="0"/>
                <a:cs typeface="Arial" panose="020B0604020202020204" pitchFamily="34" charset="0"/>
              </a:rPr>
              <a:t>:</a:t>
            </a:r>
          </a:p>
          <a:p>
            <a:pPr algn="just">
              <a:defRPr/>
            </a:pPr>
            <a:endParaRPr lang="ru-RU" sz="1300" dirty="0">
              <a:latin typeface="Arial Narrow" panose="020B0606020202030204" pitchFamily="34" charset="0"/>
              <a:cs typeface="Arial" panose="020B0604020202020204" pitchFamily="34" charset="0"/>
            </a:endParaRPr>
          </a:p>
          <a:p>
            <a:pPr algn="just">
              <a:defRPr/>
            </a:pPr>
            <a:r>
              <a:rPr lang="en-US" sz="1300" dirty="0">
                <a:latin typeface="Arial Narrow" panose="020B0606020202030204" pitchFamily="34" charset="0"/>
                <a:cs typeface="Arial" panose="020B0604020202020204" pitchFamily="34" charset="0"/>
              </a:rPr>
              <a:t>https://www.minfin.ru</a:t>
            </a:r>
            <a:endParaRPr lang="ru-RU" sz="1300" dirty="0">
              <a:latin typeface="Arial Narrow" panose="020B0606020202030204" pitchFamily="34" charset="0"/>
              <a:cs typeface="Arial" panose="020B0604020202020204" pitchFamily="34" charset="0"/>
            </a:endParaRPr>
          </a:p>
        </p:txBody>
      </p:sp>
      <p:pic>
        <p:nvPicPr>
          <p:cNvPr id="24" name="Picture 5" descr="J:\Users2\Отдел методологии\БЮДЖЕТ ДЛЯ ГРАЖДАН\Проект закона 2019-2021\qrcodewww.minfin.ru.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70637" y="4107009"/>
            <a:ext cx="1420565" cy="132864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688832" y="7216090"/>
            <a:ext cx="5698025" cy="1800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Объект 1"/>
          <p:cNvGraphicFramePr>
            <a:graphicFrameLocks noChangeAspect="1"/>
          </p:cNvGraphicFramePr>
          <p:nvPr>
            <p:extLst>
              <p:ext uri="{D42A27DB-BD31-4B8C-83A1-F6EECF244321}">
                <p14:modId xmlns:p14="http://schemas.microsoft.com/office/powerpoint/2010/main" val="2769574255"/>
              </p:ext>
            </p:extLst>
          </p:nvPr>
        </p:nvGraphicFramePr>
        <p:xfrm>
          <a:off x="3691017" y="6168752"/>
          <a:ext cx="2019300" cy="942975"/>
        </p:xfrm>
        <a:graphic>
          <a:graphicData uri="http://schemas.openxmlformats.org/presentationml/2006/ole">
            <mc:AlternateContent xmlns:mc="http://schemas.openxmlformats.org/markup-compatibility/2006">
              <mc:Choice xmlns:v="urn:schemas-microsoft-com:vml" Requires="v">
                <p:oleObj spid="_x0000_s9262" name="Лист" r:id="rId15" imgW="2019244" imgH="943110" progId="Excel.Sheet.12">
                  <p:embed/>
                </p:oleObj>
              </mc:Choice>
              <mc:Fallback>
                <p:oleObj name="Лист" r:id="rId15" imgW="2019244" imgH="943110" progId="Excel.Sheet.12">
                  <p:embed/>
                  <p:pic>
                    <p:nvPicPr>
                      <p:cNvPr id="0" name=""/>
                      <p:cNvPicPr/>
                      <p:nvPr/>
                    </p:nvPicPr>
                    <p:blipFill>
                      <a:blip r:embed="rId16"/>
                      <a:stretch>
                        <a:fillRect/>
                      </a:stretch>
                    </p:blipFill>
                    <p:spPr>
                      <a:xfrm>
                        <a:off x="3691017" y="6168752"/>
                        <a:ext cx="2019300" cy="942975"/>
                      </a:xfrm>
                      <a:prstGeom prst="rect">
                        <a:avLst/>
                      </a:prstGeom>
                    </p:spPr>
                  </p:pic>
                </p:oleObj>
              </mc:Fallback>
            </mc:AlternateContent>
          </a:graphicData>
        </a:graphic>
      </p:graphicFrame>
      <p:graphicFrame>
        <p:nvGraphicFramePr>
          <p:cNvPr id="25" name="Диаграмма 24"/>
          <p:cNvGraphicFramePr>
            <a:graphicFrameLocks/>
          </p:cNvGraphicFramePr>
          <p:nvPr>
            <p:extLst>
              <p:ext uri="{D42A27DB-BD31-4B8C-83A1-F6EECF244321}">
                <p14:modId xmlns:p14="http://schemas.microsoft.com/office/powerpoint/2010/main" val="2498133579"/>
              </p:ext>
            </p:extLst>
          </p:nvPr>
        </p:nvGraphicFramePr>
        <p:xfrm>
          <a:off x="3448472" y="7369966"/>
          <a:ext cx="2600615" cy="1175049"/>
        </p:xfrm>
        <a:graphic>
          <a:graphicData uri="http://schemas.openxmlformats.org/drawingml/2006/chart">
            <c:chart xmlns:c="http://schemas.openxmlformats.org/drawingml/2006/chart" xmlns:r="http://schemas.openxmlformats.org/officeDocument/2006/relationships" r:id="rId17"/>
          </a:graphicData>
        </a:graphic>
      </p:graphicFrame>
    </p:spTree>
    <p:extLst>
      <p:ext uri="{BB962C8B-B14F-4D97-AF65-F5344CB8AC3E}">
        <p14:creationId xmlns:p14="http://schemas.microsoft.com/office/powerpoint/2010/main" val="25498962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Прямоугольник 71"/>
          <p:cNvSpPr/>
          <p:nvPr/>
        </p:nvSpPr>
        <p:spPr>
          <a:xfrm>
            <a:off x="8777424" y="606599"/>
            <a:ext cx="249005" cy="32618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71" name="Прямоугольник 70"/>
          <p:cNvSpPr/>
          <p:nvPr/>
        </p:nvSpPr>
        <p:spPr>
          <a:xfrm>
            <a:off x="6590682" y="1340736"/>
            <a:ext cx="3168353" cy="1290328"/>
          </a:xfrm>
          <a:prstGeom prst="rect">
            <a:avLst/>
          </a:prstGeom>
          <a:pattFill prst="horzBrick">
            <a:fgClr>
              <a:schemeClr val="accent6">
                <a:lumMod val="5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grpSp>
        <p:nvGrpSpPr>
          <p:cNvPr id="146" name="Group 37"/>
          <p:cNvGrpSpPr/>
          <p:nvPr/>
        </p:nvGrpSpPr>
        <p:grpSpPr>
          <a:xfrm>
            <a:off x="1879403" y="8316535"/>
            <a:ext cx="1534110" cy="984885"/>
            <a:chOff x="5531203" y="3394086"/>
            <a:chExt cx="2649923" cy="784467"/>
          </a:xfrm>
        </p:grpSpPr>
        <p:sp>
          <p:nvSpPr>
            <p:cNvPr id="147" name="TextBox 146"/>
            <p:cNvSpPr txBox="1"/>
            <p:nvPr/>
          </p:nvSpPr>
          <p:spPr>
            <a:xfrm>
              <a:off x="5674954" y="3394086"/>
              <a:ext cx="2281166" cy="367719"/>
            </a:xfrm>
            <a:prstGeom prst="rect">
              <a:avLst/>
            </a:prstGeom>
            <a:noFill/>
          </p:spPr>
          <p:txBody>
            <a:bodyPr wrap="square" lIns="0" tIns="0" rIns="0" bIns="0" rtlCol="0" anchor="ctr">
              <a:spAutoFit/>
            </a:bodyPr>
            <a:lstStyle/>
            <a:p>
              <a:r>
                <a:rPr lang="ru-RU" sz="1000" b="1" dirty="0">
                  <a:latin typeface="Arial Narrow" panose="020B0606020202030204" pitchFamily="34" charset="0"/>
                </a:rPr>
                <a:t>Консолидированная группа </a:t>
              </a:r>
              <a:r>
                <a:rPr lang="ru-RU" sz="1000" b="1" dirty="0" err="1">
                  <a:latin typeface="Arial Narrow" panose="020B0606020202030204" pitchFamily="34" charset="0"/>
                </a:rPr>
                <a:t>налогоплатель-щиков</a:t>
              </a:r>
              <a:endParaRPr lang="ru-RU" sz="1000" b="1" dirty="0">
                <a:latin typeface="Arial Narrow" panose="020B0606020202030204" pitchFamily="34" charset="0"/>
              </a:endParaRPr>
            </a:p>
          </p:txBody>
        </p:sp>
        <p:sp>
          <p:nvSpPr>
            <p:cNvPr id="148" name="TextBox 147"/>
            <p:cNvSpPr txBox="1"/>
            <p:nvPr/>
          </p:nvSpPr>
          <p:spPr>
            <a:xfrm>
              <a:off x="5531203" y="3761805"/>
              <a:ext cx="2649923" cy="416748"/>
            </a:xfrm>
            <a:prstGeom prst="rect">
              <a:avLst/>
            </a:prstGeom>
            <a:noFill/>
          </p:spPr>
          <p:txBody>
            <a:bodyPr wrap="square" lIns="0" tIns="0" rIns="0" bIns="0" rtlCol="0" anchor="t">
              <a:spAutoFit/>
            </a:bodyPr>
            <a:lstStyle/>
            <a:p>
              <a:pPr defTabSz="914180">
                <a:spcBef>
                  <a:spcPct val="20000"/>
                </a:spcBef>
                <a:defRPr/>
              </a:pPr>
              <a:r>
                <a:rPr lang="ru-RU" sz="1000" dirty="0">
                  <a:solidFill>
                    <a:prstClr val="black"/>
                  </a:solidFill>
                  <a:latin typeface="Arial Narrow" panose="020B0606020202030204" pitchFamily="34" charset="0"/>
                </a:rPr>
                <a:t>ПАО «</a:t>
              </a:r>
              <a:r>
                <a:rPr lang="ru-RU" sz="1000" dirty="0" err="1" smtClean="0">
                  <a:solidFill>
                    <a:prstClr val="black"/>
                  </a:solidFill>
                  <a:latin typeface="Arial Narrow" panose="020B0606020202030204" pitchFamily="34" charset="0"/>
                </a:rPr>
                <a:t>Транснефть</a:t>
              </a:r>
              <a:r>
                <a:rPr lang="ru-RU" sz="1000" dirty="0" smtClean="0">
                  <a:solidFill>
                    <a:prstClr val="black"/>
                  </a:solidFill>
                  <a:latin typeface="Arial Narrow" panose="020B0606020202030204" pitchFamily="34" charset="0"/>
                </a:rPr>
                <a:t>»</a:t>
              </a:r>
              <a:endParaRPr lang="ru-RU" sz="1000" dirty="0" smtClean="0">
                <a:latin typeface="Arial Narrow" panose="020B0606020202030204" pitchFamily="34" charset="0"/>
              </a:endParaRPr>
            </a:p>
            <a:p>
              <a:pPr defTabSz="914180">
                <a:spcBef>
                  <a:spcPct val="20000"/>
                </a:spcBef>
                <a:defRPr/>
              </a:pPr>
              <a:r>
                <a:rPr lang="ru-RU" sz="1000" dirty="0" smtClean="0">
                  <a:latin typeface="Arial Narrow" panose="020B0606020202030204" pitchFamily="34" charset="0"/>
                </a:rPr>
                <a:t>ПАО </a:t>
              </a:r>
              <a:r>
                <a:rPr lang="ru-RU" sz="1000" dirty="0">
                  <a:latin typeface="Arial Narrow" panose="020B0606020202030204" pitchFamily="34" charset="0"/>
                </a:rPr>
                <a:t>«Газпром»</a:t>
              </a:r>
            </a:p>
            <a:p>
              <a:pPr defTabSz="914180">
                <a:spcBef>
                  <a:spcPct val="20000"/>
                </a:spcBef>
                <a:defRPr/>
              </a:pPr>
              <a:r>
                <a:rPr lang="ru-RU" sz="1000" dirty="0" smtClean="0">
                  <a:latin typeface="Arial Narrow" panose="020B0606020202030204" pitchFamily="34" charset="0"/>
                </a:rPr>
                <a:t> </a:t>
              </a:r>
              <a:r>
                <a:rPr lang="ru-RU" sz="1000" dirty="0">
                  <a:latin typeface="Arial Narrow" panose="020B0606020202030204" pitchFamily="34" charset="0"/>
                </a:rPr>
                <a:t>ПАО «Северсталь»</a:t>
              </a:r>
            </a:p>
          </p:txBody>
        </p:sp>
      </p:grpSp>
      <p:cxnSp>
        <p:nvCxnSpPr>
          <p:cNvPr id="22" name="Скругленная соединительная линия 21"/>
          <p:cNvCxnSpPr/>
          <p:nvPr/>
        </p:nvCxnSpPr>
        <p:spPr>
          <a:xfrm rot="5400000">
            <a:off x="2290677" y="8545720"/>
            <a:ext cx="1371000" cy="711179"/>
          </a:xfrm>
          <a:prstGeom prst="curvedConnector3">
            <a:avLst>
              <a:gd name="adj1" fmla="val 102197"/>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4" name="Прямая соединительная линия 3"/>
          <p:cNvCxnSpPr/>
          <p:nvPr/>
        </p:nvCxnSpPr>
        <p:spPr>
          <a:xfrm>
            <a:off x="6410110" y="0"/>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0" y="2"/>
            <a:ext cx="12801600"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6" name="Прямоугольник 5"/>
          <p:cNvSpPr/>
          <p:nvPr/>
        </p:nvSpPr>
        <p:spPr>
          <a:xfrm>
            <a:off x="496144" y="126226"/>
            <a:ext cx="5489809" cy="329298"/>
          </a:xfrm>
          <a:prstGeom prst="rect">
            <a:avLst/>
          </a:prstGeom>
          <a:solidFill>
            <a:schemeClr val="accent2">
              <a:lumMod val="75000"/>
            </a:schemeClr>
          </a:solidFill>
        </p:spPr>
        <p:txBody>
          <a:bodyPr wrap="square" lIns="91417" tIns="45709" rIns="91417" bIns="45709">
            <a:spAutoFit/>
          </a:bodyPr>
          <a:lstStyle/>
          <a:p>
            <a:pPr algn="ctr"/>
            <a:r>
              <a:rPr lang="ru-RU" sz="1500" b="1" dirty="0">
                <a:solidFill>
                  <a:schemeClr val="bg1"/>
                </a:solidFill>
                <a:latin typeface="Arial Narrow" panose="020B0606020202030204" pitchFamily="34" charset="0"/>
              </a:rPr>
              <a:t>Основные вопросы о бюджете</a:t>
            </a:r>
          </a:p>
        </p:txBody>
      </p:sp>
      <p:sp>
        <p:nvSpPr>
          <p:cNvPr id="8" name="Прямоугольник 7"/>
          <p:cNvSpPr/>
          <p:nvPr/>
        </p:nvSpPr>
        <p:spPr>
          <a:xfrm>
            <a:off x="351766" y="762612"/>
            <a:ext cx="2943728" cy="1092595"/>
          </a:xfrm>
          <a:prstGeom prst="rect">
            <a:avLst/>
          </a:prstGeom>
        </p:spPr>
        <p:txBody>
          <a:bodyPr wrap="square" lIns="91417" tIns="45709" rIns="91417" bIns="45709">
            <a:spAutoFit/>
          </a:bodyPr>
          <a:lstStyle/>
          <a:p>
            <a:r>
              <a:rPr lang="ru-RU" sz="1300" dirty="0">
                <a:latin typeface="Arial Narrow" panose="020B0606020202030204" pitchFamily="34" charset="0"/>
              </a:rPr>
              <a:t>БЮДЖЕТ - 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p>
        </p:txBody>
      </p:sp>
      <p:sp>
        <p:nvSpPr>
          <p:cNvPr id="9" name="TextBox 8"/>
          <p:cNvSpPr txBox="1"/>
          <p:nvPr/>
        </p:nvSpPr>
        <p:spPr>
          <a:xfrm>
            <a:off x="369143" y="492692"/>
            <a:ext cx="3096344" cy="292376"/>
          </a:xfrm>
          <a:prstGeom prst="rect">
            <a:avLst/>
          </a:prstGeom>
          <a:noFill/>
        </p:spPr>
        <p:txBody>
          <a:bodyPr wrap="square" lIns="91417" tIns="45709" rIns="91417" bIns="45709" rtlCol="0">
            <a:spAutoFit/>
          </a:bodyPr>
          <a:lstStyle/>
          <a:p>
            <a:r>
              <a:rPr lang="ru-RU" sz="1300" dirty="0">
                <a:latin typeface="Arial Black" panose="020B0A04020102020204" pitchFamily="34" charset="0"/>
              </a:rPr>
              <a:t>Что такое «бюджет»? </a:t>
            </a:r>
          </a:p>
        </p:txBody>
      </p:sp>
      <p:grpSp>
        <p:nvGrpSpPr>
          <p:cNvPr id="12" name="Группа 11"/>
          <p:cNvGrpSpPr/>
          <p:nvPr/>
        </p:nvGrpSpPr>
        <p:grpSpPr>
          <a:xfrm>
            <a:off x="990915" y="1785230"/>
            <a:ext cx="967141" cy="884558"/>
            <a:chOff x="2224336" y="1560240"/>
            <a:chExt cx="1330630" cy="1291251"/>
          </a:xfrm>
        </p:grpSpPr>
        <p:pic>
          <p:nvPicPr>
            <p:cNvPr id="4099" name="Picture 3" descr="C:\Users\Kosolapova\Desktop\bag-money-icon-flat-style-vector-19937395.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1759" b="89815" l="10000" r="90000"/>
                      </a14:imgEffect>
                    </a14:imgLayer>
                  </a14:imgProps>
                </a:ext>
                <a:ext uri="{28A0092B-C50C-407E-A947-70E740481C1C}">
                  <a14:useLocalDpi xmlns:a14="http://schemas.microsoft.com/office/drawing/2010/main" val="0"/>
                </a:ext>
              </a:extLst>
            </a:blip>
            <a:srcRect b="10148"/>
            <a:stretch/>
          </p:blipFill>
          <p:spPr bwMode="auto">
            <a:xfrm>
              <a:off x="2224336" y="1560240"/>
              <a:ext cx="1330630" cy="1291251"/>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39118" t="35425" r="59559" b="61733"/>
            <a:stretch/>
          </p:blipFill>
          <p:spPr bwMode="auto">
            <a:xfrm>
              <a:off x="2584375" y="1992288"/>
              <a:ext cx="596179" cy="720080"/>
            </a:xfrm>
            <a:prstGeom prst="ellipse">
              <a:avLst/>
            </a:prstGeom>
            <a:ln w="9525">
              <a:noFill/>
              <a:miter lim="800000"/>
              <a:headEnd/>
              <a:tailEnd/>
            </a:ln>
            <a:effectLst>
              <a:outerShdw blurRad="381000" dist="292100" dir="5400000" sx="-80000" sy="-18000" rotWithShape="0">
                <a:srgbClr val="000000">
                  <a:alpha val="22000"/>
                </a:srgbClr>
              </a:outerShdw>
            </a:effectLst>
            <a:extLst>
              <a:ext uri="{909E8E84-426E-40DD-AFC4-6F175D3DCCD1}">
                <a14:hiddenFill xmlns:a14="http://schemas.microsoft.com/office/drawing/2010/main">
                  <a:solidFill>
                    <a:schemeClr val="accent1"/>
                  </a:solidFill>
                </a14:hiddenFill>
              </a:ext>
            </a:extLst>
          </p:spPr>
        </p:pic>
      </p:grpSp>
      <p:sp>
        <p:nvSpPr>
          <p:cNvPr id="10" name="TextBox 9"/>
          <p:cNvSpPr txBox="1"/>
          <p:nvPr/>
        </p:nvSpPr>
        <p:spPr>
          <a:xfrm>
            <a:off x="1109227" y="2173951"/>
            <a:ext cx="729985" cy="264676"/>
          </a:xfrm>
          <a:prstGeom prst="rect">
            <a:avLst/>
          </a:prstGeom>
          <a:noFill/>
        </p:spPr>
        <p:txBody>
          <a:bodyPr wrap="none" lIns="91417" tIns="45709" rIns="91417" bIns="45709" rtlCol="0">
            <a:spAutoFit/>
          </a:bodyPr>
          <a:lstStyle/>
          <a:p>
            <a:r>
              <a:rPr lang="ru-RU" sz="1100" b="1" dirty="0">
                <a:solidFill>
                  <a:srgbClr val="FFD833"/>
                </a:solidFill>
                <a:latin typeface="Arial Narrow" panose="020B0606020202030204" pitchFamily="34" charset="0"/>
              </a:rPr>
              <a:t>БЮДЖЕТ</a:t>
            </a:r>
          </a:p>
        </p:txBody>
      </p:sp>
      <p:sp>
        <p:nvSpPr>
          <p:cNvPr id="17" name="TextBox 16"/>
          <p:cNvSpPr txBox="1"/>
          <p:nvPr/>
        </p:nvSpPr>
        <p:spPr>
          <a:xfrm>
            <a:off x="3295494" y="492694"/>
            <a:ext cx="2488136" cy="292376"/>
          </a:xfrm>
          <a:prstGeom prst="rect">
            <a:avLst/>
          </a:prstGeom>
          <a:noFill/>
        </p:spPr>
        <p:txBody>
          <a:bodyPr wrap="square" lIns="91417" tIns="45709" rIns="91417" bIns="45709" rtlCol="0">
            <a:spAutoFit/>
          </a:bodyPr>
          <a:lstStyle/>
          <a:p>
            <a:r>
              <a:rPr lang="ru-RU" sz="1300" dirty="0">
                <a:latin typeface="Arial Black" panose="020B0A04020102020204" pitchFamily="34" charset="0"/>
              </a:rPr>
              <a:t>Какой бывает бюджет?</a:t>
            </a:r>
          </a:p>
        </p:txBody>
      </p:sp>
      <p:sp>
        <p:nvSpPr>
          <p:cNvPr id="13" name="Стрелка вправо 12"/>
          <p:cNvSpPr/>
          <p:nvPr/>
        </p:nvSpPr>
        <p:spPr>
          <a:xfrm rot="1651344">
            <a:off x="510333" y="2113004"/>
            <a:ext cx="576064" cy="253191"/>
          </a:xfrm>
          <a:prstGeom prst="righ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19" name="Стрелка вправо 18"/>
          <p:cNvSpPr/>
          <p:nvPr/>
        </p:nvSpPr>
        <p:spPr>
          <a:xfrm rot="20152282">
            <a:off x="1981665" y="2127724"/>
            <a:ext cx="576064" cy="253191"/>
          </a:xfrm>
          <a:prstGeom prst="righ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14" name="TextBox 13"/>
          <p:cNvSpPr txBox="1"/>
          <p:nvPr/>
        </p:nvSpPr>
        <p:spPr>
          <a:xfrm rot="1530489">
            <a:off x="570014" y="1975093"/>
            <a:ext cx="599844" cy="246221"/>
          </a:xfrm>
          <a:prstGeom prst="rect">
            <a:avLst/>
          </a:prstGeom>
          <a:noFill/>
        </p:spPr>
        <p:txBody>
          <a:bodyPr wrap="none" lIns="91417" tIns="45709" rIns="91417" bIns="45709" rtlCol="0">
            <a:spAutoFit/>
          </a:bodyPr>
          <a:lstStyle/>
          <a:p>
            <a:r>
              <a:rPr lang="ru-RU" sz="1000" b="1" dirty="0">
                <a:latin typeface="Arial Narrow" panose="020B0606020202030204" pitchFamily="34" charset="0"/>
              </a:rPr>
              <a:t>доходы</a:t>
            </a:r>
          </a:p>
        </p:txBody>
      </p:sp>
      <p:sp>
        <p:nvSpPr>
          <p:cNvPr id="21" name="TextBox 20"/>
          <p:cNvSpPr txBox="1"/>
          <p:nvPr/>
        </p:nvSpPr>
        <p:spPr>
          <a:xfrm rot="20025423">
            <a:off x="1850339" y="1988497"/>
            <a:ext cx="647934" cy="246221"/>
          </a:xfrm>
          <a:prstGeom prst="rect">
            <a:avLst/>
          </a:prstGeom>
          <a:noFill/>
        </p:spPr>
        <p:txBody>
          <a:bodyPr wrap="none" lIns="91417" tIns="45709" rIns="91417" bIns="45709" rtlCol="0">
            <a:spAutoFit/>
          </a:bodyPr>
          <a:lstStyle/>
          <a:p>
            <a:r>
              <a:rPr lang="ru-RU" sz="1000" b="1" dirty="0">
                <a:latin typeface="Arial Narrow" panose="020B0606020202030204" pitchFamily="34" charset="0"/>
              </a:rPr>
              <a:t>расходы</a:t>
            </a:r>
          </a:p>
        </p:txBody>
      </p:sp>
      <p:sp>
        <p:nvSpPr>
          <p:cNvPr id="15" name="Прямоугольник 14"/>
          <p:cNvSpPr/>
          <p:nvPr/>
        </p:nvSpPr>
        <p:spPr>
          <a:xfrm>
            <a:off x="3295494" y="776499"/>
            <a:ext cx="3024336" cy="2139035"/>
          </a:xfrm>
          <a:prstGeom prst="rect">
            <a:avLst/>
          </a:prstGeom>
        </p:spPr>
        <p:txBody>
          <a:bodyPr wrap="square" lIns="91417" tIns="45709" rIns="91417" bIns="45709">
            <a:spAutoFit/>
          </a:bodyPr>
          <a:lstStyle/>
          <a:p>
            <a:pPr marL="171409" indent="-171409">
              <a:buBlip>
                <a:blip r:embed="rId6"/>
              </a:buBlip>
            </a:pPr>
            <a:r>
              <a:rPr lang="ru-RU" sz="1300" u="sng" dirty="0">
                <a:latin typeface="Arial Narrow" panose="020B0606020202030204" pitchFamily="34" charset="0"/>
              </a:rPr>
              <a:t>Дефицитный</a:t>
            </a:r>
          </a:p>
          <a:p>
            <a:r>
              <a:rPr lang="ru-RU" sz="1300" dirty="0">
                <a:latin typeface="Arial Narrow" panose="020B0606020202030204" pitchFamily="34" charset="0"/>
              </a:rPr>
              <a:t>Если расходная часть бюджета превышает доходную</a:t>
            </a:r>
          </a:p>
          <a:p>
            <a:endParaRPr lang="ru-RU" sz="800" dirty="0">
              <a:latin typeface="Arial Narrow" panose="020B0606020202030204" pitchFamily="34" charset="0"/>
            </a:endParaRPr>
          </a:p>
          <a:p>
            <a:pPr marL="171409" indent="-171409">
              <a:buBlip>
                <a:blip r:embed="rId6"/>
              </a:buBlip>
            </a:pPr>
            <a:r>
              <a:rPr lang="ru-RU" sz="1300" u="sng" dirty="0">
                <a:latin typeface="Arial Narrow" panose="020B0606020202030204" pitchFamily="34" charset="0"/>
              </a:rPr>
              <a:t>Профицитный</a:t>
            </a:r>
          </a:p>
          <a:p>
            <a:r>
              <a:rPr lang="ru-RU" sz="1300" dirty="0">
                <a:latin typeface="Arial Narrow" panose="020B0606020202030204" pitchFamily="34" charset="0"/>
              </a:rPr>
              <a:t>Превышение доходов над расходами с образованием положительного остатка</a:t>
            </a:r>
          </a:p>
          <a:p>
            <a:endParaRPr lang="ru-RU" sz="800" dirty="0">
              <a:latin typeface="Arial Narrow" panose="020B0606020202030204" pitchFamily="34" charset="0"/>
            </a:endParaRPr>
          </a:p>
          <a:p>
            <a:pPr marL="171409" indent="-171409">
              <a:buBlip>
                <a:blip r:embed="rId6"/>
              </a:buBlip>
            </a:pPr>
            <a:r>
              <a:rPr lang="ru-RU" sz="1300" u="sng" dirty="0">
                <a:latin typeface="Arial Narrow" panose="020B0606020202030204" pitchFamily="34" charset="0"/>
              </a:rPr>
              <a:t>Бездифицитный</a:t>
            </a:r>
          </a:p>
          <a:p>
            <a:r>
              <a:rPr lang="ru-RU" sz="1300" dirty="0">
                <a:latin typeface="Arial Narrow" panose="020B0606020202030204" pitchFamily="34" charset="0"/>
              </a:rPr>
              <a:t>Сбалансированный по доходам и расходам бюджет</a:t>
            </a:r>
          </a:p>
        </p:txBody>
      </p:sp>
      <p:sp>
        <p:nvSpPr>
          <p:cNvPr id="26" name="TextBox 25"/>
          <p:cNvSpPr txBox="1"/>
          <p:nvPr/>
        </p:nvSpPr>
        <p:spPr>
          <a:xfrm>
            <a:off x="186941" y="2806185"/>
            <a:ext cx="4811576" cy="292376"/>
          </a:xfrm>
          <a:prstGeom prst="rect">
            <a:avLst/>
          </a:prstGeom>
          <a:noFill/>
        </p:spPr>
        <p:txBody>
          <a:bodyPr wrap="square" lIns="91417" tIns="45709" rIns="91417" bIns="45709" rtlCol="0">
            <a:spAutoFit/>
          </a:bodyPr>
          <a:lstStyle/>
          <a:p>
            <a:r>
              <a:rPr lang="ru-RU" sz="1300" dirty="0">
                <a:latin typeface="Arial Black" panose="020B0A04020102020204" pitchFamily="34" charset="0"/>
              </a:rPr>
              <a:t>Что такое «доходы» и «расходы» бюджета?</a:t>
            </a:r>
          </a:p>
        </p:txBody>
      </p:sp>
      <p:sp>
        <p:nvSpPr>
          <p:cNvPr id="27" name="Прямоугольник 26"/>
          <p:cNvSpPr/>
          <p:nvPr/>
        </p:nvSpPr>
        <p:spPr>
          <a:xfrm>
            <a:off x="251025" y="3069451"/>
            <a:ext cx="2850555" cy="692485"/>
          </a:xfrm>
          <a:prstGeom prst="rect">
            <a:avLst/>
          </a:prstGeom>
        </p:spPr>
        <p:txBody>
          <a:bodyPr wrap="square" lIns="91417" tIns="45709" rIns="91417" bIns="45709">
            <a:spAutoFit/>
          </a:bodyPr>
          <a:lstStyle/>
          <a:p>
            <a:r>
              <a:rPr lang="ru-RU" sz="1300" dirty="0">
                <a:ln w="1905"/>
                <a:latin typeface="Arial Narrow" panose="020B0606020202030204" pitchFamily="34" charset="0"/>
                <a:cs typeface="Times New Roman" panose="02020603050405020304" pitchFamily="18" charset="0"/>
              </a:rPr>
              <a:t>ДОХОДЫ БЮДЖЕТА</a:t>
            </a:r>
            <a:r>
              <a:rPr lang="ru-RU" sz="1300" b="1" dirty="0">
                <a:ln w="1905"/>
                <a:latin typeface="Arial Narrow" panose="020B0606020202030204" pitchFamily="34" charset="0"/>
                <a:cs typeface="Times New Roman" panose="02020603050405020304" pitchFamily="18" charset="0"/>
              </a:rPr>
              <a:t>- </a:t>
            </a:r>
            <a:r>
              <a:rPr lang="ru-RU" sz="1300" dirty="0">
                <a:ln w="1905"/>
                <a:latin typeface="Arial Narrow" panose="020B0606020202030204" pitchFamily="34" charset="0"/>
                <a:cs typeface="Times New Roman" panose="02020603050405020304" pitchFamily="18" charset="0"/>
              </a:rPr>
              <a:t>безвозмездные и безвозвратные поступления денежных средств в бюджет</a:t>
            </a:r>
          </a:p>
        </p:txBody>
      </p:sp>
      <p:graphicFrame>
        <p:nvGraphicFramePr>
          <p:cNvPr id="28" name="Схема 27"/>
          <p:cNvGraphicFramePr/>
          <p:nvPr>
            <p:extLst>
              <p:ext uri="{D42A27DB-BD31-4B8C-83A1-F6EECF244321}">
                <p14:modId xmlns:p14="http://schemas.microsoft.com/office/powerpoint/2010/main" val="4164369953"/>
              </p:ext>
            </p:extLst>
          </p:nvPr>
        </p:nvGraphicFramePr>
        <p:xfrm>
          <a:off x="178246" y="3743035"/>
          <a:ext cx="3093187" cy="229863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0" name="Прямоугольник 29"/>
          <p:cNvSpPr/>
          <p:nvPr/>
        </p:nvSpPr>
        <p:spPr>
          <a:xfrm>
            <a:off x="3372996" y="3069449"/>
            <a:ext cx="2846920" cy="646309"/>
          </a:xfrm>
          <a:prstGeom prst="rect">
            <a:avLst/>
          </a:prstGeom>
        </p:spPr>
        <p:txBody>
          <a:bodyPr wrap="square" lIns="91417" tIns="45709" rIns="91417" bIns="45709">
            <a:spAutoFit/>
          </a:bodyPr>
          <a:lstStyle/>
          <a:p>
            <a:r>
              <a:rPr lang="ru-RU" sz="1200" dirty="0">
                <a:ln w="1905"/>
                <a:latin typeface="Arial Narrow" panose="020B0606020202030204" pitchFamily="34" charset="0"/>
              </a:rPr>
              <a:t>РАСХОДЫ БЮДЖЕТА - выплачиваемые из бюджета денежные средства</a:t>
            </a:r>
            <a:r>
              <a:rPr lang="en-US" sz="1200" dirty="0">
                <a:ln w="1905"/>
                <a:latin typeface="Arial Narrow" panose="020B0606020202030204" pitchFamily="34" charset="0"/>
              </a:rPr>
              <a:t> </a:t>
            </a:r>
            <a:r>
              <a:rPr lang="ru-RU" sz="1200" dirty="0">
                <a:ln w="1905"/>
                <a:latin typeface="Arial Narrow" panose="020B0606020202030204" pitchFamily="34" charset="0"/>
              </a:rPr>
              <a:t>по приоритетным направлениям расходования</a:t>
            </a:r>
          </a:p>
        </p:txBody>
      </p:sp>
      <p:sp>
        <p:nvSpPr>
          <p:cNvPr id="16" name="Прямоугольник 15"/>
          <p:cNvSpPr/>
          <p:nvPr/>
        </p:nvSpPr>
        <p:spPr>
          <a:xfrm>
            <a:off x="3439194" y="3780400"/>
            <a:ext cx="2714522" cy="1323440"/>
          </a:xfrm>
          <a:prstGeom prst="rect">
            <a:avLst/>
          </a:prstGeom>
          <a:ln w="12700">
            <a:solidFill>
              <a:srgbClr val="009999"/>
            </a:solidFill>
          </a:ln>
        </p:spPr>
        <p:txBody>
          <a:bodyPr wrap="square" lIns="91417" tIns="45709" rIns="91417" bIns="45709">
            <a:spAutoFit/>
          </a:bodyPr>
          <a:lstStyle/>
          <a:p>
            <a:pPr marL="171409" indent="-171409" algn="just">
              <a:buFont typeface="Wingdings" panose="05000000000000000000" pitchFamily="2" charset="2"/>
              <a:buChar char="ü"/>
            </a:pPr>
            <a:r>
              <a:rPr lang="ru-RU" sz="1000" b="1" dirty="0">
                <a:latin typeface="Arial Narrow" panose="020B0606020202030204" pitchFamily="34" charset="0"/>
              </a:rPr>
              <a:t>Расходная часть </a:t>
            </a:r>
            <a:r>
              <a:rPr lang="ru-RU" sz="1000" dirty="0">
                <a:latin typeface="Arial Narrow" panose="020B0606020202030204" pitchFamily="34" charset="0"/>
              </a:rPr>
              <a:t>бюджета формируется исходя из принципа обеспечения всех социальных обязательств и поддержки муниципальных образований области</a:t>
            </a:r>
          </a:p>
          <a:p>
            <a:pPr marL="171409" indent="-171409" algn="just">
              <a:buFont typeface="Wingdings" panose="05000000000000000000" pitchFamily="2" charset="2"/>
              <a:buChar char="ü"/>
            </a:pPr>
            <a:r>
              <a:rPr lang="ru-RU" sz="1000" b="1" dirty="0">
                <a:latin typeface="Arial Narrow" panose="020B0606020202030204" pitchFamily="34" charset="0"/>
              </a:rPr>
              <a:t>Расходы </a:t>
            </a:r>
            <a:r>
              <a:rPr lang="ru-RU" sz="1000" dirty="0">
                <a:latin typeface="Arial Narrow" panose="020B0606020202030204" pitchFamily="34" charset="0"/>
              </a:rPr>
              <a:t>областного</a:t>
            </a:r>
            <a:r>
              <a:rPr lang="ru-RU" sz="1000" b="1" dirty="0">
                <a:latin typeface="Arial Narrow" panose="020B0606020202030204" pitchFamily="34" charset="0"/>
              </a:rPr>
              <a:t> </a:t>
            </a:r>
            <a:r>
              <a:rPr lang="ru-RU" sz="1000" dirty="0">
                <a:latin typeface="Arial Narrow" panose="020B0606020202030204" pitchFamily="34" charset="0"/>
              </a:rPr>
              <a:t>бюджета планируются по ведомственной структуре, т.е. по органам власти, а также </a:t>
            </a:r>
            <a:r>
              <a:rPr lang="ru-RU" sz="1000" b="1" dirty="0">
                <a:latin typeface="Arial Narrow" panose="020B0606020202030204" pitchFamily="34" charset="0"/>
              </a:rPr>
              <a:t>в разрезе государственных программ</a:t>
            </a:r>
            <a:r>
              <a:rPr lang="ru-RU" sz="1000" dirty="0">
                <a:latin typeface="Arial Narrow" panose="020B0606020202030204" pitchFamily="34" charset="0"/>
              </a:rPr>
              <a:t> </a:t>
            </a:r>
            <a:r>
              <a:rPr lang="ru-RU" sz="1000" b="1" dirty="0">
                <a:latin typeface="Arial Narrow" panose="020B0606020202030204" pitchFamily="34" charset="0"/>
              </a:rPr>
              <a:t>Ярославской области</a:t>
            </a:r>
          </a:p>
        </p:txBody>
      </p:sp>
      <p:sp>
        <p:nvSpPr>
          <p:cNvPr id="3" name="Прямоугольник 2"/>
          <p:cNvSpPr/>
          <p:nvPr/>
        </p:nvSpPr>
        <p:spPr>
          <a:xfrm>
            <a:off x="3452059" y="5179893"/>
            <a:ext cx="2701658" cy="861774"/>
          </a:xfrm>
          <a:prstGeom prst="rect">
            <a:avLst/>
          </a:prstGeom>
        </p:spPr>
        <p:txBody>
          <a:bodyPr wrap="square" lIns="91417" tIns="45709" rIns="91417" bIns="45709">
            <a:spAutoFit/>
          </a:bodyPr>
          <a:lstStyle/>
          <a:p>
            <a:r>
              <a:rPr lang="ru-RU" sz="1000" b="1" dirty="0">
                <a:latin typeface="Arial Narrow" panose="020B0606020202030204" pitchFamily="34" charset="0"/>
              </a:rPr>
              <a:t>Государственная программа </a:t>
            </a:r>
            <a:r>
              <a:rPr lang="ru-RU" sz="1000" dirty="0">
                <a:latin typeface="Arial Narrow" panose="020B0606020202030204" pitchFamily="34" charset="0"/>
              </a:rPr>
              <a:t>- документ стратегического планирования, который состоит из комплекса мероприятий, взаимоувязанных по задачам, срокам осуществления, исполнителям и ресурсам</a:t>
            </a:r>
          </a:p>
        </p:txBody>
      </p:sp>
      <p:sp>
        <p:nvSpPr>
          <p:cNvPr id="83" name="Oval 13"/>
          <p:cNvSpPr/>
          <p:nvPr/>
        </p:nvSpPr>
        <p:spPr>
          <a:xfrm>
            <a:off x="4928849" y="6917296"/>
            <a:ext cx="715749" cy="711256"/>
          </a:xfrm>
          <a:prstGeom prst="ellipse">
            <a:avLst/>
          </a:prstGeom>
          <a:solidFill>
            <a:schemeClr val="accent4">
              <a:lumMod val="60000"/>
              <a:lumOff val="40000"/>
            </a:schemeClr>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sz="2400" dirty="0">
              <a:solidFill>
                <a:schemeClr val="accent3">
                  <a:lumMod val="75000"/>
                </a:schemeClr>
              </a:solidFill>
              <a:latin typeface="FontAwesome" pitchFamily="2" charset="0"/>
            </a:endParaRPr>
          </a:p>
        </p:txBody>
      </p:sp>
      <p:sp>
        <p:nvSpPr>
          <p:cNvPr id="84" name="Oval 14"/>
          <p:cNvSpPr/>
          <p:nvPr/>
        </p:nvSpPr>
        <p:spPr>
          <a:xfrm>
            <a:off x="3915554" y="6897982"/>
            <a:ext cx="715749" cy="711256"/>
          </a:xfrm>
          <a:prstGeom prst="ellipse">
            <a:avLst/>
          </a:prstGeom>
          <a:solidFill>
            <a:schemeClr val="accent6"/>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sz="2400" dirty="0">
              <a:solidFill>
                <a:schemeClr val="accent3">
                  <a:lumMod val="75000"/>
                </a:schemeClr>
              </a:solidFill>
              <a:latin typeface="FontAwesome" pitchFamily="2" charset="0"/>
            </a:endParaRPr>
          </a:p>
        </p:txBody>
      </p:sp>
      <p:sp>
        <p:nvSpPr>
          <p:cNvPr id="85" name="Freeform 5"/>
          <p:cNvSpPr>
            <a:spLocks/>
          </p:cNvSpPr>
          <p:nvPr/>
        </p:nvSpPr>
        <p:spPr bwMode="auto">
          <a:xfrm>
            <a:off x="4318102" y="7353356"/>
            <a:ext cx="931774" cy="1436358"/>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chemeClr val="bg1">
              <a:lumMod val="50000"/>
            </a:schemeClr>
          </a:solidFill>
          <a:ln w="9525">
            <a:noFill/>
            <a:round/>
            <a:headEnd/>
            <a:tailEnd/>
          </a:ln>
        </p:spPr>
        <p:txBody>
          <a:bodyPr vert="horz" wrap="square" lIns="91417" tIns="45709" rIns="91417" bIns="45709" numCol="1" anchor="t" anchorCtr="0" compatLnSpc="1">
            <a:prstTxWarp prst="textNoShape">
              <a:avLst/>
            </a:prstTxWarp>
          </a:bodyPr>
          <a:lstStyle/>
          <a:p>
            <a:endParaRPr lang="en-US" dirty="0"/>
          </a:p>
        </p:txBody>
      </p:sp>
      <p:sp>
        <p:nvSpPr>
          <p:cNvPr id="86" name="Freeform 5"/>
          <p:cNvSpPr>
            <a:spLocks/>
          </p:cNvSpPr>
          <p:nvPr/>
        </p:nvSpPr>
        <p:spPr bwMode="auto">
          <a:xfrm>
            <a:off x="3393025" y="8727297"/>
            <a:ext cx="2780180" cy="335663"/>
          </a:xfrm>
          <a:custGeom>
            <a:avLst/>
            <a:gdLst/>
            <a:ahLst/>
            <a:cxnLst>
              <a:cxn ang="0">
                <a:pos x="0" y="1489"/>
              </a:cxn>
              <a:cxn ang="0">
                <a:pos x="0" y="700"/>
              </a:cxn>
              <a:cxn ang="0">
                <a:pos x="940" y="320"/>
              </a:cxn>
              <a:cxn ang="0">
                <a:pos x="3842" y="0"/>
              </a:cxn>
              <a:cxn ang="0">
                <a:pos x="6745" y="320"/>
              </a:cxn>
              <a:cxn ang="0">
                <a:pos x="7680" y="696"/>
              </a:cxn>
              <a:cxn ang="0">
                <a:pos x="7680" y="1492"/>
              </a:cxn>
              <a:cxn ang="0">
                <a:pos x="7659" y="1506"/>
              </a:cxn>
              <a:cxn ang="0">
                <a:pos x="25" y="1506"/>
              </a:cxn>
              <a:cxn ang="0">
                <a:pos x="0" y="1489"/>
              </a:cxn>
            </a:cxnLst>
            <a:rect l="0" t="0" r="r" b="b"/>
            <a:pathLst>
              <a:path w="7680" h="1506">
                <a:moveTo>
                  <a:pt x="0" y="1489"/>
                </a:moveTo>
                <a:cubicBezTo>
                  <a:pt x="0" y="700"/>
                  <a:pt x="0" y="700"/>
                  <a:pt x="0" y="700"/>
                </a:cubicBezTo>
                <a:cubicBezTo>
                  <a:pt x="199" y="561"/>
                  <a:pt x="512" y="434"/>
                  <a:pt x="940" y="320"/>
                </a:cubicBezTo>
                <a:cubicBezTo>
                  <a:pt x="1741" y="107"/>
                  <a:pt x="2709" y="0"/>
                  <a:pt x="3842" y="0"/>
                </a:cubicBezTo>
                <a:cubicBezTo>
                  <a:pt x="4976" y="0"/>
                  <a:pt x="5943" y="107"/>
                  <a:pt x="6745" y="320"/>
                </a:cubicBezTo>
                <a:cubicBezTo>
                  <a:pt x="7168" y="433"/>
                  <a:pt x="7480" y="559"/>
                  <a:pt x="7680" y="696"/>
                </a:cubicBezTo>
                <a:cubicBezTo>
                  <a:pt x="7680" y="1492"/>
                  <a:pt x="7680" y="1492"/>
                  <a:pt x="7680" y="1492"/>
                </a:cubicBezTo>
                <a:cubicBezTo>
                  <a:pt x="7673" y="1497"/>
                  <a:pt x="7666" y="1501"/>
                  <a:pt x="7659" y="1506"/>
                </a:cubicBezTo>
                <a:cubicBezTo>
                  <a:pt x="25" y="1506"/>
                  <a:pt x="25" y="1506"/>
                  <a:pt x="25" y="1506"/>
                </a:cubicBezTo>
                <a:cubicBezTo>
                  <a:pt x="16" y="1500"/>
                  <a:pt x="8" y="1494"/>
                  <a:pt x="0" y="1489"/>
                </a:cubicBezTo>
                <a:close/>
              </a:path>
            </a:pathLst>
          </a:custGeom>
          <a:solidFill>
            <a:schemeClr val="bg1">
              <a:lumMod val="65000"/>
            </a:schemeClr>
          </a:solidFill>
          <a:ln w="9525">
            <a:noFill/>
            <a:round/>
            <a:headEnd/>
            <a:tailEnd/>
          </a:ln>
        </p:spPr>
        <p:txBody>
          <a:bodyPr vert="horz" wrap="square" lIns="91417" tIns="45709" rIns="91417" bIns="45709" numCol="1" anchor="t" anchorCtr="0" compatLnSpc="1">
            <a:prstTxWarp prst="textNoShape">
              <a:avLst/>
            </a:prstTxWarp>
          </a:bodyPr>
          <a:lstStyle/>
          <a:p>
            <a:endParaRPr lang="en-US" dirty="0"/>
          </a:p>
        </p:txBody>
      </p:sp>
      <p:sp>
        <p:nvSpPr>
          <p:cNvPr id="87" name="Oval 11"/>
          <p:cNvSpPr/>
          <p:nvPr/>
        </p:nvSpPr>
        <p:spPr>
          <a:xfrm>
            <a:off x="4318102" y="6864493"/>
            <a:ext cx="931774" cy="925925"/>
          </a:xfrm>
          <a:prstGeom prst="ellipse">
            <a:avLst/>
          </a:prstGeom>
          <a:solidFill>
            <a:srgbClr val="FF3399"/>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sz="3200" dirty="0">
              <a:solidFill>
                <a:schemeClr val="accent3">
                  <a:lumMod val="75000"/>
                </a:schemeClr>
              </a:solidFill>
              <a:latin typeface="FontAwesome" pitchFamily="2" charset="0"/>
            </a:endParaRPr>
          </a:p>
        </p:txBody>
      </p:sp>
      <p:sp>
        <p:nvSpPr>
          <p:cNvPr id="88" name="Oval 12"/>
          <p:cNvSpPr/>
          <p:nvPr/>
        </p:nvSpPr>
        <p:spPr>
          <a:xfrm>
            <a:off x="4852143" y="7353358"/>
            <a:ext cx="760280" cy="755509"/>
          </a:xfrm>
          <a:prstGeom prst="ellipse">
            <a:avLst/>
          </a:prstGeom>
          <a:solidFill>
            <a:srgbClr val="FF99CC"/>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lIns="91417" tIns="0" rIns="91417" bIns="91417" rtlCol="0" anchor="ctr"/>
          <a:lstStyle/>
          <a:p>
            <a:pPr algn="ctr"/>
            <a:endParaRPr lang="en-US" sz="3200" dirty="0">
              <a:solidFill>
                <a:schemeClr val="accent3">
                  <a:lumMod val="75000"/>
                </a:schemeClr>
              </a:solidFill>
              <a:latin typeface="FontAwesome" pitchFamily="2" charset="0"/>
            </a:endParaRPr>
          </a:p>
        </p:txBody>
      </p:sp>
      <p:sp>
        <p:nvSpPr>
          <p:cNvPr id="89" name="Oval 15"/>
          <p:cNvSpPr/>
          <p:nvPr/>
        </p:nvSpPr>
        <p:spPr>
          <a:xfrm>
            <a:off x="3965181" y="7327454"/>
            <a:ext cx="760280" cy="755509"/>
          </a:xfrm>
          <a:prstGeom prst="ellipse">
            <a:avLst/>
          </a:prstGeom>
          <a:solidFill>
            <a:srgbClr val="99CCFF"/>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sz="3200" dirty="0">
              <a:solidFill>
                <a:schemeClr val="accent3">
                  <a:lumMod val="75000"/>
                </a:schemeClr>
              </a:solidFill>
              <a:latin typeface="FontAwesome" pitchFamily="2" charset="0"/>
            </a:endParaRPr>
          </a:p>
        </p:txBody>
      </p:sp>
      <p:sp>
        <p:nvSpPr>
          <p:cNvPr id="91" name="Text Placeholder 3"/>
          <p:cNvSpPr txBox="1">
            <a:spLocks/>
          </p:cNvSpPr>
          <p:nvPr/>
        </p:nvSpPr>
        <p:spPr>
          <a:xfrm>
            <a:off x="4886918" y="6590207"/>
            <a:ext cx="1151213" cy="30777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180">
              <a:spcBef>
                <a:spcPct val="20000"/>
              </a:spcBef>
              <a:defRPr/>
            </a:pPr>
            <a:r>
              <a:rPr lang="ru-RU" sz="1000" b="1" dirty="0">
                <a:solidFill>
                  <a:schemeClr val="accent4"/>
                </a:solidFill>
                <a:latin typeface="Arial Narrow" panose="020B0606020202030204" pitchFamily="34" charset="0"/>
              </a:rPr>
              <a:t>Областная целевая программа</a:t>
            </a:r>
            <a:endParaRPr lang="en-US" sz="1000" b="1" dirty="0">
              <a:solidFill>
                <a:schemeClr val="accent4"/>
              </a:solidFill>
              <a:latin typeface="Arial Narrow" panose="020B0606020202030204" pitchFamily="34" charset="0"/>
            </a:endParaRPr>
          </a:p>
        </p:txBody>
      </p:sp>
      <p:sp>
        <p:nvSpPr>
          <p:cNvPr id="94" name="Text Placeholder 3"/>
          <p:cNvSpPr txBox="1">
            <a:spLocks/>
          </p:cNvSpPr>
          <p:nvPr/>
        </p:nvSpPr>
        <p:spPr>
          <a:xfrm>
            <a:off x="3674103" y="6590208"/>
            <a:ext cx="915089" cy="30777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180">
              <a:spcBef>
                <a:spcPct val="20000"/>
              </a:spcBef>
              <a:defRPr/>
            </a:pPr>
            <a:r>
              <a:rPr lang="ru-RU" sz="1000" b="1" dirty="0">
                <a:solidFill>
                  <a:schemeClr val="accent6"/>
                </a:solidFill>
                <a:latin typeface="Arial Narrow" panose="020B0606020202030204" pitchFamily="34" charset="0"/>
              </a:rPr>
              <a:t>Региональная программа</a:t>
            </a:r>
            <a:endParaRPr lang="en-US" sz="1000" b="1" dirty="0">
              <a:solidFill>
                <a:schemeClr val="accent6"/>
              </a:solidFill>
              <a:latin typeface="Arial Narrow" panose="020B0606020202030204" pitchFamily="34" charset="0"/>
            </a:endParaRPr>
          </a:p>
        </p:txBody>
      </p:sp>
      <p:sp>
        <p:nvSpPr>
          <p:cNvPr id="97" name="Text Placeholder 3"/>
          <p:cNvSpPr txBox="1">
            <a:spLocks/>
          </p:cNvSpPr>
          <p:nvPr/>
        </p:nvSpPr>
        <p:spPr>
          <a:xfrm>
            <a:off x="4914530" y="8108867"/>
            <a:ext cx="1106547" cy="30777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180">
              <a:spcBef>
                <a:spcPct val="20000"/>
              </a:spcBef>
              <a:defRPr/>
            </a:pPr>
            <a:r>
              <a:rPr lang="ru-RU" sz="1000" b="1" dirty="0">
                <a:solidFill>
                  <a:srgbClr val="FF3399"/>
                </a:solidFill>
                <a:latin typeface="Arial Narrow" panose="020B0606020202030204" pitchFamily="34" charset="0"/>
              </a:rPr>
              <a:t>Ведомственная целевая программа</a:t>
            </a:r>
            <a:endParaRPr lang="en-US" sz="1000" b="1" dirty="0">
              <a:solidFill>
                <a:srgbClr val="FF3399"/>
              </a:solidFill>
              <a:latin typeface="Arial Narrow" panose="020B0606020202030204" pitchFamily="34" charset="0"/>
            </a:endParaRPr>
          </a:p>
        </p:txBody>
      </p:sp>
      <p:sp>
        <p:nvSpPr>
          <p:cNvPr id="100" name="Text Placeholder 3"/>
          <p:cNvSpPr txBox="1">
            <a:spLocks/>
          </p:cNvSpPr>
          <p:nvPr/>
        </p:nvSpPr>
        <p:spPr>
          <a:xfrm>
            <a:off x="3790584" y="8073815"/>
            <a:ext cx="701781" cy="30777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180">
              <a:spcBef>
                <a:spcPct val="20000"/>
              </a:spcBef>
              <a:defRPr/>
            </a:pPr>
            <a:r>
              <a:rPr lang="ru-RU" sz="1000" b="1" dirty="0">
                <a:solidFill>
                  <a:schemeClr val="accent1"/>
                </a:solidFill>
                <a:latin typeface="Arial Narrow" panose="020B0606020202030204" pitchFamily="34" charset="0"/>
              </a:rPr>
              <a:t>Основное мероприятие</a:t>
            </a:r>
            <a:endParaRPr lang="en-US" sz="1000" b="1" dirty="0">
              <a:solidFill>
                <a:schemeClr val="accent1"/>
              </a:solidFill>
              <a:latin typeface="Arial Narrow" panose="020B0606020202030204" pitchFamily="34" charset="0"/>
            </a:endParaRPr>
          </a:p>
        </p:txBody>
      </p:sp>
      <p:sp>
        <p:nvSpPr>
          <p:cNvPr id="103" name="Text Placeholder 3"/>
          <p:cNvSpPr txBox="1">
            <a:spLocks/>
          </p:cNvSpPr>
          <p:nvPr/>
        </p:nvSpPr>
        <p:spPr>
          <a:xfrm>
            <a:off x="4258285" y="7088611"/>
            <a:ext cx="1049661" cy="30777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180">
              <a:spcBef>
                <a:spcPct val="20000"/>
              </a:spcBef>
              <a:defRPr/>
            </a:pPr>
            <a:r>
              <a:rPr lang="ru-RU" sz="1000" b="1" dirty="0">
                <a:solidFill>
                  <a:schemeClr val="bg1"/>
                </a:solidFill>
                <a:latin typeface="Arial Narrow" panose="020B0606020202030204" pitchFamily="34" charset="0"/>
              </a:rPr>
              <a:t>Государственная программа</a:t>
            </a:r>
            <a:endParaRPr lang="en-US" sz="1000" b="1" dirty="0">
              <a:solidFill>
                <a:schemeClr val="bg1"/>
              </a:solidFill>
              <a:latin typeface="Arial Narrow" panose="020B0606020202030204" pitchFamily="34" charset="0"/>
            </a:endParaRPr>
          </a:p>
        </p:txBody>
      </p:sp>
      <p:sp>
        <p:nvSpPr>
          <p:cNvPr id="110" name="Прямоугольник 109"/>
          <p:cNvSpPr/>
          <p:nvPr/>
        </p:nvSpPr>
        <p:spPr>
          <a:xfrm>
            <a:off x="3482215" y="6166762"/>
            <a:ext cx="2650894" cy="246221"/>
          </a:xfrm>
          <a:prstGeom prst="rect">
            <a:avLst/>
          </a:prstGeom>
          <a:noFill/>
        </p:spPr>
        <p:txBody>
          <a:bodyPr wrap="square" lIns="91417" tIns="45709" rIns="91417" bIns="45709">
            <a:spAutoFit/>
          </a:bodyPr>
          <a:lstStyle/>
          <a:p>
            <a:pPr algn="ctr"/>
            <a:r>
              <a:rPr lang="ru-RU" sz="1000" b="1" dirty="0">
                <a:latin typeface="Arial Narrow" panose="020B0606020202030204" pitchFamily="34" charset="0"/>
              </a:rPr>
              <a:t>СТРУКТУРА ГОСУДАРСТВЕННОЙ ПРОГРАММЫ</a:t>
            </a:r>
          </a:p>
        </p:txBody>
      </p:sp>
      <p:sp>
        <p:nvSpPr>
          <p:cNvPr id="111" name="Freeform 116"/>
          <p:cNvSpPr>
            <a:spLocks noEditPoints="1"/>
          </p:cNvSpPr>
          <p:nvPr/>
        </p:nvSpPr>
        <p:spPr bwMode="auto">
          <a:xfrm>
            <a:off x="4244192" y="7628553"/>
            <a:ext cx="202258" cy="15330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91417" tIns="45709" rIns="91417" bIns="45709" numCol="1" anchor="t" anchorCtr="0" compatLnSpc="1">
            <a:prstTxWarp prst="textNoShape">
              <a:avLst/>
            </a:prstTxWarp>
          </a:bodyPr>
          <a:lstStyle/>
          <a:p>
            <a:endParaRPr lang="en-US" dirty="0"/>
          </a:p>
        </p:txBody>
      </p:sp>
      <p:sp>
        <p:nvSpPr>
          <p:cNvPr id="113" name="Freeform 145"/>
          <p:cNvSpPr>
            <a:spLocks noEditPoints="1"/>
          </p:cNvSpPr>
          <p:nvPr/>
        </p:nvSpPr>
        <p:spPr bwMode="auto">
          <a:xfrm>
            <a:off x="4141475" y="7134596"/>
            <a:ext cx="143788" cy="160973"/>
          </a:xfrm>
          <a:custGeom>
            <a:avLst/>
            <a:gdLst/>
            <a:ahLst/>
            <a:cxnLst>
              <a:cxn ang="0">
                <a:pos x="82" y="45"/>
              </a:cxn>
              <a:cxn ang="0">
                <a:pos x="82" y="61"/>
              </a:cxn>
              <a:cxn ang="0">
                <a:pos x="81" y="62"/>
              </a:cxn>
              <a:cxn ang="0">
                <a:pos x="77" y="62"/>
              </a:cxn>
              <a:cxn ang="0">
                <a:pos x="77" y="65"/>
              </a:cxn>
              <a:cxn ang="0">
                <a:pos x="69" y="72"/>
              </a:cxn>
              <a:cxn ang="0">
                <a:pos x="61" y="65"/>
              </a:cxn>
              <a:cxn ang="0">
                <a:pos x="61" y="62"/>
              </a:cxn>
              <a:cxn ang="0">
                <a:pos x="20" y="62"/>
              </a:cxn>
              <a:cxn ang="0">
                <a:pos x="20" y="65"/>
              </a:cxn>
              <a:cxn ang="0">
                <a:pos x="13" y="72"/>
              </a:cxn>
              <a:cxn ang="0">
                <a:pos x="5" y="65"/>
              </a:cxn>
              <a:cxn ang="0">
                <a:pos x="5" y="62"/>
              </a:cxn>
              <a:cxn ang="0">
                <a:pos x="1" y="62"/>
              </a:cxn>
              <a:cxn ang="0">
                <a:pos x="0" y="61"/>
              </a:cxn>
              <a:cxn ang="0">
                <a:pos x="0" y="45"/>
              </a:cxn>
              <a:cxn ang="0">
                <a:pos x="9" y="36"/>
              </a:cxn>
              <a:cxn ang="0">
                <a:pos x="10" y="36"/>
              </a:cxn>
              <a:cxn ang="0">
                <a:pos x="14" y="19"/>
              </a:cxn>
              <a:cxn ang="0">
                <a:pos x="25" y="11"/>
              </a:cxn>
              <a:cxn ang="0">
                <a:pos x="31" y="11"/>
              </a:cxn>
              <a:cxn ang="0">
                <a:pos x="31" y="2"/>
              </a:cxn>
              <a:cxn ang="0">
                <a:pos x="32" y="0"/>
              </a:cxn>
              <a:cxn ang="0">
                <a:pos x="50" y="0"/>
              </a:cxn>
              <a:cxn ang="0">
                <a:pos x="51" y="2"/>
              </a:cxn>
              <a:cxn ang="0">
                <a:pos x="51" y="11"/>
              </a:cxn>
              <a:cxn ang="0">
                <a:pos x="56" y="11"/>
              </a:cxn>
              <a:cxn ang="0">
                <a:pos x="68" y="19"/>
              </a:cxn>
              <a:cxn ang="0">
                <a:pos x="72" y="36"/>
              </a:cxn>
              <a:cxn ang="0">
                <a:pos x="73" y="36"/>
              </a:cxn>
              <a:cxn ang="0">
                <a:pos x="82" y="45"/>
              </a:cxn>
              <a:cxn ang="0">
                <a:pos x="19" y="49"/>
              </a:cxn>
              <a:cxn ang="0">
                <a:pos x="13" y="43"/>
              </a:cxn>
              <a:cxn ang="0">
                <a:pos x="6" y="49"/>
              </a:cxn>
              <a:cxn ang="0">
                <a:pos x="13" y="56"/>
              </a:cxn>
              <a:cxn ang="0">
                <a:pos x="19" y="49"/>
              </a:cxn>
              <a:cxn ang="0">
                <a:pos x="61" y="36"/>
              </a:cxn>
              <a:cxn ang="0">
                <a:pos x="58" y="22"/>
              </a:cxn>
              <a:cxn ang="0">
                <a:pos x="56" y="21"/>
              </a:cxn>
              <a:cxn ang="0">
                <a:pos x="25" y="21"/>
              </a:cxn>
              <a:cxn ang="0">
                <a:pos x="24" y="22"/>
              </a:cxn>
              <a:cxn ang="0">
                <a:pos x="20" y="36"/>
              </a:cxn>
              <a:cxn ang="0">
                <a:pos x="61" y="36"/>
              </a:cxn>
              <a:cxn ang="0">
                <a:pos x="76" y="49"/>
              </a:cxn>
              <a:cxn ang="0">
                <a:pos x="69" y="43"/>
              </a:cxn>
              <a:cxn ang="0">
                <a:pos x="63" y="49"/>
              </a:cxn>
              <a:cxn ang="0">
                <a:pos x="69" y="56"/>
              </a:cxn>
              <a:cxn ang="0">
                <a:pos x="76" y="49"/>
              </a:cxn>
            </a:cxnLst>
            <a:rect l="0" t="0" r="r" b="b"/>
            <a:pathLst>
              <a:path w="82" h="72">
                <a:moveTo>
                  <a:pt x="82" y="45"/>
                </a:moveTo>
                <a:cubicBezTo>
                  <a:pt x="82" y="61"/>
                  <a:pt x="82" y="61"/>
                  <a:pt x="82" y="61"/>
                </a:cubicBezTo>
                <a:cubicBezTo>
                  <a:pt x="82" y="61"/>
                  <a:pt x="81" y="62"/>
                  <a:pt x="81" y="62"/>
                </a:cubicBezTo>
                <a:cubicBezTo>
                  <a:pt x="77" y="62"/>
                  <a:pt x="77" y="62"/>
                  <a:pt x="77" y="62"/>
                </a:cubicBezTo>
                <a:cubicBezTo>
                  <a:pt x="77" y="65"/>
                  <a:pt x="77" y="65"/>
                  <a:pt x="77" y="65"/>
                </a:cubicBezTo>
                <a:cubicBezTo>
                  <a:pt x="77" y="69"/>
                  <a:pt x="73" y="72"/>
                  <a:pt x="69" y="72"/>
                </a:cubicBezTo>
                <a:cubicBezTo>
                  <a:pt x="65" y="72"/>
                  <a:pt x="61" y="69"/>
                  <a:pt x="61" y="65"/>
                </a:cubicBezTo>
                <a:cubicBezTo>
                  <a:pt x="61" y="62"/>
                  <a:pt x="61" y="62"/>
                  <a:pt x="61" y="62"/>
                </a:cubicBezTo>
                <a:cubicBezTo>
                  <a:pt x="20" y="62"/>
                  <a:pt x="20" y="62"/>
                  <a:pt x="20" y="62"/>
                </a:cubicBezTo>
                <a:cubicBezTo>
                  <a:pt x="20" y="65"/>
                  <a:pt x="20" y="65"/>
                  <a:pt x="20" y="65"/>
                </a:cubicBezTo>
                <a:cubicBezTo>
                  <a:pt x="20" y="69"/>
                  <a:pt x="17" y="72"/>
                  <a:pt x="13" y="72"/>
                </a:cubicBezTo>
                <a:cubicBezTo>
                  <a:pt x="8" y="72"/>
                  <a:pt x="5" y="69"/>
                  <a:pt x="5" y="65"/>
                </a:cubicBezTo>
                <a:cubicBezTo>
                  <a:pt x="5" y="62"/>
                  <a:pt x="5" y="62"/>
                  <a:pt x="5" y="62"/>
                </a:cubicBezTo>
                <a:cubicBezTo>
                  <a:pt x="1" y="62"/>
                  <a:pt x="1" y="62"/>
                  <a:pt x="1" y="62"/>
                </a:cubicBezTo>
                <a:cubicBezTo>
                  <a:pt x="0" y="62"/>
                  <a:pt x="0" y="61"/>
                  <a:pt x="0" y="61"/>
                </a:cubicBezTo>
                <a:cubicBezTo>
                  <a:pt x="0" y="45"/>
                  <a:pt x="0" y="45"/>
                  <a:pt x="0" y="45"/>
                </a:cubicBezTo>
                <a:cubicBezTo>
                  <a:pt x="0" y="40"/>
                  <a:pt x="4" y="36"/>
                  <a:pt x="9" y="36"/>
                </a:cubicBezTo>
                <a:cubicBezTo>
                  <a:pt x="10" y="36"/>
                  <a:pt x="10" y="36"/>
                  <a:pt x="10" y="36"/>
                </a:cubicBezTo>
                <a:cubicBezTo>
                  <a:pt x="14" y="19"/>
                  <a:pt x="14" y="19"/>
                  <a:pt x="14" y="19"/>
                </a:cubicBezTo>
                <a:cubicBezTo>
                  <a:pt x="15" y="14"/>
                  <a:pt x="20" y="11"/>
                  <a:pt x="25" y="11"/>
                </a:cubicBezTo>
                <a:cubicBezTo>
                  <a:pt x="31" y="11"/>
                  <a:pt x="31" y="11"/>
                  <a:pt x="31" y="11"/>
                </a:cubicBezTo>
                <a:cubicBezTo>
                  <a:pt x="31" y="2"/>
                  <a:pt x="31" y="2"/>
                  <a:pt x="31" y="2"/>
                </a:cubicBezTo>
                <a:cubicBezTo>
                  <a:pt x="31" y="1"/>
                  <a:pt x="31" y="0"/>
                  <a:pt x="32" y="0"/>
                </a:cubicBezTo>
                <a:cubicBezTo>
                  <a:pt x="50" y="0"/>
                  <a:pt x="50" y="0"/>
                  <a:pt x="50" y="0"/>
                </a:cubicBezTo>
                <a:cubicBezTo>
                  <a:pt x="51" y="0"/>
                  <a:pt x="51" y="1"/>
                  <a:pt x="51" y="2"/>
                </a:cubicBezTo>
                <a:cubicBezTo>
                  <a:pt x="51" y="11"/>
                  <a:pt x="51" y="11"/>
                  <a:pt x="51" y="11"/>
                </a:cubicBezTo>
                <a:cubicBezTo>
                  <a:pt x="56" y="11"/>
                  <a:pt x="56" y="11"/>
                  <a:pt x="56" y="11"/>
                </a:cubicBezTo>
                <a:cubicBezTo>
                  <a:pt x="62" y="11"/>
                  <a:pt x="66" y="14"/>
                  <a:pt x="68" y="19"/>
                </a:cubicBezTo>
                <a:cubicBezTo>
                  <a:pt x="72" y="36"/>
                  <a:pt x="72" y="36"/>
                  <a:pt x="72" y="36"/>
                </a:cubicBezTo>
                <a:cubicBezTo>
                  <a:pt x="73" y="36"/>
                  <a:pt x="73" y="36"/>
                  <a:pt x="73" y="36"/>
                </a:cubicBezTo>
                <a:cubicBezTo>
                  <a:pt x="78" y="36"/>
                  <a:pt x="82" y="40"/>
                  <a:pt x="82" y="45"/>
                </a:cubicBezTo>
                <a:close/>
                <a:moveTo>
                  <a:pt x="19" y="49"/>
                </a:moveTo>
                <a:cubicBezTo>
                  <a:pt x="19" y="46"/>
                  <a:pt x="16" y="43"/>
                  <a:pt x="13" y="43"/>
                </a:cubicBezTo>
                <a:cubicBezTo>
                  <a:pt x="9" y="43"/>
                  <a:pt x="6" y="46"/>
                  <a:pt x="6" y="49"/>
                </a:cubicBezTo>
                <a:cubicBezTo>
                  <a:pt x="6" y="53"/>
                  <a:pt x="9" y="56"/>
                  <a:pt x="13" y="56"/>
                </a:cubicBezTo>
                <a:cubicBezTo>
                  <a:pt x="16" y="56"/>
                  <a:pt x="19" y="53"/>
                  <a:pt x="19" y="49"/>
                </a:cubicBezTo>
                <a:close/>
                <a:moveTo>
                  <a:pt x="61" y="36"/>
                </a:moveTo>
                <a:cubicBezTo>
                  <a:pt x="58" y="22"/>
                  <a:pt x="58" y="22"/>
                  <a:pt x="58" y="22"/>
                </a:cubicBezTo>
                <a:cubicBezTo>
                  <a:pt x="58" y="22"/>
                  <a:pt x="57" y="21"/>
                  <a:pt x="56" y="21"/>
                </a:cubicBezTo>
                <a:cubicBezTo>
                  <a:pt x="25" y="21"/>
                  <a:pt x="25" y="21"/>
                  <a:pt x="25" y="21"/>
                </a:cubicBezTo>
                <a:cubicBezTo>
                  <a:pt x="25" y="21"/>
                  <a:pt x="24" y="22"/>
                  <a:pt x="24" y="22"/>
                </a:cubicBezTo>
                <a:cubicBezTo>
                  <a:pt x="20" y="36"/>
                  <a:pt x="20" y="36"/>
                  <a:pt x="20" y="36"/>
                </a:cubicBezTo>
                <a:lnTo>
                  <a:pt x="61" y="36"/>
                </a:lnTo>
                <a:close/>
                <a:moveTo>
                  <a:pt x="76" y="49"/>
                </a:moveTo>
                <a:cubicBezTo>
                  <a:pt x="76" y="46"/>
                  <a:pt x="73" y="43"/>
                  <a:pt x="69" y="43"/>
                </a:cubicBezTo>
                <a:cubicBezTo>
                  <a:pt x="66" y="43"/>
                  <a:pt x="63" y="46"/>
                  <a:pt x="63" y="49"/>
                </a:cubicBezTo>
                <a:cubicBezTo>
                  <a:pt x="63" y="53"/>
                  <a:pt x="66" y="56"/>
                  <a:pt x="69" y="56"/>
                </a:cubicBezTo>
                <a:cubicBezTo>
                  <a:pt x="73" y="56"/>
                  <a:pt x="76" y="53"/>
                  <a:pt x="76" y="49"/>
                </a:cubicBezTo>
                <a:close/>
              </a:path>
            </a:pathLst>
          </a:custGeom>
          <a:solidFill>
            <a:schemeClr val="bg1"/>
          </a:solidFill>
          <a:ln w="9525">
            <a:noFill/>
            <a:round/>
            <a:headEnd/>
            <a:tailEnd/>
          </a:ln>
        </p:spPr>
        <p:txBody>
          <a:bodyPr vert="horz" wrap="square" lIns="91417" tIns="45709" rIns="91417" bIns="45709" numCol="1" anchor="t" anchorCtr="0" compatLnSpc="1">
            <a:prstTxWarp prst="textNoShape">
              <a:avLst/>
            </a:prstTxWarp>
          </a:bodyPr>
          <a:lstStyle/>
          <a:p>
            <a:endParaRPr lang="en-US" dirty="0"/>
          </a:p>
        </p:txBody>
      </p:sp>
      <p:sp>
        <p:nvSpPr>
          <p:cNvPr id="114" name="Freeform 24"/>
          <p:cNvSpPr>
            <a:spLocks noEditPoints="1"/>
          </p:cNvSpPr>
          <p:nvPr/>
        </p:nvSpPr>
        <p:spPr bwMode="auto">
          <a:xfrm>
            <a:off x="5264479" y="7158592"/>
            <a:ext cx="152302" cy="147683"/>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91417" tIns="45709" rIns="91417" bIns="45709" numCol="1" anchor="t" anchorCtr="0" compatLnSpc="1">
            <a:prstTxWarp prst="textNoShape">
              <a:avLst/>
            </a:prstTxWarp>
          </a:bodyPr>
          <a:lstStyle/>
          <a:p>
            <a:endParaRPr lang="en-US" dirty="0"/>
          </a:p>
        </p:txBody>
      </p:sp>
      <p:cxnSp>
        <p:nvCxnSpPr>
          <p:cNvPr id="11" name="Прямая соединительная линия 10"/>
          <p:cNvCxnSpPr/>
          <p:nvPr/>
        </p:nvCxnSpPr>
        <p:spPr>
          <a:xfrm>
            <a:off x="3327561" y="6271591"/>
            <a:ext cx="4207" cy="194994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grpSp>
        <p:nvGrpSpPr>
          <p:cNvPr id="126" name="Group 38"/>
          <p:cNvGrpSpPr/>
          <p:nvPr/>
        </p:nvGrpSpPr>
        <p:grpSpPr>
          <a:xfrm>
            <a:off x="-91499" y="6322985"/>
            <a:ext cx="1573452" cy="949939"/>
            <a:chOff x="754820" y="1201686"/>
            <a:chExt cx="2979416" cy="949939"/>
          </a:xfrm>
        </p:grpSpPr>
        <p:sp>
          <p:nvSpPr>
            <p:cNvPr id="127" name="TextBox 126"/>
            <p:cNvSpPr txBox="1"/>
            <p:nvPr/>
          </p:nvSpPr>
          <p:spPr>
            <a:xfrm>
              <a:off x="754820" y="1201686"/>
              <a:ext cx="2635098" cy="461665"/>
            </a:xfrm>
            <a:prstGeom prst="rect">
              <a:avLst/>
            </a:prstGeom>
            <a:noFill/>
          </p:spPr>
          <p:txBody>
            <a:bodyPr wrap="square" lIns="0" tIns="0" rIns="0" bIns="0" rtlCol="0" anchor="ctr">
              <a:spAutoFit/>
            </a:bodyPr>
            <a:lstStyle/>
            <a:p>
              <a:pPr algn="r"/>
              <a:r>
                <a:rPr lang="ru-RU" sz="1000" b="1" dirty="0">
                  <a:latin typeface="Arial Narrow" panose="020B0606020202030204" pitchFamily="34" charset="0"/>
                </a:rPr>
                <a:t>Производство нефтепродуктов и нефтехимии</a:t>
              </a:r>
            </a:p>
          </p:txBody>
        </p:sp>
        <p:sp>
          <p:nvSpPr>
            <p:cNvPr id="128" name="TextBox 127"/>
            <p:cNvSpPr txBox="1"/>
            <p:nvPr/>
          </p:nvSpPr>
          <p:spPr>
            <a:xfrm>
              <a:off x="1168539" y="1689960"/>
              <a:ext cx="2565697" cy="461665"/>
            </a:xfrm>
            <a:prstGeom prst="rect">
              <a:avLst/>
            </a:prstGeom>
            <a:noFill/>
          </p:spPr>
          <p:txBody>
            <a:bodyPr wrap="square" lIns="0" tIns="0" rIns="0" bIns="0" rtlCol="0" anchor="t">
              <a:spAutoFit/>
            </a:bodyPr>
            <a:lstStyle/>
            <a:p>
              <a:pPr lvl="0" algn="r"/>
              <a:r>
                <a:rPr lang="ru-RU" sz="1000" dirty="0">
                  <a:latin typeface="Arial Narrow" panose="020B0606020202030204" pitchFamily="34" charset="0"/>
                  <a:cs typeface="Times New Roman" panose="02020603050405020304" pitchFamily="18" charset="0"/>
                </a:rPr>
                <a:t>ОАО «</a:t>
              </a:r>
              <a:r>
                <a:rPr lang="ru-RU" sz="1000" dirty="0" err="1">
                  <a:latin typeface="Arial Narrow" panose="020B0606020202030204" pitchFamily="34" charset="0"/>
                  <a:cs typeface="Times New Roman" panose="02020603050405020304" pitchFamily="18" charset="0"/>
                </a:rPr>
                <a:t>Славнефть</a:t>
              </a:r>
              <a:r>
                <a:rPr lang="ru-RU" sz="1000" dirty="0">
                  <a:latin typeface="Arial Narrow" panose="020B0606020202030204" pitchFamily="34" charset="0"/>
                  <a:cs typeface="Times New Roman" panose="02020603050405020304" pitchFamily="18" charset="0"/>
                </a:rPr>
                <a:t> – ЯНОС»</a:t>
              </a:r>
              <a:endParaRPr lang="ru-RU" sz="1000" dirty="0">
                <a:latin typeface="Arial Narrow" panose="020B0606020202030204" pitchFamily="34" charset="0"/>
              </a:endParaRPr>
            </a:p>
            <a:p>
              <a:pPr lvl="0" algn="r"/>
              <a:r>
                <a:rPr lang="ru-RU" sz="1000" dirty="0">
                  <a:latin typeface="Arial Narrow" panose="020B0606020202030204" pitchFamily="34" charset="0"/>
                  <a:cs typeface="Times New Roman" panose="02020603050405020304" pitchFamily="18" charset="0"/>
                </a:rPr>
                <a:t>АО «Ярославский технический углерод»</a:t>
              </a:r>
              <a:endParaRPr lang="ru-RU" sz="1000" dirty="0">
                <a:latin typeface="Arial Narrow" panose="020B0606020202030204" pitchFamily="34" charset="0"/>
              </a:endParaRPr>
            </a:p>
          </p:txBody>
        </p:sp>
      </p:grpSp>
      <p:sp>
        <p:nvSpPr>
          <p:cNvPr id="129" name="Oval 24"/>
          <p:cNvSpPr/>
          <p:nvPr/>
        </p:nvSpPr>
        <p:spPr>
          <a:xfrm>
            <a:off x="1349049" y="6353127"/>
            <a:ext cx="265811" cy="2590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b="1" dirty="0">
              <a:solidFill>
                <a:schemeClr val="tx1"/>
              </a:solidFill>
              <a:latin typeface="Arial Narrow" panose="020B0606020202030204" pitchFamily="34" charset="0"/>
            </a:endParaRPr>
          </a:p>
        </p:txBody>
      </p:sp>
      <p:grpSp>
        <p:nvGrpSpPr>
          <p:cNvPr id="130" name="Group 39"/>
          <p:cNvGrpSpPr/>
          <p:nvPr/>
        </p:nvGrpSpPr>
        <p:grpSpPr>
          <a:xfrm>
            <a:off x="71271" y="7519591"/>
            <a:ext cx="1543589" cy="701321"/>
            <a:chOff x="685869" y="2287403"/>
            <a:chExt cx="3024628" cy="601715"/>
          </a:xfrm>
        </p:grpSpPr>
        <p:sp>
          <p:nvSpPr>
            <p:cNvPr id="131" name="TextBox 130"/>
            <p:cNvSpPr txBox="1"/>
            <p:nvPr/>
          </p:nvSpPr>
          <p:spPr>
            <a:xfrm>
              <a:off x="685869" y="2287403"/>
              <a:ext cx="2407896" cy="264064"/>
            </a:xfrm>
            <a:prstGeom prst="rect">
              <a:avLst/>
            </a:prstGeom>
            <a:noFill/>
          </p:spPr>
          <p:txBody>
            <a:bodyPr wrap="square" lIns="0" tIns="0" rIns="0" bIns="0" rtlCol="0" anchor="ctr">
              <a:spAutoFit/>
            </a:bodyPr>
            <a:lstStyle/>
            <a:p>
              <a:pPr algn="r"/>
              <a:r>
                <a:rPr lang="ru-RU" sz="1000" b="1" dirty="0" smtClean="0">
                  <a:latin typeface="Arial Narrow" panose="020B0606020202030204" pitchFamily="34" charset="0"/>
                </a:rPr>
                <a:t>Железнодорожный </a:t>
              </a:r>
              <a:r>
                <a:rPr lang="ru-RU" sz="1000" b="1" dirty="0">
                  <a:latin typeface="Arial Narrow" panose="020B0606020202030204" pitchFamily="34" charset="0"/>
                </a:rPr>
                <a:t>транспорт</a:t>
              </a:r>
            </a:p>
          </p:txBody>
        </p:sp>
        <p:sp>
          <p:nvSpPr>
            <p:cNvPr id="132" name="TextBox 131"/>
            <p:cNvSpPr txBox="1"/>
            <p:nvPr/>
          </p:nvSpPr>
          <p:spPr>
            <a:xfrm>
              <a:off x="1128319" y="2625053"/>
              <a:ext cx="2582178" cy="264065"/>
            </a:xfrm>
            <a:prstGeom prst="rect">
              <a:avLst/>
            </a:prstGeom>
            <a:noFill/>
          </p:spPr>
          <p:txBody>
            <a:bodyPr wrap="square" lIns="0" tIns="0" rIns="0" bIns="0" rtlCol="0" anchor="t">
              <a:spAutoFit/>
            </a:bodyPr>
            <a:lstStyle/>
            <a:p>
              <a:pPr algn="r" defTabSz="914180">
                <a:spcBef>
                  <a:spcPct val="20000"/>
                </a:spcBef>
                <a:defRPr/>
              </a:pPr>
              <a:r>
                <a:rPr lang="ru-RU" sz="1000" dirty="0">
                  <a:latin typeface="Arial Narrow" panose="020B0606020202030204" pitchFamily="34" charset="0"/>
                </a:rPr>
                <a:t>Северная железная дорога филиал «РЖД</a:t>
              </a:r>
              <a:r>
                <a:rPr lang="ru-RU" sz="1000" dirty="0" smtClean="0">
                  <a:latin typeface="Arial Narrow" panose="020B0606020202030204" pitchFamily="34" charset="0"/>
                </a:rPr>
                <a:t>»</a:t>
              </a:r>
              <a:endParaRPr lang="ru-RU" sz="1000" dirty="0">
                <a:latin typeface="Arial Narrow" panose="020B0606020202030204" pitchFamily="34" charset="0"/>
              </a:endParaRPr>
            </a:p>
          </p:txBody>
        </p:sp>
      </p:grpSp>
      <p:grpSp>
        <p:nvGrpSpPr>
          <p:cNvPr id="134" name="Group 40"/>
          <p:cNvGrpSpPr/>
          <p:nvPr/>
        </p:nvGrpSpPr>
        <p:grpSpPr>
          <a:xfrm>
            <a:off x="1832261" y="6327347"/>
            <a:ext cx="1578128" cy="811915"/>
            <a:chOff x="653919" y="3337457"/>
            <a:chExt cx="2951909" cy="830561"/>
          </a:xfrm>
        </p:grpSpPr>
        <p:sp>
          <p:nvSpPr>
            <p:cNvPr id="135" name="TextBox 134"/>
            <p:cNvSpPr txBox="1"/>
            <p:nvPr/>
          </p:nvSpPr>
          <p:spPr>
            <a:xfrm>
              <a:off x="865124" y="3337457"/>
              <a:ext cx="2300961" cy="314845"/>
            </a:xfrm>
            <a:prstGeom prst="rect">
              <a:avLst/>
            </a:prstGeom>
            <a:noFill/>
          </p:spPr>
          <p:txBody>
            <a:bodyPr wrap="square" lIns="0" tIns="0" rIns="0" bIns="0" rtlCol="0" anchor="ctr">
              <a:spAutoFit/>
            </a:bodyPr>
            <a:lstStyle/>
            <a:p>
              <a:r>
                <a:rPr lang="ru-RU" sz="1000" b="1" dirty="0">
                  <a:latin typeface="Arial Narrow" panose="020B0606020202030204" pitchFamily="34" charset="0"/>
                </a:rPr>
                <a:t>Производство машин и оборудования</a:t>
              </a:r>
            </a:p>
          </p:txBody>
        </p:sp>
        <p:sp>
          <p:nvSpPr>
            <p:cNvPr id="136" name="TextBox 135"/>
            <p:cNvSpPr txBox="1"/>
            <p:nvPr/>
          </p:nvSpPr>
          <p:spPr>
            <a:xfrm>
              <a:off x="653919" y="3632782"/>
              <a:ext cx="2951909" cy="535236"/>
            </a:xfrm>
            <a:prstGeom prst="rect">
              <a:avLst/>
            </a:prstGeom>
            <a:noFill/>
          </p:spPr>
          <p:txBody>
            <a:bodyPr wrap="square" lIns="0" tIns="0" rIns="0" bIns="0" rtlCol="0" anchor="t">
              <a:spAutoFit/>
            </a:bodyPr>
            <a:lstStyle/>
            <a:p>
              <a:pPr defTabSz="914180">
                <a:spcBef>
                  <a:spcPct val="20000"/>
                </a:spcBef>
                <a:defRPr/>
              </a:pPr>
              <a:r>
                <a:rPr lang="ru-RU" sz="1000" dirty="0">
                  <a:latin typeface="Arial Narrow" panose="020B0606020202030204" pitchFamily="34" charset="0"/>
                </a:rPr>
                <a:t>ПАО «ОДК-Сатурн»</a:t>
              </a:r>
            </a:p>
            <a:p>
              <a:pPr defTabSz="914180">
                <a:spcBef>
                  <a:spcPct val="20000"/>
                </a:spcBef>
                <a:defRPr/>
              </a:pPr>
              <a:r>
                <a:rPr lang="ru-RU" sz="1000" dirty="0" smtClean="0">
                  <a:latin typeface="Arial Narrow" panose="020B0606020202030204" pitchFamily="34" charset="0"/>
                </a:rPr>
                <a:t>АО </a:t>
              </a:r>
              <a:r>
                <a:rPr lang="ru-RU" sz="1000" dirty="0">
                  <a:latin typeface="Arial Narrow" panose="020B0606020202030204" pitchFamily="34" charset="0"/>
                </a:rPr>
                <a:t>«ОДК - Газовые турбины»</a:t>
              </a:r>
            </a:p>
            <a:p>
              <a:pPr defTabSz="914180">
                <a:spcBef>
                  <a:spcPct val="20000"/>
                </a:spcBef>
                <a:defRPr/>
              </a:pPr>
              <a:r>
                <a:rPr lang="ru-RU" sz="1000" dirty="0" smtClean="0">
                  <a:latin typeface="Arial Narrow" panose="020B0606020202030204" pitchFamily="34" charset="0"/>
                </a:rPr>
                <a:t>ПАО «Автодизель»</a:t>
              </a:r>
              <a:endParaRPr lang="ru-RU" sz="1000" dirty="0">
                <a:latin typeface="Arial Narrow" panose="020B0606020202030204" pitchFamily="34" charset="0"/>
              </a:endParaRPr>
            </a:p>
          </p:txBody>
        </p:sp>
      </p:grpSp>
      <p:sp>
        <p:nvSpPr>
          <p:cNvPr id="137" name="Oval 35"/>
          <p:cNvSpPr/>
          <p:nvPr/>
        </p:nvSpPr>
        <p:spPr>
          <a:xfrm>
            <a:off x="1362002" y="8468205"/>
            <a:ext cx="265811" cy="2590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sz="1000" dirty="0">
              <a:solidFill>
                <a:schemeClr val="tx1"/>
              </a:solidFill>
              <a:latin typeface="Arial Narrow" panose="020B0606020202030204" pitchFamily="34" charset="0"/>
            </a:endParaRPr>
          </a:p>
        </p:txBody>
      </p:sp>
      <p:grpSp>
        <p:nvGrpSpPr>
          <p:cNvPr id="138" name="Group 32"/>
          <p:cNvGrpSpPr/>
          <p:nvPr/>
        </p:nvGrpSpPr>
        <p:grpSpPr>
          <a:xfrm>
            <a:off x="1875881" y="7437604"/>
            <a:ext cx="1487863" cy="658776"/>
            <a:chOff x="5216691" y="1378525"/>
            <a:chExt cx="2936620" cy="278620"/>
          </a:xfrm>
        </p:grpSpPr>
        <p:sp>
          <p:nvSpPr>
            <p:cNvPr id="139" name="TextBox 138"/>
            <p:cNvSpPr txBox="1"/>
            <p:nvPr/>
          </p:nvSpPr>
          <p:spPr>
            <a:xfrm>
              <a:off x="5502951" y="1378525"/>
              <a:ext cx="2003123" cy="130169"/>
            </a:xfrm>
            <a:prstGeom prst="rect">
              <a:avLst/>
            </a:prstGeom>
            <a:noFill/>
          </p:spPr>
          <p:txBody>
            <a:bodyPr wrap="square" lIns="0" tIns="0" rIns="0" bIns="0" rtlCol="0" anchor="ctr">
              <a:spAutoFit/>
            </a:bodyPr>
            <a:lstStyle/>
            <a:p>
              <a:pPr lvl="0"/>
              <a:r>
                <a:rPr lang="ru-RU" sz="1000" b="1" dirty="0">
                  <a:latin typeface="Arial Narrow" panose="020B0606020202030204" pitchFamily="34" charset="0"/>
                  <a:cs typeface="Times New Roman" panose="02020603050405020304" pitchFamily="18" charset="0"/>
                </a:rPr>
                <a:t>Пищевая промышленность</a:t>
              </a:r>
              <a:endParaRPr lang="ru-RU" sz="1000" b="1" dirty="0">
                <a:latin typeface="Arial Narrow" panose="020B0606020202030204" pitchFamily="34" charset="0"/>
              </a:endParaRPr>
            </a:p>
          </p:txBody>
        </p:sp>
        <p:sp>
          <p:nvSpPr>
            <p:cNvPr id="140" name="TextBox 139"/>
            <p:cNvSpPr txBox="1"/>
            <p:nvPr/>
          </p:nvSpPr>
          <p:spPr>
            <a:xfrm>
              <a:off x="5216691" y="1526976"/>
              <a:ext cx="2936620" cy="130169"/>
            </a:xfrm>
            <a:prstGeom prst="rect">
              <a:avLst/>
            </a:prstGeom>
            <a:noFill/>
          </p:spPr>
          <p:txBody>
            <a:bodyPr wrap="square" lIns="0" tIns="0" rIns="0" bIns="0" rtlCol="0" anchor="t">
              <a:spAutoFit/>
            </a:bodyPr>
            <a:lstStyle/>
            <a:p>
              <a:pPr defTabSz="914180">
                <a:spcBef>
                  <a:spcPct val="20000"/>
                </a:spcBef>
                <a:defRPr/>
              </a:pPr>
              <a:r>
                <a:rPr lang="ru-RU" sz="1000" dirty="0">
                  <a:latin typeface="Arial Narrow" panose="020B0606020202030204" pitchFamily="34" charset="0"/>
                </a:rPr>
                <a:t>ООО «ПК «Балтика» филиал «Пивзавод «</a:t>
              </a:r>
              <a:r>
                <a:rPr lang="ru-RU" sz="1000" dirty="0" err="1">
                  <a:latin typeface="Arial Narrow" panose="020B0606020202030204" pitchFamily="34" charset="0"/>
                </a:rPr>
                <a:t>Ярпиво</a:t>
              </a:r>
              <a:r>
                <a:rPr lang="ru-RU" sz="1000" dirty="0">
                  <a:latin typeface="Arial Narrow" panose="020B0606020202030204" pitchFamily="34" charset="0"/>
                </a:rPr>
                <a:t>»</a:t>
              </a:r>
            </a:p>
          </p:txBody>
        </p:sp>
      </p:grpSp>
      <p:sp>
        <p:nvSpPr>
          <p:cNvPr id="141" name="Oval 58"/>
          <p:cNvSpPr/>
          <p:nvPr/>
        </p:nvSpPr>
        <p:spPr>
          <a:xfrm>
            <a:off x="1660469" y="6351691"/>
            <a:ext cx="265811" cy="2590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sz="1000" b="1" dirty="0">
              <a:solidFill>
                <a:schemeClr val="tx1"/>
              </a:solidFill>
              <a:latin typeface="Arial Narrow" panose="020B0606020202030204" pitchFamily="34" charset="0"/>
            </a:endParaRPr>
          </a:p>
        </p:txBody>
      </p:sp>
      <p:grpSp>
        <p:nvGrpSpPr>
          <p:cNvPr id="142" name="Group 36"/>
          <p:cNvGrpSpPr/>
          <p:nvPr/>
        </p:nvGrpSpPr>
        <p:grpSpPr>
          <a:xfrm>
            <a:off x="146909" y="8452766"/>
            <a:ext cx="1293952" cy="762458"/>
            <a:chOff x="5888281" y="2501719"/>
            <a:chExt cx="2491055" cy="762458"/>
          </a:xfrm>
        </p:grpSpPr>
        <p:sp>
          <p:nvSpPr>
            <p:cNvPr id="143" name="TextBox 142"/>
            <p:cNvSpPr txBox="1"/>
            <p:nvPr/>
          </p:nvSpPr>
          <p:spPr>
            <a:xfrm>
              <a:off x="6286747" y="2501719"/>
              <a:ext cx="1852985" cy="153888"/>
            </a:xfrm>
            <a:prstGeom prst="rect">
              <a:avLst/>
            </a:prstGeom>
            <a:noFill/>
          </p:spPr>
          <p:txBody>
            <a:bodyPr wrap="square" lIns="0" tIns="0" rIns="0" bIns="0" rtlCol="0" anchor="ctr">
              <a:spAutoFit/>
            </a:bodyPr>
            <a:lstStyle/>
            <a:p>
              <a:pPr algn="r"/>
              <a:r>
                <a:rPr lang="ru-RU" sz="1000" b="1" dirty="0">
                  <a:latin typeface="Arial Narrow" panose="020B0606020202030204" pitchFamily="34" charset="0"/>
                </a:rPr>
                <a:t>Банковская сфера</a:t>
              </a:r>
            </a:p>
          </p:txBody>
        </p:sp>
        <p:sp>
          <p:nvSpPr>
            <p:cNvPr id="144" name="TextBox 143"/>
            <p:cNvSpPr txBox="1"/>
            <p:nvPr/>
          </p:nvSpPr>
          <p:spPr>
            <a:xfrm>
              <a:off x="5888281" y="2740957"/>
              <a:ext cx="2491055" cy="523220"/>
            </a:xfrm>
            <a:prstGeom prst="rect">
              <a:avLst/>
            </a:prstGeom>
            <a:noFill/>
          </p:spPr>
          <p:txBody>
            <a:bodyPr wrap="square" lIns="0" tIns="0" rIns="0" bIns="0" rtlCol="0" anchor="t">
              <a:spAutoFit/>
            </a:bodyPr>
            <a:lstStyle/>
            <a:p>
              <a:pPr algn="r" defTabSz="914180">
                <a:spcBef>
                  <a:spcPct val="20000"/>
                </a:spcBef>
                <a:defRPr/>
              </a:pPr>
              <a:r>
                <a:rPr lang="ru-RU" sz="1000" dirty="0">
                  <a:latin typeface="Arial Narrow" panose="020B0606020202030204" pitchFamily="34" charset="0"/>
                </a:rPr>
                <a:t>ПАО «Сбербанк России»</a:t>
              </a:r>
            </a:p>
            <a:p>
              <a:pPr algn="r" defTabSz="914180">
                <a:spcBef>
                  <a:spcPct val="20000"/>
                </a:spcBef>
                <a:defRPr/>
              </a:pPr>
              <a:r>
                <a:rPr lang="ru-RU" sz="1000" dirty="0">
                  <a:latin typeface="Arial Narrow" panose="020B0606020202030204" pitchFamily="34" charset="0"/>
                </a:rPr>
                <a:t>ПАО «Райффайзенбанк»</a:t>
              </a:r>
            </a:p>
            <a:p>
              <a:pPr algn="r" defTabSz="914180">
                <a:spcBef>
                  <a:spcPct val="20000"/>
                </a:spcBef>
                <a:defRPr/>
              </a:pPr>
              <a:r>
                <a:rPr lang="ru-RU" sz="1000" dirty="0">
                  <a:latin typeface="Arial Narrow" panose="020B0606020202030204" pitchFamily="34" charset="0"/>
                </a:rPr>
                <a:t> ПАО «Промсвязьбанк»</a:t>
              </a:r>
            </a:p>
          </p:txBody>
        </p:sp>
      </p:grpSp>
      <p:sp>
        <p:nvSpPr>
          <p:cNvPr id="145" name="Oval 62"/>
          <p:cNvSpPr/>
          <p:nvPr/>
        </p:nvSpPr>
        <p:spPr>
          <a:xfrm>
            <a:off x="1673690" y="7554997"/>
            <a:ext cx="265811" cy="2590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sz="1000" dirty="0">
              <a:solidFill>
                <a:schemeClr val="tx1"/>
              </a:solidFill>
              <a:latin typeface="Arial Narrow" panose="020B0606020202030204" pitchFamily="34" charset="0"/>
            </a:endParaRPr>
          </a:p>
        </p:txBody>
      </p:sp>
      <p:sp>
        <p:nvSpPr>
          <p:cNvPr id="149" name="Oval 66"/>
          <p:cNvSpPr/>
          <p:nvPr/>
        </p:nvSpPr>
        <p:spPr>
          <a:xfrm>
            <a:off x="1695369" y="8468106"/>
            <a:ext cx="265811" cy="2590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sz="1000" dirty="0">
              <a:solidFill>
                <a:schemeClr val="tx1"/>
              </a:solidFill>
              <a:latin typeface="Arial Narrow" panose="020B0606020202030204" pitchFamily="34" charset="0"/>
            </a:endParaRPr>
          </a:p>
        </p:txBody>
      </p:sp>
      <p:cxnSp>
        <p:nvCxnSpPr>
          <p:cNvPr id="150" name="Straight Connector 67"/>
          <p:cNvCxnSpPr/>
          <p:nvPr/>
        </p:nvCxnSpPr>
        <p:spPr>
          <a:xfrm flipH="1" flipV="1">
            <a:off x="1635151" y="6388142"/>
            <a:ext cx="25201" cy="2998577"/>
          </a:xfrm>
          <a:prstGeom prst="line">
            <a:avLst/>
          </a:prstGeom>
          <a:ln w="19050">
            <a:solidFill>
              <a:schemeClr val="bg1">
                <a:lumMod val="7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152" name="Freeform 5"/>
          <p:cNvSpPr>
            <a:spLocks noEditPoints="1"/>
          </p:cNvSpPr>
          <p:nvPr/>
        </p:nvSpPr>
        <p:spPr bwMode="auto">
          <a:xfrm>
            <a:off x="5164275" y="7663251"/>
            <a:ext cx="136017" cy="13648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91417" tIns="45709" rIns="91417" bIns="45709" numCol="1" anchor="t" anchorCtr="0" compatLnSpc="1">
            <a:prstTxWarp prst="textNoShape">
              <a:avLst/>
            </a:prstTxWarp>
          </a:bodyPr>
          <a:lstStyle/>
          <a:p>
            <a:endParaRPr lang="en-US" sz="1000" dirty="0">
              <a:latin typeface="Arial Narrow" panose="020B0606020202030204" pitchFamily="34" charset="0"/>
            </a:endParaRPr>
          </a:p>
        </p:txBody>
      </p:sp>
      <p:sp>
        <p:nvSpPr>
          <p:cNvPr id="156" name="Freeform 135"/>
          <p:cNvSpPr>
            <a:spLocks noEditPoints="1"/>
          </p:cNvSpPr>
          <p:nvPr/>
        </p:nvSpPr>
        <p:spPr bwMode="auto">
          <a:xfrm>
            <a:off x="1773590" y="8572656"/>
            <a:ext cx="111408" cy="104717"/>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17" tIns="45709" rIns="91417" bIns="45709" numCol="1" anchor="t" anchorCtr="0" compatLnSpc="1">
            <a:prstTxWarp prst="textNoShape">
              <a:avLst/>
            </a:prstTxWarp>
          </a:bodyPr>
          <a:lstStyle/>
          <a:p>
            <a:endParaRPr lang="en-US" sz="1000" dirty="0">
              <a:latin typeface="Arial Narrow" panose="020B0606020202030204" pitchFamily="34" charset="0"/>
            </a:endParaRPr>
          </a:p>
        </p:txBody>
      </p:sp>
      <p:sp>
        <p:nvSpPr>
          <p:cNvPr id="4110" name="Прямоугольник 4109"/>
          <p:cNvSpPr/>
          <p:nvPr/>
        </p:nvSpPr>
        <p:spPr>
          <a:xfrm>
            <a:off x="186941" y="5908229"/>
            <a:ext cx="2896417" cy="400110"/>
          </a:xfrm>
          <a:prstGeom prst="rect">
            <a:avLst/>
          </a:prstGeom>
        </p:spPr>
        <p:txBody>
          <a:bodyPr wrap="square" lIns="91417" tIns="45709" rIns="91417" bIns="45709">
            <a:spAutoFit/>
          </a:bodyPr>
          <a:lstStyle/>
          <a:p>
            <a:pPr algn="ctr"/>
            <a:r>
              <a:rPr lang="ru-RU" sz="1000" b="1" dirty="0">
                <a:latin typeface="Arial Narrow" panose="020B0606020202030204" pitchFamily="34" charset="0"/>
                <a:cs typeface="Times New Roman" panose="02020603050405020304" pitchFamily="18" charset="0"/>
              </a:rPr>
              <a:t>КРУПНЫЕ НАЛОГОПЛАТЕЛЬЩИКИ В ЯРОСЛАВСКОЙ ОБЛАСТИ </a:t>
            </a:r>
          </a:p>
        </p:txBody>
      </p:sp>
      <p:sp>
        <p:nvSpPr>
          <p:cNvPr id="82" name="Oval 30"/>
          <p:cNvSpPr/>
          <p:nvPr/>
        </p:nvSpPr>
        <p:spPr>
          <a:xfrm>
            <a:off x="1362269" y="7544110"/>
            <a:ext cx="265811" cy="2590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sz="1000" dirty="0">
              <a:solidFill>
                <a:schemeClr val="tx1"/>
              </a:solidFill>
              <a:latin typeface="Arial Narrow" panose="020B0606020202030204" pitchFamily="34" charset="0"/>
            </a:endParaRPr>
          </a:p>
        </p:txBody>
      </p:sp>
      <p:sp>
        <p:nvSpPr>
          <p:cNvPr id="92" name="Freeform 35"/>
          <p:cNvSpPr>
            <a:spLocks noEditPoints="1"/>
          </p:cNvSpPr>
          <p:nvPr/>
        </p:nvSpPr>
        <p:spPr bwMode="auto">
          <a:xfrm>
            <a:off x="1755001" y="7600703"/>
            <a:ext cx="112139" cy="145909"/>
          </a:xfrm>
          <a:custGeom>
            <a:avLst/>
            <a:gdLst/>
            <a:ahLst/>
            <a:cxnLst>
              <a:cxn ang="0">
                <a:pos x="37" y="23"/>
              </a:cxn>
              <a:cxn ang="0">
                <a:pos x="37" y="3"/>
              </a:cxn>
              <a:cxn ang="0">
                <a:pos x="40" y="3"/>
              </a:cxn>
              <a:cxn ang="0">
                <a:pos x="40" y="0"/>
              </a:cxn>
              <a:cxn ang="0">
                <a:pos x="17" y="0"/>
              </a:cxn>
              <a:cxn ang="0">
                <a:pos x="17" y="3"/>
              </a:cxn>
              <a:cxn ang="0">
                <a:pos x="20" y="3"/>
              </a:cxn>
              <a:cxn ang="0">
                <a:pos x="20" y="23"/>
              </a:cxn>
              <a:cxn ang="0">
                <a:pos x="0" y="60"/>
              </a:cxn>
              <a:cxn ang="0">
                <a:pos x="9" y="69"/>
              </a:cxn>
              <a:cxn ang="0">
                <a:pos x="49" y="69"/>
              </a:cxn>
              <a:cxn ang="0">
                <a:pos x="57" y="60"/>
              </a:cxn>
              <a:cxn ang="0">
                <a:pos x="37" y="23"/>
              </a:cxn>
              <a:cxn ang="0">
                <a:pos x="49" y="66"/>
              </a:cxn>
              <a:cxn ang="0">
                <a:pos x="9" y="66"/>
              </a:cxn>
              <a:cxn ang="0">
                <a:pos x="3" y="60"/>
              </a:cxn>
              <a:cxn ang="0">
                <a:pos x="22" y="24"/>
              </a:cxn>
              <a:cxn ang="0">
                <a:pos x="23" y="24"/>
              </a:cxn>
              <a:cxn ang="0">
                <a:pos x="23" y="3"/>
              </a:cxn>
              <a:cxn ang="0">
                <a:pos x="34" y="3"/>
              </a:cxn>
              <a:cxn ang="0">
                <a:pos x="34" y="24"/>
              </a:cxn>
              <a:cxn ang="0">
                <a:pos x="35" y="24"/>
              </a:cxn>
              <a:cxn ang="0">
                <a:pos x="54" y="60"/>
              </a:cxn>
              <a:cxn ang="0">
                <a:pos x="49" y="66"/>
              </a:cxn>
              <a:cxn ang="0">
                <a:pos x="20" y="55"/>
              </a:cxn>
              <a:cxn ang="0">
                <a:pos x="17" y="58"/>
              </a:cxn>
              <a:cxn ang="0">
                <a:pos x="14" y="55"/>
              </a:cxn>
              <a:cxn ang="0">
                <a:pos x="17" y="52"/>
              </a:cxn>
              <a:cxn ang="0">
                <a:pos x="20" y="55"/>
              </a:cxn>
              <a:cxn ang="0">
                <a:pos x="37" y="59"/>
              </a:cxn>
              <a:cxn ang="0">
                <a:pos x="33" y="63"/>
              </a:cxn>
              <a:cxn ang="0">
                <a:pos x="29" y="59"/>
              </a:cxn>
              <a:cxn ang="0">
                <a:pos x="33" y="55"/>
              </a:cxn>
              <a:cxn ang="0">
                <a:pos x="37" y="59"/>
              </a:cxn>
              <a:cxn ang="0">
                <a:pos x="30" y="54"/>
              </a:cxn>
              <a:cxn ang="0">
                <a:pos x="27" y="57"/>
              </a:cxn>
              <a:cxn ang="0">
                <a:pos x="23" y="54"/>
              </a:cxn>
              <a:cxn ang="0">
                <a:pos x="27" y="50"/>
              </a:cxn>
              <a:cxn ang="0">
                <a:pos x="30" y="54"/>
              </a:cxn>
              <a:cxn ang="0">
                <a:pos x="26" y="49"/>
              </a:cxn>
              <a:cxn ang="0">
                <a:pos x="21" y="44"/>
              </a:cxn>
              <a:cxn ang="0">
                <a:pos x="26" y="39"/>
              </a:cxn>
              <a:cxn ang="0">
                <a:pos x="31" y="44"/>
              </a:cxn>
              <a:cxn ang="0">
                <a:pos x="26" y="49"/>
              </a:cxn>
              <a:cxn ang="0">
                <a:pos x="34" y="44"/>
              </a:cxn>
              <a:cxn ang="0">
                <a:pos x="37" y="41"/>
              </a:cxn>
              <a:cxn ang="0">
                <a:pos x="40" y="44"/>
              </a:cxn>
              <a:cxn ang="0">
                <a:pos x="37" y="47"/>
              </a:cxn>
              <a:cxn ang="0">
                <a:pos x="34" y="44"/>
              </a:cxn>
              <a:cxn ang="0">
                <a:pos x="37" y="51"/>
              </a:cxn>
              <a:cxn ang="0">
                <a:pos x="35" y="53"/>
              </a:cxn>
              <a:cxn ang="0">
                <a:pos x="33" y="51"/>
              </a:cxn>
              <a:cxn ang="0">
                <a:pos x="35" y="49"/>
              </a:cxn>
              <a:cxn ang="0">
                <a:pos x="37" y="51"/>
              </a:cxn>
              <a:cxn ang="0">
                <a:pos x="37" y="51"/>
              </a:cxn>
              <a:cxn ang="0">
                <a:pos x="37" y="51"/>
              </a:cxn>
            </a:cxnLst>
            <a:rect l="0" t="0" r="r" b="b"/>
            <a:pathLst>
              <a:path w="57" h="69">
                <a:moveTo>
                  <a:pt x="37" y="23"/>
                </a:moveTo>
                <a:cubicBezTo>
                  <a:pt x="37" y="3"/>
                  <a:pt x="37" y="3"/>
                  <a:pt x="37" y="3"/>
                </a:cubicBezTo>
                <a:cubicBezTo>
                  <a:pt x="40" y="3"/>
                  <a:pt x="40" y="3"/>
                  <a:pt x="40" y="3"/>
                </a:cubicBezTo>
                <a:cubicBezTo>
                  <a:pt x="40" y="0"/>
                  <a:pt x="40" y="0"/>
                  <a:pt x="40" y="0"/>
                </a:cubicBezTo>
                <a:cubicBezTo>
                  <a:pt x="17" y="0"/>
                  <a:pt x="17" y="0"/>
                  <a:pt x="17" y="0"/>
                </a:cubicBezTo>
                <a:cubicBezTo>
                  <a:pt x="17" y="3"/>
                  <a:pt x="17" y="3"/>
                  <a:pt x="17" y="3"/>
                </a:cubicBezTo>
                <a:cubicBezTo>
                  <a:pt x="20" y="3"/>
                  <a:pt x="20" y="3"/>
                  <a:pt x="20" y="3"/>
                </a:cubicBezTo>
                <a:cubicBezTo>
                  <a:pt x="20" y="23"/>
                  <a:pt x="20" y="23"/>
                  <a:pt x="20" y="23"/>
                </a:cubicBezTo>
                <a:cubicBezTo>
                  <a:pt x="20" y="23"/>
                  <a:pt x="0" y="51"/>
                  <a:pt x="0" y="60"/>
                </a:cubicBezTo>
                <a:cubicBezTo>
                  <a:pt x="0" y="69"/>
                  <a:pt x="9" y="69"/>
                  <a:pt x="9" y="69"/>
                </a:cubicBezTo>
                <a:cubicBezTo>
                  <a:pt x="49" y="69"/>
                  <a:pt x="49" y="69"/>
                  <a:pt x="49" y="69"/>
                </a:cubicBezTo>
                <a:cubicBezTo>
                  <a:pt x="49" y="69"/>
                  <a:pt x="57" y="69"/>
                  <a:pt x="57" y="60"/>
                </a:cubicBezTo>
                <a:cubicBezTo>
                  <a:pt x="57" y="51"/>
                  <a:pt x="37" y="23"/>
                  <a:pt x="37" y="23"/>
                </a:cubicBezTo>
                <a:close/>
                <a:moveTo>
                  <a:pt x="49" y="66"/>
                </a:moveTo>
                <a:cubicBezTo>
                  <a:pt x="9" y="66"/>
                  <a:pt x="9" y="66"/>
                  <a:pt x="9" y="66"/>
                </a:cubicBezTo>
                <a:cubicBezTo>
                  <a:pt x="8" y="66"/>
                  <a:pt x="3" y="65"/>
                  <a:pt x="3" y="60"/>
                </a:cubicBezTo>
                <a:cubicBezTo>
                  <a:pt x="3" y="54"/>
                  <a:pt x="15" y="35"/>
                  <a:pt x="22" y="24"/>
                </a:cubicBezTo>
                <a:cubicBezTo>
                  <a:pt x="23" y="24"/>
                  <a:pt x="23" y="24"/>
                  <a:pt x="23" y="24"/>
                </a:cubicBezTo>
                <a:cubicBezTo>
                  <a:pt x="23" y="3"/>
                  <a:pt x="23" y="3"/>
                  <a:pt x="23" y="3"/>
                </a:cubicBezTo>
                <a:cubicBezTo>
                  <a:pt x="34" y="3"/>
                  <a:pt x="34" y="3"/>
                  <a:pt x="34" y="3"/>
                </a:cubicBezTo>
                <a:cubicBezTo>
                  <a:pt x="34" y="24"/>
                  <a:pt x="34" y="24"/>
                  <a:pt x="34" y="24"/>
                </a:cubicBezTo>
                <a:cubicBezTo>
                  <a:pt x="35" y="24"/>
                  <a:pt x="35" y="24"/>
                  <a:pt x="35" y="24"/>
                </a:cubicBezTo>
                <a:cubicBezTo>
                  <a:pt x="42" y="35"/>
                  <a:pt x="54" y="54"/>
                  <a:pt x="54" y="60"/>
                </a:cubicBezTo>
                <a:cubicBezTo>
                  <a:pt x="54" y="65"/>
                  <a:pt x="50" y="66"/>
                  <a:pt x="49" y="66"/>
                </a:cubicBezTo>
                <a:close/>
                <a:moveTo>
                  <a:pt x="20" y="55"/>
                </a:moveTo>
                <a:cubicBezTo>
                  <a:pt x="20" y="56"/>
                  <a:pt x="19" y="58"/>
                  <a:pt x="17" y="58"/>
                </a:cubicBezTo>
                <a:cubicBezTo>
                  <a:pt x="16" y="58"/>
                  <a:pt x="14" y="56"/>
                  <a:pt x="14" y="55"/>
                </a:cubicBezTo>
                <a:cubicBezTo>
                  <a:pt x="14" y="53"/>
                  <a:pt x="16" y="52"/>
                  <a:pt x="17" y="52"/>
                </a:cubicBezTo>
                <a:cubicBezTo>
                  <a:pt x="19" y="52"/>
                  <a:pt x="20" y="53"/>
                  <a:pt x="20" y="55"/>
                </a:cubicBezTo>
                <a:close/>
                <a:moveTo>
                  <a:pt x="37" y="59"/>
                </a:moveTo>
                <a:cubicBezTo>
                  <a:pt x="37" y="61"/>
                  <a:pt x="35" y="63"/>
                  <a:pt x="33" y="63"/>
                </a:cubicBezTo>
                <a:cubicBezTo>
                  <a:pt x="31" y="63"/>
                  <a:pt x="29" y="61"/>
                  <a:pt x="29" y="59"/>
                </a:cubicBezTo>
                <a:cubicBezTo>
                  <a:pt x="29" y="57"/>
                  <a:pt x="31" y="55"/>
                  <a:pt x="33" y="55"/>
                </a:cubicBezTo>
                <a:cubicBezTo>
                  <a:pt x="35" y="55"/>
                  <a:pt x="37" y="57"/>
                  <a:pt x="37" y="59"/>
                </a:cubicBezTo>
                <a:close/>
                <a:moveTo>
                  <a:pt x="30" y="54"/>
                </a:moveTo>
                <a:cubicBezTo>
                  <a:pt x="30" y="56"/>
                  <a:pt x="29" y="57"/>
                  <a:pt x="27" y="57"/>
                </a:cubicBezTo>
                <a:cubicBezTo>
                  <a:pt x="25" y="57"/>
                  <a:pt x="23" y="56"/>
                  <a:pt x="23" y="54"/>
                </a:cubicBezTo>
                <a:cubicBezTo>
                  <a:pt x="23" y="52"/>
                  <a:pt x="25" y="50"/>
                  <a:pt x="27" y="50"/>
                </a:cubicBezTo>
                <a:cubicBezTo>
                  <a:pt x="29" y="50"/>
                  <a:pt x="30" y="52"/>
                  <a:pt x="30" y="54"/>
                </a:cubicBezTo>
                <a:close/>
                <a:moveTo>
                  <a:pt x="26" y="49"/>
                </a:moveTo>
                <a:cubicBezTo>
                  <a:pt x="23" y="49"/>
                  <a:pt x="21" y="47"/>
                  <a:pt x="21" y="44"/>
                </a:cubicBezTo>
                <a:cubicBezTo>
                  <a:pt x="21" y="41"/>
                  <a:pt x="23" y="39"/>
                  <a:pt x="26" y="39"/>
                </a:cubicBezTo>
                <a:cubicBezTo>
                  <a:pt x="29" y="39"/>
                  <a:pt x="31" y="41"/>
                  <a:pt x="31" y="44"/>
                </a:cubicBezTo>
                <a:cubicBezTo>
                  <a:pt x="31" y="47"/>
                  <a:pt x="29" y="49"/>
                  <a:pt x="26" y="49"/>
                </a:cubicBezTo>
                <a:close/>
                <a:moveTo>
                  <a:pt x="34" y="44"/>
                </a:moveTo>
                <a:cubicBezTo>
                  <a:pt x="34" y="43"/>
                  <a:pt x="35" y="41"/>
                  <a:pt x="37" y="41"/>
                </a:cubicBezTo>
                <a:cubicBezTo>
                  <a:pt x="38" y="41"/>
                  <a:pt x="40" y="43"/>
                  <a:pt x="40" y="44"/>
                </a:cubicBezTo>
                <a:cubicBezTo>
                  <a:pt x="40" y="46"/>
                  <a:pt x="38" y="47"/>
                  <a:pt x="37" y="47"/>
                </a:cubicBezTo>
                <a:cubicBezTo>
                  <a:pt x="35" y="47"/>
                  <a:pt x="34" y="46"/>
                  <a:pt x="34" y="44"/>
                </a:cubicBezTo>
                <a:close/>
                <a:moveTo>
                  <a:pt x="37" y="51"/>
                </a:moveTo>
                <a:cubicBezTo>
                  <a:pt x="37" y="52"/>
                  <a:pt x="36" y="53"/>
                  <a:pt x="35" y="53"/>
                </a:cubicBezTo>
                <a:cubicBezTo>
                  <a:pt x="34" y="53"/>
                  <a:pt x="33" y="52"/>
                  <a:pt x="33" y="51"/>
                </a:cubicBezTo>
                <a:cubicBezTo>
                  <a:pt x="33" y="50"/>
                  <a:pt x="34" y="49"/>
                  <a:pt x="35" y="49"/>
                </a:cubicBezTo>
                <a:cubicBezTo>
                  <a:pt x="36" y="49"/>
                  <a:pt x="37" y="50"/>
                  <a:pt x="37" y="51"/>
                </a:cubicBezTo>
                <a:close/>
                <a:moveTo>
                  <a:pt x="37" y="51"/>
                </a:moveTo>
                <a:cubicBezTo>
                  <a:pt x="37" y="51"/>
                  <a:pt x="37" y="51"/>
                  <a:pt x="37" y="51"/>
                </a:cubicBezTo>
              </a:path>
            </a:pathLst>
          </a:custGeom>
          <a:solidFill>
            <a:schemeClr val="bg1"/>
          </a:solidFill>
          <a:ln w="9525">
            <a:noFill/>
            <a:round/>
            <a:headEnd/>
            <a:tailEnd/>
          </a:ln>
        </p:spPr>
        <p:txBody>
          <a:bodyPr vert="horz" wrap="square" lIns="91417" tIns="45709" rIns="91417" bIns="45709" numCol="1" anchor="t" anchorCtr="0" compatLnSpc="1">
            <a:prstTxWarp prst="textNoShape">
              <a:avLst/>
            </a:prstTxWarp>
          </a:bodyPr>
          <a:lstStyle/>
          <a:p>
            <a:endParaRPr lang="en-US" b="1" dirty="0"/>
          </a:p>
        </p:txBody>
      </p:sp>
      <p:grpSp>
        <p:nvGrpSpPr>
          <p:cNvPr id="98" name="Group 45"/>
          <p:cNvGrpSpPr/>
          <p:nvPr/>
        </p:nvGrpSpPr>
        <p:grpSpPr>
          <a:xfrm>
            <a:off x="1400318" y="6378965"/>
            <a:ext cx="168848" cy="172585"/>
            <a:chOff x="2684463" y="3948114"/>
            <a:chExt cx="641350" cy="725487"/>
          </a:xfrm>
          <a:solidFill>
            <a:schemeClr val="bg1"/>
          </a:solidFill>
        </p:grpSpPr>
        <p:sp>
          <p:nvSpPr>
            <p:cNvPr id="99" name="Freeform 90"/>
            <p:cNvSpPr>
              <a:spLocks/>
            </p:cNvSpPr>
            <p:nvPr/>
          </p:nvSpPr>
          <p:spPr bwMode="auto">
            <a:xfrm>
              <a:off x="2684463" y="4194176"/>
              <a:ext cx="520700" cy="479425"/>
            </a:xfrm>
            <a:custGeom>
              <a:avLst/>
              <a:gdLst/>
              <a:ahLst/>
              <a:cxnLst>
                <a:cxn ang="0">
                  <a:pos x="309" y="281"/>
                </a:cxn>
                <a:cxn ang="0">
                  <a:pos x="309" y="125"/>
                </a:cxn>
                <a:cxn ang="0">
                  <a:pos x="172" y="125"/>
                </a:cxn>
                <a:cxn ang="0">
                  <a:pos x="172" y="22"/>
                </a:cxn>
                <a:cxn ang="0">
                  <a:pos x="117" y="22"/>
                </a:cxn>
                <a:cxn ang="0">
                  <a:pos x="117" y="125"/>
                </a:cxn>
                <a:cxn ang="0">
                  <a:pos x="87" y="125"/>
                </a:cxn>
                <a:cxn ang="0">
                  <a:pos x="87" y="0"/>
                </a:cxn>
                <a:cxn ang="0">
                  <a:pos x="32" y="0"/>
                </a:cxn>
                <a:cxn ang="0">
                  <a:pos x="32" y="125"/>
                </a:cxn>
                <a:cxn ang="0">
                  <a:pos x="21" y="125"/>
                </a:cxn>
                <a:cxn ang="0">
                  <a:pos x="21" y="281"/>
                </a:cxn>
                <a:cxn ang="0">
                  <a:pos x="0" y="281"/>
                </a:cxn>
                <a:cxn ang="0">
                  <a:pos x="0" y="302"/>
                </a:cxn>
                <a:cxn ang="0">
                  <a:pos x="328" y="302"/>
                </a:cxn>
                <a:cxn ang="0">
                  <a:pos x="328" y="281"/>
                </a:cxn>
                <a:cxn ang="0">
                  <a:pos x="309" y="281"/>
                </a:cxn>
              </a:cxnLst>
              <a:rect l="0" t="0" r="r" b="b"/>
              <a:pathLst>
                <a:path w="328" h="302">
                  <a:moveTo>
                    <a:pt x="309" y="281"/>
                  </a:moveTo>
                  <a:lnTo>
                    <a:pt x="309" y="125"/>
                  </a:lnTo>
                  <a:lnTo>
                    <a:pt x="172" y="125"/>
                  </a:lnTo>
                  <a:lnTo>
                    <a:pt x="172" y="22"/>
                  </a:lnTo>
                  <a:lnTo>
                    <a:pt x="117" y="22"/>
                  </a:lnTo>
                  <a:lnTo>
                    <a:pt x="117" y="125"/>
                  </a:lnTo>
                  <a:lnTo>
                    <a:pt x="87" y="125"/>
                  </a:lnTo>
                  <a:lnTo>
                    <a:pt x="87" y="0"/>
                  </a:lnTo>
                  <a:lnTo>
                    <a:pt x="32" y="0"/>
                  </a:lnTo>
                  <a:lnTo>
                    <a:pt x="32" y="125"/>
                  </a:lnTo>
                  <a:lnTo>
                    <a:pt x="21" y="125"/>
                  </a:lnTo>
                  <a:lnTo>
                    <a:pt x="21" y="281"/>
                  </a:lnTo>
                  <a:lnTo>
                    <a:pt x="0" y="281"/>
                  </a:lnTo>
                  <a:lnTo>
                    <a:pt x="0" y="302"/>
                  </a:lnTo>
                  <a:lnTo>
                    <a:pt x="328" y="302"/>
                  </a:lnTo>
                  <a:lnTo>
                    <a:pt x="328" y="281"/>
                  </a:lnTo>
                  <a:lnTo>
                    <a:pt x="309" y="28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Rectangle 91"/>
            <p:cNvSpPr>
              <a:spLocks noChangeArrowheads="1"/>
            </p:cNvSpPr>
            <p:nvPr/>
          </p:nvSpPr>
          <p:spPr bwMode="auto">
            <a:xfrm>
              <a:off x="2752725" y="4435476"/>
              <a:ext cx="58738" cy="603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 name="Rectangle 92"/>
            <p:cNvSpPr>
              <a:spLocks noChangeArrowheads="1"/>
            </p:cNvSpPr>
            <p:nvPr/>
          </p:nvSpPr>
          <p:spPr bwMode="auto">
            <a:xfrm>
              <a:off x="2865438" y="4435476"/>
              <a:ext cx="60325" cy="603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Rectangle 93"/>
            <p:cNvSpPr>
              <a:spLocks noChangeArrowheads="1"/>
            </p:cNvSpPr>
            <p:nvPr/>
          </p:nvSpPr>
          <p:spPr bwMode="auto">
            <a:xfrm>
              <a:off x="2978150" y="4435476"/>
              <a:ext cx="60325" cy="603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Rectangle 94"/>
            <p:cNvSpPr>
              <a:spLocks noChangeArrowheads="1"/>
            </p:cNvSpPr>
            <p:nvPr/>
          </p:nvSpPr>
          <p:spPr bwMode="auto">
            <a:xfrm>
              <a:off x="3090863" y="4435476"/>
              <a:ext cx="58738" cy="603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6" name="Rectangle 95"/>
            <p:cNvSpPr>
              <a:spLocks noChangeArrowheads="1"/>
            </p:cNvSpPr>
            <p:nvPr/>
          </p:nvSpPr>
          <p:spPr bwMode="auto">
            <a:xfrm>
              <a:off x="2752725" y="4545014"/>
              <a:ext cx="58738" cy="603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7" name="Rectangle 96"/>
            <p:cNvSpPr>
              <a:spLocks noChangeArrowheads="1"/>
            </p:cNvSpPr>
            <p:nvPr/>
          </p:nvSpPr>
          <p:spPr bwMode="auto">
            <a:xfrm>
              <a:off x="2865438" y="4545014"/>
              <a:ext cx="60325" cy="603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8" name="Rectangle 97"/>
            <p:cNvSpPr>
              <a:spLocks noChangeArrowheads="1"/>
            </p:cNvSpPr>
            <p:nvPr/>
          </p:nvSpPr>
          <p:spPr bwMode="auto">
            <a:xfrm>
              <a:off x="2978150" y="4545014"/>
              <a:ext cx="60325" cy="603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9" name="Rectangle 98"/>
            <p:cNvSpPr>
              <a:spLocks noChangeArrowheads="1"/>
            </p:cNvSpPr>
            <p:nvPr/>
          </p:nvSpPr>
          <p:spPr bwMode="auto">
            <a:xfrm>
              <a:off x="3090863" y="4545014"/>
              <a:ext cx="58738" cy="603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5" name="Freeform 99"/>
            <p:cNvSpPr>
              <a:spLocks/>
            </p:cNvSpPr>
            <p:nvPr/>
          </p:nvSpPr>
          <p:spPr bwMode="auto">
            <a:xfrm>
              <a:off x="2838450" y="3976689"/>
              <a:ext cx="487363" cy="223838"/>
            </a:xfrm>
            <a:custGeom>
              <a:avLst/>
              <a:gdLst/>
              <a:ahLst/>
              <a:cxnLst>
                <a:cxn ang="0">
                  <a:pos x="6" y="109"/>
                </a:cxn>
                <a:cxn ang="0">
                  <a:pos x="27" y="86"/>
                </a:cxn>
                <a:cxn ang="0">
                  <a:pos x="47" y="72"/>
                </a:cxn>
                <a:cxn ang="0">
                  <a:pos x="52" y="62"/>
                </a:cxn>
                <a:cxn ang="0">
                  <a:pos x="68" y="61"/>
                </a:cxn>
                <a:cxn ang="0">
                  <a:pos x="74" y="27"/>
                </a:cxn>
                <a:cxn ang="0">
                  <a:pos x="99" y="11"/>
                </a:cxn>
                <a:cxn ang="0">
                  <a:pos x="117" y="15"/>
                </a:cxn>
                <a:cxn ang="0">
                  <a:pos x="143" y="1"/>
                </a:cxn>
                <a:cxn ang="0">
                  <a:pos x="171" y="18"/>
                </a:cxn>
                <a:cxn ang="0">
                  <a:pos x="218" y="30"/>
                </a:cxn>
                <a:cxn ang="0">
                  <a:pos x="258" y="34"/>
                </a:cxn>
                <a:cxn ang="0">
                  <a:pos x="274" y="48"/>
                </a:cxn>
                <a:cxn ang="0">
                  <a:pos x="272" y="67"/>
                </a:cxn>
                <a:cxn ang="0">
                  <a:pos x="287" y="113"/>
                </a:cxn>
                <a:cxn ang="0">
                  <a:pos x="275" y="124"/>
                </a:cxn>
                <a:cxn ang="0">
                  <a:pos x="228" y="111"/>
                </a:cxn>
                <a:cxn ang="0">
                  <a:pos x="215" y="130"/>
                </a:cxn>
                <a:cxn ang="0">
                  <a:pos x="194" y="120"/>
                </a:cxn>
                <a:cxn ang="0">
                  <a:pos x="153" y="103"/>
                </a:cxn>
                <a:cxn ang="0">
                  <a:pos x="139" y="124"/>
                </a:cxn>
                <a:cxn ang="0">
                  <a:pos x="118" y="117"/>
                </a:cxn>
                <a:cxn ang="0">
                  <a:pos x="109" y="124"/>
                </a:cxn>
                <a:cxn ang="0">
                  <a:pos x="83" y="134"/>
                </a:cxn>
                <a:cxn ang="0">
                  <a:pos x="72" y="125"/>
                </a:cxn>
                <a:cxn ang="0">
                  <a:pos x="92" y="123"/>
                </a:cxn>
                <a:cxn ang="0">
                  <a:pos x="107" y="121"/>
                </a:cxn>
                <a:cxn ang="0">
                  <a:pos x="116" y="108"/>
                </a:cxn>
                <a:cxn ang="0">
                  <a:pos x="135" y="119"/>
                </a:cxn>
                <a:cxn ang="0">
                  <a:pos x="157" y="98"/>
                </a:cxn>
                <a:cxn ang="0">
                  <a:pos x="172" y="116"/>
                </a:cxn>
                <a:cxn ang="0">
                  <a:pos x="196" y="114"/>
                </a:cxn>
                <a:cxn ang="0">
                  <a:pos x="223" y="117"/>
                </a:cxn>
                <a:cxn ang="0">
                  <a:pos x="254" y="119"/>
                </a:cxn>
                <a:cxn ang="0">
                  <a:pos x="278" y="112"/>
                </a:cxn>
                <a:cxn ang="0">
                  <a:pos x="283" y="92"/>
                </a:cxn>
                <a:cxn ang="0">
                  <a:pos x="267" y="68"/>
                </a:cxn>
                <a:cxn ang="0">
                  <a:pos x="267" y="46"/>
                </a:cxn>
                <a:cxn ang="0">
                  <a:pos x="237" y="35"/>
                </a:cxn>
                <a:cxn ang="0">
                  <a:pos x="216" y="38"/>
                </a:cxn>
                <a:cxn ang="0">
                  <a:pos x="172" y="20"/>
                </a:cxn>
                <a:cxn ang="0">
                  <a:pos x="168" y="11"/>
                </a:cxn>
                <a:cxn ang="0">
                  <a:pos x="118" y="26"/>
                </a:cxn>
                <a:cxn ang="0">
                  <a:pos x="107" y="20"/>
                </a:cxn>
                <a:cxn ang="0">
                  <a:pos x="80" y="30"/>
                </a:cxn>
                <a:cxn ang="0">
                  <a:pos x="69" y="65"/>
                </a:cxn>
                <a:cxn ang="0">
                  <a:pos x="59" y="64"/>
                </a:cxn>
                <a:cxn ang="0">
                  <a:pos x="53" y="77"/>
                </a:cxn>
                <a:cxn ang="0">
                  <a:pos x="38" y="79"/>
                </a:cxn>
                <a:cxn ang="0">
                  <a:pos x="25" y="115"/>
                </a:cxn>
                <a:cxn ang="0">
                  <a:pos x="2" y="118"/>
                </a:cxn>
              </a:cxnLst>
              <a:rect l="0" t="0" r="r" b="b"/>
              <a:pathLst>
                <a:path w="292" h="134">
                  <a:moveTo>
                    <a:pt x="2" y="127"/>
                  </a:moveTo>
                  <a:cubicBezTo>
                    <a:pt x="1" y="125"/>
                    <a:pt x="0" y="121"/>
                    <a:pt x="0" y="118"/>
                  </a:cubicBezTo>
                  <a:cubicBezTo>
                    <a:pt x="0" y="116"/>
                    <a:pt x="1" y="114"/>
                    <a:pt x="2" y="113"/>
                  </a:cubicBezTo>
                  <a:cubicBezTo>
                    <a:pt x="3" y="111"/>
                    <a:pt x="4" y="110"/>
                    <a:pt x="6" y="109"/>
                  </a:cubicBezTo>
                  <a:cubicBezTo>
                    <a:pt x="9" y="108"/>
                    <a:pt x="13" y="108"/>
                    <a:pt x="16" y="108"/>
                  </a:cubicBezTo>
                  <a:cubicBezTo>
                    <a:pt x="20" y="109"/>
                    <a:pt x="23" y="110"/>
                    <a:pt x="26" y="112"/>
                  </a:cubicBezTo>
                  <a:cubicBezTo>
                    <a:pt x="23" y="113"/>
                    <a:pt x="23" y="113"/>
                    <a:pt x="23" y="113"/>
                  </a:cubicBezTo>
                  <a:cubicBezTo>
                    <a:pt x="23" y="104"/>
                    <a:pt x="24" y="95"/>
                    <a:pt x="27" y="86"/>
                  </a:cubicBezTo>
                  <a:cubicBezTo>
                    <a:pt x="29" y="82"/>
                    <a:pt x="31" y="77"/>
                    <a:pt x="35" y="74"/>
                  </a:cubicBezTo>
                  <a:cubicBezTo>
                    <a:pt x="37" y="73"/>
                    <a:pt x="38" y="73"/>
                    <a:pt x="39" y="72"/>
                  </a:cubicBezTo>
                  <a:cubicBezTo>
                    <a:pt x="41" y="72"/>
                    <a:pt x="42" y="72"/>
                    <a:pt x="43" y="72"/>
                  </a:cubicBezTo>
                  <a:cubicBezTo>
                    <a:pt x="45" y="72"/>
                    <a:pt x="46" y="72"/>
                    <a:pt x="47" y="72"/>
                  </a:cubicBezTo>
                  <a:cubicBezTo>
                    <a:pt x="49" y="73"/>
                    <a:pt x="50" y="73"/>
                    <a:pt x="51" y="74"/>
                  </a:cubicBezTo>
                  <a:cubicBezTo>
                    <a:pt x="47" y="75"/>
                    <a:pt x="47" y="75"/>
                    <a:pt x="47" y="75"/>
                  </a:cubicBezTo>
                  <a:cubicBezTo>
                    <a:pt x="47" y="73"/>
                    <a:pt x="48" y="71"/>
                    <a:pt x="49" y="69"/>
                  </a:cubicBezTo>
                  <a:cubicBezTo>
                    <a:pt x="49" y="67"/>
                    <a:pt x="50" y="65"/>
                    <a:pt x="52" y="62"/>
                  </a:cubicBezTo>
                  <a:cubicBezTo>
                    <a:pt x="53" y="61"/>
                    <a:pt x="53" y="60"/>
                    <a:pt x="55" y="59"/>
                  </a:cubicBezTo>
                  <a:cubicBezTo>
                    <a:pt x="56" y="58"/>
                    <a:pt x="58" y="57"/>
                    <a:pt x="60" y="57"/>
                  </a:cubicBezTo>
                  <a:cubicBezTo>
                    <a:pt x="62" y="58"/>
                    <a:pt x="63" y="58"/>
                    <a:pt x="65" y="59"/>
                  </a:cubicBezTo>
                  <a:cubicBezTo>
                    <a:pt x="66" y="60"/>
                    <a:pt x="67" y="61"/>
                    <a:pt x="68" y="61"/>
                  </a:cubicBezTo>
                  <a:cubicBezTo>
                    <a:pt x="62" y="63"/>
                    <a:pt x="62" y="63"/>
                    <a:pt x="62" y="63"/>
                  </a:cubicBezTo>
                  <a:cubicBezTo>
                    <a:pt x="64" y="56"/>
                    <a:pt x="65" y="49"/>
                    <a:pt x="67" y="42"/>
                  </a:cubicBezTo>
                  <a:cubicBezTo>
                    <a:pt x="68" y="38"/>
                    <a:pt x="70" y="35"/>
                    <a:pt x="71" y="31"/>
                  </a:cubicBezTo>
                  <a:cubicBezTo>
                    <a:pt x="72" y="30"/>
                    <a:pt x="73" y="28"/>
                    <a:pt x="74" y="27"/>
                  </a:cubicBezTo>
                  <a:cubicBezTo>
                    <a:pt x="76" y="24"/>
                    <a:pt x="76" y="24"/>
                    <a:pt x="76" y="24"/>
                  </a:cubicBezTo>
                  <a:cubicBezTo>
                    <a:pt x="76" y="23"/>
                    <a:pt x="77" y="23"/>
                    <a:pt x="78" y="22"/>
                  </a:cubicBezTo>
                  <a:cubicBezTo>
                    <a:pt x="80" y="19"/>
                    <a:pt x="83" y="16"/>
                    <a:pt x="87" y="14"/>
                  </a:cubicBezTo>
                  <a:cubicBezTo>
                    <a:pt x="90" y="12"/>
                    <a:pt x="94" y="11"/>
                    <a:pt x="99" y="11"/>
                  </a:cubicBezTo>
                  <a:cubicBezTo>
                    <a:pt x="103" y="11"/>
                    <a:pt x="107" y="12"/>
                    <a:pt x="111" y="15"/>
                  </a:cubicBezTo>
                  <a:cubicBezTo>
                    <a:pt x="114" y="17"/>
                    <a:pt x="116" y="21"/>
                    <a:pt x="118" y="24"/>
                  </a:cubicBezTo>
                  <a:cubicBezTo>
                    <a:pt x="113" y="25"/>
                    <a:pt x="113" y="25"/>
                    <a:pt x="113" y="25"/>
                  </a:cubicBezTo>
                  <a:cubicBezTo>
                    <a:pt x="114" y="21"/>
                    <a:pt x="115" y="18"/>
                    <a:pt x="117" y="15"/>
                  </a:cubicBezTo>
                  <a:cubicBezTo>
                    <a:pt x="119" y="12"/>
                    <a:pt x="121" y="10"/>
                    <a:pt x="124" y="8"/>
                  </a:cubicBezTo>
                  <a:cubicBezTo>
                    <a:pt x="125" y="6"/>
                    <a:pt x="126" y="5"/>
                    <a:pt x="128" y="5"/>
                  </a:cubicBezTo>
                  <a:cubicBezTo>
                    <a:pt x="130" y="4"/>
                    <a:pt x="131" y="3"/>
                    <a:pt x="133" y="3"/>
                  </a:cubicBezTo>
                  <a:cubicBezTo>
                    <a:pt x="136" y="2"/>
                    <a:pt x="139" y="1"/>
                    <a:pt x="143" y="1"/>
                  </a:cubicBezTo>
                  <a:cubicBezTo>
                    <a:pt x="149" y="0"/>
                    <a:pt x="156" y="1"/>
                    <a:pt x="162" y="3"/>
                  </a:cubicBezTo>
                  <a:cubicBezTo>
                    <a:pt x="165" y="4"/>
                    <a:pt x="168" y="6"/>
                    <a:pt x="170" y="9"/>
                  </a:cubicBezTo>
                  <a:cubicBezTo>
                    <a:pt x="172" y="12"/>
                    <a:pt x="173" y="16"/>
                    <a:pt x="173" y="19"/>
                  </a:cubicBezTo>
                  <a:cubicBezTo>
                    <a:pt x="171" y="18"/>
                    <a:pt x="171" y="18"/>
                    <a:pt x="171" y="18"/>
                  </a:cubicBezTo>
                  <a:cubicBezTo>
                    <a:pt x="175" y="15"/>
                    <a:pt x="180" y="13"/>
                    <a:pt x="185" y="12"/>
                  </a:cubicBezTo>
                  <a:cubicBezTo>
                    <a:pt x="191" y="11"/>
                    <a:pt x="196" y="11"/>
                    <a:pt x="201" y="13"/>
                  </a:cubicBezTo>
                  <a:cubicBezTo>
                    <a:pt x="207" y="15"/>
                    <a:pt x="211" y="18"/>
                    <a:pt x="215" y="22"/>
                  </a:cubicBezTo>
                  <a:cubicBezTo>
                    <a:pt x="216" y="24"/>
                    <a:pt x="217" y="27"/>
                    <a:pt x="218" y="30"/>
                  </a:cubicBezTo>
                  <a:cubicBezTo>
                    <a:pt x="219" y="32"/>
                    <a:pt x="219" y="35"/>
                    <a:pt x="219" y="38"/>
                  </a:cubicBezTo>
                  <a:cubicBezTo>
                    <a:pt x="217" y="36"/>
                    <a:pt x="217" y="36"/>
                    <a:pt x="217" y="36"/>
                  </a:cubicBezTo>
                  <a:cubicBezTo>
                    <a:pt x="223" y="33"/>
                    <a:pt x="230" y="32"/>
                    <a:pt x="237" y="31"/>
                  </a:cubicBezTo>
                  <a:cubicBezTo>
                    <a:pt x="244" y="31"/>
                    <a:pt x="251" y="32"/>
                    <a:pt x="258" y="34"/>
                  </a:cubicBezTo>
                  <a:cubicBezTo>
                    <a:pt x="260" y="35"/>
                    <a:pt x="261" y="35"/>
                    <a:pt x="263" y="36"/>
                  </a:cubicBezTo>
                  <a:cubicBezTo>
                    <a:pt x="265" y="37"/>
                    <a:pt x="266" y="38"/>
                    <a:pt x="268" y="39"/>
                  </a:cubicBezTo>
                  <a:cubicBezTo>
                    <a:pt x="269" y="40"/>
                    <a:pt x="270" y="42"/>
                    <a:pt x="272" y="43"/>
                  </a:cubicBezTo>
                  <a:cubicBezTo>
                    <a:pt x="273" y="45"/>
                    <a:pt x="274" y="47"/>
                    <a:pt x="274" y="48"/>
                  </a:cubicBezTo>
                  <a:cubicBezTo>
                    <a:pt x="276" y="52"/>
                    <a:pt x="276" y="56"/>
                    <a:pt x="276" y="60"/>
                  </a:cubicBezTo>
                  <a:cubicBezTo>
                    <a:pt x="275" y="62"/>
                    <a:pt x="275" y="63"/>
                    <a:pt x="275" y="65"/>
                  </a:cubicBezTo>
                  <a:cubicBezTo>
                    <a:pt x="274" y="67"/>
                    <a:pt x="273" y="69"/>
                    <a:pt x="273" y="70"/>
                  </a:cubicBezTo>
                  <a:cubicBezTo>
                    <a:pt x="272" y="67"/>
                    <a:pt x="272" y="67"/>
                    <a:pt x="272" y="67"/>
                  </a:cubicBezTo>
                  <a:cubicBezTo>
                    <a:pt x="276" y="70"/>
                    <a:pt x="279" y="73"/>
                    <a:pt x="282" y="77"/>
                  </a:cubicBezTo>
                  <a:cubicBezTo>
                    <a:pt x="285" y="81"/>
                    <a:pt x="288" y="85"/>
                    <a:pt x="290" y="90"/>
                  </a:cubicBezTo>
                  <a:cubicBezTo>
                    <a:pt x="292" y="95"/>
                    <a:pt x="292" y="101"/>
                    <a:pt x="290" y="106"/>
                  </a:cubicBezTo>
                  <a:cubicBezTo>
                    <a:pt x="290" y="109"/>
                    <a:pt x="288" y="111"/>
                    <a:pt x="287" y="113"/>
                  </a:cubicBezTo>
                  <a:cubicBezTo>
                    <a:pt x="286" y="114"/>
                    <a:pt x="285" y="115"/>
                    <a:pt x="284" y="116"/>
                  </a:cubicBezTo>
                  <a:cubicBezTo>
                    <a:pt x="284" y="117"/>
                    <a:pt x="283" y="117"/>
                    <a:pt x="283" y="118"/>
                  </a:cubicBezTo>
                  <a:cubicBezTo>
                    <a:pt x="282" y="119"/>
                    <a:pt x="282" y="119"/>
                    <a:pt x="282" y="119"/>
                  </a:cubicBezTo>
                  <a:cubicBezTo>
                    <a:pt x="280" y="121"/>
                    <a:pt x="278" y="122"/>
                    <a:pt x="275" y="124"/>
                  </a:cubicBezTo>
                  <a:cubicBezTo>
                    <a:pt x="273" y="125"/>
                    <a:pt x="271" y="126"/>
                    <a:pt x="268" y="127"/>
                  </a:cubicBezTo>
                  <a:cubicBezTo>
                    <a:pt x="263" y="128"/>
                    <a:pt x="258" y="129"/>
                    <a:pt x="252" y="127"/>
                  </a:cubicBezTo>
                  <a:cubicBezTo>
                    <a:pt x="247" y="126"/>
                    <a:pt x="242" y="124"/>
                    <a:pt x="238" y="121"/>
                  </a:cubicBezTo>
                  <a:cubicBezTo>
                    <a:pt x="234" y="118"/>
                    <a:pt x="231" y="114"/>
                    <a:pt x="228" y="111"/>
                  </a:cubicBezTo>
                  <a:cubicBezTo>
                    <a:pt x="235" y="108"/>
                    <a:pt x="235" y="108"/>
                    <a:pt x="235" y="108"/>
                  </a:cubicBezTo>
                  <a:cubicBezTo>
                    <a:pt x="235" y="111"/>
                    <a:pt x="234" y="113"/>
                    <a:pt x="233" y="116"/>
                  </a:cubicBezTo>
                  <a:cubicBezTo>
                    <a:pt x="232" y="118"/>
                    <a:pt x="231" y="121"/>
                    <a:pt x="229" y="123"/>
                  </a:cubicBezTo>
                  <a:cubicBezTo>
                    <a:pt x="225" y="127"/>
                    <a:pt x="220" y="129"/>
                    <a:pt x="215" y="130"/>
                  </a:cubicBezTo>
                  <a:cubicBezTo>
                    <a:pt x="210" y="131"/>
                    <a:pt x="205" y="131"/>
                    <a:pt x="200" y="129"/>
                  </a:cubicBezTo>
                  <a:cubicBezTo>
                    <a:pt x="198" y="128"/>
                    <a:pt x="195" y="126"/>
                    <a:pt x="193" y="124"/>
                  </a:cubicBezTo>
                  <a:cubicBezTo>
                    <a:pt x="191" y="123"/>
                    <a:pt x="190" y="121"/>
                    <a:pt x="189" y="118"/>
                  </a:cubicBezTo>
                  <a:cubicBezTo>
                    <a:pt x="194" y="120"/>
                    <a:pt x="194" y="120"/>
                    <a:pt x="194" y="120"/>
                  </a:cubicBezTo>
                  <a:cubicBezTo>
                    <a:pt x="191" y="122"/>
                    <a:pt x="187" y="124"/>
                    <a:pt x="182" y="125"/>
                  </a:cubicBezTo>
                  <a:cubicBezTo>
                    <a:pt x="178" y="126"/>
                    <a:pt x="173" y="125"/>
                    <a:pt x="169" y="123"/>
                  </a:cubicBezTo>
                  <a:cubicBezTo>
                    <a:pt x="164" y="121"/>
                    <a:pt x="161" y="117"/>
                    <a:pt x="159" y="114"/>
                  </a:cubicBezTo>
                  <a:cubicBezTo>
                    <a:pt x="157" y="110"/>
                    <a:pt x="155" y="107"/>
                    <a:pt x="153" y="103"/>
                  </a:cubicBezTo>
                  <a:cubicBezTo>
                    <a:pt x="160" y="102"/>
                    <a:pt x="160" y="102"/>
                    <a:pt x="160" y="102"/>
                  </a:cubicBezTo>
                  <a:cubicBezTo>
                    <a:pt x="159" y="107"/>
                    <a:pt x="157" y="113"/>
                    <a:pt x="154" y="117"/>
                  </a:cubicBezTo>
                  <a:cubicBezTo>
                    <a:pt x="152" y="119"/>
                    <a:pt x="149" y="121"/>
                    <a:pt x="147" y="122"/>
                  </a:cubicBezTo>
                  <a:cubicBezTo>
                    <a:pt x="145" y="123"/>
                    <a:pt x="142" y="124"/>
                    <a:pt x="139" y="124"/>
                  </a:cubicBezTo>
                  <a:cubicBezTo>
                    <a:pt x="138" y="125"/>
                    <a:pt x="137" y="125"/>
                    <a:pt x="136" y="125"/>
                  </a:cubicBezTo>
                  <a:cubicBezTo>
                    <a:pt x="134" y="125"/>
                    <a:pt x="133" y="125"/>
                    <a:pt x="132" y="125"/>
                  </a:cubicBezTo>
                  <a:cubicBezTo>
                    <a:pt x="129" y="124"/>
                    <a:pt x="126" y="123"/>
                    <a:pt x="124" y="122"/>
                  </a:cubicBezTo>
                  <a:cubicBezTo>
                    <a:pt x="121" y="120"/>
                    <a:pt x="120" y="118"/>
                    <a:pt x="118" y="117"/>
                  </a:cubicBezTo>
                  <a:cubicBezTo>
                    <a:pt x="116" y="115"/>
                    <a:pt x="115" y="113"/>
                    <a:pt x="113" y="112"/>
                  </a:cubicBezTo>
                  <a:cubicBezTo>
                    <a:pt x="117" y="110"/>
                    <a:pt x="117" y="110"/>
                    <a:pt x="117" y="110"/>
                  </a:cubicBezTo>
                  <a:cubicBezTo>
                    <a:pt x="117" y="113"/>
                    <a:pt x="117" y="116"/>
                    <a:pt x="115" y="118"/>
                  </a:cubicBezTo>
                  <a:cubicBezTo>
                    <a:pt x="114" y="121"/>
                    <a:pt x="111" y="123"/>
                    <a:pt x="109" y="124"/>
                  </a:cubicBezTo>
                  <a:cubicBezTo>
                    <a:pt x="104" y="126"/>
                    <a:pt x="98" y="127"/>
                    <a:pt x="93" y="125"/>
                  </a:cubicBezTo>
                  <a:cubicBezTo>
                    <a:pt x="95" y="124"/>
                    <a:pt x="95" y="124"/>
                    <a:pt x="95" y="124"/>
                  </a:cubicBezTo>
                  <a:cubicBezTo>
                    <a:pt x="94" y="127"/>
                    <a:pt x="92" y="129"/>
                    <a:pt x="90" y="131"/>
                  </a:cubicBezTo>
                  <a:cubicBezTo>
                    <a:pt x="88" y="132"/>
                    <a:pt x="86" y="133"/>
                    <a:pt x="83" y="134"/>
                  </a:cubicBezTo>
                  <a:cubicBezTo>
                    <a:pt x="80" y="134"/>
                    <a:pt x="78" y="133"/>
                    <a:pt x="76" y="131"/>
                  </a:cubicBezTo>
                  <a:cubicBezTo>
                    <a:pt x="73" y="130"/>
                    <a:pt x="72" y="127"/>
                    <a:pt x="72" y="125"/>
                  </a:cubicBezTo>
                  <a:cubicBezTo>
                    <a:pt x="72" y="124"/>
                    <a:pt x="72" y="124"/>
                    <a:pt x="72" y="124"/>
                  </a:cubicBezTo>
                  <a:cubicBezTo>
                    <a:pt x="72" y="125"/>
                    <a:pt x="72" y="125"/>
                    <a:pt x="72" y="125"/>
                  </a:cubicBezTo>
                  <a:cubicBezTo>
                    <a:pt x="73" y="127"/>
                    <a:pt x="74" y="129"/>
                    <a:pt x="76" y="130"/>
                  </a:cubicBezTo>
                  <a:cubicBezTo>
                    <a:pt x="78" y="131"/>
                    <a:pt x="81" y="132"/>
                    <a:pt x="83" y="132"/>
                  </a:cubicBezTo>
                  <a:cubicBezTo>
                    <a:pt x="85" y="131"/>
                    <a:pt x="87" y="130"/>
                    <a:pt x="89" y="129"/>
                  </a:cubicBezTo>
                  <a:cubicBezTo>
                    <a:pt x="90" y="127"/>
                    <a:pt x="91" y="125"/>
                    <a:pt x="92" y="123"/>
                  </a:cubicBezTo>
                  <a:cubicBezTo>
                    <a:pt x="92" y="123"/>
                    <a:pt x="93" y="122"/>
                    <a:pt x="94" y="122"/>
                  </a:cubicBezTo>
                  <a:cubicBezTo>
                    <a:pt x="94" y="122"/>
                    <a:pt x="94" y="122"/>
                    <a:pt x="94" y="122"/>
                  </a:cubicBezTo>
                  <a:cubicBezTo>
                    <a:pt x="94" y="122"/>
                    <a:pt x="94" y="122"/>
                    <a:pt x="94" y="122"/>
                  </a:cubicBezTo>
                  <a:cubicBezTo>
                    <a:pt x="98" y="123"/>
                    <a:pt x="103" y="123"/>
                    <a:pt x="107" y="121"/>
                  </a:cubicBezTo>
                  <a:cubicBezTo>
                    <a:pt x="109" y="120"/>
                    <a:pt x="111" y="118"/>
                    <a:pt x="111" y="116"/>
                  </a:cubicBezTo>
                  <a:cubicBezTo>
                    <a:pt x="112" y="115"/>
                    <a:pt x="113" y="112"/>
                    <a:pt x="112" y="110"/>
                  </a:cubicBezTo>
                  <a:cubicBezTo>
                    <a:pt x="112" y="109"/>
                    <a:pt x="113" y="108"/>
                    <a:pt x="114" y="108"/>
                  </a:cubicBezTo>
                  <a:cubicBezTo>
                    <a:pt x="115" y="108"/>
                    <a:pt x="115" y="108"/>
                    <a:pt x="116" y="108"/>
                  </a:cubicBezTo>
                  <a:cubicBezTo>
                    <a:pt x="116" y="108"/>
                    <a:pt x="116" y="108"/>
                    <a:pt x="116" y="108"/>
                  </a:cubicBezTo>
                  <a:cubicBezTo>
                    <a:pt x="120" y="111"/>
                    <a:pt x="123" y="115"/>
                    <a:pt x="127" y="117"/>
                  </a:cubicBezTo>
                  <a:cubicBezTo>
                    <a:pt x="128" y="118"/>
                    <a:pt x="130" y="119"/>
                    <a:pt x="132" y="119"/>
                  </a:cubicBezTo>
                  <a:cubicBezTo>
                    <a:pt x="133" y="119"/>
                    <a:pt x="134" y="119"/>
                    <a:pt x="135" y="119"/>
                  </a:cubicBezTo>
                  <a:cubicBezTo>
                    <a:pt x="136" y="119"/>
                    <a:pt x="138" y="118"/>
                    <a:pt x="138" y="118"/>
                  </a:cubicBezTo>
                  <a:cubicBezTo>
                    <a:pt x="142" y="117"/>
                    <a:pt x="146" y="116"/>
                    <a:pt x="149" y="112"/>
                  </a:cubicBezTo>
                  <a:cubicBezTo>
                    <a:pt x="151" y="109"/>
                    <a:pt x="152" y="105"/>
                    <a:pt x="153" y="101"/>
                  </a:cubicBezTo>
                  <a:cubicBezTo>
                    <a:pt x="153" y="99"/>
                    <a:pt x="155" y="98"/>
                    <a:pt x="157" y="98"/>
                  </a:cubicBezTo>
                  <a:cubicBezTo>
                    <a:pt x="158" y="98"/>
                    <a:pt x="159" y="99"/>
                    <a:pt x="160" y="100"/>
                  </a:cubicBezTo>
                  <a:cubicBezTo>
                    <a:pt x="160" y="100"/>
                    <a:pt x="160" y="100"/>
                    <a:pt x="160" y="100"/>
                  </a:cubicBezTo>
                  <a:cubicBezTo>
                    <a:pt x="161" y="104"/>
                    <a:pt x="163" y="107"/>
                    <a:pt x="165" y="110"/>
                  </a:cubicBezTo>
                  <a:cubicBezTo>
                    <a:pt x="167" y="113"/>
                    <a:pt x="169" y="115"/>
                    <a:pt x="172" y="116"/>
                  </a:cubicBezTo>
                  <a:cubicBezTo>
                    <a:pt x="175" y="118"/>
                    <a:pt x="178" y="118"/>
                    <a:pt x="181" y="117"/>
                  </a:cubicBezTo>
                  <a:cubicBezTo>
                    <a:pt x="184" y="116"/>
                    <a:pt x="187" y="115"/>
                    <a:pt x="190" y="113"/>
                  </a:cubicBezTo>
                  <a:cubicBezTo>
                    <a:pt x="192" y="112"/>
                    <a:pt x="194" y="112"/>
                    <a:pt x="196" y="114"/>
                  </a:cubicBezTo>
                  <a:cubicBezTo>
                    <a:pt x="196" y="114"/>
                    <a:pt x="196" y="114"/>
                    <a:pt x="196" y="114"/>
                  </a:cubicBezTo>
                  <a:cubicBezTo>
                    <a:pt x="196" y="114"/>
                    <a:pt x="196" y="114"/>
                    <a:pt x="196" y="114"/>
                  </a:cubicBezTo>
                  <a:cubicBezTo>
                    <a:pt x="197" y="117"/>
                    <a:pt x="200" y="120"/>
                    <a:pt x="203" y="121"/>
                  </a:cubicBezTo>
                  <a:cubicBezTo>
                    <a:pt x="207" y="122"/>
                    <a:pt x="210" y="122"/>
                    <a:pt x="214" y="122"/>
                  </a:cubicBezTo>
                  <a:cubicBezTo>
                    <a:pt x="217" y="121"/>
                    <a:pt x="220" y="119"/>
                    <a:pt x="223" y="117"/>
                  </a:cubicBezTo>
                  <a:cubicBezTo>
                    <a:pt x="225" y="114"/>
                    <a:pt x="226" y="111"/>
                    <a:pt x="227" y="108"/>
                  </a:cubicBezTo>
                  <a:cubicBezTo>
                    <a:pt x="227" y="105"/>
                    <a:pt x="229" y="104"/>
                    <a:pt x="231" y="104"/>
                  </a:cubicBezTo>
                  <a:cubicBezTo>
                    <a:pt x="232" y="104"/>
                    <a:pt x="233" y="104"/>
                    <a:pt x="234" y="105"/>
                  </a:cubicBezTo>
                  <a:cubicBezTo>
                    <a:pt x="240" y="112"/>
                    <a:pt x="246" y="118"/>
                    <a:pt x="254" y="119"/>
                  </a:cubicBezTo>
                  <a:cubicBezTo>
                    <a:pt x="258" y="120"/>
                    <a:pt x="262" y="120"/>
                    <a:pt x="266" y="119"/>
                  </a:cubicBezTo>
                  <a:cubicBezTo>
                    <a:pt x="268" y="119"/>
                    <a:pt x="270" y="118"/>
                    <a:pt x="271" y="117"/>
                  </a:cubicBezTo>
                  <a:cubicBezTo>
                    <a:pt x="273" y="116"/>
                    <a:pt x="275" y="115"/>
                    <a:pt x="276" y="113"/>
                  </a:cubicBezTo>
                  <a:cubicBezTo>
                    <a:pt x="278" y="112"/>
                    <a:pt x="278" y="112"/>
                    <a:pt x="278" y="112"/>
                  </a:cubicBezTo>
                  <a:cubicBezTo>
                    <a:pt x="279" y="111"/>
                    <a:pt x="279" y="111"/>
                    <a:pt x="279" y="111"/>
                  </a:cubicBezTo>
                  <a:cubicBezTo>
                    <a:pt x="279" y="110"/>
                    <a:pt x="280" y="110"/>
                    <a:pt x="281" y="109"/>
                  </a:cubicBezTo>
                  <a:cubicBezTo>
                    <a:pt x="282" y="107"/>
                    <a:pt x="283" y="105"/>
                    <a:pt x="283" y="104"/>
                  </a:cubicBezTo>
                  <a:cubicBezTo>
                    <a:pt x="284" y="100"/>
                    <a:pt x="284" y="96"/>
                    <a:pt x="283" y="92"/>
                  </a:cubicBezTo>
                  <a:cubicBezTo>
                    <a:pt x="282" y="88"/>
                    <a:pt x="280" y="85"/>
                    <a:pt x="277" y="81"/>
                  </a:cubicBezTo>
                  <a:cubicBezTo>
                    <a:pt x="274" y="78"/>
                    <a:pt x="271" y="74"/>
                    <a:pt x="268" y="71"/>
                  </a:cubicBezTo>
                  <a:cubicBezTo>
                    <a:pt x="267" y="71"/>
                    <a:pt x="266" y="69"/>
                    <a:pt x="267" y="68"/>
                  </a:cubicBezTo>
                  <a:cubicBezTo>
                    <a:pt x="267" y="68"/>
                    <a:pt x="267" y="68"/>
                    <a:pt x="267" y="68"/>
                  </a:cubicBezTo>
                  <a:cubicBezTo>
                    <a:pt x="268" y="66"/>
                    <a:pt x="268" y="65"/>
                    <a:pt x="269" y="63"/>
                  </a:cubicBezTo>
                  <a:cubicBezTo>
                    <a:pt x="269" y="62"/>
                    <a:pt x="269" y="60"/>
                    <a:pt x="270" y="59"/>
                  </a:cubicBezTo>
                  <a:cubicBezTo>
                    <a:pt x="270" y="56"/>
                    <a:pt x="270" y="53"/>
                    <a:pt x="269" y="50"/>
                  </a:cubicBezTo>
                  <a:cubicBezTo>
                    <a:pt x="269" y="49"/>
                    <a:pt x="268" y="48"/>
                    <a:pt x="267" y="46"/>
                  </a:cubicBezTo>
                  <a:cubicBezTo>
                    <a:pt x="266" y="45"/>
                    <a:pt x="265" y="44"/>
                    <a:pt x="264" y="43"/>
                  </a:cubicBezTo>
                  <a:cubicBezTo>
                    <a:pt x="263" y="42"/>
                    <a:pt x="262" y="41"/>
                    <a:pt x="261" y="40"/>
                  </a:cubicBezTo>
                  <a:cubicBezTo>
                    <a:pt x="259" y="40"/>
                    <a:pt x="258" y="39"/>
                    <a:pt x="256" y="38"/>
                  </a:cubicBezTo>
                  <a:cubicBezTo>
                    <a:pt x="250" y="36"/>
                    <a:pt x="244" y="35"/>
                    <a:pt x="237" y="35"/>
                  </a:cubicBezTo>
                  <a:cubicBezTo>
                    <a:pt x="231" y="35"/>
                    <a:pt x="224" y="37"/>
                    <a:pt x="218" y="39"/>
                  </a:cubicBezTo>
                  <a:cubicBezTo>
                    <a:pt x="218" y="39"/>
                    <a:pt x="218" y="39"/>
                    <a:pt x="218" y="39"/>
                  </a:cubicBezTo>
                  <a:cubicBezTo>
                    <a:pt x="217" y="40"/>
                    <a:pt x="216" y="39"/>
                    <a:pt x="216" y="38"/>
                  </a:cubicBezTo>
                  <a:cubicBezTo>
                    <a:pt x="216" y="38"/>
                    <a:pt x="216" y="38"/>
                    <a:pt x="216" y="38"/>
                  </a:cubicBezTo>
                  <a:cubicBezTo>
                    <a:pt x="216" y="35"/>
                    <a:pt x="216" y="33"/>
                    <a:pt x="215" y="30"/>
                  </a:cubicBezTo>
                  <a:cubicBezTo>
                    <a:pt x="215" y="28"/>
                    <a:pt x="214" y="26"/>
                    <a:pt x="212" y="24"/>
                  </a:cubicBezTo>
                  <a:cubicBezTo>
                    <a:pt x="210" y="20"/>
                    <a:pt x="205" y="17"/>
                    <a:pt x="201" y="15"/>
                  </a:cubicBezTo>
                  <a:cubicBezTo>
                    <a:pt x="191" y="12"/>
                    <a:pt x="180" y="14"/>
                    <a:pt x="172" y="20"/>
                  </a:cubicBezTo>
                  <a:cubicBezTo>
                    <a:pt x="172" y="21"/>
                    <a:pt x="171" y="21"/>
                    <a:pt x="171" y="20"/>
                  </a:cubicBezTo>
                  <a:cubicBezTo>
                    <a:pt x="170" y="19"/>
                    <a:pt x="170" y="19"/>
                    <a:pt x="170" y="19"/>
                  </a:cubicBezTo>
                  <a:cubicBezTo>
                    <a:pt x="170" y="19"/>
                    <a:pt x="170" y="19"/>
                    <a:pt x="170" y="19"/>
                  </a:cubicBezTo>
                  <a:cubicBezTo>
                    <a:pt x="170" y="16"/>
                    <a:pt x="169" y="13"/>
                    <a:pt x="168" y="11"/>
                  </a:cubicBezTo>
                  <a:cubicBezTo>
                    <a:pt x="166" y="9"/>
                    <a:pt x="164" y="7"/>
                    <a:pt x="161" y="6"/>
                  </a:cubicBezTo>
                  <a:cubicBezTo>
                    <a:pt x="155" y="4"/>
                    <a:pt x="149" y="4"/>
                    <a:pt x="143" y="5"/>
                  </a:cubicBezTo>
                  <a:cubicBezTo>
                    <a:pt x="137" y="6"/>
                    <a:pt x="131" y="8"/>
                    <a:pt x="127" y="11"/>
                  </a:cubicBezTo>
                  <a:cubicBezTo>
                    <a:pt x="123" y="15"/>
                    <a:pt x="120" y="21"/>
                    <a:pt x="118" y="26"/>
                  </a:cubicBezTo>
                  <a:cubicBezTo>
                    <a:pt x="118" y="28"/>
                    <a:pt x="116" y="29"/>
                    <a:pt x="115" y="28"/>
                  </a:cubicBezTo>
                  <a:cubicBezTo>
                    <a:pt x="114" y="28"/>
                    <a:pt x="113" y="28"/>
                    <a:pt x="113" y="27"/>
                  </a:cubicBezTo>
                  <a:cubicBezTo>
                    <a:pt x="113" y="27"/>
                    <a:pt x="113" y="27"/>
                    <a:pt x="113" y="27"/>
                  </a:cubicBezTo>
                  <a:cubicBezTo>
                    <a:pt x="111" y="24"/>
                    <a:pt x="109" y="21"/>
                    <a:pt x="107" y="20"/>
                  </a:cubicBezTo>
                  <a:cubicBezTo>
                    <a:pt x="105" y="18"/>
                    <a:pt x="102" y="17"/>
                    <a:pt x="99" y="18"/>
                  </a:cubicBezTo>
                  <a:cubicBezTo>
                    <a:pt x="93" y="18"/>
                    <a:pt x="87" y="22"/>
                    <a:pt x="83" y="27"/>
                  </a:cubicBezTo>
                  <a:cubicBezTo>
                    <a:pt x="83" y="27"/>
                    <a:pt x="82" y="28"/>
                    <a:pt x="82" y="28"/>
                  </a:cubicBezTo>
                  <a:cubicBezTo>
                    <a:pt x="80" y="30"/>
                    <a:pt x="80" y="30"/>
                    <a:pt x="80" y="30"/>
                  </a:cubicBezTo>
                  <a:cubicBezTo>
                    <a:pt x="79" y="32"/>
                    <a:pt x="78" y="33"/>
                    <a:pt x="78" y="35"/>
                  </a:cubicBezTo>
                  <a:cubicBezTo>
                    <a:pt x="76" y="38"/>
                    <a:pt x="75" y="41"/>
                    <a:pt x="74" y="44"/>
                  </a:cubicBezTo>
                  <a:cubicBezTo>
                    <a:pt x="72" y="51"/>
                    <a:pt x="71" y="58"/>
                    <a:pt x="69" y="65"/>
                  </a:cubicBezTo>
                  <a:cubicBezTo>
                    <a:pt x="69" y="65"/>
                    <a:pt x="69" y="65"/>
                    <a:pt x="69" y="65"/>
                  </a:cubicBezTo>
                  <a:cubicBezTo>
                    <a:pt x="68" y="67"/>
                    <a:pt x="67" y="68"/>
                    <a:pt x="65" y="67"/>
                  </a:cubicBezTo>
                  <a:cubicBezTo>
                    <a:pt x="64" y="67"/>
                    <a:pt x="64" y="67"/>
                    <a:pt x="63" y="66"/>
                  </a:cubicBezTo>
                  <a:cubicBezTo>
                    <a:pt x="62" y="65"/>
                    <a:pt x="60" y="64"/>
                    <a:pt x="60" y="64"/>
                  </a:cubicBezTo>
                  <a:cubicBezTo>
                    <a:pt x="59" y="64"/>
                    <a:pt x="59" y="64"/>
                    <a:pt x="59" y="64"/>
                  </a:cubicBezTo>
                  <a:cubicBezTo>
                    <a:pt x="58" y="65"/>
                    <a:pt x="58" y="65"/>
                    <a:pt x="57" y="66"/>
                  </a:cubicBezTo>
                  <a:cubicBezTo>
                    <a:pt x="56" y="67"/>
                    <a:pt x="55" y="69"/>
                    <a:pt x="55" y="71"/>
                  </a:cubicBezTo>
                  <a:cubicBezTo>
                    <a:pt x="54" y="73"/>
                    <a:pt x="53" y="75"/>
                    <a:pt x="53" y="77"/>
                  </a:cubicBezTo>
                  <a:cubicBezTo>
                    <a:pt x="53" y="77"/>
                    <a:pt x="53" y="77"/>
                    <a:pt x="53" y="77"/>
                  </a:cubicBezTo>
                  <a:cubicBezTo>
                    <a:pt x="52" y="79"/>
                    <a:pt x="50" y="80"/>
                    <a:pt x="49" y="79"/>
                  </a:cubicBezTo>
                  <a:cubicBezTo>
                    <a:pt x="49" y="79"/>
                    <a:pt x="49" y="79"/>
                    <a:pt x="49" y="79"/>
                  </a:cubicBezTo>
                  <a:cubicBezTo>
                    <a:pt x="47" y="78"/>
                    <a:pt x="45" y="78"/>
                    <a:pt x="43" y="78"/>
                  </a:cubicBezTo>
                  <a:cubicBezTo>
                    <a:pt x="42" y="78"/>
                    <a:pt x="40" y="78"/>
                    <a:pt x="38" y="79"/>
                  </a:cubicBezTo>
                  <a:cubicBezTo>
                    <a:pt x="35" y="81"/>
                    <a:pt x="33" y="84"/>
                    <a:pt x="32" y="88"/>
                  </a:cubicBezTo>
                  <a:cubicBezTo>
                    <a:pt x="28" y="96"/>
                    <a:pt x="27" y="105"/>
                    <a:pt x="27" y="114"/>
                  </a:cubicBezTo>
                  <a:cubicBezTo>
                    <a:pt x="27" y="114"/>
                    <a:pt x="27" y="114"/>
                    <a:pt x="27" y="114"/>
                  </a:cubicBezTo>
                  <a:cubicBezTo>
                    <a:pt x="26" y="115"/>
                    <a:pt x="26" y="116"/>
                    <a:pt x="25" y="115"/>
                  </a:cubicBezTo>
                  <a:cubicBezTo>
                    <a:pt x="24" y="115"/>
                    <a:pt x="24" y="115"/>
                    <a:pt x="24" y="115"/>
                  </a:cubicBezTo>
                  <a:cubicBezTo>
                    <a:pt x="21" y="113"/>
                    <a:pt x="19" y="112"/>
                    <a:pt x="16" y="111"/>
                  </a:cubicBezTo>
                  <a:cubicBezTo>
                    <a:pt x="13" y="110"/>
                    <a:pt x="10" y="111"/>
                    <a:pt x="7" y="112"/>
                  </a:cubicBezTo>
                  <a:cubicBezTo>
                    <a:pt x="4" y="113"/>
                    <a:pt x="2" y="115"/>
                    <a:pt x="2" y="118"/>
                  </a:cubicBezTo>
                  <a:cubicBezTo>
                    <a:pt x="1" y="121"/>
                    <a:pt x="2" y="124"/>
                    <a:pt x="3" y="127"/>
                  </a:cubicBezTo>
                  <a:cubicBezTo>
                    <a:pt x="3" y="128"/>
                    <a:pt x="3" y="128"/>
                    <a:pt x="3" y="128"/>
                  </a:cubicBezTo>
                  <a:cubicBezTo>
                    <a:pt x="2" y="127"/>
                    <a:pt x="2" y="127"/>
                    <a:pt x="2" y="12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6" name="Freeform 100"/>
            <p:cNvSpPr>
              <a:spLocks/>
            </p:cNvSpPr>
            <p:nvPr/>
          </p:nvSpPr>
          <p:spPr bwMode="auto">
            <a:xfrm>
              <a:off x="2724150" y="3948114"/>
              <a:ext cx="276225" cy="231775"/>
            </a:xfrm>
            <a:custGeom>
              <a:avLst/>
              <a:gdLst/>
              <a:ahLst/>
              <a:cxnLst>
                <a:cxn ang="0">
                  <a:pos x="1" y="127"/>
                </a:cxn>
                <a:cxn ang="0">
                  <a:pos x="4" y="102"/>
                </a:cxn>
                <a:cxn ang="0">
                  <a:pos x="21" y="97"/>
                </a:cxn>
                <a:cxn ang="0">
                  <a:pos x="22" y="102"/>
                </a:cxn>
                <a:cxn ang="0">
                  <a:pos x="21" y="92"/>
                </a:cxn>
                <a:cxn ang="0">
                  <a:pos x="29" y="82"/>
                </a:cxn>
                <a:cxn ang="0">
                  <a:pos x="40" y="84"/>
                </a:cxn>
                <a:cxn ang="0">
                  <a:pos x="34" y="80"/>
                </a:cxn>
                <a:cxn ang="0">
                  <a:pos x="48" y="47"/>
                </a:cxn>
                <a:cxn ang="0">
                  <a:pos x="66" y="50"/>
                </a:cxn>
                <a:cxn ang="0">
                  <a:pos x="68" y="55"/>
                </a:cxn>
                <a:cxn ang="0">
                  <a:pos x="79" y="40"/>
                </a:cxn>
                <a:cxn ang="0">
                  <a:pos x="89" y="45"/>
                </a:cxn>
                <a:cxn ang="0">
                  <a:pos x="83" y="28"/>
                </a:cxn>
                <a:cxn ang="0">
                  <a:pos x="90" y="11"/>
                </a:cxn>
                <a:cxn ang="0">
                  <a:pos x="95" y="6"/>
                </a:cxn>
                <a:cxn ang="0">
                  <a:pos x="111" y="0"/>
                </a:cxn>
                <a:cxn ang="0">
                  <a:pos x="125" y="17"/>
                </a:cxn>
                <a:cxn ang="0">
                  <a:pos x="126" y="8"/>
                </a:cxn>
                <a:cxn ang="0">
                  <a:pos x="138" y="5"/>
                </a:cxn>
                <a:cxn ang="0">
                  <a:pos x="146" y="14"/>
                </a:cxn>
                <a:cxn ang="0">
                  <a:pos x="145" y="16"/>
                </a:cxn>
                <a:cxn ang="0">
                  <a:pos x="155" y="12"/>
                </a:cxn>
                <a:cxn ang="0">
                  <a:pos x="164" y="19"/>
                </a:cxn>
                <a:cxn ang="0">
                  <a:pos x="166" y="30"/>
                </a:cxn>
                <a:cxn ang="0">
                  <a:pos x="165" y="28"/>
                </a:cxn>
                <a:cxn ang="0">
                  <a:pos x="160" y="19"/>
                </a:cxn>
                <a:cxn ang="0">
                  <a:pos x="152" y="16"/>
                </a:cxn>
                <a:cxn ang="0">
                  <a:pos x="148" y="20"/>
                </a:cxn>
                <a:cxn ang="0">
                  <a:pos x="142" y="22"/>
                </a:cxn>
                <a:cxn ang="0">
                  <a:pos x="138" y="12"/>
                </a:cxn>
                <a:cxn ang="0">
                  <a:pos x="129" y="14"/>
                </a:cxn>
                <a:cxn ang="0">
                  <a:pos x="119" y="19"/>
                </a:cxn>
                <a:cxn ang="0">
                  <a:pos x="116" y="10"/>
                </a:cxn>
                <a:cxn ang="0">
                  <a:pos x="104" y="11"/>
                </a:cxn>
                <a:cxn ang="0">
                  <a:pos x="99" y="14"/>
                </a:cxn>
                <a:cxn ang="0">
                  <a:pos x="93" y="21"/>
                </a:cxn>
                <a:cxn ang="0">
                  <a:pos x="90" y="38"/>
                </a:cxn>
                <a:cxn ang="0">
                  <a:pos x="84" y="49"/>
                </a:cxn>
                <a:cxn ang="0">
                  <a:pos x="80" y="46"/>
                </a:cxn>
                <a:cxn ang="0">
                  <a:pos x="72" y="55"/>
                </a:cxn>
                <a:cxn ang="0">
                  <a:pos x="68" y="59"/>
                </a:cxn>
                <a:cxn ang="0">
                  <a:pos x="57" y="48"/>
                </a:cxn>
                <a:cxn ang="0">
                  <a:pos x="37" y="71"/>
                </a:cxn>
                <a:cxn ang="0">
                  <a:pos x="41" y="90"/>
                </a:cxn>
                <a:cxn ang="0">
                  <a:pos x="35" y="88"/>
                </a:cxn>
                <a:cxn ang="0">
                  <a:pos x="30" y="89"/>
                </a:cxn>
                <a:cxn ang="0">
                  <a:pos x="28" y="95"/>
                </a:cxn>
                <a:cxn ang="0">
                  <a:pos x="29" y="100"/>
                </a:cxn>
                <a:cxn ang="0">
                  <a:pos x="26" y="106"/>
                </a:cxn>
                <a:cxn ang="0">
                  <a:pos x="11" y="104"/>
                </a:cxn>
                <a:cxn ang="0">
                  <a:pos x="5" y="126"/>
                </a:cxn>
                <a:cxn ang="0">
                  <a:pos x="12" y="138"/>
                </a:cxn>
              </a:cxnLst>
              <a:rect l="0" t="0" r="r" b="b"/>
              <a:pathLst>
                <a:path w="166" h="139">
                  <a:moveTo>
                    <a:pt x="12" y="139"/>
                  </a:moveTo>
                  <a:cubicBezTo>
                    <a:pt x="11" y="139"/>
                    <a:pt x="9" y="139"/>
                    <a:pt x="8" y="138"/>
                  </a:cubicBezTo>
                  <a:cubicBezTo>
                    <a:pt x="6" y="137"/>
                    <a:pt x="6" y="136"/>
                    <a:pt x="5" y="135"/>
                  </a:cubicBezTo>
                  <a:cubicBezTo>
                    <a:pt x="3" y="132"/>
                    <a:pt x="2" y="130"/>
                    <a:pt x="1" y="127"/>
                  </a:cubicBezTo>
                  <a:cubicBezTo>
                    <a:pt x="1" y="125"/>
                    <a:pt x="0" y="122"/>
                    <a:pt x="0" y="119"/>
                  </a:cubicBezTo>
                  <a:cubicBezTo>
                    <a:pt x="0" y="116"/>
                    <a:pt x="0" y="113"/>
                    <a:pt x="1" y="111"/>
                  </a:cubicBezTo>
                  <a:cubicBezTo>
                    <a:pt x="1" y="109"/>
                    <a:pt x="1" y="108"/>
                    <a:pt x="2" y="106"/>
                  </a:cubicBezTo>
                  <a:cubicBezTo>
                    <a:pt x="2" y="105"/>
                    <a:pt x="3" y="104"/>
                    <a:pt x="4" y="102"/>
                  </a:cubicBezTo>
                  <a:cubicBezTo>
                    <a:pt x="5" y="101"/>
                    <a:pt x="6" y="100"/>
                    <a:pt x="7" y="99"/>
                  </a:cubicBezTo>
                  <a:cubicBezTo>
                    <a:pt x="9" y="98"/>
                    <a:pt x="10" y="97"/>
                    <a:pt x="12" y="97"/>
                  </a:cubicBezTo>
                  <a:cubicBezTo>
                    <a:pt x="14" y="96"/>
                    <a:pt x="15" y="96"/>
                    <a:pt x="17" y="96"/>
                  </a:cubicBezTo>
                  <a:cubicBezTo>
                    <a:pt x="18" y="96"/>
                    <a:pt x="20" y="96"/>
                    <a:pt x="21" y="97"/>
                  </a:cubicBezTo>
                  <a:cubicBezTo>
                    <a:pt x="24" y="98"/>
                    <a:pt x="27" y="99"/>
                    <a:pt x="29" y="100"/>
                  </a:cubicBezTo>
                  <a:cubicBezTo>
                    <a:pt x="25" y="106"/>
                    <a:pt x="25" y="106"/>
                    <a:pt x="25" y="106"/>
                  </a:cubicBezTo>
                  <a:cubicBezTo>
                    <a:pt x="23" y="104"/>
                    <a:pt x="23" y="104"/>
                    <a:pt x="23" y="104"/>
                  </a:cubicBezTo>
                  <a:cubicBezTo>
                    <a:pt x="23" y="103"/>
                    <a:pt x="22" y="103"/>
                    <a:pt x="22" y="102"/>
                  </a:cubicBezTo>
                  <a:cubicBezTo>
                    <a:pt x="22" y="101"/>
                    <a:pt x="21" y="100"/>
                    <a:pt x="21" y="99"/>
                  </a:cubicBezTo>
                  <a:cubicBezTo>
                    <a:pt x="21" y="99"/>
                    <a:pt x="21" y="98"/>
                    <a:pt x="21" y="97"/>
                  </a:cubicBezTo>
                  <a:cubicBezTo>
                    <a:pt x="20" y="96"/>
                    <a:pt x="20" y="95"/>
                    <a:pt x="20" y="94"/>
                  </a:cubicBezTo>
                  <a:cubicBezTo>
                    <a:pt x="20" y="93"/>
                    <a:pt x="21" y="93"/>
                    <a:pt x="21" y="92"/>
                  </a:cubicBezTo>
                  <a:cubicBezTo>
                    <a:pt x="21" y="91"/>
                    <a:pt x="21" y="90"/>
                    <a:pt x="22" y="89"/>
                  </a:cubicBezTo>
                  <a:cubicBezTo>
                    <a:pt x="22" y="88"/>
                    <a:pt x="22" y="88"/>
                    <a:pt x="23" y="87"/>
                  </a:cubicBezTo>
                  <a:cubicBezTo>
                    <a:pt x="24" y="85"/>
                    <a:pt x="25" y="84"/>
                    <a:pt x="27" y="83"/>
                  </a:cubicBezTo>
                  <a:cubicBezTo>
                    <a:pt x="28" y="83"/>
                    <a:pt x="28" y="82"/>
                    <a:pt x="29" y="82"/>
                  </a:cubicBezTo>
                  <a:cubicBezTo>
                    <a:pt x="30" y="82"/>
                    <a:pt x="31" y="81"/>
                    <a:pt x="32" y="81"/>
                  </a:cubicBezTo>
                  <a:cubicBezTo>
                    <a:pt x="33" y="81"/>
                    <a:pt x="34" y="81"/>
                    <a:pt x="35" y="82"/>
                  </a:cubicBezTo>
                  <a:cubicBezTo>
                    <a:pt x="36" y="82"/>
                    <a:pt x="37" y="82"/>
                    <a:pt x="38" y="83"/>
                  </a:cubicBezTo>
                  <a:cubicBezTo>
                    <a:pt x="38" y="83"/>
                    <a:pt x="39" y="84"/>
                    <a:pt x="40" y="84"/>
                  </a:cubicBezTo>
                  <a:cubicBezTo>
                    <a:pt x="41" y="86"/>
                    <a:pt x="41" y="86"/>
                    <a:pt x="41" y="86"/>
                  </a:cubicBezTo>
                  <a:cubicBezTo>
                    <a:pt x="37" y="90"/>
                    <a:pt x="37" y="90"/>
                    <a:pt x="37" y="90"/>
                  </a:cubicBezTo>
                  <a:cubicBezTo>
                    <a:pt x="36" y="88"/>
                    <a:pt x="35" y="87"/>
                    <a:pt x="35" y="85"/>
                  </a:cubicBezTo>
                  <a:cubicBezTo>
                    <a:pt x="34" y="83"/>
                    <a:pt x="34" y="82"/>
                    <a:pt x="34" y="80"/>
                  </a:cubicBezTo>
                  <a:cubicBezTo>
                    <a:pt x="33" y="77"/>
                    <a:pt x="33" y="74"/>
                    <a:pt x="33" y="71"/>
                  </a:cubicBezTo>
                  <a:cubicBezTo>
                    <a:pt x="34" y="64"/>
                    <a:pt x="36" y="58"/>
                    <a:pt x="40" y="53"/>
                  </a:cubicBezTo>
                  <a:cubicBezTo>
                    <a:pt x="41" y="52"/>
                    <a:pt x="43" y="51"/>
                    <a:pt x="44" y="50"/>
                  </a:cubicBezTo>
                  <a:cubicBezTo>
                    <a:pt x="45" y="49"/>
                    <a:pt x="46" y="48"/>
                    <a:pt x="48" y="47"/>
                  </a:cubicBezTo>
                  <a:cubicBezTo>
                    <a:pt x="49" y="46"/>
                    <a:pt x="51" y="46"/>
                    <a:pt x="52" y="45"/>
                  </a:cubicBezTo>
                  <a:cubicBezTo>
                    <a:pt x="54" y="45"/>
                    <a:pt x="56" y="45"/>
                    <a:pt x="57" y="45"/>
                  </a:cubicBezTo>
                  <a:cubicBezTo>
                    <a:pt x="59" y="46"/>
                    <a:pt x="61" y="46"/>
                    <a:pt x="62" y="47"/>
                  </a:cubicBezTo>
                  <a:cubicBezTo>
                    <a:pt x="64" y="48"/>
                    <a:pt x="65" y="49"/>
                    <a:pt x="66" y="50"/>
                  </a:cubicBezTo>
                  <a:cubicBezTo>
                    <a:pt x="67" y="51"/>
                    <a:pt x="69" y="52"/>
                    <a:pt x="69" y="53"/>
                  </a:cubicBezTo>
                  <a:cubicBezTo>
                    <a:pt x="71" y="55"/>
                    <a:pt x="71" y="56"/>
                    <a:pt x="72" y="57"/>
                  </a:cubicBezTo>
                  <a:cubicBezTo>
                    <a:pt x="68" y="59"/>
                    <a:pt x="68" y="59"/>
                    <a:pt x="68" y="59"/>
                  </a:cubicBezTo>
                  <a:cubicBezTo>
                    <a:pt x="68" y="57"/>
                    <a:pt x="68" y="56"/>
                    <a:pt x="68" y="55"/>
                  </a:cubicBezTo>
                  <a:cubicBezTo>
                    <a:pt x="68" y="53"/>
                    <a:pt x="68" y="52"/>
                    <a:pt x="69" y="51"/>
                  </a:cubicBezTo>
                  <a:cubicBezTo>
                    <a:pt x="69" y="48"/>
                    <a:pt x="71" y="46"/>
                    <a:pt x="73" y="44"/>
                  </a:cubicBezTo>
                  <a:cubicBezTo>
                    <a:pt x="74" y="42"/>
                    <a:pt x="75" y="42"/>
                    <a:pt x="76" y="41"/>
                  </a:cubicBezTo>
                  <a:cubicBezTo>
                    <a:pt x="77" y="41"/>
                    <a:pt x="78" y="40"/>
                    <a:pt x="79" y="40"/>
                  </a:cubicBezTo>
                  <a:cubicBezTo>
                    <a:pt x="80" y="40"/>
                    <a:pt x="81" y="40"/>
                    <a:pt x="81" y="40"/>
                  </a:cubicBezTo>
                  <a:cubicBezTo>
                    <a:pt x="83" y="40"/>
                    <a:pt x="85" y="41"/>
                    <a:pt x="86" y="42"/>
                  </a:cubicBezTo>
                  <a:cubicBezTo>
                    <a:pt x="87" y="42"/>
                    <a:pt x="87" y="43"/>
                    <a:pt x="88" y="43"/>
                  </a:cubicBezTo>
                  <a:cubicBezTo>
                    <a:pt x="89" y="45"/>
                    <a:pt x="89" y="45"/>
                    <a:pt x="89" y="45"/>
                  </a:cubicBezTo>
                  <a:cubicBezTo>
                    <a:pt x="83" y="47"/>
                    <a:pt x="83" y="47"/>
                    <a:pt x="83" y="47"/>
                  </a:cubicBezTo>
                  <a:cubicBezTo>
                    <a:pt x="83" y="38"/>
                    <a:pt x="83" y="38"/>
                    <a:pt x="83" y="38"/>
                  </a:cubicBezTo>
                  <a:cubicBezTo>
                    <a:pt x="83" y="36"/>
                    <a:pt x="83" y="35"/>
                    <a:pt x="83" y="33"/>
                  </a:cubicBezTo>
                  <a:cubicBezTo>
                    <a:pt x="83" y="31"/>
                    <a:pt x="83" y="30"/>
                    <a:pt x="83" y="28"/>
                  </a:cubicBezTo>
                  <a:cubicBezTo>
                    <a:pt x="83" y="26"/>
                    <a:pt x="83" y="25"/>
                    <a:pt x="84" y="23"/>
                  </a:cubicBezTo>
                  <a:cubicBezTo>
                    <a:pt x="84" y="21"/>
                    <a:pt x="85" y="20"/>
                    <a:pt x="85" y="18"/>
                  </a:cubicBezTo>
                  <a:cubicBezTo>
                    <a:pt x="86" y="16"/>
                    <a:pt x="87" y="15"/>
                    <a:pt x="88" y="13"/>
                  </a:cubicBezTo>
                  <a:cubicBezTo>
                    <a:pt x="89" y="13"/>
                    <a:pt x="89" y="12"/>
                    <a:pt x="90" y="11"/>
                  </a:cubicBezTo>
                  <a:cubicBezTo>
                    <a:pt x="92" y="9"/>
                    <a:pt x="92" y="9"/>
                    <a:pt x="92" y="9"/>
                  </a:cubicBezTo>
                  <a:cubicBezTo>
                    <a:pt x="93" y="7"/>
                    <a:pt x="93" y="7"/>
                    <a:pt x="93" y="7"/>
                  </a:cubicBezTo>
                  <a:cubicBezTo>
                    <a:pt x="94" y="7"/>
                    <a:pt x="94" y="7"/>
                    <a:pt x="94" y="7"/>
                  </a:cubicBezTo>
                  <a:cubicBezTo>
                    <a:pt x="95" y="6"/>
                    <a:pt x="95" y="6"/>
                    <a:pt x="95" y="6"/>
                  </a:cubicBezTo>
                  <a:cubicBezTo>
                    <a:pt x="95" y="6"/>
                    <a:pt x="95" y="6"/>
                    <a:pt x="95" y="6"/>
                  </a:cubicBezTo>
                  <a:cubicBezTo>
                    <a:pt x="97" y="5"/>
                    <a:pt x="99" y="4"/>
                    <a:pt x="100" y="3"/>
                  </a:cubicBezTo>
                  <a:cubicBezTo>
                    <a:pt x="102" y="2"/>
                    <a:pt x="103" y="2"/>
                    <a:pt x="105" y="1"/>
                  </a:cubicBezTo>
                  <a:cubicBezTo>
                    <a:pt x="107" y="1"/>
                    <a:pt x="109" y="0"/>
                    <a:pt x="111" y="0"/>
                  </a:cubicBezTo>
                  <a:cubicBezTo>
                    <a:pt x="113" y="0"/>
                    <a:pt x="115" y="0"/>
                    <a:pt x="117" y="1"/>
                  </a:cubicBezTo>
                  <a:cubicBezTo>
                    <a:pt x="119" y="2"/>
                    <a:pt x="121" y="3"/>
                    <a:pt x="122" y="5"/>
                  </a:cubicBezTo>
                  <a:cubicBezTo>
                    <a:pt x="124" y="7"/>
                    <a:pt x="125" y="9"/>
                    <a:pt x="125" y="11"/>
                  </a:cubicBezTo>
                  <a:cubicBezTo>
                    <a:pt x="126" y="13"/>
                    <a:pt x="125" y="15"/>
                    <a:pt x="125" y="17"/>
                  </a:cubicBezTo>
                  <a:cubicBezTo>
                    <a:pt x="118" y="14"/>
                    <a:pt x="118" y="14"/>
                    <a:pt x="118" y="14"/>
                  </a:cubicBezTo>
                  <a:cubicBezTo>
                    <a:pt x="120" y="12"/>
                    <a:pt x="120" y="12"/>
                    <a:pt x="120" y="12"/>
                  </a:cubicBezTo>
                  <a:cubicBezTo>
                    <a:pt x="121" y="11"/>
                    <a:pt x="122" y="10"/>
                    <a:pt x="123" y="10"/>
                  </a:cubicBezTo>
                  <a:cubicBezTo>
                    <a:pt x="124" y="9"/>
                    <a:pt x="125" y="8"/>
                    <a:pt x="126" y="8"/>
                  </a:cubicBezTo>
                  <a:cubicBezTo>
                    <a:pt x="127" y="7"/>
                    <a:pt x="128" y="7"/>
                    <a:pt x="129" y="6"/>
                  </a:cubicBezTo>
                  <a:cubicBezTo>
                    <a:pt x="130" y="6"/>
                    <a:pt x="131" y="6"/>
                    <a:pt x="132" y="6"/>
                  </a:cubicBezTo>
                  <a:cubicBezTo>
                    <a:pt x="133" y="6"/>
                    <a:pt x="134" y="5"/>
                    <a:pt x="135" y="5"/>
                  </a:cubicBezTo>
                  <a:cubicBezTo>
                    <a:pt x="136" y="5"/>
                    <a:pt x="137" y="5"/>
                    <a:pt x="138" y="5"/>
                  </a:cubicBezTo>
                  <a:cubicBezTo>
                    <a:pt x="141" y="6"/>
                    <a:pt x="141" y="6"/>
                    <a:pt x="141" y="6"/>
                  </a:cubicBezTo>
                  <a:cubicBezTo>
                    <a:pt x="142" y="6"/>
                    <a:pt x="142" y="6"/>
                    <a:pt x="142" y="6"/>
                  </a:cubicBezTo>
                  <a:cubicBezTo>
                    <a:pt x="143" y="6"/>
                    <a:pt x="144" y="7"/>
                    <a:pt x="144" y="8"/>
                  </a:cubicBezTo>
                  <a:cubicBezTo>
                    <a:pt x="146" y="14"/>
                    <a:pt x="146" y="14"/>
                    <a:pt x="146" y="14"/>
                  </a:cubicBezTo>
                  <a:cubicBezTo>
                    <a:pt x="147" y="16"/>
                    <a:pt x="147" y="18"/>
                    <a:pt x="148" y="20"/>
                  </a:cubicBezTo>
                  <a:cubicBezTo>
                    <a:pt x="142" y="20"/>
                    <a:pt x="142" y="20"/>
                    <a:pt x="142" y="20"/>
                  </a:cubicBezTo>
                  <a:cubicBezTo>
                    <a:pt x="143" y="18"/>
                    <a:pt x="143" y="18"/>
                    <a:pt x="143" y="18"/>
                  </a:cubicBezTo>
                  <a:cubicBezTo>
                    <a:pt x="144" y="17"/>
                    <a:pt x="144" y="16"/>
                    <a:pt x="145" y="16"/>
                  </a:cubicBezTo>
                  <a:cubicBezTo>
                    <a:pt x="145" y="15"/>
                    <a:pt x="146" y="14"/>
                    <a:pt x="147" y="14"/>
                  </a:cubicBezTo>
                  <a:cubicBezTo>
                    <a:pt x="147" y="13"/>
                    <a:pt x="148" y="13"/>
                    <a:pt x="149" y="12"/>
                  </a:cubicBezTo>
                  <a:cubicBezTo>
                    <a:pt x="150" y="12"/>
                    <a:pt x="151" y="12"/>
                    <a:pt x="152" y="11"/>
                  </a:cubicBezTo>
                  <a:cubicBezTo>
                    <a:pt x="153" y="11"/>
                    <a:pt x="154" y="11"/>
                    <a:pt x="155" y="12"/>
                  </a:cubicBezTo>
                  <a:cubicBezTo>
                    <a:pt x="155" y="12"/>
                    <a:pt x="156" y="12"/>
                    <a:pt x="157" y="13"/>
                  </a:cubicBezTo>
                  <a:cubicBezTo>
                    <a:pt x="158" y="13"/>
                    <a:pt x="159" y="13"/>
                    <a:pt x="159" y="14"/>
                  </a:cubicBezTo>
                  <a:cubicBezTo>
                    <a:pt x="160" y="15"/>
                    <a:pt x="162" y="16"/>
                    <a:pt x="163" y="17"/>
                  </a:cubicBezTo>
                  <a:cubicBezTo>
                    <a:pt x="163" y="18"/>
                    <a:pt x="163" y="18"/>
                    <a:pt x="164" y="19"/>
                  </a:cubicBezTo>
                  <a:cubicBezTo>
                    <a:pt x="164" y="20"/>
                    <a:pt x="165" y="20"/>
                    <a:pt x="165" y="21"/>
                  </a:cubicBezTo>
                  <a:cubicBezTo>
                    <a:pt x="166" y="23"/>
                    <a:pt x="166" y="24"/>
                    <a:pt x="166" y="26"/>
                  </a:cubicBezTo>
                  <a:cubicBezTo>
                    <a:pt x="166" y="26"/>
                    <a:pt x="166" y="27"/>
                    <a:pt x="166" y="28"/>
                  </a:cubicBezTo>
                  <a:cubicBezTo>
                    <a:pt x="166" y="30"/>
                    <a:pt x="166" y="30"/>
                    <a:pt x="166" y="30"/>
                  </a:cubicBezTo>
                  <a:cubicBezTo>
                    <a:pt x="166" y="31"/>
                    <a:pt x="166" y="31"/>
                    <a:pt x="166" y="31"/>
                  </a:cubicBezTo>
                  <a:cubicBezTo>
                    <a:pt x="165" y="30"/>
                    <a:pt x="165" y="30"/>
                    <a:pt x="165" y="30"/>
                  </a:cubicBezTo>
                  <a:cubicBezTo>
                    <a:pt x="165" y="30"/>
                    <a:pt x="165" y="30"/>
                    <a:pt x="165" y="30"/>
                  </a:cubicBezTo>
                  <a:cubicBezTo>
                    <a:pt x="165" y="28"/>
                    <a:pt x="165" y="28"/>
                    <a:pt x="165" y="28"/>
                  </a:cubicBezTo>
                  <a:cubicBezTo>
                    <a:pt x="165" y="27"/>
                    <a:pt x="165" y="27"/>
                    <a:pt x="165" y="26"/>
                  </a:cubicBezTo>
                  <a:cubicBezTo>
                    <a:pt x="164" y="25"/>
                    <a:pt x="164" y="23"/>
                    <a:pt x="163" y="22"/>
                  </a:cubicBezTo>
                  <a:cubicBezTo>
                    <a:pt x="163" y="22"/>
                    <a:pt x="162" y="21"/>
                    <a:pt x="162" y="21"/>
                  </a:cubicBezTo>
                  <a:cubicBezTo>
                    <a:pt x="161" y="20"/>
                    <a:pt x="161" y="20"/>
                    <a:pt x="160" y="19"/>
                  </a:cubicBezTo>
                  <a:cubicBezTo>
                    <a:pt x="159" y="18"/>
                    <a:pt x="158" y="17"/>
                    <a:pt x="157" y="17"/>
                  </a:cubicBezTo>
                  <a:cubicBezTo>
                    <a:pt x="157" y="16"/>
                    <a:pt x="156" y="16"/>
                    <a:pt x="155" y="16"/>
                  </a:cubicBezTo>
                  <a:cubicBezTo>
                    <a:pt x="155" y="16"/>
                    <a:pt x="154" y="16"/>
                    <a:pt x="154" y="16"/>
                  </a:cubicBezTo>
                  <a:cubicBezTo>
                    <a:pt x="153" y="16"/>
                    <a:pt x="153" y="16"/>
                    <a:pt x="152" y="16"/>
                  </a:cubicBezTo>
                  <a:cubicBezTo>
                    <a:pt x="152" y="16"/>
                    <a:pt x="151" y="16"/>
                    <a:pt x="151" y="16"/>
                  </a:cubicBezTo>
                  <a:cubicBezTo>
                    <a:pt x="151" y="17"/>
                    <a:pt x="150" y="17"/>
                    <a:pt x="150" y="17"/>
                  </a:cubicBezTo>
                  <a:cubicBezTo>
                    <a:pt x="149" y="18"/>
                    <a:pt x="149" y="18"/>
                    <a:pt x="149" y="18"/>
                  </a:cubicBezTo>
                  <a:cubicBezTo>
                    <a:pt x="149" y="19"/>
                    <a:pt x="148" y="19"/>
                    <a:pt x="148" y="20"/>
                  </a:cubicBezTo>
                  <a:cubicBezTo>
                    <a:pt x="148" y="22"/>
                    <a:pt x="148" y="22"/>
                    <a:pt x="148" y="22"/>
                  </a:cubicBezTo>
                  <a:cubicBezTo>
                    <a:pt x="147" y="23"/>
                    <a:pt x="146" y="24"/>
                    <a:pt x="144" y="24"/>
                  </a:cubicBezTo>
                  <a:cubicBezTo>
                    <a:pt x="143" y="23"/>
                    <a:pt x="143" y="23"/>
                    <a:pt x="142" y="22"/>
                  </a:cubicBezTo>
                  <a:cubicBezTo>
                    <a:pt x="142" y="22"/>
                    <a:pt x="142" y="22"/>
                    <a:pt x="142" y="22"/>
                  </a:cubicBezTo>
                  <a:cubicBezTo>
                    <a:pt x="140" y="16"/>
                    <a:pt x="140" y="16"/>
                    <a:pt x="140" y="16"/>
                  </a:cubicBezTo>
                  <a:cubicBezTo>
                    <a:pt x="138" y="11"/>
                    <a:pt x="138" y="11"/>
                    <a:pt x="138" y="11"/>
                  </a:cubicBezTo>
                  <a:cubicBezTo>
                    <a:pt x="140" y="13"/>
                    <a:pt x="140" y="13"/>
                    <a:pt x="140" y="13"/>
                  </a:cubicBezTo>
                  <a:cubicBezTo>
                    <a:pt x="138" y="12"/>
                    <a:pt x="138" y="12"/>
                    <a:pt x="138" y="12"/>
                  </a:cubicBezTo>
                  <a:cubicBezTo>
                    <a:pt x="137" y="12"/>
                    <a:pt x="136" y="12"/>
                    <a:pt x="136" y="12"/>
                  </a:cubicBezTo>
                  <a:cubicBezTo>
                    <a:pt x="135" y="12"/>
                    <a:pt x="134" y="13"/>
                    <a:pt x="133" y="13"/>
                  </a:cubicBezTo>
                  <a:cubicBezTo>
                    <a:pt x="133" y="13"/>
                    <a:pt x="132" y="13"/>
                    <a:pt x="131" y="13"/>
                  </a:cubicBezTo>
                  <a:cubicBezTo>
                    <a:pt x="131" y="14"/>
                    <a:pt x="130" y="14"/>
                    <a:pt x="129" y="14"/>
                  </a:cubicBezTo>
                  <a:cubicBezTo>
                    <a:pt x="128" y="16"/>
                    <a:pt x="128" y="16"/>
                    <a:pt x="128" y="16"/>
                  </a:cubicBezTo>
                  <a:cubicBezTo>
                    <a:pt x="126" y="17"/>
                    <a:pt x="126" y="17"/>
                    <a:pt x="126" y="17"/>
                  </a:cubicBezTo>
                  <a:cubicBezTo>
                    <a:pt x="124" y="19"/>
                    <a:pt x="124" y="19"/>
                    <a:pt x="124" y="19"/>
                  </a:cubicBezTo>
                  <a:cubicBezTo>
                    <a:pt x="123" y="21"/>
                    <a:pt x="120" y="21"/>
                    <a:pt x="119" y="19"/>
                  </a:cubicBezTo>
                  <a:cubicBezTo>
                    <a:pt x="118" y="19"/>
                    <a:pt x="117" y="17"/>
                    <a:pt x="117" y="16"/>
                  </a:cubicBezTo>
                  <a:cubicBezTo>
                    <a:pt x="117" y="16"/>
                    <a:pt x="117" y="16"/>
                    <a:pt x="117" y="16"/>
                  </a:cubicBezTo>
                  <a:cubicBezTo>
                    <a:pt x="117" y="15"/>
                    <a:pt x="117" y="14"/>
                    <a:pt x="117" y="13"/>
                  </a:cubicBezTo>
                  <a:cubicBezTo>
                    <a:pt x="117" y="12"/>
                    <a:pt x="117" y="11"/>
                    <a:pt x="116" y="10"/>
                  </a:cubicBezTo>
                  <a:cubicBezTo>
                    <a:pt x="116" y="10"/>
                    <a:pt x="115" y="9"/>
                    <a:pt x="114" y="9"/>
                  </a:cubicBezTo>
                  <a:cubicBezTo>
                    <a:pt x="113" y="9"/>
                    <a:pt x="112" y="9"/>
                    <a:pt x="111" y="9"/>
                  </a:cubicBezTo>
                  <a:cubicBezTo>
                    <a:pt x="110" y="9"/>
                    <a:pt x="109" y="9"/>
                    <a:pt x="107" y="10"/>
                  </a:cubicBezTo>
                  <a:cubicBezTo>
                    <a:pt x="106" y="10"/>
                    <a:pt x="105" y="10"/>
                    <a:pt x="104" y="11"/>
                  </a:cubicBezTo>
                  <a:cubicBezTo>
                    <a:pt x="102" y="11"/>
                    <a:pt x="102" y="12"/>
                    <a:pt x="100" y="13"/>
                  </a:cubicBezTo>
                  <a:cubicBezTo>
                    <a:pt x="99" y="13"/>
                    <a:pt x="99" y="13"/>
                    <a:pt x="99" y="13"/>
                  </a:cubicBezTo>
                  <a:cubicBezTo>
                    <a:pt x="99" y="14"/>
                    <a:pt x="99" y="14"/>
                    <a:pt x="99" y="14"/>
                  </a:cubicBezTo>
                  <a:cubicBezTo>
                    <a:pt x="99" y="14"/>
                    <a:pt x="99" y="14"/>
                    <a:pt x="99" y="14"/>
                  </a:cubicBezTo>
                  <a:cubicBezTo>
                    <a:pt x="97" y="15"/>
                    <a:pt x="97" y="15"/>
                    <a:pt x="97" y="15"/>
                  </a:cubicBezTo>
                  <a:cubicBezTo>
                    <a:pt x="96" y="17"/>
                    <a:pt x="96" y="17"/>
                    <a:pt x="96" y="17"/>
                  </a:cubicBezTo>
                  <a:cubicBezTo>
                    <a:pt x="95" y="18"/>
                    <a:pt x="95" y="18"/>
                    <a:pt x="95" y="18"/>
                  </a:cubicBezTo>
                  <a:cubicBezTo>
                    <a:pt x="94" y="19"/>
                    <a:pt x="93" y="20"/>
                    <a:pt x="93" y="21"/>
                  </a:cubicBezTo>
                  <a:cubicBezTo>
                    <a:pt x="92" y="23"/>
                    <a:pt x="92" y="24"/>
                    <a:pt x="91" y="25"/>
                  </a:cubicBezTo>
                  <a:cubicBezTo>
                    <a:pt x="91" y="26"/>
                    <a:pt x="91" y="28"/>
                    <a:pt x="90" y="29"/>
                  </a:cubicBezTo>
                  <a:cubicBezTo>
                    <a:pt x="90" y="31"/>
                    <a:pt x="90" y="32"/>
                    <a:pt x="90" y="33"/>
                  </a:cubicBezTo>
                  <a:cubicBezTo>
                    <a:pt x="90" y="35"/>
                    <a:pt x="90" y="36"/>
                    <a:pt x="90" y="38"/>
                  </a:cubicBezTo>
                  <a:cubicBezTo>
                    <a:pt x="90" y="47"/>
                    <a:pt x="90" y="47"/>
                    <a:pt x="90" y="47"/>
                  </a:cubicBezTo>
                  <a:cubicBezTo>
                    <a:pt x="90" y="49"/>
                    <a:pt x="88" y="50"/>
                    <a:pt x="86" y="50"/>
                  </a:cubicBezTo>
                  <a:cubicBezTo>
                    <a:pt x="85" y="50"/>
                    <a:pt x="84" y="50"/>
                    <a:pt x="84" y="49"/>
                  </a:cubicBezTo>
                  <a:cubicBezTo>
                    <a:pt x="84" y="49"/>
                    <a:pt x="84" y="49"/>
                    <a:pt x="84" y="49"/>
                  </a:cubicBezTo>
                  <a:cubicBezTo>
                    <a:pt x="83" y="48"/>
                    <a:pt x="83" y="48"/>
                    <a:pt x="83" y="48"/>
                  </a:cubicBezTo>
                  <a:cubicBezTo>
                    <a:pt x="83" y="48"/>
                    <a:pt x="82" y="48"/>
                    <a:pt x="82" y="47"/>
                  </a:cubicBezTo>
                  <a:cubicBezTo>
                    <a:pt x="82" y="47"/>
                    <a:pt x="81" y="47"/>
                    <a:pt x="80" y="46"/>
                  </a:cubicBezTo>
                  <a:cubicBezTo>
                    <a:pt x="80" y="46"/>
                    <a:pt x="80" y="46"/>
                    <a:pt x="80" y="46"/>
                  </a:cubicBezTo>
                  <a:cubicBezTo>
                    <a:pt x="79" y="46"/>
                    <a:pt x="79" y="46"/>
                    <a:pt x="79" y="46"/>
                  </a:cubicBezTo>
                  <a:cubicBezTo>
                    <a:pt x="78" y="47"/>
                    <a:pt x="77" y="47"/>
                    <a:pt x="76" y="48"/>
                  </a:cubicBezTo>
                  <a:cubicBezTo>
                    <a:pt x="75" y="49"/>
                    <a:pt x="74" y="50"/>
                    <a:pt x="73" y="52"/>
                  </a:cubicBezTo>
                  <a:cubicBezTo>
                    <a:pt x="73" y="53"/>
                    <a:pt x="73" y="54"/>
                    <a:pt x="72" y="55"/>
                  </a:cubicBezTo>
                  <a:cubicBezTo>
                    <a:pt x="72" y="56"/>
                    <a:pt x="72" y="57"/>
                    <a:pt x="72" y="58"/>
                  </a:cubicBezTo>
                  <a:cubicBezTo>
                    <a:pt x="72" y="58"/>
                    <a:pt x="72" y="58"/>
                    <a:pt x="72" y="58"/>
                  </a:cubicBezTo>
                  <a:cubicBezTo>
                    <a:pt x="73" y="59"/>
                    <a:pt x="72" y="60"/>
                    <a:pt x="71" y="60"/>
                  </a:cubicBezTo>
                  <a:cubicBezTo>
                    <a:pt x="70" y="60"/>
                    <a:pt x="69" y="60"/>
                    <a:pt x="68" y="59"/>
                  </a:cubicBezTo>
                  <a:cubicBezTo>
                    <a:pt x="68" y="58"/>
                    <a:pt x="67" y="57"/>
                    <a:pt x="66" y="56"/>
                  </a:cubicBezTo>
                  <a:cubicBezTo>
                    <a:pt x="66" y="54"/>
                    <a:pt x="65" y="53"/>
                    <a:pt x="64" y="52"/>
                  </a:cubicBezTo>
                  <a:cubicBezTo>
                    <a:pt x="63" y="51"/>
                    <a:pt x="62" y="50"/>
                    <a:pt x="61" y="50"/>
                  </a:cubicBezTo>
                  <a:cubicBezTo>
                    <a:pt x="59" y="49"/>
                    <a:pt x="58" y="48"/>
                    <a:pt x="57" y="48"/>
                  </a:cubicBezTo>
                  <a:cubicBezTo>
                    <a:pt x="54" y="48"/>
                    <a:pt x="51" y="48"/>
                    <a:pt x="49" y="49"/>
                  </a:cubicBezTo>
                  <a:cubicBezTo>
                    <a:pt x="48" y="50"/>
                    <a:pt x="46" y="51"/>
                    <a:pt x="45" y="52"/>
                  </a:cubicBezTo>
                  <a:cubicBezTo>
                    <a:pt x="44" y="53"/>
                    <a:pt x="43" y="54"/>
                    <a:pt x="42" y="55"/>
                  </a:cubicBezTo>
                  <a:cubicBezTo>
                    <a:pt x="39" y="59"/>
                    <a:pt x="37" y="65"/>
                    <a:pt x="37" y="71"/>
                  </a:cubicBezTo>
                  <a:cubicBezTo>
                    <a:pt x="37" y="74"/>
                    <a:pt x="37" y="76"/>
                    <a:pt x="38" y="79"/>
                  </a:cubicBezTo>
                  <a:cubicBezTo>
                    <a:pt x="39" y="80"/>
                    <a:pt x="39" y="82"/>
                    <a:pt x="40" y="83"/>
                  </a:cubicBezTo>
                  <a:cubicBezTo>
                    <a:pt x="40" y="84"/>
                    <a:pt x="41" y="85"/>
                    <a:pt x="42" y="87"/>
                  </a:cubicBezTo>
                  <a:cubicBezTo>
                    <a:pt x="43" y="88"/>
                    <a:pt x="42" y="90"/>
                    <a:pt x="41" y="90"/>
                  </a:cubicBezTo>
                  <a:cubicBezTo>
                    <a:pt x="40" y="91"/>
                    <a:pt x="39" y="91"/>
                    <a:pt x="38" y="90"/>
                  </a:cubicBezTo>
                  <a:cubicBezTo>
                    <a:pt x="37" y="90"/>
                    <a:pt x="37" y="90"/>
                    <a:pt x="37" y="90"/>
                  </a:cubicBezTo>
                  <a:cubicBezTo>
                    <a:pt x="36" y="89"/>
                    <a:pt x="36" y="89"/>
                    <a:pt x="36" y="89"/>
                  </a:cubicBezTo>
                  <a:cubicBezTo>
                    <a:pt x="36" y="89"/>
                    <a:pt x="35" y="89"/>
                    <a:pt x="35" y="88"/>
                  </a:cubicBezTo>
                  <a:cubicBezTo>
                    <a:pt x="34" y="88"/>
                    <a:pt x="34" y="88"/>
                    <a:pt x="34" y="88"/>
                  </a:cubicBezTo>
                  <a:cubicBezTo>
                    <a:pt x="33" y="88"/>
                    <a:pt x="33" y="88"/>
                    <a:pt x="32" y="88"/>
                  </a:cubicBezTo>
                  <a:cubicBezTo>
                    <a:pt x="32" y="88"/>
                    <a:pt x="32" y="88"/>
                    <a:pt x="31" y="88"/>
                  </a:cubicBezTo>
                  <a:cubicBezTo>
                    <a:pt x="30" y="89"/>
                    <a:pt x="30" y="89"/>
                    <a:pt x="30" y="89"/>
                  </a:cubicBezTo>
                  <a:cubicBezTo>
                    <a:pt x="30" y="89"/>
                    <a:pt x="29" y="90"/>
                    <a:pt x="29" y="91"/>
                  </a:cubicBezTo>
                  <a:cubicBezTo>
                    <a:pt x="29" y="91"/>
                    <a:pt x="28" y="91"/>
                    <a:pt x="28" y="92"/>
                  </a:cubicBezTo>
                  <a:cubicBezTo>
                    <a:pt x="28" y="92"/>
                    <a:pt x="28" y="93"/>
                    <a:pt x="28" y="93"/>
                  </a:cubicBezTo>
                  <a:cubicBezTo>
                    <a:pt x="28" y="94"/>
                    <a:pt x="28" y="94"/>
                    <a:pt x="28" y="95"/>
                  </a:cubicBezTo>
                  <a:cubicBezTo>
                    <a:pt x="28" y="95"/>
                    <a:pt x="27" y="96"/>
                    <a:pt x="28" y="96"/>
                  </a:cubicBezTo>
                  <a:cubicBezTo>
                    <a:pt x="28" y="96"/>
                    <a:pt x="28" y="97"/>
                    <a:pt x="28" y="97"/>
                  </a:cubicBezTo>
                  <a:cubicBezTo>
                    <a:pt x="28" y="98"/>
                    <a:pt x="28" y="98"/>
                    <a:pt x="28" y="99"/>
                  </a:cubicBezTo>
                  <a:cubicBezTo>
                    <a:pt x="29" y="99"/>
                    <a:pt x="29" y="99"/>
                    <a:pt x="29" y="100"/>
                  </a:cubicBezTo>
                  <a:cubicBezTo>
                    <a:pt x="29" y="100"/>
                    <a:pt x="30" y="100"/>
                    <a:pt x="30" y="101"/>
                  </a:cubicBezTo>
                  <a:cubicBezTo>
                    <a:pt x="30" y="101"/>
                    <a:pt x="30" y="101"/>
                    <a:pt x="30" y="101"/>
                  </a:cubicBezTo>
                  <a:cubicBezTo>
                    <a:pt x="32" y="103"/>
                    <a:pt x="31" y="105"/>
                    <a:pt x="30" y="106"/>
                  </a:cubicBezTo>
                  <a:cubicBezTo>
                    <a:pt x="29" y="107"/>
                    <a:pt x="27" y="107"/>
                    <a:pt x="26" y="106"/>
                  </a:cubicBezTo>
                  <a:cubicBezTo>
                    <a:pt x="24" y="105"/>
                    <a:pt x="22" y="104"/>
                    <a:pt x="20" y="103"/>
                  </a:cubicBezTo>
                  <a:cubicBezTo>
                    <a:pt x="18" y="103"/>
                    <a:pt x="17" y="103"/>
                    <a:pt x="16" y="103"/>
                  </a:cubicBezTo>
                  <a:cubicBezTo>
                    <a:pt x="15" y="103"/>
                    <a:pt x="14" y="103"/>
                    <a:pt x="14" y="103"/>
                  </a:cubicBezTo>
                  <a:cubicBezTo>
                    <a:pt x="13" y="103"/>
                    <a:pt x="12" y="103"/>
                    <a:pt x="11" y="104"/>
                  </a:cubicBezTo>
                  <a:cubicBezTo>
                    <a:pt x="10" y="104"/>
                    <a:pt x="10" y="105"/>
                    <a:pt x="9" y="106"/>
                  </a:cubicBezTo>
                  <a:cubicBezTo>
                    <a:pt x="8" y="107"/>
                    <a:pt x="8" y="108"/>
                    <a:pt x="7" y="109"/>
                  </a:cubicBezTo>
                  <a:cubicBezTo>
                    <a:pt x="7" y="110"/>
                    <a:pt x="6" y="111"/>
                    <a:pt x="6" y="112"/>
                  </a:cubicBezTo>
                  <a:cubicBezTo>
                    <a:pt x="5" y="116"/>
                    <a:pt x="4" y="122"/>
                    <a:pt x="5" y="126"/>
                  </a:cubicBezTo>
                  <a:cubicBezTo>
                    <a:pt x="5" y="129"/>
                    <a:pt x="6" y="131"/>
                    <a:pt x="7" y="134"/>
                  </a:cubicBezTo>
                  <a:cubicBezTo>
                    <a:pt x="7" y="135"/>
                    <a:pt x="8" y="136"/>
                    <a:pt x="9" y="137"/>
                  </a:cubicBezTo>
                  <a:cubicBezTo>
                    <a:pt x="10" y="137"/>
                    <a:pt x="10" y="138"/>
                    <a:pt x="12" y="138"/>
                  </a:cubicBezTo>
                  <a:cubicBezTo>
                    <a:pt x="12" y="138"/>
                    <a:pt x="12" y="138"/>
                    <a:pt x="12" y="138"/>
                  </a:cubicBezTo>
                  <a:cubicBezTo>
                    <a:pt x="12" y="138"/>
                    <a:pt x="12" y="138"/>
                    <a:pt x="12" y="138"/>
                  </a:cubicBezTo>
                  <a:lnTo>
                    <a:pt x="12" y="13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18" name="Freeform 124"/>
          <p:cNvSpPr>
            <a:spLocks noEditPoints="1"/>
          </p:cNvSpPr>
          <p:nvPr/>
        </p:nvSpPr>
        <p:spPr bwMode="auto">
          <a:xfrm>
            <a:off x="1417179" y="8551015"/>
            <a:ext cx="166473" cy="122809"/>
          </a:xfrm>
          <a:custGeom>
            <a:avLst/>
            <a:gdLst/>
            <a:ahLst/>
            <a:cxnLst>
              <a:cxn ang="0">
                <a:pos x="68" y="43"/>
              </a:cxn>
              <a:cxn ang="0">
                <a:pos x="66" y="46"/>
              </a:cxn>
              <a:cxn ang="0">
                <a:pos x="2" y="46"/>
              </a:cxn>
              <a:cxn ang="0">
                <a:pos x="0" y="43"/>
              </a:cxn>
              <a:cxn ang="0">
                <a:pos x="0" y="2"/>
              </a:cxn>
              <a:cxn ang="0">
                <a:pos x="2" y="0"/>
              </a:cxn>
              <a:cxn ang="0">
                <a:pos x="66" y="0"/>
              </a:cxn>
              <a:cxn ang="0">
                <a:pos x="68" y="2"/>
              </a:cxn>
              <a:cxn ang="0">
                <a:pos x="68" y="43"/>
              </a:cxn>
              <a:cxn ang="0">
                <a:pos x="64" y="14"/>
              </a:cxn>
              <a:cxn ang="0">
                <a:pos x="55" y="4"/>
              </a:cxn>
              <a:cxn ang="0">
                <a:pos x="13" y="4"/>
              </a:cxn>
              <a:cxn ang="0">
                <a:pos x="4" y="14"/>
              </a:cxn>
              <a:cxn ang="0">
                <a:pos x="4" y="32"/>
              </a:cxn>
              <a:cxn ang="0">
                <a:pos x="13" y="41"/>
              </a:cxn>
              <a:cxn ang="0">
                <a:pos x="55" y="41"/>
              </a:cxn>
              <a:cxn ang="0">
                <a:pos x="64" y="32"/>
              </a:cxn>
              <a:cxn ang="0">
                <a:pos x="64" y="14"/>
              </a:cxn>
              <a:cxn ang="0">
                <a:pos x="34" y="38"/>
              </a:cxn>
              <a:cxn ang="0">
                <a:pos x="23" y="23"/>
              </a:cxn>
              <a:cxn ang="0">
                <a:pos x="34" y="8"/>
              </a:cxn>
              <a:cxn ang="0">
                <a:pos x="45" y="23"/>
              </a:cxn>
              <a:cxn ang="0">
                <a:pos x="34" y="38"/>
              </a:cxn>
              <a:cxn ang="0">
                <a:pos x="41" y="32"/>
              </a:cxn>
              <a:cxn ang="0">
                <a:pos x="41" y="28"/>
              </a:cxn>
              <a:cxn ang="0">
                <a:pos x="36" y="28"/>
              </a:cxn>
              <a:cxn ang="0">
                <a:pos x="36" y="12"/>
              </a:cxn>
              <a:cxn ang="0">
                <a:pos x="32" y="12"/>
              </a:cxn>
              <a:cxn ang="0">
                <a:pos x="27" y="17"/>
              </a:cxn>
              <a:cxn ang="0">
                <a:pos x="30" y="20"/>
              </a:cxn>
              <a:cxn ang="0">
                <a:pos x="32" y="18"/>
              </a:cxn>
              <a:cxn ang="0">
                <a:pos x="32" y="18"/>
              </a:cxn>
              <a:cxn ang="0">
                <a:pos x="32" y="28"/>
              </a:cxn>
              <a:cxn ang="0">
                <a:pos x="27" y="28"/>
              </a:cxn>
              <a:cxn ang="0">
                <a:pos x="27" y="32"/>
              </a:cxn>
              <a:cxn ang="0">
                <a:pos x="41" y="32"/>
              </a:cxn>
            </a:cxnLst>
            <a:rect l="0" t="0" r="r" b="b"/>
            <a:pathLst>
              <a:path w="68" h="46">
                <a:moveTo>
                  <a:pt x="68" y="43"/>
                </a:moveTo>
                <a:cubicBezTo>
                  <a:pt x="68" y="45"/>
                  <a:pt x="67" y="46"/>
                  <a:pt x="66" y="46"/>
                </a:cubicBezTo>
                <a:cubicBezTo>
                  <a:pt x="2" y="46"/>
                  <a:pt x="2" y="46"/>
                  <a:pt x="2" y="46"/>
                </a:cubicBezTo>
                <a:cubicBezTo>
                  <a:pt x="1" y="46"/>
                  <a:pt x="0" y="45"/>
                  <a:pt x="0" y="43"/>
                </a:cubicBezTo>
                <a:cubicBezTo>
                  <a:pt x="0" y="2"/>
                  <a:pt x="0" y="2"/>
                  <a:pt x="0" y="2"/>
                </a:cubicBezTo>
                <a:cubicBezTo>
                  <a:pt x="0" y="1"/>
                  <a:pt x="1" y="0"/>
                  <a:pt x="2" y="0"/>
                </a:cubicBezTo>
                <a:cubicBezTo>
                  <a:pt x="66" y="0"/>
                  <a:pt x="66" y="0"/>
                  <a:pt x="66" y="0"/>
                </a:cubicBezTo>
                <a:cubicBezTo>
                  <a:pt x="67" y="0"/>
                  <a:pt x="68" y="1"/>
                  <a:pt x="68" y="2"/>
                </a:cubicBezTo>
                <a:lnTo>
                  <a:pt x="68" y="43"/>
                </a:lnTo>
                <a:close/>
                <a:moveTo>
                  <a:pt x="64" y="14"/>
                </a:moveTo>
                <a:cubicBezTo>
                  <a:pt x="59" y="14"/>
                  <a:pt x="55" y="10"/>
                  <a:pt x="55" y="4"/>
                </a:cubicBezTo>
                <a:cubicBezTo>
                  <a:pt x="13" y="4"/>
                  <a:pt x="13" y="4"/>
                  <a:pt x="13" y="4"/>
                </a:cubicBezTo>
                <a:cubicBezTo>
                  <a:pt x="13" y="10"/>
                  <a:pt x="9" y="14"/>
                  <a:pt x="4" y="14"/>
                </a:cubicBezTo>
                <a:cubicBezTo>
                  <a:pt x="4" y="32"/>
                  <a:pt x="4" y="32"/>
                  <a:pt x="4" y="32"/>
                </a:cubicBezTo>
                <a:cubicBezTo>
                  <a:pt x="9" y="32"/>
                  <a:pt x="13" y="36"/>
                  <a:pt x="13" y="41"/>
                </a:cubicBezTo>
                <a:cubicBezTo>
                  <a:pt x="55" y="41"/>
                  <a:pt x="55" y="41"/>
                  <a:pt x="55" y="41"/>
                </a:cubicBezTo>
                <a:cubicBezTo>
                  <a:pt x="55" y="36"/>
                  <a:pt x="59" y="32"/>
                  <a:pt x="64" y="32"/>
                </a:cubicBezTo>
                <a:lnTo>
                  <a:pt x="64" y="14"/>
                </a:lnTo>
                <a:close/>
                <a:moveTo>
                  <a:pt x="34" y="38"/>
                </a:moveTo>
                <a:cubicBezTo>
                  <a:pt x="27" y="38"/>
                  <a:pt x="23" y="29"/>
                  <a:pt x="23" y="23"/>
                </a:cubicBezTo>
                <a:cubicBezTo>
                  <a:pt x="23" y="16"/>
                  <a:pt x="27" y="8"/>
                  <a:pt x="34" y="8"/>
                </a:cubicBezTo>
                <a:cubicBezTo>
                  <a:pt x="42" y="8"/>
                  <a:pt x="45" y="16"/>
                  <a:pt x="45" y="23"/>
                </a:cubicBezTo>
                <a:cubicBezTo>
                  <a:pt x="45" y="29"/>
                  <a:pt x="42" y="38"/>
                  <a:pt x="34" y="38"/>
                </a:cubicBezTo>
                <a:close/>
                <a:moveTo>
                  <a:pt x="41" y="32"/>
                </a:moveTo>
                <a:cubicBezTo>
                  <a:pt x="41" y="28"/>
                  <a:pt x="41" y="28"/>
                  <a:pt x="41" y="28"/>
                </a:cubicBezTo>
                <a:cubicBezTo>
                  <a:pt x="36" y="28"/>
                  <a:pt x="36" y="28"/>
                  <a:pt x="36" y="28"/>
                </a:cubicBezTo>
                <a:cubicBezTo>
                  <a:pt x="36" y="12"/>
                  <a:pt x="36" y="12"/>
                  <a:pt x="36" y="12"/>
                </a:cubicBezTo>
                <a:cubicBezTo>
                  <a:pt x="32" y="12"/>
                  <a:pt x="32" y="12"/>
                  <a:pt x="32" y="12"/>
                </a:cubicBezTo>
                <a:cubicBezTo>
                  <a:pt x="27" y="17"/>
                  <a:pt x="27" y="17"/>
                  <a:pt x="27" y="17"/>
                </a:cubicBezTo>
                <a:cubicBezTo>
                  <a:pt x="30" y="20"/>
                  <a:pt x="30" y="20"/>
                  <a:pt x="30" y="20"/>
                </a:cubicBezTo>
                <a:cubicBezTo>
                  <a:pt x="31" y="19"/>
                  <a:pt x="31" y="19"/>
                  <a:pt x="32" y="18"/>
                </a:cubicBezTo>
                <a:cubicBezTo>
                  <a:pt x="32" y="18"/>
                  <a:pt x="32" y="18"/>
                  <a:pt x="32" y="18"/>
                </a:cubicBezTo>
                <a:cubicBezTo>
                  <a:pt x="32" y="28"/>
                  <a:pt x="32" y="28"/>
                  <a:pt x="32" y="28"/>
                </a:cubicBezTo>
                <a:cubicBezTo>
                  <a:pt x="27" y="28"/>
                  <a:pt x="27" y="28"/>
                  <a:pt x="27" y="28"/>
                </a:cubicBezTo>
                <a:cubicBezTo>
                  <a:pt x="27" y="32"/>
                  <a:pt x="27" y="32"/>
                  <a:pt x="27" y="32"/>
                </a:cubicBezTo>
                <a:lnTo>
                  <a:pt x="41" y="32"/>
                </a:lnTo>
                <a:close/>
              </a:path>
            </a:pathLst>
          </a:custGeom>
          <a:solidFill>
            <a:schemeClr val="bg1"/>
          </a:solidFill>
          <a:ln w="9525">
            <a:noFill/>
            <a:round/>
            <a:headEnd/>
            <a:tailEnd/>
          </a:ln>
        </p:spPr>
        <p:txBody>
          <a:bodyPr vert="horz" wrap="square" lIns="91417" tIns="45709" rIns="91417" bIns="45709" numCol="1" anchor="t" anchorCtr="0" compatLnSpc="1">
            <a:prstTxWarp prst="textNoShape">
              <a:avLst/>
            </a:prstTxWarp>
          </a:bodyPr>
          <a:lstStyle/>
          <a:p>
            <a:endParaRPr lang="en-US" dirty="0"/>
          </a:p>
        </p:txBody>
      </p:sp>
      <p:sp>
        <p:nvSpPr>
          <p:cNvPr id="119" name="Freeform 101"/>
          <p:cNvSpPr>
            <a:spLocks noEditPoints="1"/>
          </p:cNvSpPr>
          <p:nvPr/>
        </p:nvSpPr>
        <p:spPr bwMode="auto">
          <a:xfrm>
            <a:off x="1715873" y="6412387"/>
            <a:ext cx="150179" cy="142373"/>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91417" tIns="45709" rIns="91417" bIns="45709" numCol="1" anchor="t" anchorCtr="0" compatLnSpc="1">
            <a:prstTxWarp prst="textNoShape">
              <a:avLst/>
            </a:prstTxWarp>
          </a:bodyPr>
          <a:lstStyle/>
          <a:p>
            <a:endParaRPr lang="en-US" dirty="0"/>
          </a:p>
        </p:txBody>
      </p:sp>
      <p:sp>
        <p:nvSpPr>
          <p:cNvPr id="120" name="Freeform 131"/>
          <p:cNvSpPr>
            <a:spLocks/>
          </p:cNvSpPr>
          <p:nvPr/>
        </p:nvSpPr>
        <p:spPr bwMode="auto">
          <a:xfrm>
            <a:off x="1440860" y="7617504"/>
            <a:ext cx="119113" cy="12402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17" tIns="45709" rIns="91417" bIns="45709" numCol="1" anchor="t" anchorCtr="0" compatLnSpc="1">
            <a:prstTxWarp prst="textNoShape">
              <a:avLst/>
            </a:prstTxWarp>
          </a:bodyPr>
          <a:lstStyle/>
          <a:p>
            <a:endParaRPr lang="en-US" dirty="0"/>
          </a:p>
        </p:txBody>
      </p:sp>
      <p:sp>
        <p:nvSpPr>
          <p:cNvPr id="121" name="TextBox 120"/>
          <p:cNvSpPr txBox="1"/>
          <p:nvPr/>
        </p:nvSpPr>
        <p:spPr>
          <a:xfrm>
            <a:off x="6590681" y="249773"/>
            <a:ext cx="6048672" cy="292376"/>
          </a:xfrm>
          <a:prstGeom prst="rect">
            <a:avLst/>
          </a:prstGeom>
          <a:noFill/>
        </p:spPr>
        <p:txBody>
          <a:bodyPr wrap="square" lIns="91417" tIns="45709" rIns="91417" bIns="45709" rtlCol="0">
            <a:spAutoFit/>
          </a:bodyPr>
          <a:lstStyle/>
          <a:p>
            <a:r>
              <a:rPr lang="ru-RU" sz="1300" dirty="0">
                <a:latin typeface="Arial Black" panose="020B0A04020102020204" pitchFamily="34" charset="0"/>
              </a:rPr>
              <a:t>Какова структура бюджетной системы Ярославской области?</a:t>
            </a:r>
          </a:p>
        </p:txBody>
      </p:sp>
      <p:sp>
        <p:nvSpPr>
          <p:cNvPr id="64" name="Блок-схема: извлечение 63"/>
          <p:cNvSpPr/>
          <p:nvPr/>
        </p:nvSpPr>
        <p:spPr>
          <a:xfrm>
            <a:off x="6437704" y="526770"/>
            <a:ext cx="3537355" cy="813964"/>
          </a:xfrm>
          <a:prstGeom prst="flowChartExtra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solidFill>
                <a:schemeClr val="tx1"/>
              </a:solidFill>
            </a:endParaRPr>
          </a:p>
        </p:txBody>
      </p:sp>
      <p:sp>
        <p:nvSpPr>
          <p:cNvPr id="65" name="Скругленный прямоугольник 64"/>
          <p:cNvSpPr/>
          <p:nvPr/>
        </p:nvSpPr>
        <p:spPr>
          <a:xfrm>
            <a:off x="6726042" y="1374160"/>
            <a:ext cx="1500157" cy="747368"/>
          </a:xfrm>
          <a:prstGeom prst="roundRect">
            <a:avLst/>
          </a:prstGeom>
          <a:solidFill>
            <a:srgbClr val="FFD8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noFill/>
            </a:endParaRPr>
          </a:p>
        </p:txBody>
      </p:sp>
      <p:sp>
        <p:nvSpPr>
          <p:cNvPr id="122" name="Скругленный прямоугольник 121"/>
          <p:cNvSpPr/>
          <p:nvPr/>
        </p:nvSpPr>
        <p:spPr>
          <a:xfrm>
            <a:off x="8268854" y="1374160"/>
            <a:ext cx="1296144" cy="747368"/>
          </a:xfrm>
          <a:prstGeom prst="roundRect">
            <a:avLst/>
          </a:prstGeom>
          <a:solidFill>
            <a:srgbClr val="FFD8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123" name="Скругленный прямоугольник 122"/>
          <p:cNvSpPr/>
          <p:nvPr/>
        </p:nvSpPr>
        <p:spPr>
          <a:xfrm>
            <a:off x="6726040" y="2145277"/>
            <a:ext cx="720080" cy="398901"/>
          </a:xfrm>
          <a:prstGeom prst="round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124" name="Скругленный прямоугольник 123"/>
          <p:cNvSpPr/>
          <p:nvPr/>
        </p:nvSpPr>
        <p:spPr>
          <a:xfrm>
            <a:off x="7490020" y="2145277"/>
            <a:ext cx="720080" cy="398901"/>
          </a:xfrm>
          <a:prstGeom prst="round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solidFill>
                <a:schemeClr val="tx1"/>
              </a:solidFill>
            </a:endParaRPr>
          </a:p>
        </p:txBody>
      </p:sp>
      <p:sp>
        <p:nvSpPr>
          <p:cNvPr id="66" name="Прямоугольник 65"/>
          <p:cNvSpPr/>
          <p:nvPr/>
        </p:nvSpPr>
        <p:spPr>
          <a:xfrm>
            <a:off x="7467990" y="819188"/>
            <a:ext cx="1558439" cy="400110"/>
          </a:xfrm>
          <a:prstGeom prst="rect">
            <a:avLst/>
          </a:prstGeom>
        </p:spPr>
        <p:txBody>
          <a:bodyPr wrap="none" lIns="91417" tIns="45709" rIns="91417" bIns="45709">
            <a:spAutoFit/>
          </a:bodyPr>
          <a:lstStyle/>
          <a:p>
            <a:pPr lvl="0"/>
            <a:r>
              <a:rPr lang="ru-RU" sz="1000" b="1" dirty="0">
                <a:latin typeface="Arial Narrow" panose="020B0606020202030204" pitchFamily="34" charset="0"/>
              </a:rPr>
              <a:t>БЮДЖЕТНАЯ СИСТЕМА </a:t>
            </a:r>
          </a:p>
          <a:p>
            <a:pPr lvl="0"/>
            <a:r>
              <a:rPr lang="ru-RU" sz="1000" b="1" dirty="0">
                <a:latin typeface="Arial Narrow" panose="020B0606020202030204" pitchFamily="34" charset="0"/>
              </a:rPr>
              <a:t>ЯРОСЛАВСКОЙ ОБЛАСТИ</a:t>
            </a:r>
          </a:p>
        </p:txBody>
      </p:sp>
      <p:sp>
        <p:nvSpPr>
          <p:cNvPr id="67" name="Прямоугольник 66"/>
          <p:cNvSpPr/>
          <p:nvPr/>
        </p:nvSpPr>
        <p:spPr>
          <a:xfrm>
            <a:off x="6810044" y="1470846"/>
            <a:ext cx="1332148" cy="553998"/>
          </a:xfrm>
          <a:prstGeom prst="rect">
            <a:avLst/>
          </a:prstGeom>
        </p:spPr>
        <p:txBody>
          <a:bodyPr wrap="square" lIns="91417" tIns="45709" rIns="91417" bIns="45709">
            <a:spAutoFit/>
          </a:bodyPr>
          <a:lstStyle/>
          <a:p>
            <a:pPr lvl="0" algn="ctr"/>
            <a:r>
              <a:rPr lang="ru-RU" sz="1000" dirty="0">
                <a:latin typeface="Arial Narrow" panose="020B0606020202030204" pitchFamily="34" charset="0"/>
              </a:rPr>
              <a:t>Консолидированный бюджет Ярославской области</a:t>
            </a:r>
          </a:p>
        </p:txBody>
      </p:sp>
      <p:sp>
        <p:nvSpPr>
          <p:cNvPr id="68" name="Прямоугольник 67"/>
          <p:cNvSpPr/>
          <p:nvPr/>
        </p:nvSpPr>
        <p:spPr>
          <a:xfrm>
            <a:off x="8237414" y="1306412"/>
            <a:ext cx="1338802" cy="861774"/>
          </a:xfrm>
          <a:prstGeom prst="rect">
            <a:avLst/>
          </a:prstGeom>
          <a:ln>
            <a:noFill/>
          </a:ln>
        </p:spPr>
        <p:txBody>
          <a:bodyPr wrap="square" lIns="91417" tIns="45709" rIns="91417" bIns="45709">
            <a:spAutoFit/>
          </a:bodyPr>
          <a:lstStyle/>
          <a:p>
            <a:pPr lvl="0" algn="ctr"/>
            <a:r>
              <a:rPr lang="ru-RU" sz="1000" dirty="0">
                <a:latin typeface="Arial Narrow" panose="020B0606020202030204" pitchFamily="34" charset="0"/>
                <a:cs typeface="Times New Roman" panose="02020603050405020304" pitchFamily="18" charset="0"/>
              </a:rPr>
              <a:t>Бюджет Территориального фонда обязательного</a:t>
            </a:r>
          </a:p>
          <a:p>
            <a:pPr lvl="0" algn="ctr"/>
            <a:r>
              <a:rPr lang="ru-RU" sz="1000" dirty="0">
                <a:latin typeface="Arial Narrow" panose="020B0606020202030204" pitchFamily="34" charset="0"/>
                <a:cs typeface="Times New Roman" panose="02020603050405020304" pitchFamily="18" charset="0"/>
              </a:rPr>
              <a:t>медицинского страхования</a:t>
            </a:r>
          </a:p>
        </p:txBody>
      </p:sp>
      <p:sp>
        <p:nvSpPr>
          <p:cNvPr id="69" name="Прямоугольник 68"/>
          <p:cNvSpPr/>
          <p:nvPr/>
        </p:nvSpPr>
        <p:spPr>
          <a:xfrm>
            <a:off x="6701247" y="2148435"/>
            <a:ext cx="788775" cy="400110"/>
          </a:xfrm>
          <a:prstGeom prst="rect">
            <a:avLst/>
          </a:prstGeom>
        </p:spPr>
        <p:txBody>
          <a:bodyPr wrap="square" lIns="91417" tIns="45709" rIns="91417" bIns="45709">
            <a:spAutoFit/>
          </a:bodyPr>
          <a:lstStyle/>
          <a:p>
            <a:pPr lvl="0" algn="ctr"/>
            <a:r>
              <a:rPr lang="ru-RU" sz="1000" dirty="0">
                <a:latin typeface="Arial Narrow" panose="020B0606020202030204" pitchFamily="34" charset="0"/>
              </a:rPr>
              <a:t>Областной бюджет</a:t>
            </a:r>
          </a:p>
        </p:txBody>
      </p:sp>
      <p:sp>
        <p:nvSpPr>
          <p:cNvPr id="125" name="Прямоугольник 124"/>
          <p:cNvSpPr/>
          <p:nvPr/>
        </p:nvSpPr>
        <p:spPr>
          <a:xfrm>
            <a:off x="7456478" y="2154784"/>
            <a:ext cx="788775" cy="400110"/>
          </a:xfrm>
          <a:prstGeom prst="rect">
            <a:avLst/>
          </a:prstGeom>
        </p:spPr>
        <p:txBody>
          <a:bodyPr wrap="square" lIns="91417" tIns="45709" rIns="91417" bIns="45709">
            <a:spAutoFit/>
          </a:bodyPr>
          <a:lstStyle/>
          <a:p>
            <a:pPr lvl="0" algn="ctr"/>
            <a:r>
              <a:rPr lang="ru-RU" sz="1000" dirty="0">
                <a:latin typeface="Arial Narrow" panose="020B0606020202030204" pitchFamily="34" charset="0"/>
              </a:rPr>
              <a:t>Местные бюджеты</a:t>
            </a:r>
          </a:p>
        </p:txBody>
      </p:sp>
      <p:sp>
        <p:nvSpPr>
          <p:cNvPr id="73" name="Прямоугольник 72"/>
          <p:cNvSpPr/>
          <p:nvPr/>
        </p:nvSpPr>
        <p:spPr>
          <a:xfrm>
            <a:off x="9923665" y="624996"/>
            <a:ext cx="2744216" cy="1015664"/>
          </a:xfrm>
          <a:prstGeom prst="rect">
            <a:avLst/>
          </a:prstGeom>
        </p:spPr>
        <p:txBody>
          <a:bodyPr wrap="square" lIns="91417" tIns="45709" rIns="91417" bIns="45709">
            <a:spAutoFit/>
          </a:bodyPr>
          <a:lstStyle/>
          <a:p>
            <a:r>
              <a:rPr lang="ru-RU" sz="1000" dirty="0">
                <a:latin typeface="Arial Narrow" panose="020B0606020202030204" pitchFamily="34" charset="0"/>
              </a:rPr>
              <a:t>БЮДЖЕТНАЯ СИСТЕМА – совокупность бюджета субъекта РФ (областного бюджета), местных бюджетов и бюджета территориального фонда обязательного медицинского страхования, основанная на экономических отношениях и юридических нормах</a:t>
            </a:r>
          </a:p>
        </p:txBody>
      </p:sp>
      <p:sp>
        <p:nvSpPr>
          <p:cNvPr id="75" name="Прямоугольник 74"/>
          <p:cNvSpPr/>
          <p:nvPr/>
        </p:nvSpPr>
        <p:spPr>
          <a:xfrm>
            <a:off x="9923663" y="1615399"/>
            <a:ext cx="2672208" cy="861774"/>
          </a:xfrm>
          <a:prstGeom prst="rect">
            <a:avLst/>
          </a:prstGeom>
        </p:spPr>
        <p:txBody>
          <a:bodyPr wrap="square" lIns="91417" tIns="45709" rIns="91417" bIns="45709">
            <a:spAutoFit/>
          </a:bodyPr>
          <a:lstStyle/>
          <a:p>
            <a:r>
              <a:rPr lang="ru-RU" sz="1000" dirty="0">
                <a:latin typeface="Arial Narrow" panose="020B0606020202030204" pitchFamily="34" charset="0"/>
              </a:rPr>
              <a:t>КОНСОЛИДИРОВАННЫЙ БЮДЖЕТ —</a:t>
            </a:r>
            <a:r>
              <a:rPr lang="en-US" sz="1000" dirty="0">
                <a:latin typeface="Arial Narrow" panose="020B0606020202030204" pitchFamily="34" charset="0"/>
              </a:rPr>
              <a:t> </a:t>
            </a:r>
            <a:r>
              <a:rPr lang="ru-RU" sz="1000" dirty="0">
                <a:latin typeface="Arial Narrow" panose="020B0606020202030204" pitchFamily="34" charset="0"/>
              </a:rPr>
              <a:t>свод регионального бюджета, местных бюджетов территорий, административно входящих в субъект РФ, без бюджета территориального фонда обязательного медицинского страхования ТФОМС</a:t>
            </a:r>
          </a:p>
        </p:txBody>
      </p:sp>
      <p:pic>
        <p:nvPicPr>
          <p:cNvPr id="76" name="Picture 3" descr="C:\Users\Kosolapova\Desktop\entrance-01.jpg"/>
          <p:cNvPicPr>
            <a:picLocks noChangeAspect="1" noChangeArrowheads="1"/>
          </p:cNvPicPr>
          <p:nvPr/>
        </p:nvPicPr>
        <p:blipFill rotWithShape="1">
          <a:blip r:embed="rId12" cstate="print">
            <a:extLst>
              <a:ext uri="{BEBA8EAE-BF5A-486C-A8C5-ECC9F3942E4B}">
                <a14:imgProps xmlns:a14="http://schemas.microsoft.com/office/drawing/2010/main">
                  <a14:imgLayer r:embed="rId13">
                    <a14:imgEffect>
                      <a14:backgroundRemoval t="53419" b="96368" l="39525" r="57835"/>
                    </a14:imgEffect>
                  </a14:imgLayer>
                </a14:imgProps>
              </a:ext>
              <a:ext uri="{28A0092B-C50C-407E-A947-70E740481C1C}">
                <a14:useLocalDpi xmlns:a14="http://schemas.microsoft.com/office/drawing/2010/main" val="0"/>
              </a:ext>
            </a:extLst>
          </a:blip>
          <a:srcRect l="40575" t="52942" r="41445" b="2704"/>
          <a:stretch/>
        </p:blipFill>
        <p:spPr bwMode="auto">
          <a:xfrm>
            <a:off x="9281122" y="2125028"/>
            <a:ext cx="351477" cy="516737"/>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5" descr="C:\Users\Kosolapova\Desktop\window-1975938_1280.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026431" y="2151368"/>
            <a:ext cx="216385" cy="311207"/>
          </a:xfrm>
          <a:prstGeom prst="rect">
            <a:avLst/>
          </a:prstGeom>
          <a:noFill/>
          <a:extLst>
            <a:ext uri="{909E8E84-426E-40DD-AFC4-6F175D3DCCD1}">
              <a14:hiddenFill xmlns:a14="http://schemas.microsoft.com/office/drawing/2010/main">
                <a:solidFill>
                  <a:srgbClr val="FFFFFF"/>
                </a:solidFill>
              </a14:hiddenFill>
            </a:ext>
          </a:extLst>
        </p:spPr>
      </p:pic>
      <p:pic>
        <p:nvPicPr>
          <p:cNvPr id="159" name="Picture 5" descr="C:\Users\Kosolapova\Desktop\window-1975938_1280.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801333" y="2153051"/>
            <a:ext cx="210967" cy="303415"/>
          </a:xfrm>
          <a:prstGeom prst="rect">
            <a:avLst/>
          </a:prstGeom>
          <a:noFill/>
          <a:extLst>
            <a:ext uri="{909E8E84-426E-40DD-AFC4-6F175D3DCCD1}">
              <a14:hiddenFill xmlns:a14="http://schemas.microsoft.com/office/drawing/2010/main">
                <a:solidFill>
                  <a:srgbClr val="FFFFFF"/>
                </a:solidFill>
              </a14:hiddenFill>
            </a:ext>
          </a:extLst>
        </p:spPr>
      </p:pic>
      <p:sp>
        <p:nvSpPr>
          <p:cNvPr id="160" name="TextBox 159"/>
          <p:cNvSpPr txBox="1"/>
          <p:nvPr/>
        </p:nvSpPr>
        <p:spPr>
          <a:xfrm>
            <a:off x="6607085" y="2971980"/>
            <a:ext cx="6060797" cy="492430"/>
          </a:xfrm>
          <a:prstGeom prst="rect">
            <a:avLst/>
          </a:prstGeom>
          <a:noFill/>
        </p:spPr>
        <p:txBody>
          <a:bodyPr wrap="square" lIns="91417" tIns="45709" rIns="91417" bIns="45709" rtlCol="0">
            <a:spAutoFit/>
          </a:bodyPr>
          <a:lstStyle/>
          <a:p>
            <a:r>
              <a:rPr lang="ru-RU" sz="1300" dirty="0">
                <a:latin typeface="Arial Black" panose="020B0A04020102020204" pitchFamily="34" charset="0"/>
              </a:rPr>
              <a:t>Какие основные этапы бюджетного процесса Ярославской области?</a:t>
            </a:r>
          </a:p>
        </p:txBody>
      </p:sp>
      <p:graphicFrame>
        <p:nvGraphicFramePr>
          <p:cNvPr id="81" name="Схема 80"/>
          <p:cNvGraphicFramePr/>
          <p:nvPr>
            <p:extLst>
              <p:ext uri="{D42A27DB-BD31-4B8C-83A1-F6EECF244321}">
                <p14:modId xmlns:p14="http://schemas.microsoft.com/office/powerpoint/2010/main" val="1452373497"/>
              </p:ext>
            </p:extLst>
          </p:nvPr>
        </p:nvGraphicFramePr>
        <p:xfrm>
          <a:off x="6598882" y="3303628"/>
          <a:ext cx="6077198" cy="1736069"/>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cxnSp>
        <p:nvCxnSpPr>
          <p:cNvPr id="4097" name="Прямая соединительная линия 4096"/>
          <p:cNvCxnSpPr/>
          <p:nvPr/>
        </p:nvCxnSpPr>
        <p:spPr>
          <a:xfrm>
            <a:off x="9052171" y="3716257"/>
            <a:ext cx="12565" cy="1264138"/>
          </a:xfrm>
          <a:prstGeom prst="line">
            <a:avLst/>
          </a:prstGeom>
          <a:ln w="19050">
            <a:solidFill>
              <a:srgbClr val="009999"/>
            </a:solidFill>
            <a:prstDash val="dash"/>
          </a:ln>
        </p:spPr>
        <p:style>
          <a:lnRef idx="1">
            <a:schemeClr val="accent1"/>
          </a:lnRef>
          <a:fillRef idx="0">
            <a:schemeClr val="accent1"/>
          </a:fillRef>
          <a:effectRef idx="0">
            <a:schemeClr val="accent1"/>
          </a:effectRef>
          <a:fontRef idx="minor">
            <a:schemeClr val="tx1"/>
          </a:fontRef>
        </p:style>
      </p:cxnSp>
      <p:cxnSp>
        <p:nvCxnSpPr>
          <p:cNvPr id="4106" name="Прямая со стрелкой 4105"/>
          <p:cNvCxnSpPr/>
          <p:nvPr/>
        </p:nvCxnSpPr>
        <p:spPr>
          <a:xfrm>
            <a:off x="6566371" y="4980395"/>
            <a:ext cx="6109709" cy="0"/>
          </a:xfrm>
          <a:prstGeom prst="straightConnector1">
            <a:avLst/>
          </a:prstGeom>
          <a:ln w="19050">
            <a:solidFill>
              <a:srgbClr val="009999"/>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09" name="TextBox 4108"/>
          <p:cNvSpPr txBox="1"/>
          <p:nvPr/>
        </p:nvSpPr>
        <p:spPr>
          <a:xfrm>
            <a:off x="7464676" y="4977251"/>
            <a:ext cx="752105" cy="292376"/>
          </a:xfrm>
          <a:prstGeom prst="rect">
            <a:avLst/>
          </a:prstGeom>
          <a:noFill/>
        </p:spPr>
        <p:txBody>
          <a:bodyPr wrap="none" lIns="91417" tIns="45709" rIns="91417" bIns="45709" rtlCol="0">
            <a:spAutoFit/>
          </a:bodyPr>
          <a:lstStyle/>
          <a:p>
            <a:r>
              <a:rPr lang="ru-RU" sz="1300" b="1" dirty="0">
                <a:latin typeface="Arial Narrow" panose="020B0606020202030204" pitchFamily="34" charset="0"/>
              </a:rPr>
              <a:t>2018 год</a:t>
            </a:r>
          </a:p>
        </p:txBody>
      </p:sp>
      <p:sp>
        <p:nvSpPr>
          <p:cNvPr id="213" name="TextBox 212"/>
          <p:cNvSpPr txBox="1"/>
          <p:nvPr/>
        </p:nvSpPr>
        <p:spPr>
          <a:xfrm>
            <a:off x="11267970" y="4977251"/>
            <a:ext cx="752105" cy="292376"/>
          </a:xfrm>
          <a:prstGeom prst="rect">
            <a:avLst/>
          </a:prstGeom>
          <a:noFill/>
        </p:spPr>
        <p:txBody>
          <a:bodyPr wrap="none" lIns="91417" tIns="45709" rIns="91417" bIns="45709" rtlCol="0">
            <a:spAutoFit/>
          </a:bodyPr>
          <a:lstStyle/>
          <a:p>
            <a:r>
              <a:rPr lang="ru-RU" sz="1300" b="1" dirty="0">
                <a:latin typeface="Arial Narrow" panose="020B0606020202030204" pitchFamily="34" charset="0"/>
              </a:rPr>
              <a:t>20</a:t>
            </a:r>
            <a:r>
              <a:rPr lang="en-US" sz="1300" b="1" dirty="0">
                <a:latin typeface="Arial Narrow" panose="020B0606020202030204" pitchFamily="34" charset="0"/>
              </a:rPr>
              <a:t>20</a:t>
            </a:r>
            <a:r>
              <a:rPr lang="ru-RU" sz="1300" b="1" dirty="0">
                <a:latin typeface="Arial Narrow" panose="020B0606020202030204" pitchFamily="34" charset="0"/>
              </a:rPr>
              <a:t> год</a:t>
            </a:r>
          </a:p>
        </p:txBody>
      </p:sp>
      <p:sp>
        <p:nvSpPr>
          <p:cNvPr id="4117" name="Прямоугольник 4116"/>
          <p:cNvSpPr/>
          <p:nvPr/>
        </p:nvSpPr>
        <p:spPr>
          <a:xfrm>
            <a:off x="6526249" y="6098220"/>
            <a:ext cx="3088768" cy="2585311"/>
          </a:xfrm>
          <a:prstGeom prst="rect">
            <a:avLst/>
          </a:prstGeom>
        </p:spPr>
        <p:txBody>
          <a:bodyPr wrap="square" lIns="91417" tIns="45709" rIns="91417" bIns="45709">
            <a:spAutoFit/>
          </a:bodyPr>
          <a:lstStyle/>
          <a:p>
            <a:pPr marL="143966" indent="-171409">
              <a:buBlip>
                <a:blip r:embed="rId6"/>
              </a:buBlip>
            </a:pPr>
            <a:r>
              <a:rPr lang="ru-RU" sz="1300" dirty="0">
                <a:latin typeface="Arial Narrow" panose="020B0606020202030204" pitchFamily="34" charset="0"/>
              </a:rPr>
              <a:t>послание Президента Российской Федерации Федеральному Собранию</a:t>
            </a:r>
          </a:p>
          <a:p>
            <a:endParaRPr lang="ru-RU" sz="800" dirty="0">
              <a:latin typeface="Arial Narrow" panose="020B0606020202030204" pitchFamily="34" charset="0"/>
            </a:endParaRPr>
          </a:p>
          <a:p>
            <a:pPr marL="143966" indent="-171409">
              <a:buBlip>
                <a:blip r:embed="rId6"/>
              </a:buBlip>
            </a:pPr>
            <a:r>
              <a:rPr lang="ru-RU" sz="1300" dirty="0">
                <a:latin typeface="Arial Narrow" panose="020B0606020202030204" pitchFamily="34" charset="0"/>
              </a:rPr>
              <a:t>основные направления бюджетной и налоговой политики Ярославской области</a:t>
            </a:r>
          </a:p>
          <a:p>
            <a:endParaRPr lang="ru-RU" sz="800" dirty="0">
              <a:latin typeface="Arial Narrow" panose="020B0606020202030204" pitchFamily="34" charset="0"/>
            </a:endParaRPr>
          </a:p>
          <a:p>
            <a:pPr marL="143966" indent="-171409">
              <a:buBlip>
                <a:blip r:embed="rId6"/>
              </a:buBlip>
            </a:pPr>
            <a:r>
              <a:rPr lang="ru-RU" sz="1300" dirty="0">
                <a:latin typeface="Arial Narrow" panose="020B0606020202030204" pitchFamily="34" charset="0"/>
              </a:rPr>
              <a:t>прогноз социально-экономического развития области Ярославской области</a:t>
            </a:r>
          </a:p>
          <a:p>
            <a:endParaRPr lang="ru-RU" sz="800" dirty="0">
              <a:latin typeface="Arial Narrow" panose="020B0606020202030204" pitchFamily="34" charset="0"/>
            </a:endParaRPr>
          </a:p>
          <a:p>
            <a:pPr marL="143966" indent="-171409">
              <a:buBlip>
                <a:blip r:embed="rId6"/>
              </a:buBlip>
            </a:pPr>
            <a:r>
              <a:rPr lang="ru-RU" sz="1300" dirty="0">
                <a:latin typeface="Arial Narrow" panose="020B0606020202030204" pitchFamily="34" charset="0"/>
              </a:rPr>
              <a:t>бюджетный прогноз Ярославской области на долгосрочный период</a:t>
            </a:r>
          </a:p>
          <a:p>
            <a:endParaRPr lang="ru-RU" sz="800" dirty="0">
              <a:latin typeface="Arial Narrow" panose="020B0606020202030204" pitchFamily="34" charset="0"/>
            </a:endParaRPr>
          </a:p>
          <a:p>
            <a:pPr marL="143966" indent="-171409">
              <a:buBlip>
                <a:blip r:embed="rId6"/>
              </a:buBlip>
            </a:pPr>
            <a:r>
              <a:rPr lang="ru-RU" sz="1300" dirty="0">
                <a:latin typeface="Arial Narrow" panose="020B0606020202030204" pitchFamily="34" charset="0"/>
              </a:rPr>
              <a:t>государственные программы Ярославской области</a:t>
            </a:r>
          </a:p>
        </p:txBody>
      </p:sp>
      <p:sp>
        <p:nvSpPr>
          <p:cNvPr id="4118" name="Прямоугольник 4117"/>
          <p:cNvSpPr/>
          <p:nvPr/>
        </p:nvSpPr>
        <p:spPr>
          <a:xfrm>
            <a:off x="6542210" y="5438965"/>
            <a:ext cx="3095271" cy="692485"/>
          </a:xfrm>
          <a:prstGeom prst="rect">
            <a:avLst/>
          </a:prstGeom>
        </p:spPr>
        <p:txBody>
          <a:bodyPr wrap="square" lIns="91417" tIns="45709" rIns="91417" bIns="45709">
            <a:spAutoFit/>
          </a:bodyPr>
          <a:lstStyle/>
          <a:p>
            <a:pPr lvl="0"/>
            <a:r>
              <a:rPr lang="ru-RU" sz="1300" b="1" dirty="0">
                <a:solidFill>
                  <a:prstClr val="black"/>
                </a:solidFill>
                <a:latin typeface="Arial Black" panose="020B0A04020102020204" pitchFamily="34" charset="0"/>
              </a:rPr>
              <a:t>На основе каких </a:t>
            </a:r>
          </a:p>
          <a:p>
            <a:pPr lvl="0"/>
            <a:r>
              <a:rPr lang="ru-RU" sz="1300" b="1" dirty="0">
                <a:solidFill>
                  <a:prstClr val="black"/>
                </a:solidFill>
                <a:latin typeface="Arial Black" panose="020B0A04020102020204" pitchFamily="34" charset="0"/>
              </a:rPr>
              <a:t>документов составляется проект областного бюджета?</a:t>
            </a:r>
          </a:p>
        </p:txBody>
      </p:sp>
      <p:cxnSp>
        <p:nvCxnSpPr>
          <p:cNvPr id="4122" name="Прямая соединительная линия 4121"/>
          <p:cNvCxnSpPr/>
          <p:nvPr/>
        </p:nvCxnSpPr>
        <p:spPr>
          <a:xfrm flipH="1">
            <a:off x="248106" y="6271591"/>
            <a:ext cx="3079502"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217" name="Прямая соединительная линия 216"/>
          <p:cNvCxnSpPr/>
          <p:nvPr/>
        </p:nvCxnSpPr>
        <p:spPr>
          <a:xfrm flipH="1">
            <a:off x="248107" y="5908227"/>
            <a:ext cx="2445227"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220" name="Прямая соединительная линия 219"/>
          <p:cNvCxnSpPr/>
          <p:nvPr/>
        </p:nvCxnSpPr>
        <p:spPr>
          <a:xfrm>
            <a:off x="248109" y="5908227"/>
            <a:ext cx="1" cy="363364"/>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sp>
        <p:nvSpPr>
          <p:cNvPr id="225" name="Прямоугольник 224"/>
          <p:cNvSpPr/>
          <p:nvPr/>
        </p:nvSpPr>
        <p:spPr>
          <a:xfrm>
            <a:off x="9755516" y="5478064"/>
            <a:ext cx="2820202" cy="492430"/>
          </a:xfrm>
          <a:prstGeom prst="rect">
            <a:avLst/>
          </a:prstGeom>
        </p:spPr>
        <p:txBody>
          <a:bodyPr wrap="square" lIns="91417" tIns="45709" rIns="91417" bIns="45709">
            <a:spAutoFit/>
          </a:bodyPr>
          <a:lstStyle/>
          <a:p>
            <a:pPr lvl="0"/>
            <a:r>
              <a:rPr lang="ru-RU" sz="1300" b="1" dirty="0">
                <a:solidFill>
                  <a:prstClr val="black"/>
                </a:solidFill>
                <a:latin typeface="Arial Black" panose="020B0A04020102020204" pitchFamily="34" charset="0"/>
              </a:rPr>
              <a:t>Как гражданин участвует в бюджетном процессе?</a:t>
            </a:r>
          </a:p>
        </p:txBody>
      </p:sp>
      <p:sp>
        <p:nvSpPr>
          <p:cNvPr id="4129" name="TextBox 4128"/>
          <p:cNvSpPr txBox="1"/>
          <p:nvPr/>
        </p:nvSpPr>
        <p:spPr>
          <a:xfrm>
            <a:off x="9755518" y="6026600"/>
            <a:ext cx="2876243" cy="1815870"/>
          </a:xfrm>
          <a:prstGeom prst="rect">
            <a:avLst/>
          </a:prstGeom>
          <a:noFill/>
        </p:spPr>
        <p:txBody>
          <a:bodyPr wrap="square" lIns="91417" tIns="45709" rIns="91417" bIns="45709" rtlCol="0">
            <a:spAutoFit/>
          </a:bodyPr>
          <a:lstStyle/>
          <a:p>
            <a:pPr marL="171409" indent="-171409">
              <a:buFont typeface="Wingdings" panose="05000000000000000000" pitchFamily="2" charset="2"/>
              <a:buChar char="ü"/>
            </a:pPr>
            <a:r>
              <a:rPr lang="ru-RU" sz="1300" b="1" dirty="0">
                <a:latin typeface="Arial Narrow" panose="020B0606020202030204" pitchFamily="34" charset="0"/>
              </a:rPr>
              <a:t>Гражданин</a:t>
            </a:r>
            <a:r>
              <a:rPr lang="ru-RU" sz="1300" dirty="0">
                <a:latin typeface="Arial Narrow" panose="020B0606020202030204" pitchFamily="34" charset="0"/>
              </a:rPr>
              <a:t> платит налоги в бюджет и получает социальные гарантии и услуги за счет средств бюджета</a:t>
            </a:r>
          </a:p>
          <a:p>
            <a:pPr marL="171409" indent="-171409">
              <a:buFont typeface="Wingdings" panose="05000000000000000000" pitchFamily="2" charset="2"/>
              <a:buChar char="ü"/>
            </a:pPr>
            <a:endParaRPr lang="ru-RU" sz="800" dirty="0">
              <a:latin typeface="Arial Narrow" panose="020B0606020202030204" pitchFamily="34" charset="0"/>
            </a:endParaRPr>
          </a:p>
          <a:p>
            <a:pPr marL="171409" indent="-171409">
              <a:buFont typeface="Wingdings" panose="05000000000000000000" pitchFamily="2" charset="2"/>
              <a:buChar char="ü"/>
            </a:pPr>
            <a:r>
              <a:rPr lang="ru-RU" sz="1300" b="1" dirty="0">
                <a:latin typeface="Arial Narrow" panose="020B0606020202030204" pitchFamily="34" charset="0"/>
              </a:rPr>
              <a:t>Гражданин</a:t>
            </a:r>
            <a:r>
              <a:rPr lang="ru-RU" sz="1300" dirty="0">
                <a:latin typeface="Arial Narrow" panose="020B0606020202030204" pitchFamily="34" charset="0"/>
              </a:rPr>
              <a:t> участвует в публичных слушаниях по проекту бюджета и отчету от исполнении бюджета, которые организует </a:t>
            </a:r>
            <a:r>
              <a:rPr lang="ru-RU" sz="1300" b="1" dirty="0">
                <a:latin typeface="Arial Narrow" panose="020B0606020202030204" pitchFamily="34" charset="0"/>
              </a:rPr>
              <a:t>Общественная палата Ярославской области :</a:t>
            </a:r>
          </a:p>
        </p:txBody>
      </p:sp>
      <p:pic>
        <p:nvPicPr>
          <p:cNvPr id="227" name="Picture 3" descr="C:\Users\Kosolapova\Pictures\logo_with_text.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0911766" y="8393966"/>
            <a:ext cx="781187" cy="831102"/>
          </a:xfrm>
          <a:prstGeom prst="rect">
            <a:avLst/>
          </a:prstGeom>
          <a:noFill/>
          <a:extLst>
            <a:ext uri="{909E8E84-426E-40DD-AFC4-6F175D3DCCD1}">
              <a14:hiddenFill xmlns:a14="http://schemas.microsoft.com/office/drawing/2010/main">
                <a:solidFill>
                  <a:srgbClr val="FFFFFF"/>
                </a:solidFill>
              </a14:hiddenFill>
            </a:ext>
          </a:extLst>
        </p:spPr>
      </p:pic>
      <p:sp>
        <p:nvSpPr>
          <p:cNvPr id="4130" name="TextBox 4129"/>
          <p:cNvSpPr txBox="1"/>
          <p:nvPr/>
        </p:nvSpPr>
        <p:spPr>
          <a:xfrm>
            <a:off x="9817456" y="7845024"/>
            <a:ext cx="828549" cy="307777"/>
          </a:xfrm>
          <a:prstGeom prst="rect">
            <a:avLst/>
          </a:prstGeom>
          <a:noFill/>
          <a:ln>
            <a:solidFill>
              <a:schemeClr val="bg1">
                <a:lumMod val="50000"/>
              </a:schemeClr>
            </a:solidFill>
            <a:prstDash val="dash"/>
          </a:ln>
        </p:spPr>
        <p:txBody>
          <a:bodyPr wrap="square" lIns="0" tIns="0" rIns="0" bIns="0" rtlCol="0">
            <a:spAutoFit/>
          </a:bodyPr>
          <a:lstStyle/>
          <a:p>
            <a:pPr algn="ctr"/>
            <a:r>
              <a:rPr lang="ru-RU" sz="1000" b="1" dirty="0">
                <a:latin typeface="Arial Narrow" panose="020B0606020202030204" pitchFamily="34" charset="0"/>
              </a:rPr>
              <a:t>Правительство </a:t>
            </a:r>
          </a:p>
          <a:p>
            <a:pPr algn="ctr"/>
            <a:r>
              <a:rPr lang="ru-RU" sz="1000" b="1" dirty="0">
                <a:latin typeface="Arial Narrow" panose="020B0606020202030204" pitchFamily="34" charset="0"/>
              </a:rPr>
              <a:t>области</a:t>
            </a:r>
          </a:p>
        </p:txBody>
      </p:sp>
      <p:sp>
        <p:nvSpPr>
          <p:cNvPr id="231" name="TextBox 230"/>
          <p:cNvSpPr txBox="1"/>
          <p:nvPr/>
        </p:nvSpPr>
        <p:spPr>
          <a:xfrm>
            <a:off x="11766824" y="7840499"/>
            <a:ext cx="934410" cy="307777"/>
          </a:xfrm>
          <a:prstGeom prst="rect">
            <a:avLst/>
          </a:prstGeom>
          <a:noFill/>
          <a:ln>
            <a:solidFill>
              <a:schemeClr val="bg1">
                <a:lumMod val="50000"/>
              </a:schemeClr>
            </a:solidFill>
            <a:prstDash val="dash"/>
          </a:ln>
        </p:spPr>
        <p:txBody>
          <a:bodyPr wrap="square" lIns="0" tIns="0" rIns="0" bIns="0" rtlCol="0">
            <a:spAutoFit/>
          </a:bodyPr>
          <a:lstStyle/>
          <a:p>
            <a:pPr algn="ctr"/>
            <a:r>
              <a:rPr lang="ru-RU" sz="1000" b="1" dirty="0">
                <a:latin typeface="Arial Narrow" panose="020B0606020202030204" pitchFamily="34" charset="0"/>
              </a:rPr>
              <a:t>Ярославская </a:t>
            </a:r>
          </a:p>
          <a:p>
            <a:pPr algn="ctr"/>
            <a:r>
              <a:rPr lang="ru-RU" sz="1000" b="1" dirty="0">
                <a:latin typeface="Arial Narrow" panose="020B0606020202030204" pitchFamily="34" charset="0"/>
              </a:rPr>
              <a:t>областная Дума</a:t>
            </a:r>
          </a:p>
        </p:txBody>
      </p:sp>
      <p:cxnSp>
        <p:nvCxnSpPr>
          <p:cNvPr id="4132" name="Прямая со стрелкой 4131"/>
          <p:cNvCxnSpPr>
            <a:stCxn id="4130" idx="2"/>
          </p:cNvCxnSpPr>
          <p:nvPr/>
        </p:nvCxnSpPr>
        <p:spPr>
          <a:xfrm>
            <a:off x="10231729" y="8152799"/>
            <a:ext cx="633774" cy="58007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4" name="Прямая со стрелкой 233"/>
          <p:cNvCxnSpPr>
            <a:endCxn id="231" idx="2"/>
          </p:cNvCxnSpPr>
          <p:nvPr/>
        </p:nvCxnSpPr>
        <p:spPr>
          <a:xfrm flipV="1">
            <a:off x="11656199" y="8148274"/>
            <a:ext cx="577830" cy="59453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41" name="TextBox 4140"/>
          <p:cNvSpPr txBox="1"/>
          <p:nvPr/>
        </p:nvSpPr>
        <p:spPr>
          <a:xfrm>
            <a:off x="9488072" y="8332480"/>
            <a:ext cx="1236236" cy="553998"/>
          </a:xfrm>
          <a:prstGeom prst="rect">
            <a:avLst/>
          </a:prstGeom>
          <a:noFill/>
        </p:spPr>
        <p:txBody>
          <a:bodyPr wrap="none" lIns="91417" tIns="45709" rIns="91417" bIns="45709" rtlCol="0">
            <a:spAutoFit/>
          </a:bodyPr>
          <a:lstStyle/>
          <a:p>
            <a:pPr algn="ctr"/>
            <a:r>
              <a:rPr lang="ru-RU" sz="1000" dirty="0">
                <a:latin typeface="Arial Narrow" panose="020B0606020202030204" pitchFamily="34" charset="0"/>
              </a:rPr>
              <a:t>проект бюджета /</a:t>
            </a:r>
          </a:p>
          <a:p>
            <a:pPr algn="ctr"/>
            <a:r>
              <a:rPr lang="ru-RU" sz="1000" dirty="0">
                <a:latin typeface="Arial Narrow" panose="020B0606020202030204" pitchFamily="34" charset="0"/>
              </a:rPr>
              <a:t> отчет об исполнении</a:t>
            </a:r>
          </a:p>
          <a:p>
            <a:pPr algn="ctr"/>
            <a:r>
              <a:rPr lang="ru-RU" sz="1000" dirty="0">
                <a:latin typeface="Arial Narrow" panose="020B0606020202030204" pitchFamily="34" charset="0"/>
              </a:rPr>
              <a:t> бюджета</a:t>
            </a:r>
          </a:p>
        </p:txBody>
      </p:sp>
      <p:sp>
        <p:nvSpPr>
          <p:cNvPr id="244" name="TextBox 243"/>
          <p:cNvSpPr txBox="1"/>
          <p:nvPr/>
        </p:nvSpPr>
        <p:spPr>
          <a:xfrm>
            <a:off x="10569379" y="7790285"/>
            <a:ext cx="1236236" cy="553998"/>
          </a:xfrm>
          <a:prstGeom prst="rect">
            <a:avLst/>
          </a:prstGeom>
          <a:noFill/>
        </p:spPr>
        <p:txBody>
          <a:bodyPr wrap="none" lIns="91417" tIns="45709" rIns="91417" bIns="45709" rtlCol="0">
            <a:spAutoFit/>
          </a:bodyPr>
          <a:lstStyle/>
          <a:p>
            <a:pPr algn="ctr"/>
            <a:r>
              <a:rPr lang="ru-RU" sz="1000" dirty="0">
                <a:latin typeface="Arial Narrow" panose="020B0606020202030204" pitchFamily="34" charset="0"/>
              </a:rPr>
              <a:t>проект бюджета /</a:t>
            </a:r>
          </a:p>
          <a:p>
            <a:pPr algn="ctr"/>
            <a:r>
              <a:rPr lang="ru-RU" sz="1000" dirty="0">
                <a:latin typeface="Arial Narrow" panose="020B0606020202030204" pitchFamily="34" charset="0"/>
              </a:rPr>
              <a:t> отчет об исполнении</a:t>
            </a:r>
          </a:p>
          <a:p>
            <a:pPr algn="ctr"/>
            <a:r>
              <a:rPr lang="ru-RU" sz="1000" dirty="0">
                <a:latin typeface="Arial Narrow" panose="020B0606020202030204" pitchFamily="34" charset="0"/>
              </a:rPr>
              <a:t> бюджета</a:t>
            </a:r>
          </a:p>
        </p:txBody>
      </p:sp>
      <p:sp>
        <p:nvSpPr>
          <p:cNvPr id="263" name="TextBox 262"/>
          <p:cNvSpPr txBox="1"/>
          <p:nvPr/>
        </p:nvSpPr>
        <p:spPr>
          <a:xfrm>
            <a:off x="0" y="9340583"/>
            <a:ext cx="248794" cy="246221"/>
          </a:xfrm>
          <a:prstGeom prst="rect">
            <a:avLst/>
          </a:prstGeom>
          <a:noFill/>
        </p:spPr>
        <p:txBody>
          <a:bodyPr wrap="square" lIns="91417" tIns="45709" rIns="91417" bIns="45709" rtlCol="0">
            <a:spAutoFit/>
          </a:bodyPr>
          <a:lstStyle/>
          <a:p>
            <a:r>
              <a:rPr lang="ru-RU" sz="1000" dirty="0">
                <a:latin typeface="Arial Black" panose="020B0A04020102020204" pitchFamily="34" charset="0"/>
              </a:rPr>
              <a:t>2</a:t>
            </a:r>
          </a:p>
        </p:txBody>
      </p:sp>
      <p:sp>
        <p:nvSpPr>
          <p:cNvPr id="264" name="TextBox 263"/>
          <p:cNvSpPr txBox="1"/>
          <p:nvPr/>
        </p:nvSpPr>
        <p:spPr>
          <a:xfrm>
            <a:off x="12502330" y="9309021"/>
            <a:ext cx="248794" cy="246221"/>
          </a:xfrm>
          <a:prstGeom prst="rect">
            <a:avLst/>
          </a:prstGeom>
          <a:noFill/>
        </p:spPr>
        <p:txBody>
          <a:bodyPr wrap="square" lIns="91417" tIns="45709" rIns="91417" bIns="45709" rtlCol="0">
            <a:spAutoFit/>
          </a:bodyPr>
          <a:lstStyle/>
          <a:p>
            <a:r>
              <a:rPr lang="ru-RU" sz="1000" dirty="0">
                <a:latin typeface="Arial Black" panose="020B0A04020102020204" pitchFamily="34" charset="0"/>
              </a:rPr>
              <a:t>3</a:t>
            </a:r>
          </a:p>
        </p:txBody>
      </p:sp>
      <p:sp>
        <p:nvSpPr>
          <p:cNvPr id="7" name="Прямоугольник 6"/>
          <p:cNvSpPr/>
          <p:nvPr/>
        </p:nvSpPr>
        <p:spPr>
          <a:xfrm>
            <a:off x="6590681" y="3924006"/>
            <a:ext cx="1032332" cy="400110"/>
          </a:xfrm>
          <a:prstGeom prst="rect">
            <a:avLst/>
          </a:prstGeom>
        </p:spPr>
        <p:txBody>
          <a:bodyPr wrap="square" lIns="91417" tIns="45709" rIns="91417" bIns="45709">
            <a:spAutoFit/>
          </a:bodyPr>
          <a:lstStyle/>
          <a:p>
            <a:pPr lvl="0" algn="ctr"/>
            <a:r>
              <a:rPr lang="ru-RU" sz="1000" dirty="0">
                <a:latin typeface="Arial Narrow" panose="020B0606020202030204" pitchFamily="34" charset="0"/>
              </a:rPr>
              <a:t>Составление проекта бюджета</a:t>
            </a:r>
          </a:p>
        </p:txBody>
      </p:sp>
      <p:sp>
        <p:nvSpPr>
          <p:cNvPr id="20" name="Прямоугольник 19"/>
          <p:cNvSpPr/>
          <p:nvPr/>
        </p:nvSpPr>
        <p:spPr>
          <a:xfrm>
            <a:off x="7872767" y="3924006"/>
            <a:ext cx="988957" cy="553998"/>
          </a:xfrm>
          <a:prstGeom prst="rect">
            <a:avLst/>
          </a:prstGeom>
        </p:spPr>
        <p:txBody>
          <a:bodyPr wrap="square" lIns="91417" tIns="45709" rIns="91417" bIns="45709">
            <a:spAutoFit/>
          </a:bodyPr>
          <a:lstStyle/>
          <a:p>
            <a:pPr lvl="0" algn="ctr"/>
            <a:r>
              <a:rPr lang="en-US" sz="100" dirty="0">
                <a:solidFill>
                  <a:schemeClr val="bg1"/>
                </a:solidFill>
                <a:latin typeface="Arial Narrow" panose="020B0606020202030204" pitchFamily="34" charset="0"/>
              </a:rPr>
              <a:t>1</a:t>
            </a:r>
            <a:r>
              <a:rPr lang="ru-RU" sz="1000" dirty="0">
                <a:latin typeface="Arial Narrow" panose="020B0606020202030204" pitchFamily="34" charset="0"/>
              </a:rPr>
              <a:t>Рассмотрение и утверждение бюджета</a:t>
            </a:r>
          </a:p>
        </p:txBody>
      </p:sp>
      <p:sp>
        <p:nvSpPr>
          <p:cNvPr id="25" name="Прямоугольник 24"/>
          <p:cNvSpPr/>
          <p:nvPr/>
        </p:nvSpPr>
        <p:spPr>
          <a:xfrm>
            <a:off x="9145723" y="3905617"/>
            <a:ext cx="938588" cy="400110"/>
          </a:xfrm>
          <a:prstGeom prst="rect">
            <a:avLst/>
          </a:prstGeom>
        </p:spPr>
        <p:txBody>
          <a:bodyPr wrap="square" lIns="91417" tIns="45709" rIns="91417" bIns="45709">
            <a:spAutoFit/>
          </a:bodyPr>
          <a:lstStyle/>
          <a:p>
            <a:pPr lvl="0" algn="ctr"/>
            <a:r>
              <a:rPr lang="en-US" sz="100" dirty="0">
                <a:solidFill>
                  <a:schemeClr val="bg1"/>
                </a:solidFill>
                <a:latin typeface="Arial Narrow" panose="020B0606020202030204" pitchFamily="34" charset="0"/>
              </a:rPr>
              <a:t>1</a:t>
            </a:r>
            <a:r>
              <a:rPr lang="ru-RU" sz="1000" dirty="0">
                <a:latin typeface="Arial Narrow" panose="020B0606020202030204" pitchFamily="34" charset="0"/>
              </a:rPr>
              <a:t>Исполнение бюджета</a:t>
            </a:r>
          </a:p>
        </p:txBody>
      </p:sp>
      <p:sp>
        <p:nvSpPr>
          <p:cNvPr id="31" name="Прямоугольник 30"/>
          <p:cNvSpPr/>
          <p:nvPr/>
        </p:nvSpPr>
        <p:spPr>
          <a:xfrm>
            <a:off x="10310881" y="3847062"/>
            <a:ext cx="1101878" cy="707886"/>
          </a:xfrm>
          <a:prstGeom prst="rect">
            <a:avLst/>
          </a:prstGeom>
        </p:spPr>
        <p:txBody>
          <a:bodyPr wrap="square" lIns="91417" tIns="45709" rIns="91417" bIns="45709">
            <a:spAutoFit/>
          </a:bodyPr>
          <a:lstStyle/>
          <a:p>
            <a:pPr lvl="0" algn="ctr"/>
            <a:r>
              <a:rPr lang="ru-RU" sz="1000" dirty="0">
                <a:latin typeface="Arial Narrow" panose="020B0606020202030204" pitchFamily="34" charset="0"/>
              </a:rPr>
              <a:t>Подготовка годового отчета об исполнении бюджета</a:t>
            </a:r>
          </a:p>
        </p:txBody>
      </p:sp>
      <p:sp>
        <p:nvSpPr>
          <p:cNvPr id="226" name="Прямоугольник 225"/>
          <p:cNvSpPr/>
          <p:nvPr/>
        </p:nvSpPr>
        <p:spPr>
          <a:xfrm>
            <a:off x="11686366" y="3751729"/>
            <a:ext cx="952988" cy="707886"/>
          </a:xfrm>
          <a:prstGeom prst="rect">
            <a:avLst/>
          </a:prstGeom>
        </p:spPr>
        <p:txBody>
          <a:bodyPr wrap="square" lIns="91417" tIns="45709" rIns="91417" bIns="45709">
            <a:spAutoFit/>
          </a:bodyPr>
          <a:lstStyle/>
          <a:p>
            <a:pPr lvl="0" algn="ctr"/>
            <a:r>
              <a:rPr lang="ru-RU" sz="1000" dirty="0">
                <a:latin typeface="Arial Narrow" panose="020B0606020202030204" pitchFamily="34" charset="0"/>
              </a:rPr>
              <a:t>Утверждение годового отчета об исполнении бюджета</a:t>
            </a:r>
          </a:p>
        </p:txBody>
      </p:sp>
      <p:pic>
        <p:nvPicPr>
          <p:cNvPr id="4098" name="Picture 2"/>
          <p:cNvPicPr>
            <a:picLocks noChangeAspect="1" noChangeArrowheads="1"/>
          </p:cNvPicPr>
          <p:nvPr/>
        </p:nvPicPr>
        <p:blipFill rotWithShape="1">
          <a:blip r:embed="rId22">
            <a:extLst>
              <a:ext uri="{28A0092B-C50C-407E-A947-70E740481C1C}">
                <a14:useLocalDpi xmlns:a14="http://schemas.microsoft.com/office/drawing/2010/main" val="0"/>
              </a:ext>
            </a:extLst>
          </a:blip>
          <a:srcRect l="24314" t="21653" r="62762" b="68866"/>
          <a:stretch/>
        </p:blipFill>
        <p:spPr bwMode="auto">
          <a:xfrm>
            <a:off x="331755" y="1785229"/>
            <a:ext cx="2363593" cy="975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3" name="Прямая соединительная линия 132"/>
          <p:cNvCxnSpPr/>
          <p:nvPr/>
        </p:nvCxnSpPr>
        <p:spPr>
          <a:xfrm>
            <a:off x="10217227" y="3716257"/>
            <a:ext cx="12565" cy="1264138"/>
          </a:xfrm>
          <a:prstGeom prst="line">
            <a:avLst/>
          </a:prstGeom>
          <a:ln w="19050">
            <a:solidFill>
              <a:srgbClr val="009999"/>
            </a:solidFill>
            <a:prstDash val="dash"/>
          </a:ln>
        </p:spPr>
        <p:style>
          <a:lnRef idx="1">
            <a:schemeClr val="accent1"/>
          </a:lnRef>
          <a:fillRef idx="0">
            <a:schemeClr val="accent1"/>
          </a:fillRef>
          <a:effectRef idx="0">
            <a:schemeClr val="accent1"/>
          </a:effectRef>
          <a:fontRef idx="minor">
            <a:schemeClr val="tx1"/>
          </a:fontRef>
        </p:style>
      </p:cxnSp>
      <p:sp>
        <p:nvSpPr>
          <p:cNvPr id="153" name="TextBox 152"/>
          <p:cNvSpPr txBox="1"/>
          <p:nvPr/>
        </p:nvSpPr>
        <p:spPr>
          <a:xfrm>
            <a:off x="9265200" y="4977251"/>
            <a:ext cx="752105" cy="292376"/>
          </a:xfrm>
          <a:prstGeom prst="rect">
            <a:avLst/>
          </a:prstGeom>
          <a:noFill/>
        </p:spPr>
        <p:txBody>
          <a:bodyPr wrap="none" lIns="91417" tIns="45709" rIns="91417" bIns="45709" rtlCol="0">
            <a:spAutoFit/>
          </a:bodyPr>
          <a:lstStyle/>
          <a:p>
            <a:r>
              <a:rPr lang="ru-RU" sz="1300" b="1" dirty="0">
                <a:latin typeface="Arial Narrow" panose="020B0606020202030204" pitchFamily="34" charset="0"/>
              </a:rPr>
              <a:t>2019 год</a:t>
            </a:r>
          </a:p>
        </p:txBody>
      </p:sp>
      <p:cxnSp>
        <p:nvCxnSpPr>
          <p:cNvPr id="154" name="Прямая со стрелкой 153"/>
          <p:cNvCxnSpPr>
            <a:stCxn id="4130" idx="3"/>
            <a:endCxn id="231" idx="1"/>
          </p:cNvCxnSpPr>
          <p:nvPr/>
        </p:nvCxnSpPr>
        <p:spPr>
          <a:xfrm flipV="1">
            <a:off x="10646003" y="7994389"/>
            <a:ext cx="1120820" cy="452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5" name="TextBox 164"/>
          <p:cNvSpPr txBox="1"/>
          <p:nvPr/>
        </p:nvSpPr>
        <p:spPr>
          <a:xfrm>
            <a:off x="11700972" y="8332480"/>
            <a:ext cx="991199" cy="553998"/>
          </a:xfrm>
          <a:prstGeom prst="rect">
            <a:avLst/>
          </a:prstGeom>
          <a:noFill/>
        </p:spPr>
        <p:txBody>
          <a:bodyPr wrap="square" lIns="91417" tIns="45709" rIns="91417" bIns="45709" rtlCol="0">
            <a:spAutoFit/>
          </a:bodyPr>
          <a:lstStyle/>
          <a:p>
            <a:pPr algn="ctr"/>
            <a:r>
              <a:rPr lang="ru-RU" sz="1000" dirty="0">
                <a:latin typeface="Arial Narrow" panose="020B0606020202030204" pitchFamily="34" charset="0"/>
              </a:rPr>
              <a:t>протокол публичных слушаний</a:t>
            </a:r>
          </a:p>
        </p:txBody>
      </p:sp>
    </p:spTree>
    <p:extLst>
      <p:ext uri="{BB962C8B-B14F-4D97-AF65-F5344CB8AC3E}">
        <p14:creationId xmlns:p14="http://schemas.microsoft.com/office/powerpoint/2010/main" val="5555071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Диаграмма 18"/>
          <p:cNvGraphicFramePr>
            <a:graphicFrameLocks/>
          </p:cNvGraphicFramePr>
          <p:nvPr>
            <p:extLst>
              <p:ext uri="{D42A27DB-BD31-4B8C-83A1-F6EECF244321}">
                <p14:modId xmlns:p14="http://schemas.microsoft.com/office/powerpoint/2010/main" val="4102879415"/>
              </p:ext>
            </p:extLst>
          </p:nvPr>
        </p:nvGraphicFramePr>
        <p:xfrm>
          <a:off x="2766193" y="4128838"/>
          <a:ext cx="3476911" cy="1944216"/>
        </p:xfrm>
        <a:graphic>
          <a:graphicData uri="http://schemas.openxmlformats.org/drawingml/2006/chart">
            <c:chart xmlns:c="http://schemas.openxmlformats.org/drawingml/2006/chart" xmlns:r="http://schemas.openxmlformats.org/officeDocument/2006/relationships" r:id="rId2"/>
          </a:graphicData>
        </a:graphic>
      </p:graphicFrame>
      <p:grpSp>
        <p:nvGrpSpPr>
          <p:cNvPr id="41" name="Группа 40"/>
          <p:cNvGrpSpPr/>
          <p:nvPr/>
        </p:nvGrpSpPr>
        <p:grpSpPr>
          <a:xfrm>
            <a:off x="115894" y="6343709"/>
            <a:ext cx="2691763" cy="3286780"/>
            <a:chOff x="115891" y="6343709"/>
            <a:chExt cx="2691764" cy="3286780"/>
          </a:xfrm>
        </p:grpSpPr>
        <p:graphicFrame>
          <p:nvGraphicFramePr>
            <p:cNvPr id="31" name="Диаграмма 30"/>
            <p:cNvGraphicFramePr>
              <a:graphicFrameLocks/>
            </p:cNvGraphicFramePr>
            <p:nvPr>
              <p:extLst>
                <p:ext uri="{D42A27DB-BD31-4B8C-83A1-F6EECF244321}">
                  <p14:modId xmlns:p14="http://schemas.microsoft.com/office/powerpoint/2010/main" val="127255785"/>
                </p:ext>
              </p:extLst>
            </p:nvPr>
          </p:nvGraphicFramePr>
          <p:xfrm>
            <a:off x="115891" y="6608863"/>
            <a:ext cx="2673390" cy="3021626"/>
          </p:xfrm>
          <a:graphic>
            <a:graphicData uri="http://schemas.openxmlformats.org/drawingml/2006/chart">
              <c:chart xmlns:c="http://schemas.openxmlformats.org/drawingml/2006/chart" xmlns:r="http://schemas.openxmlformats.org/officeDocument/2006/relationships" r:id="rId3"/>
            </a:graphicData>
          </a:graphic>
        </p:graphicFrame>
        <p:sp>
          <p:nvSpPr>
            <p:cNvPr id="36" name="TextBox 35"/>
            <p:cNvSpPr txBox="1"/>
            <p:nvPr/>
          </p:nvSpPr>
          <p:spPr>
            <a:xfrm>
              <a:off x="301538" y="9001003"/>
              <a:ext cx="2501186" cy="400110"/>
            </a:xfrm>
            <a:prstGeom prst="rect">
              <a:avLst/>
            </a:prstGeom>
            <a:noFill/>
          </p:spPr>
          <p:txBody>
            <a:bodyPr wrap="square" rtlCol="0">
              <a:spAutoFit/>
            </a:bodyPr>
            <a:lstStyle/>
            <a:p>
              <a:r>
                <a:rPr lang="ru-RU" sz="1000" dirty="0">
                  <a:latin typeface="Arial Narrow" panose="020B0606020202030204" pitchFamily="34" charset="0"/>
                </a:rPr>
                <a:t>Ввод в эксплуатацию жилых домов, построенных населением, тыс. </a:t>
              </a:r>
              <a:r>
                <a:rPr lang="ru-RU" sz="1000" dirty="0" err="1">
                  <a:latin typeface="Arial Narrow" panose="020B0606020202030204" pitchFamily="34" charset="0"/>
                </a:rPr>
                <a:t>кв.м</a:t>
              </a:r>
              <a:endParaRPr lang="ru-RU" sz="1000" dirty="0">
                <a:latin typeface="Arial Narrow" panose="020B0606020202030204" pitchFamily="34" charset="0"/>
              </a:endParaRPr>
            </a:p>
          </p:txBody>
        </p:sp>
        <p:sp>
          <p:nvSpPr>
            <p:cNvPr id="34" name="TextBox 33"/>
            <p:cNvSpPr txBox="1"/>
            <p:nvPr/>
          </p:nvSpPr>
          <p:spPr>
            <a:xfrm>
              <a:off x="115891" y="6343709"/>
              <a:ext cx="2691764" cy="292388"/>
            </a:xfrm>
            <a:prstGeom prst="rect">
              <a:avLst/>
            </a:prstGeom>
            <a:noFill/>
          </p:spPr>
          <p:txBody>
            <a:bodyPr wrap="none" rtlCol="0">
              <a:spAutoFit/>
            </a:bodyPr>
            <a:lstStyle/>
            <a:p>
              <a:r>
                <a:rPr lang="ru-RU" sz="1300" dirty="0">
                  <a:latin typeface="Arial Black" panose="020B0A04020102020204" pitchFamily="34" charset="0"/>
                </a:rPr>
                <a:t>Жилищное строительство:</a:t>
              </a:r>
              <a:endParaRPr lang="ru-RU" sz="1100" dirty="0">
                <a:latin typeface="Arial Black" panose="020B0A04020102020204" pitchFamily="34" charset="0"/>
              </a:endParaRPr>
            </a:p>
          </p:txBody>
        </p:sp>
        <p:sp>
          <p:nvSpPr>
            <p:cNvPr id="30" name="Прямоугольник 29"/>
            <p:cNvSpPr/>
            <p:nvPr/>
          </p:nvSpPr>
          <p:spPr>
            <a:xfrm>
              <a:off x="781979" y="6816824"/>
              <a:ext cx="782699" cy="165613"/>
            </a:xfrm>
            <a:prstGeom prst="rect">
              <a:avLst/>
            </a:prstGeom>
            <a:pattFill prst="pct40">
              <a:fgClr>
                <a:schemeClr val="accent4">
                  <a:lumMod val="60000"/>
                  <a:lumOff val="40000"/>
                </a:schemeClr>
              </a:fgClr>
              <a:bgClr>
                <a:schemeClr val="bg1"/>
              </a:bgClr>
            </a:pattFill>
            <a:ln w="127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b="1" dirty="0">
                  <a:solidFill>
                    <a:schemeClr val="tx1"/>
                  </a:solidFill>
                  <a:latin typeface="Arial Narrow" panose="020B0606020202030204" pitchFamily="34" charset="0"/>
                </a:rPr>
                <a:t>459,7</a:t>
              </a:r>
            </a:p>
          </p:txBody>
        </p:sp>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050" t="39276" r="62969" b="57029"/>
            <a:stretch/>
          </p:blipFill>
          <p:spPr bwMode="auto">
            <a:xfrm>
              <a:off x="301792" y="9084197"/>
              <a:ext cx="68592" cy="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cxnSp>
        <p:nvCxnSpPr>
          <p:cNvPr id="3" name="Прямая соединительная линия 2"/>
          <p:cNvCxnSpPr/>
          <p:nvPr/>
        </p:nvCxnSpPr>
        <p:spPr>
          <a:xfrm>
            <a:off x="6410110" y="0"/>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 name="Прямоугольник 3"/>
          <p:cNvSpPr/>
          <p:nvPr/>
        </p:nvSpPr>
        <p:spPr>
          <a:xfrm>
            <a:off x="289970" y="148840"/>
            <a:ext cx="5904655" cy="566286"/>
          </a:xfrm>
          <a:prstGeom prst="rect">
            <a:avLst/>
          </a:prstGeom>
          <a:solidFill>
            <a:srgbClr val="009999"/>
          </a:solidFill>
        </p:spPr>
        <p:txBody>
          <a:bodyPr wrap="square" lIns="91417" tIns="45709" rIns="91417" bIns="45709">
            <a:spAutoFit/>
          </a:bodyPr>
          <a:lstStyle/>
          <a:p>
            <a:pPr algn="ctr"/>
            <a:r>
              <a:rPr lang="ru-RU" sz="1500" b="1" dirty="0">
                <a:solidFill>
                  <a:schemeClr val="bg1"/>
                </a:solidFill>
                <a:latin typeface="Arial Narrow" panose="020B0606020202030204" pitchFamily="34" charset="0"/>
              </a:rPr>
              <a:t>Основные показатели социально-экономического развития Ярославской области (благоприятный прогноз)</a:t>
            </a:r>
          </a:p>
        </p:txBody>
      </p:sp>
      <p:sp>
        <p:nvSpPr>
          <p:cNvPr id="9" name="TextBox 8"/>
          <p:cNvSpPr txBox="1"/>
          <p:nvPr/>
        </p:nvSpPr>
        <p:spPr>
          <a:xfrm>
            <a:off x="0" y="9340583"/>
            <a:ext cx="248794" cy="246221"/>
          </a:xfrm>
          <a:prstGeom prst="rect">
            <a:avLst/>
          </a:prstGeom>
          <a:noFill/>
        </p:spPr>
        <p:txBody>
          <a:bodyPr wrap="square" lIns="91417" tIns="45709" rIns="91417" bIns="45709" rtlCol="0">
            <a:spAutoFit/>
          </a:bodyPr>
          <a:lstStyle/>
          <a:p>
            <a:r>
              <a:rPr lang="ru-RU" sz="1000" dirty="0">
                <a:latin typeface="Arial Black" panose="020B0A04020102020204" pitchFamily="34" charset="0"/>
              </a:rPr>
              <a:t>4</a:t>
            </a:r>
          </a:p>
        </p:txBody>
      </p:sp>
      <p:grpSp>
        <p:nvGrpSpPr>
          <p:cNvPr id="37" name="Группа 36"/>
          <p:cNvGrpSpPr/>
          <p:nvPr/>
        </p:nvGrpSpPr>
        <p:grpSpPr>
          <a:xfrm>
            <a:off x="136101" y="847045"/>
            <a:ext cx="3422543" cy="2635224"/>
            <a:chOff x="136101" y="847045"/>
            <a:chExt cx="3422543" cy="2635224"/>
          </a:xfrm>
        </p:grpSpPr>
        <p:graphicFrame>
          <p:nvGraphicFramePr>
            <p:cNvPr id="6" name="Диаграмма 5"/>
            <p:cNvGraphicFramePr>
              <a:graphicFrameLocks/>
            </p:cNvGraphicFramePr>
            <p:nvPr>
              <p:extLst>
                <p:ext uri="{D42A27DB-BD31-4B8C-83A1-F6EECF244321}">
                  <p14:modId xmlns:p14="http://schemas.microsoft.com/office/powerpoint/2010/main" val="3791185144"/>
                </p:ext>
              </p:extLst>
            </p:nvPr>
          </p:nvGraphicFramePr>
          <p:xfrm>
            <a:off x="136102" y="1290258"/>
            <a:ext cx="3188503" cy="194421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Диаграмма 6"/>
            <p:cNvGraphicFramePr>
              <a:graphicFrameLocks/>
            </p:cNvGraphicFramePr>
            <p:nvPr>
              <p:extLst>
                <p:ext uri="{D42A27DB-BD31-4B8C-83A1-F6EECF244321}">
                  <p14:modId xmlns:p14="http://schemas.microsoft.com/office/powerpoint/2010/main" val="2775799888"/>
                </p:ext>
              </p:extLst>
            </p:nvPr>
          </p:nvGraphicFramePr>
          <p:xfrm>
            <a:off x="136101" y="1722306"/>
            <a:ext cx="3188503" cy="1512168"/>
          </p:xfrm>
          <a:graphic>
            <a:graphicData uri="http://schemas.openxmlformats.org/drawingml/2006/chart">
              <c:chart xmlns:c="http://schemas.openxmlformats.org/drawingml/2006/chart" xmlns:r="http://schemas.openxmlformats.org/officeDocument/2006/relationships" r:id="rId6"/>
            </a:graphicData>
          </a:graphic>
        </p:graphicFrame>
        <p:sp>
          <p:nvSpPr>
            <p:cNvPr id="8" name="TextBox 7"/>
            <p:cNvSpPr txBox="1"/>
            <p:nvPr/>
          </p:nvSpPr>
          <p:spPr>
            <a:xfrm>
              <a:off x="238504" y="847045"/>
              <a:ext cx="3320140" cy="461665"/>
            </a:xfrm>
            <a:prstGeom prst="rect">
              <a:avLst/>
            </a:prstGeom>
            <a:noFill/>
          </p:spPr>
          <p:txBody>
            <a:bodyPr wrap="none" rtlCol="0">
              <a:spAutoFit/>
            </a:bodyPr>
            <a:lstStyle/>
            <a:p>
              <a:r>
                <a:rPr lang="ru-RU" sz="1300" dirty="0">
                  <a:latin typeface="Arial Black" panose="020B0A04020102020204" pitchFamily="34" charset="0"/>
                </a:rPr>
                <a:t>Валовой региональный продукт: </a:t>
              </a:r>
            </a:p>
            <a:p>
              <a:r>
                <a:rPr lang="ru-RU" sz="1100" dirty="0">
                  <a:latin typeface="Arial Black" panose="020B0A04020102020204" pitchFamily="34" charset="0"/>
                </a:rPr>
                <a:t>млрд. руб.</a:t>
              </a:r>
            </a:p>
          </p:txBody>
        </p:sp>
        <p:sp>
          <p:nvSpPr>
            <p:cNvPr id="12" name="Прямоугольник 11"/>
            <p:cNvSpPr/>
            <p:nvPr/>
          </p:nvSpPr>
          <p:spPr>
            <a:xfrm>
              <a:off x="712499" y="3236048"/>
              <a:ext cx="2449710" cy="246221"/>
            </a:xfrm>
            <a:prstGeom prst="rect">
              <a:avLst/>
            </a:prstGeom>
          </p:spPr>
          <p:txBody>
            <a:bodyPr wrap="none">
              <a:spAutoFit/>
            </a:bodyPr>
            <a:lstStyle/>
            <a:p>
              <a:r>
                <a:rPr lang="ru-RU" sz="1000" dirty="0">
                  <a:latin typeface="Arial Narrow" panose="020B0606020202030204" pitchFamily="34" charset="0"/>
                </a:rPr>
                <a:t>% к предыдущему году в сопоставимых ценах</a:t>
              </a:r>
            </a:p>
          </p:txBody>
        </p:sp>
        <p:pic>
          <p:nvPicPr>
            <p:cNvPr id="102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50669" t="21882" r="35627" b="65833"/>
            <a:stretch/>
          </p:blipFill>
          <p:spPr bwMode="auto">
            <a:xfrm rot="156260">
              <a:off x="190999" y="3247710"/>
              <a:ext cx="517549" cy="185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 name="Группа 37"/>
          <p:cNvGrpSpPr/>
          <p:nvPr/>
        </p:nvGrpSpPr>
        <p:grpSpPr>
          <a:xfrm>
            <a:off x="3341567" y="847046"/>
            <a:ext cx="3149311" cy="2947353"/>
            <a:chOff x="3341566" y="847045"/>
            <a:chExt cx="3149311" cy="2947353"/>
          </a:xfrm>
        </p:grpSpPr>
        <p:graphicFrame>
          <p:nvGraphicFramePr>
            <p:cNvPr id="16" name="Диаграмма 15"/>
            <p:cNvGraphicFramePr>
              <a:graphicFrameLocks/>
            </p:cNvGraphicFramePr>
            <p:nvPr>
              <p:extLst>
                <p:ext uri="{D42A27DB-BD31-4B8C-83A1-F6EECF244321}">
                  <p14:modId xmlns:p14="http://schemas.microsoft.com/office/powerpoint/2010/main" val="1066389236"/>
                </p:ext>
              </p:extLst>
            </p:nvPr>
          </p:nvGraphicFramePr>
          <p:xfrm>
            <a:off x="3341566" y="1058094"/>
            <a:ext cx="2859934" cy="2736304"/>
          </p:xfrm>
          <a:graphic>
            <a:graphicData uri="http://schemas.openxmlformats.org/drawingml/2006/chart">
              <c:chart xmlns:c="http://schemas.openxmlformats.org/drawingml/2006/chart" xmlns:r="http://schemas.openxmlformats.org/officeDocument/2006/relationships" r:id="rId8"/>
            </a:graphicData>
          </a:graphic>
        </p:graphicFrame>
        <p:sp>
          <p:nvSpPr>
            <p:cNvPr id="15" name="Прямоугольник 14"/>
            <p:cNvSpPr/>
            <p:nvPr/>
          </p:nvSpPr>
          <p:spPr>
            <a:xfrm>
              <a:off x="3476910" y="847045"/>
              <a:ext cx="3013967" cy="292388"/>
            </a:xfrm>
            <a:prstGeom prst="rect">
              <a:avLst/>
            </a:prstGeom>
          </p:spPr>
          <p:txBody>
            <a:bodyPr wrap="none">
              <a:spAutoFit/>
            </a:bodyPr>
            <a:lstStyle/>
            <a:p>
              <a:r>
                <a:rPr lang="ru-RU" sz="1300" dirty="0">
                  <a:latin typeface="Arial Black" panose="020B0A04020102020204" pitchFamily="34" charset="0"/>
                </a:rPr>
                <a:t>Индекс потребительских цен:</a:t>
              </a:r>
            </a:p>
          </p:txBody>
        </p:sp>
      </p:grpSp>
      <p:graphicFrame>
        <p:nvGraphicFramePr>
          <p:cNvPr id="18" name="Диаграмма 17"/>
          <p:cNvGraphicFramePr>
            <a:graphicFrameLocks/>
          </p:cNvGraphicFramePr>
          <p:nvPr>
            <p:extLst>
              <p:ext uri="{D42A27DB-BD31-4B8C-83A1-F6EECF244321}">
                <p14:modId xmlns:p14="http://schemas.microsoft.com/office/powerpoint/2010/main" val="415828725"/>
              </p:ext>
            </p:extLst>
          </p:nvPr>
        </p:nvGraphicFramePr>
        <p:xfrm>
          <a:off x="2724386" y="4040279"/>
          <a:ext cx="3536602" cy="2248798"/>
        </p:xfrm>
        <a:graphic>
          <a:graphicData uri="http://schemas.openxmlformats.org/drawingml/2006/chart">
            <c:chart xmlns:c="http://schemas.openxmlformats.org/drawingml/2006/chart" xmlns:r="http://schemas.openxmlformats.org/officeDocument/2006/relationships" r:id="rId9"/>
          </a:graphicData>
        </a:graphic>
      </p:graphicFrame>
      <p:sp>
        <p:nvSpPr>
          <p:cNvPr id="20" name="TextBox 19"/>
          <p:cNvSpPr txBox="1"/>
          <p:nvPr/>
        </p:nvSpPr>
        <p:spPr>
          <a:xfrm>
            <a:off x="3017281" y="3763283"/>
            <a:ext cx="1856574" cy="292376"/>
          </a:xfrm>
          <a:prstGeom prst="rect">
            <a:avLst/>
          </a:prstGeom>
          <a:noFill/>
        </p:spPr>
        <p:txBody>
          <a:bodyPr wrap="none" lIns="91417" tIns="45709" rIns="91417" bIns="45709" rtlCol="0">
            <a:spAutoFit/>
          </a:bodyPr>
          <a:lstStyle/>
          <a:p>
            <a:r>
              <a:rPr lang="ru-RU" sz="1300" dirty="0">
                <a:latin typeface="Arial Black" panose="020B0A04020102020204" pitchFamily="34" charset="0"/>
              </a:rPr>
              <a:t>Труд и занятость:</a:t>
            </a:r>
            <a:endParaRPr lang="ru-RU" sz="1100" dirty="0">
              <a:latin typeface="Arial Black" panose="020B0A04020102020204" pitchFamily="34" charset="0"/>
            </a:endParaRPr>
          </a:p>
        </p:txBody>
      </p:sp>
      <p:grpSp>
        <p:nvGrpSpPr>
          <p:cNvPr id="44" name="Группа 43"/>
          <p:cNvGrpSpPr/>
          <p:nvPr/>
        </p:nvGrpSpPr>
        <p:grpSpPr>
          <a:xfrm>
            <a:off x="2769924" y="6067807"/>
            <a:ext cx="3476908" cy="3439570"/>
            <a:chOff x="2769924" y="6067807"/>
            <a:chExt cx="3476908" cy="3439571"/>
          </a:xfrm>
        </p:grpSpPr>
        <p:graphicFrame>
          <p:nvGraphicFramePr>
            <p:cNvPr id="22" name="Диаграмма 21"/>
            <p:cNvGraphicFramePr>
              <a:graphicFrameLocks/>
            </p:cNvGraphicFramePr>
            <p:nvPr>
              <p:extLst>
                <p:ext uri="{D42A27DB-BD31-4B8C-83A1-F6EECF244321}">
                  <p14:modId xmlns:p14="http://schemas.microsoft.com/office/powerpoint/2010/main" val="449475107"/>
                </p:ext>
              </p:extLst>
            </p:nvPr>
          </p:nvGraphicFramePr>
          <p:xfrm>
            <a:off x="2769924" y="6067807"/>
            <a:ext cx="3476908" cy="3439571"/>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25" name="Диаграмма 24"/>
            <p:cNvGraphicFramePr>
              <a:graphicFrameLocks/>
            </p:cNvGraphicFramePr>
            <p:nvPr>
              <p:extLst>
                <p:ext uri="{D42A27DB-BD31-4B8C-83A1-F6EECF244321}">
                  <p14:modId xmlns:p14="http://schemas.microsoft.com/office/powerpoint/2010/main" val="3227549397"/>
                </p:ext>
              </p:extLst>
            </p:nvPr>
          </p:nvGraphicFramePr>
          <p:xfrm>
            <a:off x="2794959" y="6507798"/>
            <a:ext cx="3299569" cy="2743200"/>
          </p:xfrm>
          <a:graphic>
            <a:graphicData uri="http://schemas.openxmlformats.org/drawingml/2006/chart">
              <c:chart xmlns:c="http://schemas.openxmlformats.org/drawingml/2006/chart" xmlns:r="http://schemas.openxmlformats.org/officeDocument/2006/relationships" r:id="rId11"/>
            </a:graphicData>
          </a:graphic>
        </p:graphicFrame>
        <p:sp>
          <p:nvSpPr>
            <p:cNvPr id="24" name="TextBox 23"/>
            <p:cNvSpPr txBox="1"/>
            <p:nvPr/>
          </p:nvSpPr>
          <p:spPr>
            <a:xfrm>
              <a:off x="3017279" y="6366829"/>
              <a:ext cx="2762295" cy="292388"/>
            </a:xfrm>
            <a:prstGeom prst="rect">
              <a:avLst/>
            </a:prstGeom>
            <a:noFill/>
          </p:spPr>
          <p:txBody>
            <a:bodyPr wrap="none" rtlCol="0">
              <a:spAutoFit/>
            </a:bodyPr>
            <a:lstStyle/>
            <a:p>
              <a:r>
                <a:rPr lang="ru-RU" sz="1300" dirty="0">
                  <a:latin typeface="Arial Black" panose="020B0A04020102020204" pitchFamily="34" charset="0"/>
                </a:rPr>
                <a:t>Уровень жизни населения:</a:t>
              </a:r>
              <a:endParaRPr lang="ru-RU" sz="1100" dirty="0">
                <a:latin typeface="Arial Black" panose="020B0A04020102020204" pitchFamily="34" charset="0"/>
              </a:endParaRPr>
            </a:p>
          </p:txBody>
        </p:sp>
      </p:grpSp>
      <p:sp>
        <p:nvSpPr>
          <p:cNvPr id="26" name="TextBox 25"/>
          <p:cNvSpPr txBox="1"/>
          <p:nvPr/>
        </p:nvSpPr>
        <p:spPr>
          <a:xfrm>
            <a:off x="12502330" y="9309021"/>
            <a:ext cx="248794" cy="246221"/>
          </a:xfrm>
          <a:prstGeom prst="rect">
            <a:avLst/>
          </a:prstGeom>
          <a:noFill/>
        </p:spPr>
        <p:txBody>
          <a:bodyPr wrap="square" lIns="91417" tIns="45709" rIns="91417" bIns="45709" rtlCol="0">
            <a:spAutoFit/>
          </a:bodyPr>
          <a:lstStyle/>
          <a:p>
            <a:r>
              <a:rPr lang="ru-RU" sz="1000" dirty="0">
                <a:latin typeface="Arial Black" panose="020B0A04020102020204" pitchFamily="34" charset="0"/>
              </a:rPr>
              <a:t>5</a:t>
            </a:r>
          </a:p>
        </p:txBody>
      </p:sp>
      <p:graphicFrame>
        <p:nvGraphicFramePr>
          <p:cNvPr id="21" name="Схема 20"/>
          <p:cNvGraphicFramePr/>
          <p:nvPr>
            <p:extLst>
              <p:ext uri="{D42A27DB-BD31-4B8C-83A1-F6EECF244321}">
                <p14:modId xmlns:p14="http://schemas.microsoft.com/office/powerpoint/2010/main" val="1027560041"/>
              </p:ext>
            </p:extLst>
          </p:nvPr>
        </p:nvGraphicFramePr>
        <p:xfrm>
          <a:off x="-126240" y="3684477"/>
          <a:ext cx="3102009" cy="223224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29" name="Прямоугольник 28"/>
          <p:cNvSpPr/>
          <p:nvPr/>
        </p:nvSpPr>
        <p:spPr>
          <a:xfrm>
            <a:off x="759392" y="4296546"/>
            <a:ext cx="1415366" cy="861774"/>
          </a:xfrm>
          <a:prstGeom prst="rect">
            <a:avLst/>
          </a:prstGeom>
        </p:spPr>
        <p:txBody>
          <a:bodyPr wrap="square" lIns="91417" tIns="45709" rIns="91417" bIns="45709">
            <a:spAutoFit/>
          </a:bodyPr>
          <a:lstStyle/>
          <a:p>
            <a:pPr lvl="0" algn="ctr"/>
            <a:r>
              <a:rPr lang="ru-RU" sz="1000" dirty="0">
                <a:solidFill>
                  <a:prstClr val="black"/>
                </a:solidFill>
                <a:latin typeface="Arial Black" panose="020B0A04020102020204" pitchFamily="34" charset="0"/>
              </a:rPr>
              <a:t>Численность</a:t>
            </a:r>
          </a:p>
          <a:p>
            <a:pPr lvl="0" algn="ctr"/>
            <a:r>
              <a:rPr lang="ru-RU" sz="1000" dirty="0">
                <a:solidFill>
                  <a:prstClr val="black"/>
                </a:solidFill>
                <a:latin typeface="Arial Black" panose="020B0A04020102020204" pitchFamily="34" charset="0"/>
              </a:rPr>
              <a:t>постоянного населения (среднегодовая),  </a:t>
            </a:r>
          </a:p>
          <a:p>
            <a:pPr lvl="0" algn="ctr"/>
            <a:r>
              <a:rPr lang="ru-RU" sz="1000" dirty="0">
                <a:solidFill>
                  <a:prstClr val="black"/>
                </a:solidFill>
                <a:latin typeface="Arial Black" panose="020B0A04020102020204" pitchFamily="34" charset="0"/>
              </a:rPr>
              <a:t>  тыс. чел.</a:t>
            </a:r>
          </a:p>
        </p:txBody>
      </p:sp>
      <p:sp>
        <p:nvSpPr>
          <p:cNvPr id="47" name="Прямоугольник 46"/>
          <p:cNvSpPr/>
          <p:nvPr/>
        </p:nvSpPr>
        <p:spPr>
          <a:xfrm>
            <a:off x="6887654" y="148838"/>
            <a:ext cx="5489809" cy="566286"/>
          </a:xfrm>
          <a:prstGeom prst="rect">
            <a:avLst/>
          </a:prstGeom>
          <a:solidFill>
            <a:schemeClr val="accent2">
              <a:lumMod val="75000"/>
            </a:schemeClr>
          </a:solidFill>
        </p:spPr>
        <p:txBody>
          <a:bodyPr wrap="square" lIns="91417" tIns="45709" rIns="91417" bIns="45709">
            <a:spAutoFit/>
          </a:bodyPr>
          <a:lstStyle/>
          <a:p>
            <a:pPr algn="ctr"/>
            <a:r>
              <a:rPr lang="ru-RU" sz="1500" b="1" dirty="0">
                <a:solidFill>
                  <a:schemeClr val="bg1"/>
                </a:solidFill>
                <a:latin typeface="Arial Narrow" panose="020B0606020202030204" pitchFamily="34" charset="0"/>
              </a:rPr>
              <a:t>Основные задачи бюджетной политики </a:t>
            </a:r>
          </a:p>
          <a:p>
            <a:pPr algn="ctr"/>
            <a:r>
              <a:rPr lang="ru-RU" sz="1500" b="1" dirty="0">
                <a:solidFill>
                  <a:schemeClr val="bg1"/>
                </a:solidFill>
                <a:latin typeface="Arial Narrow" panose="020B0606020202030204" pitchFamily="34" charset="0"/>
              </a:rPr>
              <a:t>на 2019 - 2021 годы</a:t>
            </a:r>
          </a:p>
        </p:txBody>
      </p:sp>
      <p:sp>
        <p:nvSpPr>
          <p:cNvPr id="46" name="Прямоугольник 45"/>
          <p:cNvSpPr/>
          <p:nvPr/>
        </p:nvSpPr>
        <p:spPr>
          <a:xfrm>
            <a:off x="6727656" y="832575"/>
            <a:ext cx="5750219" cy="3683037"/>
          </a:xfrm>
          <a:prstGeom prst="rect">
            <a:avLst/>
          </a:prstGeom>
        </p:spPr>
        <p:txBody>
          <a:bodyPr wrap="square" lIns="91417" tIns="45709" rIns="91417" bIns="45709">
            <a:spAutoFit/>
          </a:bodyPr>
          <a:lstStyle/>
          <a:p>
            <a:pPr marL="171450" indent="-171450" algn="just">
              <a:spcAft>
                <a:spcPts val="200"/>
              </a:spcAft>
              <a:buClr>
                <a:schemeClr val="accent6">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Увязка стратегического и бюджетного планирования для обеспечения долгосрочной стабильности и устойчивости областного бюджета</a:t>
            </a:r>
          </a:p>
          <a:p>
            <a:pPr marL="171450" indent="-171450" algn="just">
              <a:spcAft>
                <a:spcPts val="200"/>
              </a:spcAft>
              <a:buClr>
                <a:schemeClr val="accent6">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Улучшение условий жизни населения Ярославской области</a:t>
            </a:r>
          </a:p>
          <a:p>
            <a:pPr marL="171450" indent="-171450" algn="just">
              <a:spcAft>
                <a:spcPts val="200"/>
              </a:spcAft>
              <a:buClr>
                <a:schemeClr val="accent6">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Проведение политики сдерживания роста бюджетных расходов при безусловном исполнении законодательно установленных публично-нормативных и иных социально значимых обязательств</a:t>
            </a:r>
          </a:p>
          <a:p>
            <a:pPr marL="171450" indent="-171450" algn="just">
              <a:spcAft>
                <a:spcPts val="200"/>
              </a:spcAft>
              <a:buClr>
                <a:schemeClr val="accent6">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Повышение эффективности бюджетных расходов и устойчивости бюджета за счет выявления и сокращения неэффективных затрат, концентрации ресурсов на приоритетных направлениях развития и выполнении публичных обязательств</a:t>
            </a:r>
          </a:p>
          <a:p>
            <a:pPr marL="171450" indent="-171450" algn="just">
              <a:spcAft>
                <a:spcPts val="200"/>
              </a:spcAft>
              <a:buClr>
                <a:schemeClr val="accent6">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Использование механизмов государственно-частного партнерства, позволяющих привлечь инвестиции и услуги частных компаний для решения задач бюджетной сферы</a:t>
            </a:r>
          </a:p>
          <a:p>
            <a:pPr marL="171450" indent="-171450" algn="just">
              <a:spcAft>
                <a:spcPts val="200"/>
              </a:spcAft>
              <a:buClr>
                <a:schemeClr val="accent6">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Оказание поддержки реальному сектору экономики и стимулирование инновационного развития экономики</a:t>
            </a:r>
          </a:p>
          <a:p>
            <a:pPr marL="171450" indent="-171450" algn="just">
              <a:spcAft>
                <a:spcPts val="200"/>
              </a:spcAft>
              <a:buClr>
                <a:schemeClr val="accent6">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Повышение открытости бюджетного процесса на областном и муниципальном уровнях</a:t>
            </a:r>
          </a:p>
          <a:p>
            <a:pPr marL="171450" indent="-171450" algn="just">
              <a:spcAft>
                <a:spcPts val="200"/>
              </a:spcAft>
              <a:buClr>
                <a:schemeClr val="accent6">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Проведение мероприятий по повышению финансовой грамотности населения Ярославской области</a:t>
            </a:r>
          </a:p>
          <a:p>
            <a:pPr marL="171450" indent="-171450" algn="just">
              <a:spcAft>
                <a:spcPts val="200"/>
              </a:spcAft>
              <a:buClr>
                <a:schemeClr val="accent6">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Дальнейшее совершенствование межбюджетных отношений как стимула для более эффективного использования бюджетных средств в муниципальных образованиях области, укрепления экономической основы органов местного самоуправления муниципальных образований области, повышения уровня прозрачности и предсказуемости формирования межбюджетных трансфертов на среднесрочную перспективу</a:t>
            </a:r>
          </a:p>
        </p:txBody>
      </p:sp>
      <p:sp>
        <p:nvSpPr>
          <p:cNvPr id="55" name="Прямоугольник 54"/>
          <p:cNvSpPr/>
          <p:nvPr/>
        </p:nvSpPr>
        <p:spPr>
          <a:xfrm>
            <a:off x="0" y="2"/>
            <a:ext cx="12801600"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58" name="Прямоугольник 57"/>
          <p:cNvSpPr/>
          <p:nvPr/>
        </p:nvSpPr>
        <p:spPr>
          <a:xfrm>
            <a:off x="6889999" y="4573544"/>
            <a:ext cx="5489809" cy="566286"/>
          </a:xfrm>
          <a:prstGeom prst="rect">
            <a:avLst/>
          </a:prstGeom>
          <a:solidFill>
            <a:schemeClr val="accent6">
              <a:lumMod val="75000"/>
            </a:schemeClr>
          </a:solidFill>
        </p:spPr>
        <p:txBody>
          <a:bodyPr wrap="square" lIns="91417" tIns="45709" rIns="91417" bIns="45709">
            <a:spAutoFit/>
          </a:bodyPr>
          <a:lstStyle/>
          <a:p>
            <a:pPr algn="ctr"/>
            <a:r>
              <a:rPr lang="ru-RU" sz="1500" b="1" dirty="0">
                <a:solidFill>
                  <a:schemeClr val="bg1"/>
                </a:solidFill>
                <a:latin typeface="Arial Narrow" panose="020B0606020202030204" pitchFamily="34" charset="0"/>
              </a:rPr>
              <a:t>Мероприятия по реализации налоговой политики, планируемые на 2019 - 2021 годы</a:t>
            </a:r>
          </a:p>
        </p:txBody>
      </p:sp>
      <p:sp>
        <p:nvSpPr>
          <p:cNvPr id="56" name="Прямоугольник 55"/>
          <p:cNvSpPr/>
          <p:nvPr/>
        </p:nvSpPr>
        <p:spPr>
          <a:xfrm>
            <a:off x="6727656" y="5158319"/>
            <a:ext cx="5750219" cy="4247294"/>
          </a:xfrm>
          <a:prstGeom prst="rect">
            <a:avLst/>
          </a:prstGeom>
        </p:spPr>
        <p:txBody>
          <a:bodyPr wrap="square" lIns="91417" tIns="45709" rIns="91417" bIns="45709">
            <a:spAutoFit/>
          </a:bodyPr>
          <a:lstStyle/>
          <a:p>
            <a:pPr marL="228544" indent="-228544" algn="just">
              <a:buClr>
                <a:schemeClr val="accent2">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Разработка изменения в порядок формирования перечня приоритетных инвестиционных проектов Ярославской области и реестра инвестиционных проектов по созданию и (или) развитию индустриальных (промышленных) парков</a:t>
            </a:r>
          </a:p>
          <a:p>
            <a:pPr marL="228544" indent="-228544" algn="just">
              <a:buClr>
                <a:schemeClr val="accent2">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Расширение сфер сотрудничества с крупными государственными корпорациями и холдингами, стимулирование развития высокотехнологичных малых предприятий в регионе</a:t>
            </a:r>
          </a:p>
          <a:p>
            <a:pPr marL="228544" indent="-228544" algn="just">
              <a:buClr>
                <a:schemeClr val="accent2">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Взаимодействие с предприятиями военно-промышленного комплекса в регионе по формированию условий для выхода на новые рынки гражданской продукции, развитию технологического трансфера с субъектами малого и среднего предпринимательства</a:t>
            </a:r>
          </a:p>
          <a:p>
            <a:pPr marL="228544" indent="-228544" algn="just">
              <a:buClr>
                <a:schemeClr val="accent2">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Продолжение работы по комплексному развитию территорий моногородов и привлечение стратегических инвесторов, формирование привлекательных мер поддержки для них</a:t>
            </a:r>
          </a:p>
          <a:p>
            <a:pPr marL="228544" indent="-228544" algn="just">
              <a:buClr>
                <a:schemeClr val="accent2">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Расширение практики использования предприятиями региона федеральных инструментов поддержки, что будет способствовать привлечению в регион дополнительных инвестиций</a:t>
            </a:r>
          </a:p>
          <a:p>
            <a:pPr marL="228544" indent="-228544" algn="just">
              <a:buClr>
                <a:schemeClr val="accent2">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Развитие внешнеэкономического сотрудничества области с зарубежными странами и развитие партнерских проектов с зарубежными инвесторами</a:t>
            </a:r>
          </a:p>
          <a:p>
            <a:pPr marL="228544" indent="-228544" algn="just">
              <a:buClr>
                <a:schemeClr val="accent2">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Вовлечение субъектов торговой сферы в обложение налогом на имущество организаций, исчисляемым исходя из кадастровой стоимости</a:t>
            </a:r>
          </a:p>
          <a:p>
            <a:pPr marL="228544" indent="-228544" algn="just">
              <a:buClr>
                <a:schemeClr val="accent2">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Изменение ставки транспортного налога для владельцев гидроциклов и мощных автомобилей, катеров, моторных лодок, яхт и других парусно-моторных судов с мощностью двигателя свыше 100 лошадиных сил</a:t>
            </a:r>
          </a:p>
          <a:p>
            <a:pPr marL="228544" indent="-228544" algn="just">
              <a:buClr>
                <a:schemeClr val="accent2">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Введение льготной категории плательщиков транспортного налога - одного из родителей ребенка-инвалида</a:t>
            </a:r>
          </a:p>
          <a:p>
            <a:pPr marL="228544" indent="-228544" algn="just">
              <a:buClr>
                <a:schemeClr val="accent2">
                  <a:lumMod val="75000"/>
                </a:schemeClr>
              </a:buClr>
              <a:buFont typeface="Wingdings" panose="05000000000000000000" pitchFamily="2" charset="2"/>
              <a:buChar char="q"/>
            </a:pPr>
            <a:r>
              <a:rPr lang="ru-RU" sz="1000" dirty="0">
                <a:latin typeface="Arial" panose="020B0604020202020204" pitchFamily="34" charset="0"/>
                <a:cs typeface="Arial" panose="020B0604020202020204" pitchFamily="34" charset="0"/>
              </a:rPr>
              <a:t>Изменение порядка оценки эффективности налоговых льгот, установленных на региональном уровне, в соответствии с методикой и рекомендациями, которые будут разработаны Министерством финансов Российской Федерации </a:t>
            </a:r>
          </a:p>
        </p:txBody>
      </p:sp>
      <p:pic>
        <p:nvPicPr>
          <p:cNvPr id="5122" name="Picture 2"/>
          <p:cNvPicPr>
            <a:picLocks noChangeAspect="1" noChangeArrowheads="1"/>
          </p:cNvPicPr>
          <p:nvPr/>
        </p:nvPicPr>
        <p:blipFill rotWithShape="1">
          <a:blip r:embed="rId17">
            <a:extLst>
              <a:ext uri="{28A0092B-C50C-407E-A947-70E740481C1C}">
                <a14:useLocalDpi xmlns:a14="http://schemas.microsoft.com/office/drawing/2010/main" val="0"/>
              </a:ext>
            </a:extLst>
          </a:blip>
          <a:srcRect l="22807" t="35400" r="73326" b="62071"/>
          <a:stretch/>
        </p:blipFill>
        <p:spPr bwMode="auto">
          <a:xfrm>
            <a:off x="74832" y="3184810"/>
            <a:ext cx="707148" cy="2602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15287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 name="Таблица 42"/>
          <p:cNvGraphicFramePr>
            <a:graphicFrameLocks noGrp="1"/>
          </p:cNvGraphicFramePr>
          <p:nvPr>
            <p:extLst>
              <p:ext uri="{D42A27DB-BD31-4B8C-83A1-F6EECF244321}">
                <p14:modId xmlns:p14="http://schemas.microsoft.com/office/powerpoint/2010/main" val="959588813"/>
              </p:ext>
            </p:extLst>
          </p:nvPr>
        </p:nvGraphicFramePr>
        <p:xfrm>
          <a:off x="6994467" y="578263"/>
          <a:ext cx="5256583" cy="3852924"/>
        </p:xfrm>
        <a:graphic>
          <a:graphicData uri="http://schemas.openxmlformats.org/drawingml/2006/table">
            <a:tbl>
              <a:tblPr firstRow="1">
                <a:tableStyleId>{EB9631B5-78F2-41C9-869B-9F39066F8104}</a:tableStyleId>
              </a:tblPr>
              <a:tblGrid>
                <a:gridCol w="2553520"/>
                <a:gridCol w="542823"/>
                <a:gridCol w="576064"/>
                <a:gridCol w="504056"/>
                <a:gridCol w="504056"/>
                <a:gridCol w="576064"/>
              </a:tblGrid>
              <a:tr h="312752">
                <a:tc>
                  <a:txBody>
                    <a:bodyPr/>
                    <a:lstStyle/>
                    <a:p>
                      <a:pPr algn="ctr" rtl="0" fontAlgn="ctr"/>
                      <a:r>
                        <a:rPr lang="ru-RU" sz="1000" u="none" strike="noStrike" dirty="0">
                          <a:solidFill>
                            <a:schemeClr val="tx1"/>
                          </a:solidFill>
                          <a:effectLst/>
                          <a:latin typeface="Arial Narrow" panose="020B0606020202030204" pitchFamily="34" charset="0"/>
                        </a:rPr>
                        <a:t>Наименование доходов</a:t>
                      </a:r>
                      <a:endParaRPr lang="ru-RU" sz="1000" b="1" i="0" u="none" strike="noStrike" dirty="0">
                        <a:solidFill>
                          <a:schemeClr val="tx1"/>
                        </a:solidFill>
                        <a:effectLst/>
                        <a:latin typeface="Arial Narrow" panose="020B0606020202030204" pitchFamily="34" charset="0"/>
                      </a:endParaRPr>
                    </a:p>
                  </a:txBody>
                  <a:tcPr marL="7951" marR="7951" marT="7951" marB="0" anchor="ct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ru-RU" sz="1000" u="none" strike="noStrike" dirty="0">
                          <a:solidFill>
                            <a:schemeClr val="tx1"/>
                          </a:solidFill>
                          <a:effectLst/>
                          <a:latin typeface="Arial Narrow" panose="020B0606020202030204" pitchFamily="34" charset="0"/>
                        </a:rPr>
                        <a:t>2017 год</a:t>
                      </a:r>
                      <a:endParaRPr lang="ru-RU" sz="1000" b="1" i="0" u="none" strike="noStrike" dirty="0">
                        <a:solidFill>
                          <a:schemeClr val="tx1"/>
                        </a:solidFill>
                        <a:effectLst/>
                        <a:latin typeface="Arial Narrow" panose="020B0606020202030204" pitchFamily="34" charset="0"/>
                      </a:endParaRPr>
                    </a:p>
                  </a:txBody>
                  <a:tcPr marL="7951" marR="7951" marT="79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ru-RU" sz="1000" u="none" strike="noStrike" dirty="0">
                          <a:solidFill>
                            <a:schemeClr val="tx1"/>
                          </a:solidFill>
                          <a:effectLst/>
                          <a:latin typeface="Arial Narrow" panose="020B0606020202030204" pitchFamily="34" charset="0"/>
                        </a:rPr>
                        <a:t>2018 год </a:t>
                      </a:r>
                      <a:endParaRPr lang="ru-RU" sz="1000" b="1" i="0" u="none" strike="noStrike" dirty="0">
                        <a:solidFill>
                          <a:schemeClr val="tx1"/>
                        </a:solidFill>
                        <a:effectLst/>
                        <a:latin typeface="Arial Narrow" panose="020B0606020202030204" pitchFamily="34" charset="0"/>
                      </a:endParaRPr>
                    </a:p>
                  </a:txBody>
                  <a:tcPr marL="7951" marR="7951" marT="79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ru-RU" sz="1000" u="none" strike="noStrike" dirty="0">
                          <a:solidFill>
                            <a:schemeClr val="tx1"/>
                          </a:solidFill>
                          <a:effectLst/>
                          <a:latin typeface="Arial Narrow" panose="020B0606020202030204" pitchFamily="34" charset="0"/>
                        </a:rPr>
                        <a:t>2019 год (план)</a:t>
                      </a:r>
                      <a:endParaRPr lang="ru-RU" sz="1000" b="1" i="0" u="none" strike="noStrike" dirty="0">
                        <a:solidFill>
                          <a:schemeClr val="tx1"/>
                        </a:solidFill>
                        <a:effectLst/>
                        <a:latin typeface="Arial Narrow" panose="020B0606020202030204" pitchFamily="34" charset="0"/>
                      </a:endParaRPr>
                    </a:p>
                  </a:txBody>
                  <a:tcPr marL="7951" marR="7951" marT="79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ru-RU" sz="1000" u="none" strike="noStrike" dirty="0">
                          <a:solidFill>
                            <a:schemeClr val="tx1"/>
                          </a:solidFill>
                          <a:effectLst/>
                          <a:latin typeface="Arial Narrow" panose="020B0606020202030204" pitchFamily="34" charset="0"/>
                        </a:rPr>
                        <a:t>2020 год (план)</a:t>
                      </a:r>
                      <a:endParaRPr lang="ru-RU" sz="1000" b="1" i="0" u="none" strike="noStrike" dirty="0">
                        <a:solidFill>
                          <a:schemeClr val="tx1"/>
                        </a:solidFill>
                        <a:effectLst/>
                        <a:latin typeface="Arial Narrow" panose="020B0606020202030204" pitchFamily="34" charset="0"/>
                      </a:endParaRPr>
                    </a:p>
                  </a:txBody>
                  <a:tcPr marL="7951" marR="7951" marT="79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ru-RU" sz="1000" u="none" strike="noStrike" dirty="0">
                          <a:solidFill>
                            <a:schemeClr val="tx1"/>
                          </a:solidFill>
                          <a:effectLst/>
                          <a:latin typeface="Arial Narrow" panose="020B0606020202030204" pitchFamily="34" charset="0"/>
                        </a:rPr>
                        <a:t>2021 год (план)</a:t>
                      </a:r>
                      <a:endParaRPr lang="ru-RU" sz="1000" b="1" i="0" u="none" strike="noStrike" dirty="0">
                        <a:solidFill>
                          <a:schemeClr val="tx1"/>
                        </a:solidFill>
                        <a:effectLst/>
                        <a:latin typeface="Arial Narrow" panose="020B0606020202030204" pitchFamily="34" charset="0"/>
                      </a:endParaRPr>
                    </a:p>
                  </a:txBody>
                  <a:tcPr marL="7951" marR="7951" marT="7951" marB="0"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1925">
                <a:tc>
                  <a:txBody>
                    <a:bodyPr/>
                    <a:lstStyle/>
                    <a:p>
                      <a:pPr algn="l" rtl="0" fontAlgn="t"/>
                      <a:r>
                        <a:rPr lang="ru-RU" sz="1000" b="1" u="none" strike="noStrike" dirty="0">
                          <a:effectLst/>
                          <a:latin typeface="Arial Narrow" panose="020B0606020202030204" pitchFamily="34" charset="0"/>
                        </a:rPr>
                        <a:t>НАЛОГОВЫЕ И НЕНАЛОГОВЫЕ </a:t>
                      </a:r>
                      <a:r>
                        <a:rPr lang="ru-RU" sz="1000" b="1" u="none" strike="noStrike" dirty="0" smtClean="0">
                          <a:effectLst/>
                          <a:latin typeface="Arial Narrow" panose="020B0606020202030204" pitchFamily="34" charset="0"/>
                        </a:rPr>
                        <a:t>ДОХОДЫ</a:t>
                      </a:r>
                      <a:endParaRPr lang="ru-RU" sz="1000" b="1" i="0" u="none" strike="noStrike" dirty="0">
                        <a:solidFill>
                          <a:srgbClr val="303030"/>
                        </a:solidFill>
                        <a:effectLst/>
                        <a:latin typeface="Arial Narrow" panose="020B0606020202030204" pitchFamily="34" charset="0"/>
                      </a:endParaRPr>
                    </a:p>
                  </a:txBody>
                  <a:tcPr marL="7951" marR="7951" marT="7951" marB="0">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rtl="0" fontAlgn="b"/>
                      <a:r>
                        <a:rPr lang="ru-RU" sz="1000" b="1" i="0" u="none" strike="noStrike" dirty="0">
                          <a:solidFill>
                            <a:srgbClr val="000000"/>
                          </a:solidFill>
                          <a:effectLst/>
                          <a:latin typeface="Arial Narrow"/>
                        </a:rPr>
                        <a:t>50 470,0</a:t>
                      </a:r>
                    </a:p>
                  </a:txBody>
                  <a:tcPr marL="9526" marR="9526" marT="9526"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rtl="0" fontAlgn="b"/>
                      <a:r>
                        <a:rPr lang="ru-RU" sz="1000" b="1" i="0" u="none" strike="noStrike" dirty="0">
                          <a:solidFill>
                            <a:srgbClr val="000000"/>
                          </a:solidFill>
                          <a:effectLst/>
                          <a:latin typeface="Arial Narrow"/>
                        </a:rPr>
                        <a:t>55 </a:t>
                      </a:r>
                      <a:r>
                        <a:rPr lang="ru-RU" sz="1000" b="1" i="0" u="none" strike="noStrike" dirty="0" smtClean="0">
                          <a:solidFill>
                            <a:srgbClr val="000000"/>
                          </a:solidFill>
                          <a:effectLst/>
                          <a:latin typeface="Arial Narrow"/>
                        </a:rPr>
                        <a:t>983,8</a:t>
                      </a:r>
                      <a:endParaRPr lang="ru-RU" sz="1000" b="1" i="0" u="none" strike="noStrike" dirty="0">
                        <a:solidFill>
                          <a:srgbClr val="000000"/>
                        </a:solidFill>
                        <a:effectLst/>
                        <a:latin typeface="Arial Narrow"/>
                      </a:endParaRPr>
                    </a:p>
                  </a:txBody>
                  <a:tcPr marL="9526" marR="9526" marT="9526"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rtl="0" fontAlgn="b"/>
                      <a:r>
                        <a:rPr lang="ru-RU" sz="1000" b="1" i="0" u="none" strike="noStrike" dirty="0">
                          <a:solidFill>
                            <a:srgbClr val="000000"/>
                          </a:solidFill>
                          <a:effectLst/>
                          <a:latin typeface="Arial Narrow"/>
                        </a:rPr>
                        <a:t>58 </a:t>
                      </a:r>
                      <a:r>
                        <a:rPr lang="ru-RU" sz="1000" b="1" i="0" u="none" strike="noStrike" dirty="0" smtClean="0">
                          <a:solidFill>
                            <a:srgbClr val="000000"/>
                          </a:solidFill>
                          <a:effectLst/>
                          <a:latin typeface="Arial Narrow"/>
                        </a:rPr>
                        <a:t>648,2</a:t>
                      </a:r>
                      <a:endParaRPr lang="ru-RU" sz="1000" b="1" i="0" u="none" strike="noStrike" dirty="0">
                        <a:solidFill>
                          <a:srgbClr val="000000"/>
                        </a:solidFill>
                        <a:effectLst/>
                        <a:latin typeface="Arial Narrow"/>
                      </a:endParaRPr>
                    </a:p>
                  </a:txBody>
                  <a:tcPr marL="9526" marR="9526" marT="9526"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rtl="0" fontAlgn="b"/>
                      <a:r>
                        <a:rPr lang="ru-RU" sz="1000" b="1" i="0" u="none" strike="noStrike" dirty="0">
                          <a:solidFill>
                            <a:srgbClr val="000000"/>
                          </a:solidFill>
                          <a:effectLst/>
                          <a:latin typeface="Arial Narrow"/>
                        </a:rPr>
                        <a:t>64 </a:t>
                      </a:r>
                      <a:r>
                        <a:rPr lang="ru-RU" sz="1000" b="1" i="0" u="none" strike="noStrike" dirty="0" smtClean="0">
                          <a:solidFill>
                            <a:srgbClr val="000000"/>
                          </a:solidFill>
                          <a:effectLst/>
                          <a:latin typeface="Arial Narrow"/>
                        </a:rPr>
                        <a:t>661,6</a:t>
                      </a:r>
                      <a:endParaRPr lang="ru-RU" sz="1000" b="1" i="0" u="none" strike="noStrike" dirty="0">
                        <a:solidFill>
                          <a:srgbClr val="000000"/>
                        </a:solidFill>
                        <a:effectLst/>
                        <a:latin typeface="Arial Narrow"/>
                      </a:endParaRPr>
                    </a:p>
                  </a:txBody>
                  <a:tcPr marL="9526" marR="9526" marT="9526"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rtl="0" fontAlgn="b"/>
                      <a:r>
                        <a:rPr lang="ru-RU" sz="1000" b="1" i="0" u="none" strike="noStrike" dirty="0" smtClean="0">
                          <a:solidFill>
                            <a:srgbClr val="000000"/>
                          </a:solidFill>
                          <a:effectLst/>
                          <a:latin typeface="Arial Narrow"/>
                        </a:rPr>
                        <a:t>72 331,2</a:t>
                      </a:r>
                      <a:endParaRPr lang="ru-RU" sz="1000" b="1" i="0" u="none" strike="noStrike" dirty="0">
                        <a:solidFill>
                          <a:srgbClr val="000000"/>
                        </a:solidFill>
                        <a:effectLst/>
                        <a:latin typeface="Arial Narrow"/>
                      </a:endParaRPr>
                    </a:p>
                  </a:txBody>
                  <a:tcPr marL="9526" marR="9526" marT="9526"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r>
              <a:tr h="161925">
                <a:tc>
                  <a:txBody>
                    <a:bodyPr/>
                    <a:lstStyle/>
                    <a:p>
                      <a:pPr algn="l" rtl="0" fontAlgn="t"/>
                      <a:r>
                        <a:rPr lang="ru-RU" sz="1000" u="none" strike="noStrike" dirty="0">
                          <a:effectLst/>
                          <a:latin typeface="Arial Narrow" panose="020B0606020202030204" pitchFamily="34" charset="0"/>
                        </a:rPr>
                        <a:t>Налог на прибыль организаций</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dirty="0">
                          <a:solidFill>
                            <a:srgbClr val="000000"/>
                          </a:solidFill>
                          <a:effectLst/>
                          <a:latin typeface="Arial Narrow"/>
                        </a:rPr>
                        <a:t>14 776,3</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16 </a:t>
                      </a:r>
                      <a:r>
                        <a:rPr lang="ru-RU" sz="1000" b="0" i="0" u="none" strike="noStrike" dirty="0" smtClean="0">
                          <a:solidFill>
                            <a:srgbClr val="000000"/>
                          </a:solidFill>
                          <a:effectLst/>
                          <a:latin typeface="Arial Narrow"/>
                        </a:rPr>
                        <a:t>886,0</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19 001,0</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22 155,2</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26 010,2</a:t>
                      </a:r>
                    </a:p>
                  </a:txBody>
                  <a:tcPr marL="9526" marR="9526" marT="9526" marB="0" anchor="ctr">
                    <a:solidFill>
                      <a:schemeClr val="bg1"/>
                    </a:solidFill>
                  </a:tcPr>
                </a:tc>
              </a:tr>
              <a:tr h="161925">
                <a:tc>
                  <a:txBody>
                    <a:bodyPr/>
                    <a:lstStyle/>
                    <a:p>
                      <a:pPr algn="l" rtl="0" fontAlgn="t"/>
                      <a:r>
                        <a:rPr lang="ru-RU" sz="1000" u="none" strike="noStrike" dirty="0">
                          <a:effectLst/>
                          <a:latin typeface="Arial Narrow" panose="020B0606020202030204" pitchFamily="34" charset="0"/>
                        </a:rPr>
                        <a:t>Налог на доходы физических лиц</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a:solidFill>
                            <a:srgbClr val="000000"/>
                          </a:solidFill>
                          <a:effectLst/>
                          <a:latin typeface="Arial Narrow"/>
                        </a:rPr>
                        <a:t>15 268,3</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17 </a:t>
                      </a:r>
                      <a:r>
                        <a:rPr lang="ru-RU" sz="1000" b="0" i="0" u="none" strike="noStrike" dirty="0" smtClean="0">
                          <a:solidFill>
                            <a:srgbClr val="000000"/>
                          </a:solidFill>
                          <a:effectLst/>
                          <a:latin typeface="Arial Narrow"/>
                        </a:rPr>
                        <a:t>198,0</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17 261,6</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18 297,3</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19 578,1</a:t>
                      </a:r>
                    </a:p>
                  </a:txBody>
                  <a:tcPr marL="9526" marR="9526" marT="9526" marB="0" anchor="ctr">
                    <a:solidFill>
                      <a:schemeClr val="bg1"/>
                    </a:solidFill>
                  </a:tcPr>
                </a:tc>
              </a:tr>
              <a:tr h="161925">
                <a:tc>
                  <a:txBody>
                    <a:bodyPr/>
                    <a:lstStyle/>
                    <a:p>
                      <a:pPr algn="l" rtl="0" fontAlgn="t"/>
                      <a:r>
                        <a:rPr lang="ru-RU" sz="1000" u="none" strike="noStrike" dirty="0">
                          <a:effectLst/>
                          <a:latin typeface="Arial Narrow" panose="020B0606020202030204" pitchFamily="34" charset="0"/>
                        </a:rPr>
                        <a:t>Акцизы</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a:solidFill>
                            <a:srgbClr val="000000"/>
                          </a:solidFill>
                          <a:effectLst/>
                          <a:latin typeface="Arial Narrow"/>
                        </a:rPr>
                        <a:t>9 815,5</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10 </a:t>
                      </a:r>
                      <a:r>
                        <a:rPr lang="ru-RU" sz="1000" b="0" i="0" u="none" strike="noStrike" dirty="0" smtClean="0">
                          <a:solidFill>
                            <a:srgbClr val="000000"/>
                          </a:solidFill>
                          <a:effectLst/>
                          <a:latin typeface="Arial Narrow"/>
                        </a:rPr>
                        <a:t>209,5</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11 </a:t>
                      </a:r>
                      <a:r>
                        <a:rPr lang="ru-RU" sz="1000" b="0" i="0" u="none" strike="noStrike" dirty="0" smtClean="0">
                          <a:solidFill>
                            <a:srgbClr val="000000"/>
                          </a:solidFill>
                          <a:effectLst/>
                          <a:latin typeface="Arial Narrow"/>
                        </a:rPr>
                        <a:t>692,0</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13 </a:t>
                      </a:r>
                      <a:r>
                        <a:rPr lang="ru-RU" sz="1000" b="0" i="0" u="none" strike="noStrike" dirty="0" smtClean="0">
                          <a:solidFill>
                            <a:srgbClr val="000000"/>
                          </a:solidFill>
                          <a:effectLst/>
                          <a:latin typeface="Arial Narrow"/>
                        </a:rPr>
                        <a:t>534,5</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15 </a:t>
                      </a:r>
                      <a:r>
                        <a:rPr lang="ru-RU" sz="1000" b="0" i="0" u="none" strike="noStrike" dirty="0" smtClean="0">
                          <a:solidFill>
                            <a:srgbClr val="000000"/>
                          </a:solidFill>
                          <a:effectLst/>
                          <a:latin typeface="Arial Narrow"/>
                        </a:rPr>
                        <a:t>643,0</a:t>
                      </a:r>
                      <a:endParaRPr lang="ru-RU" sz="1000" b="0" i="0" u="none" strike="noStrike" dirty="0">
                        <a:solidFill>
                          <a:srgbClr val="000000"/>
                        </a:solidFill>
                        <a:effectLst/>
                        <a:latin typeface="Arial Narrow"/>
                      </a:endParaRPr>
                    </a:p>
                  </a:txBody>
                  <a:tcPr marL="9526" marR="9526" marT="9526" marB="0" anchor="ctr">
                    <a:solidFill>
                      <a:schemeClr val="bg1"/>
                    </a:solidFill>
                  </a:tcPr>
                </a:tc>
              </a:tr>
              <a:tr h="161925">
                <a:tc>
                  <a:txBody>
                    <a:bodyPr/>
                    <a:lstStyle/>
                    <a:p>
                      <a:pPr algn="l" rtl="0" fontAlgn="t"/>
                      <a:r>
                        <a:rPr lang="ru-RU" sz="1000" u="none" strike="noStrike" dirty="0">
                          <a:effectLst/>
                          <a:latin typeface="Arial Narrow" panose="020B0606020202030204" pitchFamily="34" charset="0"/>
                        </a:rPr>
                        <a:t>Налог, взимаемый в связи с применением УСН</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a:solidFill>
                            <a:srgbClr val="000000"/>
                          </a:solidFill>
                          <a:effectLst/>
                          <a:latin typeface="Arial Narrow"/>
                        </a:rPr>
                        <a:t>2 255,0</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2 </a:t>
                      </a:r>
                      <a:r>
                        <a:rPr lang="ru-RU" sz="1000" b="0" i="0" u="none" strike="noStrike" dirty="0" smtClean="0">
                          <a:solidFill>
                            <a:srgbClr val="000000"/>
                          </a:solidFill>
                          <a:effectLst/>
                          <a:latin typeface="Arial Narrow"/>
                        </a:rPr>
                        <a:t>718,5</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2 796,5</a:t>
                      </a:r>
                    </a:p>
                  </a:txBody>
                  <a:tcPr marL="9526" marR="9526" marT="9526" marB="0" anchor="ctr">
                    <a:solidFill>
                      <a:schemeClr val="bg1"/>
                    </a:solidFill>
                  </a:tcPr>
                </a:tc>
                <a:tc>
                  <a:txBody>
                    <a:bodyPr/>
                    <a:lstStyle/>
                    <a:p>
                      <a:pPr algn="ctr" rtl="0" fontAlgn="b"/>
                      <a:r>
                        <a:rPr lang="ru-RU" sz="1000" b="0" i="0" u="none" strike="noStrike">
                          <a:solidFill>
                            <a:srgbClr val="000000"/>
                          </a:solidFill>
                          <a:effectLst/>
                          <a:latin typeface="Arial Narrow"/>
                        </a:rPr>
                        <a:t>2 922,3</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3 050,9</a:t>
                      </a:r>
                    </a:p>
                  </a:txBody>
                  <a:tcPr marL="9526" marR="9526" marT="9526" marB="0" anchor="ctr">
                    <a:solidFill>
                      <a:schemeClr val="bg1"/>
                    </a:solidFill>
                  </a:tcPr>
                </a:tc>
              </a:tr>
              <a:tr h="161925">
                <a:tc>
                  <a:txBody>
                    <a:bodyPr/>
                    <a:lstStyle/>
                    <a:p>
                      <a:pPr algn="l" rtl="0" fontAlgn="t"/>
                      <a:r>
                        <a:rPr lang="ru-RU" sz="1000" u="none" strike="noStrike" dirty="0">
                          <a:effectLst/>
                          <a:latin typeface="Arial Narrow" panose="020B0606020202030204" pitchFamily="34" charset="0"/>
                        </a:rPr>
                        <a:t>Налог на имущество организаций</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dirty="0">
                          <a:solidFill>
                            <a:srgbClr val="000000"/>
                          </a:solidFill>
                          <a:effectLst/>
                          <a:latin typeface="Arial Narrow"/>
                        </a:rPr>
                        <a:t>6 093,5</a:t>
                      </a: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6 644,0</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5 </a:t>
                      </a:r>
                      <a:r>
                        <a:rPr lang="ru-RU" sz="1000" b="0" i="0" u="none" strike="noStrike" dirty="0" smtClean="0">
                          <a:solidFill>
                            <a:srgbClr val="000000"/>
                          </a:solidFill>
                          <a:effectLst/>
                          <a:latin typeface="Arial Narrow"/>
                        </a:rPr>
                        <a:t>614,7</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5 </a:t>
                      </a:r>
                      <a:r>
                        <a:rPr lang="ru-RU" sz="1000" b="0" i="0" u="none" strike="noStrike" dirty="0" smtClean="0">
                          <a:solidFill>
                            <a:srgbClr val="000000"/>
                          </a:solidFill>
                          <a:effectLst/>
                          <a:latin typeface="Arial Narrow"/>
                        </a:rPr>
                        <a:t>411,3</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5 </a:t>
                      </a:r>
                      <a:r>
                        <a:rPr lang="ru-RU" sz="1000" b="0" i="0" u="none" strike="noStrike" dirty="0" smtClean="0">
                          <a:solidFill>
                            <a:srgbClr val="000000"/>
                          </a:solidFill>
                          <a:effectLst/>
                          <a:latin typeface="Arial Narrow"/>
                        </a:rPr>
                        <a:t>653,3</a:t>
                      </a:r>
                      <a:endParaRPr lang="ru-RU" sz="1000" b="0" i="0" u="none" strike="noStrike" dirty="0">
                        <a:solidFill>
                          <a:srgbClr val="000000"/>
                        </a:solidFill>
                        <a:effectLst/>
                        <a:latin typeface="Arial Narrow"/>
                      </a:endParaRPr>
                    </a:p>
                  </a:txBody>
                  <a:tcPr marL="9526" marR="9526" marT="9526" marB="0" anchor="ctr">
                    <a:solidFill>
                      <a:schemeClr val="bg1"/>
                    </a:solidFill>
                  </a:tcPr>
                </a:tc>
              </a:tr>
              <a:tr h="161925">
                <a:tc>
                  <a:txBody>
                    <a:bodyPr/>
                    <a:lstStyle/>
                    <a:p>
                      <a:pPr algn="l" rtl="0" fontAlgn="t"/>
                      <a:r>
                        <a:rPr lang="ru-RU" sz="1000" u="none" strike="noStrike" dirty="0">
                          <a:effectLst/>
                          <a:latin typeface="Arial Narrow" panose="020B0606020202030204" pitchFamily="34" charset="0"/>
                        </a:rPr>
                        <a:t>Транспортный  налог</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dirty="0">
                          <a:solidFill>
                            <a:srgbClr val="000000"/>
                          </a:solidFill>
                          <a:effectLst/>
                          <a:latin typeface="Arial Narrow"/>
                        </a:rPr>
                        <a:t>1 206,7</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 </a:t>
                      </a:r>
                      <a:r>
                        <a:rPr lang="ru-RU" sz="1000" b="0" i="0" u="none" strike="noStrike" dirty="0" smtClean="0">
                          <a:solidFill>
                            <a:srgbClr val="000000"/>
                          </a:solidFill>
                          <a:effectLst/>
                          <a:latin typeface="Arial Narrow"/>
                        </a:rPr>
                        <a:t>236,9</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1 356,0</a:t>
                      </a:r>
                    </a:p>
                  </a:txBody>
                  <a:tcPr marL="9526" marR="9526" marT="9526" marB="0" anchor="ctr">
                    <a:solidFill>
                      <a:schemeClr val="bg1"/>
                    </a:solidFill>
                  </a:tcPr>
                </a:tc>
                <a:tc>
                  <a:txBody>
                    <a:bodyPr/>
                    <a:lstStyle/>
                    <a:p>
                      <a:pPr algn="ctr" rtl="0" fontAlgn="b"/>
                      <a:r>
                        <a:rPr lang="ru-RU" sz="1000" b="0" i="0" u="none" strike="noStrike">
                          <a:solidFill>
                            <a:srgbClr val="000000"/>
                          </a:solidFill>
                          <a:effectLst/>
                          <a:latin typeface="Arial Narrow"/>
                        </a:rPr>
                        <a:t>1 409,3</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1 446,2</a:t>
                      </a:r>
                    </a:p>
                  </a:txBody>
                  <a:tcPr marL="9526" marR="9526" marT="9526" marB="0" anchor="ctr">
                    <a:solidFill>
                      <a:schemeClr val="bg1"/>
                    </a:solidFill>
                  </a:tcPr>
                </a:tc>
              </a:tr>
              <a:tr h="161925">
                <a:tc>
                  <a:txBody>
                    <a:bodyPr/>
                    <a:lstStyle/>
                    <a:p>
                      <a:pPr algn="l" rtl="0" fontAlgn="t"/>
                      <a:r>
                        <a:rPr lang="ru-RU" sz="1000" u="none" strike="noStrike" dirty="0">
                          <a:effectLst/>
                          <a:latin typeface="Arial Narrow" panose="020B0606020202030204" pitchFamily="34" charset="0"/>
                        </a:rPr>
                        <a:t>Налог на игорный бизнес</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dirty="0">
                          <a:solidFill>
                            <a:srgbClr val="000000"/>
                          </a:solidFill>
                          <a:effectLst/>
                          <a:latin typeface="Arial Narrow"/>
                        </a:rPr>
                        <a:t>2,7</a:t>
                      </a: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3,9</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5,2</a:t>
                      </a:r>
                    </a:p>
                  </a:txBody>
                  <a:tcPr marL="9526" marR="9526" marT="9526" marB="0" anchor="ctr">
                    <a:solidFill>
                      <a:schemeClr val="bg1"/>
                    </a:solidFill>
                  </a:tcPr>
                </a:tc>
                <a:tc>
                  <a:txBody>
                    <a:bodyPr/>
                    <a:lstStyle/>
                    <a:p>
                      <a:pPr algn="ctr" rtl="0" fontAlgn="b"/>
                      <a:r>
                        <a:rPr lang="ru-RU" sz="1000" b="0" i="0" u="none" strike="noStrike">
                          <a:solidFill>
                            <a:srgbClr val="000000"/>
                          </a:solidFill>
                          <a:effectLst/>
                          <a:latin typeface="Arial Narrow"/>
                        </a:rPr>
                        <a:t>5,3</a:t>
                      </a:r>
                    </a:p>
                  </a:txBody>
                  <a:tcPr marL="9526" marR="9526" marT="9526" marB="0" anchor="ctr">
                    <a:solidFill>
                      <a:schemeClr val="bg1"/>
                    </a:solidFill>
                  </a:tcPr>
                </a:tc>
                <a:tc>
                  <a:txBody>
                    <a:bodyPr/>
                    <a:lstStyle/>
                    <a:p>
                      <a:pPr algn="ctr" rtl="0" fontAlgn="b"/>
                      <a:r>
                        <a:rPr lang="ru-RU" sz="1000" b="0" i="0" u="none" strike="noStrike">
                          <a:solidFill>
                            <a:srgbClr val="000000"/>
                          </a:solidFill>
                          <a:effectLst/>
                          <a:latin typeface="Arial Narrow"/>
                        </a:rPr>
                        <a:t>5,3</a:t>
                      </a:r>
                    </a:p>
                  </a:txBody>
                  <a:tcPr marL="9526" marR="9526" marT="9526" marB="0" anchor="ctr">
                    <a:solidFill>
                      <a:schemeClr val="bg1"/>
                    </a:solidFill>
                  </a:tcPr>
                </a:tc>
              </a:tr>
              <a:tr h="312752">
                <a:tc>
                  <a:txBody>
                    <a:bodyPr/>
                    <a:lstStyle/>
                    <a:p>
                      <a:pPr algn="l" rtl="0" fontAlgn="t"/>
                      <a:r>
                        <a:rPr lang="ru-RU" sz="1000" u="none" strike="noStrike" dirty="0">
                          <a:effectLst/>
                          <a:latin typeface="Arial Narrow" panose="020B0606020202030204" pitchFamily="34" charset="0"/>
                        </a:rPr>
                        <a:t>Налоги, сборы и регулярные платежи за пользование природными ресурсами</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dirty="0">
                          <a:solidFill>
                            <a:srgbClr val="000000"/>
                          </a:solidFill>
                          <a:effectLst/>
                          <a:latin typeface="Arial Narrow"/>
                        </a:rPr>
                        <a:t>13,9</a:t>
                      </a: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16,8</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14,5</a:t>
                      </a:r>
                    </a:p>
                  </a:txBody>
                  <a:tcPr marL="9526" marR="9526" marT="9526" marB="0" anchor="ctr">
                    <a:solidFill>
                      <a:schemeClr val="bg1"/>
                    </a:solidFill>
                  </a:tcPr>
                </a:tc>
                <a:tc>
                  <a:txBody>
                    <a:bodyPr/>
                    <a:lstStyle/>
                    <a:p>
                      <a:pPr algn="ctr" rtl="0" fontAlgn="b"/>
                      <a:r>
                        <a:rPr lang="ru-RU" sz="1000" b="0" i="0" u="none" strike="noStrike">
                          <a:solidFill>
                            <a:srgbClr val="000000"/>
                          </a:solidFill>
                          <a:effectLst/>
                          <a:latin typeface="Arial Narrow"/>
                        </a:rPr>
                        <a:t>14,7</a:t>
                      </a: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14,8</a:t>
                      </a:r>
                      <a:endParaRPr lang="ru-RU" sz="1000" b="0" i="0" u="none" strike="noStrike" dirty="0">
                        <a:solidFill>
                          <a:srgbClr val="000000"/>
                        </a:solidFill>
                        <a:effectLst/>
                        <a:latin typeface="Arial Narrow"/>
                      </a:endParaRPr>
                    </a:p>
                  </a:txBody>
                  <a:tcPr marL="9526" marR="9526" marT="9526" marB="0" anchor="ctr">
                    <a:solidFill>
                      <a:schemeClr val="bg1"/>
                    </a:solidFill>
                  </a:tcPr>
                </a:tc>
              </a:tr>
              <a:tr h="161925">
                <a:tc>
                  <a:txBody>
                    <a:bodyPr/>
                    <a:lstStyle/>
                    <a:p>
                      <a:pPr algn="l" rtl="0" fontAlgn="t"/>
                      <a:r>
                        <a:rPr lang="ru-RU" sz="1000" u="none" strike="noStrike" dirty="0">
                          <a:effectLst/>
                          <a:latin typeface="Arial Narrow" panose="020B0606020202030204" pitchFamily="34" charset="0"/>
                        </a:rPr>
                        <a:t>Государственная пошлина</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a:solidFill>
                            <a:srgbClr val="000000"/>
                          </a:solidFill>
                          <a:effectLst/>
                          <a:latin typeface="Arial Narrow"/>
                        </a:rPr>
                        <a:t>237,2</a:t>
                      </a: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243,2</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230,2</a:t>
                      </a:r>
                    </a:p>
                  </a:txBody>
                  <a:tcPr marL="9526" marR="9526" marT="9526" marB="0" anchor="ctr">
                    <a:solidFill>
                      <a:schemeClr val="bg1"/>
                    </a:solidFill>
                  </a:tcPr>
                </a:tc>
                <a:tc>
                  <a:txBody>
                    <a:bodyPr/>
                    <a:lstStyle/>
                    <a:p>
                      <a:pPr algn="ctr" rtl="0" fontAlgn="b"/>
                      <a:r>
                        <a:rPr lang="ru-RU" sz="1000" b="0" i="0" u="none" strike="noStrike">
                          <a:solidFill>
                            <a:srgbClr val="000000"/>
                          </a:solidFill>
                          <a:effectLst/>
                          <a:latin typeface="Arial Narrow"/>
                        </a:rPr>
                        <a:t>230,2</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230,2</a:t>
                      </a:r>
                    </a:p>
                  </a:txBody>
                  <a:tcPr marL="9526" marR="9526" marT="9526" marB="0" anchor="ctr">
                    <a:solidFill>
                      <a:schemeClr val="bg1"/>
                    </a:solidFill>
                  </a:tcPr>
                </a:tc>
              </a:tr>
              <a:tr h="161925">
                <a:tc>
                  <a:txBody>
                    <a:bodyPr/>
                    <a:lstStyle/>
                    <a:p>
                      <a:pPr algn="l" rtl="0" fontAlgn="t"/>
                      <a:r>
                        <a:rPr lang="ru-RU" sz="1000" u="none" strike="noStrike">
                          <a:effectLst/>
                          <a:latin typeface="Arial Narrow" panose="020B0606020202030204" pitchFamily="34" charset="0"/>
                        </a:rPr>
                        <a:t>Другие неналоговые доходы</a:t>
                      </a:r>
                      <a:endParaRPr lang="ru-RU" sz="1000" b="0" i="0" u="none" strike="noStrike">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dirty="0" smtClean="0">
                          <a:solidFill>
                            <a:srgbClr val="000000"/>
                          </a:solidFill>
                          <a:effectLst/>
                          <a:latin typeface="Arial Narrow"/>
                        </a:rPr>
                        <a:t>800,9</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827,0</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676,5</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681,5</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699,2</a:t>
                      </a:r>
                      <a:endParaRPr lang="ru-RU" sz="1000" b="0" i="0" u="none" strike="noStrike" dirty="0">
                        <a:solidFill>
                          <a:srgbClr val="000000"/>
                        </a:solidFill>
                        <a:effectLst/>
                        <a:latin typeface="Arial Narrow"/>
                      </a:endParaRPr>
                    </a:p>
                  </a:txBody>
                  <a:tcPr marL="9526" marR="9526" marT="9526" marB="0" anchor="ctr">
                    <a:solidFill>
                      <a:schemeClr val="bg1"/>
                    </a:solidFill>
                  </a:tcPr>
                </a:tc>
              </a:tr>
              <a:tr h="161925">
                <a:tc>
                  <a:txBody>
                    <a:bodyPr/>
                    <a:lstStyle/>
                    <a:p>
                      <a:pPr algn="l" rtl="0" fontAlgn="t"/>
                      <a:r>
                        <a:rPr lang="ru-RU" sz="1000" b="1" u="none" strike="noStrike" dirty="0">
                          <a:effectLst/>
                          <a:latin typeface="Arial Narrow" panose="020B0606020202030204" pitchFamily="34" charset="0"/>
                        </a:rPr>
                        <a:t>БЕЗВОЗМЕЗДНЫЕ </a:t>
                      </a:r>
                      <a:r>
                        <a:rPr lang="ru-RU" sz="1000" b="1" u="none" strike="noStrike" dirty="0" smtClean="0">
                          <a:effectLst/>
                          <a:latin typeface="Arial Narrow" panose="020B0606020202030204" pitchFamily="34" charset="0"/>
                        </a:rPr>
                        <a:t>ПОСТУПЛЕНИЯ</a:t>
                      </a:r>
                      <a:endParaRPr lang="ru-RU" sz="1000" b="1" i="0" u="none" strike="noStrike" dirty="0">
                        <a:solidFill>
                          <a:srgbClr val="303030"/>
                        </a:solidFill>
                        <a:effectLst/>
                        <a:latin typeface="Arial Narrow" panose="020B0606020202030204" pitchFamily="34" charset="0"/>
                      </a:endParaRPr>
                    </a:p>
                  </a:txBody>
                  <a:tcPr marL="7951" marR="7951" marT="7951" marB="0">
                    <a:solidFill>
                      <a:schemeClr val="accent2">
                        <a:lumMod val="20000"/>
                        <a:lumOff val="80000"/>
                      </a:schemeClr>
                    </a:solidFill>
                  </a:tcPr>
                </a:tc>
                <a:tc>
                  <a:txBody>
                    <a:bodyPr/>
                    <a:lstStyle/>
                    <a:p>
                      <a:pPr algn="ctr" rtl="0" fontAlgn="b"/>
                      <a:r>
                        <a:rPr lang="ru-RU" sz="1000" b="1" i="0" u="none" strike="noStrike">
                          <a:solidFill>
                            <a:srgbClr val="000000"/>
                          </a:solidFill>
                          <a:effectLst/>
                          <a:latin typeface="Arial Narrow"/>
                        </a:rPr>
                        <a:t>7 467,1</a:t>
                      </a:r>
                    </a:p>
                  </a:txBody>
                  <a:tcPr marL="9526" marR="9526" marT="9526" marB="0" anchor="ctr">
                    <a:solidFill>
                      <a:schemeClr val="accent2">
                        <a:lumMod val="20000"/>
                        <a:lumOff val="80000"/>
                      </a:schemeClr>
                    </a:solidFill>
                  </a:tcPr>
                </a:tc>
                <a:tc>
                  <a:txBody>
                    <a:bodyPr/>
                    <a:lstStyle/>
                    <a:p>
                      <a:pPr algn="ctr" rtl="0" fontAlgn="b"/>
                      <a:r>
                        <a:rPr lang="ru-RU" sz="1000" b="1" i="0" u="none" strike="noStrike" dirty="0" smtClean="0">
                          <a:solidFill>
                            <a:srgbClr val="000000"/>
                          </a:solidFill>
                          <a:effectLst/>
                          <a:latin typeface="Arial Narrow"/>
                        </a:rPr>
                        <a:t>9 964,3</a:t>
                      </a:r>
                      <a:endParaRPr lang="ru-RU" sz="1000" b="1" i="0" u="none" strike="noStrike" dirty="0">
                        <a:solidFill>
                          <a:srgbClr val="000000"/>
                        </a:solidFill>
                        <a:effectLst/>
                        <a:latin typeface="Arial Narrow"/>
                      </a:endParaRPr>
                    </a:p>
                  </a:txBody>
                  <a:tcPr marL="9526" marR="9526" marT="9526" marB="0" anchor="ctr">
                    <a:solidFill>
                      <a:schemeClr val="accent2">
                        <a:lumMod val="20000"/>
                        <a:lumOff val="80000"/>
                      </a:schemeClr>
                    </a:solidFill>
                  </a:tcPr>
                </a:tc>
                <a:tc>
                  <a:txBody>
                    <a:bodyPr/>
                    <a:lstStyle/>
                    <a:p>
                      <a:pPr algn="ctr" rtl="0" fontAlgn="b"/>
                      <a:r>
                        <a:rPr lang="ru-RU" sz="1000" b="1" i="0" u="none" strike="noStrike" dirty="0" smtClean="0">
                          <a:solidFill>
                            <a:srgbClr val="000000"/>
                          </a:solidFill>
                          <a:effectLst/>
                          <a:latin typeface="Arial Narrow"/>
                        </a:rPr>
                        <a:t>12 509,0</a:t>
                      </a:r>
                      <a:endParaRPr lang="ru-RU" sz="1000" b="1" i="0" u="none" strike="noStrike" dirty="0">
                        <a:solidFill>
                          <a:srgbClr val="000000"/>
                        </a:solidFill>
                        <a:effectLst/>
                        <a:latin typeface="Arial Narrow"/>
                      </a:endParaRPr>
                    </a:p>
                  </a:txBody>
                  <a:tcPr marL="9526" marR="9526" marT="9526" marB="0" anchor="ctr">
                    <a:solidFill>
                      <a:schemeClr val="accent2">
                        <a:lumMod val="20000"/>
                        <a:lumOff val="80000"/>
                      </a:schemeClr>
                    </a:solidFill>
                  </a:tcPr>
                </a:tc>
                <a:tc>
                  <a:txBody>
                    <a:bodyPr/>
                    <a:lstStyle/>
                    <a:p>
                      <a:pPr algn="ctr" rtl="0" fontAlgn="b"/>
                      <a:r>
                        <a:rPr lang="ru-RU" sz="1000" b="1" i="0" u="none" strike="noStrike" dirty="0" smtClean="0">
                          <a:solidFill>
                            <a:srgbClr val="000000"/>
                          </a:solidFill>
                          <a:effectLst/>
                          <a:latin typeface="Arial Narrow"/>
                        </a:rPr>
                        <a:t>9 130,6</a:t>
                      </a:r>
                      <a:endParaRPr lang="ru-RU" sz="1000" b="1" i="0" u="none" strike="noStrike" dirty="0">
                        <a:solidFill>
                          <a:srgbClr val="000000"/>
                        </a:solidFill>
                        <a:effectLst/>
                        <a:latin typeface="Arial Narrow"/>
                      </a:endParaRPr>
                    </a:p>
                  </a:txBody>
                  <a:tcPr marL="9526" marR="9526" marT="9526" marB="0" anchor="ctr">
                    <a:solidFill>
                      <a:schemeClr val="accent2">
                        <a:lumMod val="20000"/>
                        <a:lumOff val="80000"/>
                      </a:schemeClr>
                    </a:solidFill>
                  </a:tcPr>
                </a:tc>
                <a:tc>
                  <a:txBody>
                    <a:bodyPr/>
                    <a:lstStyle/>
                    <a:p>
                      <a:pPr algn="ctr" rtl="0" fontAlgn="b"/>
                      <a:r>
                        <a:rPr lang="ru-RU" sz="1000" b="1" i="0" u="none" strike="noStrike" dirty="0" smtClean="0">
                          <a:solidFill>
                            <a:srgbClr val="000000"/>
                          </a:solidFill>
                          <a:effectLst/>
                          <a:latin typeface="Arial Narrow"/>
                        </a:rPr>
                        <a:t>9 145,2</a:t>
                      </a:r>
                      <a:endParaRPr lang="ru-RU" sz="1000" b="1" i="0" u="none" strike="noStrike" dirty="0">
                        <a:solidFill>
                          <a:srgbClr val="000000"/>
                        </a:solidFill>
                        <a:effectLst/>
                        <a:latin typeface="Arial Narrow"/>
                      </a:endParaRPr>
                    </a:p>
                  </a:txBody>
                  <a:tcPr marL="9526" marR="9526" marT="9526" marB="0" anchor="ctr">
                    <a:solidFill>
                      <a:schemeClr val="accent2">
                        <a:lumMod val="20000"/>
                        <a:lumOff val="80000"/>
                      </a:schemeClr>
                    </a:solidFill>
                  </a:tcPr>
                </a:tc>
              </a:tr>
              <a:tr h="161925">
                <a:tc>
                  <a:txBody>
                    <a:bodyPr/>
                    <a:lstStyle/>
                    <a:p>
                      <a:pPr algn="l" rtl="0" fontAlgn="t"/>
                      <a:r>
                        <a:rPr lang="ru-RU" sz="1000" u="none" strike="noStrike" dirty="0">
                          <a:effectLst/>
                          <a:latin typeface="Arial Narrow" panose="020B0606020202030204" pitchFamily="34" charset="0"/>
                        </a:rPr>
                        <a:t>Дотации</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a:solidFill>
                            <a:srgbClr val="000000"/>
                          </a:solidFill>
                          <a:effectLst/>
                          <a:latin typeface="Arial Narrow"/>
                        </a:rPr>
                        <a:t>925,6</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2</a:t>
                      </a:r>
                      <a:r>
                        <a:rPr lang="ru-RU" sz="1000" b="0" i="0" u="none" strike="noStrike" dirty="0" smtClean="0">
                          <a:solidFill>
                            <a:srgbClr val="000000"/>
                          </a:solidFill>
                          <a:effectLst/>
                          <a:latin typeface="Arial Narrow"/>
                        </a:rPr>
                        <a:t> 968,1</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1 532,9</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414,6</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370,7</a:t>
                      </a:r>
                    </a:p>
                  </a:txBody>
                  <a:tcPr marL="9526" marR="9526" marT="9526" marB="0" anchor="ctr">
                    <a:solidFill>
                      <a:schemeClr val="bg1"/>
                    </a:solidFill>
                  </a:tcPr>
                </a:tc>
              </a:tr>
              <a:tr h="161925">
                <a:tc>
                  <a:txBody>
                    <a:bodyPr/>
                    <a:lstStyle/>
                    <a:p>
                      <a:pPr algn="l" rtl="0" fontAlgn="t"/>
                      <a:r>
                        <a:rPr lang="ru-RU" sz="1000" u="none" strike="noStrike" dirty="0">
                          <a:effectLst/>
                          <a:latin typeface="Arial Narrow" panose="020B0606020202030204" pitchFamily="34" charset="0"/>
                        </a:rPr>
                        <a:t>Межбюджетные субсидии</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a:solidFill>
                            <a:srgbClr val="000000"/>
                          </a:solidFill>
                          <a:effectLst/>
                          <a:latin typeface="Arial Narrow"/>
                        </a:rPr>
                        <a:t>2 193,8</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1 </a:t>
                      </a:r>
                      <a:r>
                        <a:rPr lang="ru-RU" sz="1000" b="0" i="0" u="none" strike="noStrike" dirty="0" smtClean="0">
                          <a:solidFill>
                            <a:srgbClr val="000000"/>
                          </a:solidFill>
                          <a:effectLst/>
                          <a:latin typeface="Arial Narrow"/>
                        </a:rPr>
                        <a:t>645,9</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5 387,5</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4</a:t>
                      </a:r>
                      <a:r>
                        <a:rPr lang="ru-RU" sz="1000" b="0" i="0" u="none" strike="noStrike" dirty="0" smtClean="0">
                          <a:solidFill>
                            <a:srgbClr val="000000"/>
                          </a:solidFill>
                          <a:effectLst/>
                          <a:latin typeface="Arial Narrow"/>
                        </a:rPr>
                        <a:t> 234,5</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4565,5</a:t>
                      </a:r>
                      <a:endParaRPr lang="ru-RU" sz="1000" b="0" i="0" u="none" strike="noStrike" dirty="0">
                        <a:solidFill>
                          <a:srgbClr val="000000"/>
                        </a:solidFill>
                        <a:effectLst/>
                        <a:latin typeface="Arial Narrow"/>
                      </a:endParaRPr>
                    </a:p>
                  </a:txBody>
                  <a:tcPr marL="9526" marR="9526" marT="9526" marB="0" anchor="ctr">
                    <a:solidFill>
                      <a:schemeClr val="bg1"/>
                    </a:solidFill>
                  </a:tcPr>
                </a:tc>
              </a:tr>
              <a:tr h="161925">
                <a:tc>
                  <a:txBody>
                    <a:bodyPr/>
                    <a:lstStyle/>
                    <a:p>
                      <a:pPr algn="l" rtl="0" fontAlgn="t"/>
                      <a:r>
                        <a:rPr lang="ru-RU" sz="1000" u="none" strike="noStrike" dirty="0">
                          <a:effectLst/>
                          <a:latin typeface="Arial Narrow" panose="020B0606020202030204" pitchFamily="34" charset="0"/>
                        </a:rPr>
                        <a:t>Субвенции</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a:solidFill>
                            <a:srgbClr val="000000"/>
                          </a:solidFill>
                          <a:effectLst/>
                          <a:latin typeface="Arial Narrow"/>
                        </a:rPr>
                        <a:t>2 406,1</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2 </a:t>
                      </a:r>
                      <a:r>
                        <a:rPr lang="ru-RU" sz="1000" b="0" i="0" u="none" strike="noStrike" dirty="0" smtClean="0">
                          <a:solidFill>
                            <a:srgbClr val="000000"/>
                          </a:solidFill>
                          <a:effectLst/>
                          <a:latin typeface="Arial Narrow"/>
                        </a:rPr>
                        <a:t>354,4</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2 </a:t>
                      </a:r>
                      <a:r>
                        <a:rPr lang="ru-RU" sz="1000" b="0" i="0" u="none" strike="noStrike" dirty="0" smtClean="0">
                          <a:solidFill>
                            <a:srgbClr val="000000"/>
                          </a:solidFill>
                          <a:effectLst/>
                          <a:latin typeface="Arial Narrow"/>
                        </a:rPr>
                        <a:t>988,2</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3 </a:t>
                      </a:r>
                      <a:r>
                        <a:rPr lang="ru-RU" sz="1000" b="0" i="0" u="none" strike="noStrike" dirty="0" smtClean="0">
                          <a:solidFill>
                            <a:srgbClr val="000000"/>
                          </a:solidFill>
                          <a:effectLst/>
                          <a:latin typeface="Arial Narrow"/>
                        </a:rPr>
                        <a:t>088,4</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3 </a:t>
                      </a:r>
                      <a:r>
                        <a:rPr lang="ru-RU" sz="1000" b="0" i="0" u="none" strike="noStrike" dirty="0" smtClean="0">
                          <a:solidFill>
                            <a:srgbClr val="000000"/>
                          </a:solidFill>
                          <a:effectLst/>
                          <a:latin typeface="Arial Narrow"/>
                        </a:rPr>
                        <a:t>118,2</a:t>
                      </a:r>
                      <a:endParaRPr lang="ru-RU" sz="1000" b="0" i="0" u="none" strike="noStrike" dirty="0">
                        <a:solidFill>
                          <a:srgbClr val="000000"/>
                        </a:solidFill>
                        <a:effectLst/>
                        <a:latin typeface="Arial Narrow"/>
                      </a:endParaRPr>
                    </a:p>
                  </a:txBody>
                  <a:tcPr marL="9526" marR="9526" marT="9526" marB="0" anchor="ctr">
                    <a:solidFill>
                      <a:schemeClr val="bg1"/>
                    </a:solidFill>
                  </a:tcPr>
                </a:tc>
              </a:tr>
              <a:tr h="161925">
                <a:tc>
                  <a:txBody>
                    <a:bodyPr/>
                    <a:lstStyle/>
                    <a:p>
                      <a:pPr algn="l" rtl="0" fontAlgn="t"/>
                      <a:r>
                        <a:rPr lang="ru-RU" sz="1000" u="none" strike="noStrike" dirty="0">
                          <a:effectLst/>
                          <a:latin typeface="Arial Narrow" panose="020B0606020202030204" pitchFamily="34" charset="0"/>
                        </a:rPr>
                        <a:t>Иные межбюджетные трансферты</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a:solidFill>
                            <a:srgbClr val="000000"/>
                          </a:solidFill>
                          <a:effectLst/>
                          <a:latin typeface="Arial Narrow"/>
                        </a:rPr>
                        <a:t>2 194,1</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2 </a:t>
                      </a:r>
                      <a:r>
                        <a:rPr lang="ru-RU" sz="1000" b="0" i="0" u="none" strike="noStrike" dirty="0" smtClean="0">
                          <a:solidFill>
                            <a:srgbClr val="000000"/>
                          </a:solidFill>
                          <a:effectLst/>
                          <a:latin typeface="Arial Narrow"/>
                        </a:rPr>
                        <a:t>950,1</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2 600,4</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1 393,1</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1 090,8</a:t>
                      </a:r>
                      <a:endParaRPr lang="ru-RU" sz="1000" b="0" i="0" u="none" strike="noStrike" dirty="0">
                        <a:solidFill>
                          <a:srgbClr val="000000"/>
                        </a:solidFill>
                        <a:effectLst/>
                        <a:latin typeface="Arial Narrow"/>
                      </a:endParaRPr>
                    </a:p>
                  </a:txBody>
                  <a:tcPr marL="9526" marR="9526" marT="9526" marB="0" anchor="ctr">
                    <a:solidFill>
                      <a:schemeClr val="bg1"/>
                    </a:solidFill>
                  </a:tcPr>
                </a:tc>
              </a:tr>
              <a:tr h="161925">
                <a:tc>
                  <a:txBody>
                    <a:bodyPr/>
                    <a:lstStyle/>
                    <a:p>
                      <a:pPr algn="l" rtl="0" fontAlgn="t"/>
                      <a:r>
                        <a:rPr lang="ru-RU" sz="1000" u="none" strike="noStrike" dirty="0">
                          <a:effectLst/>
                          <a:latin typeface="Arial Narrow" panose="020B0606020202030204" pitchFamily="34" charset="0"/>
                        </a:rPr>
                        <a:t>Безвозмездные поступления от Фонда ЖКХ</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a:solidFill>
                            <a:srgbClr val="000000"/>
                          </a:solidFill>
                          <a:effectLst/>
                          <a:latin typeface="Arial Narrow"/>
                        </a:rPr>
                        <a:t>295,7</a:t>
                      </a: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-12,6</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0,0</a:t>
                      </a:r>
                    </a:p>
                  </a:txBody>
                  <a:tcPr marL="9526" marR="9526" marT="9526" marB="0" anchor="ctr">
                    <a:solidFill>
                      <a:schemeClr val="bg1"/>
                    </a:solidFill>
                  </a:tcPr>
                </a:tc>
                <a:tc>
                  <a:txBody>
                    <a:bodyPr/>
                    <a:lstStyle/>
                    <a:p>
                      <a:pPr algn="ctr" rtl="0" fontAlgn="b"/>
                      <a:r>
                        <a:rPr lang="ru-RU" sz="1000" b="0" i="0" u="none" strike="noStrike">
                          <a:solidFill>
                            <a:srgbClr val="000000"/>
                          </a:solidFill>
                          <a:effectLst/>
                          <a:latin typeface="Arial Narrow"/>
                        </a:rPr>
                        <a:t>0,0</a:t>
                      </a:r>
                    </a:p>
                  </a:txBody>
                  <a:tcPr marL="9526" marR="9526" marT="9526" marB="0" anchor="ctr">
                    <a:solidFill>
                      <a:schemeClr val="bg1"/>
                    </a:solidFill>
                  </a:tcPr>
                </a:tc>
                <a:tc>
                  <a:txBody>
                    <a:bodyPr/>
                    <a:lstStyle/>
                    <a:p>
                      <a:pPr algn="ctr" rtl="0" fontAlgn="b"/>
                      <a:r>
                        <a:rPr lang="ru-RU" sz="1000" b="0" i="0" u="none" strike="noStrike">
                          <a:solidFill>
                            <a:srgbClr val="000000"/>
                          </a:solidFill>
                          <a:effectLst/>
                          <a:latin typeface="Arial Narrow"/>
                        </a:rPr>
                        <a:t>0,0</a:t>
                      </a:r>
                    </a:p>
                  </a:txBody>
                  <a:tcPr marL="9526" marR="9526" marT="9526" marB="0" anchor="ctr">
                    <a:solidFill>
                      <a:schemeClr val="bg1"/>
                    </a:solidFill>
                  </a:tcPr>
                </a:tc>
              </a:tr>
              <a:tr h="312752">
                <a:tc>
                  <a:txBody>
                    <a:bodyPr/>
                    <a:lstStyle/>
                    <a:p>
                      <a:pPr algn="l" rtl="0" fontAlgn="t"/>
                      <a:r>
                        <a:rPr lang="ru-RU" sz="1000" u="none" strike="noStrike" dirty="0">
                          <a:effectLst/>
                          <a:latin typeface="Arial Narrow" panose="020B0606020202030204" pitchFamily="34" charset="0"/>
                        </a:rPr>
                        <a:t>Доходы от возврата бюджетами и организациями остатков целевых МБТ прошлых лет </a:t>
                      </a:r>
                      <a:endParaRPr lang="ru-RU" sz="1000" b="0" i="0" u="none" strike="noStrike" dirty="0">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a:solidFill>
                            <a:srgbClr val="000000"/>
                          </a:solidFill>
                          <a:effectLst/>
                          <a:latin typeface="Arial Narrow"/>
                        </a:rPr>
                        <a:t>115,5</a:t>
                      </a: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147,2</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a:solidFill>
                            <a:srgbClr val="000000"/>
                          </a:solidFill>
                          <a:effectLst/>
                          <a:latin typeface="Arial Narrow"/>
                        </a:rPr>
                        <a:t>0,0</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0,0</a:t>
                      </a:r>
                    </a:p>
                  </a:txBody>
                  <a:tcPr marL="9526" marR="9526" marT="9526" marB="0" anchor="ctr">
                    <a:solidFill>
                      <a:schemeClr val="bg1"/>
                    </a:solidFill>
                  </a:tcPr>
                </a:tc>
                <a:tc>
                  <a:txBody>
                    <a:bodyPr/>
                    <a:lstStyle/>
                    <a:p>
                      <a:pPr algn="ctr" rtl="0" fontAlgn="b"/>
                      <a:r>
                        <a:rPr lang="ru-RU" sz="1000" b="0" i="0" u="none" strike="noStrike">
                          <a:solidFill>
                            <a:srgbClr val="000000"/>
                          </a:solidFill>
                          <a:effectLst/>
                          <a:latin typeface="Arial Narrow"/>
                        </a:rPr>
                        <a:t>0,0</a:t>
                      </a:r>
                    </a:p>
                  </a:txBody>
                  <a:tcPr marL="9526" marR="9526" marT="9526" marB="0" anchor="ctr">
                    <a:solidFill>
                      <a:schemeClr val="bg1"/>
                    </a:solidFill>
                  </a:tcPr>
                </a:tc>
              </a:tr>
              <a:tr h="161925">
                <a:tc>
                  <a:txBody>
                    <a:bodyPr/>
                    <a:lstStyle/>
                    <a:p>
                      <a:pPr algn="l" rtl="0" fontAlgn="t"/>
                      <a:r>
                        <a:rPr lang="ru-RU" sz="1000" u="none" strike="noStrike">
                          <a:effectLst/>
                          <a:latin typeface="Arial Narrow" panose="020B0606020202030204" pitchFamily="34" charset="0"/>
                        </a:rPr>
                        <a:t>Возврат остатков целевых МБТ прошлых лет</a:t>
                      </a:r>
                      <a:endParaRPr lang="ru-RU" sz="1000" b="0" i="0" u="none" strike="noStrike">
                        <a:solidFill>
                          <a:srgbClr val="303030"/>
                        </a:solidFill>
                        <a:effectLst/>
                        <a:latin typeface="Arial Narrow" panose="020B0606020202030204" pitchFamily="34" charset="0"/>
                      </a:endParaRPr>
                    </a:p>
                  </a:txBody>
                  <a:tcPr marL="7951" marR="7951" marT="7951" marB="0">
                    <a:solidFill>
                      <a:schemeClr val="bg1"/>
                    </a:solidFill>
                  </a:tcPr>
                </a:tc>
                <a:tc>
                  <a:txBody>
                    <a:bodyPr/>
                    <a:lstStyle/>
                    <a:p>
                      <a:pPr algn="ctr" rtl="0" fontAlgn="b"/>
                      <a:r>
                        <a:rPr lang="ru-RU" sz="1000" b="0" i="0" u="none" strike="noStrike">
                          <a:solidFill>
                            <a:srgbClr val="000000"/>
                          </a:solidFill>
                          <a:effectLst/>
                          <a:latin typeface="Arial Narrow"/>
                        </a:rPr>
                        <a:t>-663,6</a:t>
                      </a:r>
                    </a:p>
                  </a:txBody>
                  <a:tcPr marL="9526" marR="9526" marT="9526" marB="0" anchor="ctr">
                    <a:solidFill>
                      <a:schemeClr val="bg1"/>
                    </a:solidFill>
                  </a:tcPr>
                </a:tc>
                <a:tc>
                  <a:txBody>
                    <a:bodyPr/>
                    <a:lstStyle/>
                    <a:p>
                      <a:pPr algn="ctr" rtl="0" fontAlgn="b"/>
                      <a:r>
                        <a:rPr lang="ru-RU" sz="1000" b="0" i="0" u="none" strike="noStrike" dirty="0" smtClean="0">
                          <a:solidFill>
                            <a:srgbClr val="000000"/>
                          </a:solidFill>
                          <a:effectLst/>
                          <a:latin typeface="Arial Narrow"/>
                        </a:rPr>
                        <a:t>-88,8</a:t>
                      </a:r>
                      <a:endParaRPr lang="ru-RU" sz="1000" b="0" i="0" u="none" strike="noStrike" dirty="0">
                        <a:solidFill>
                          <a:srgbClr val="000000"/>
                        </a:solidFill>
                        <a:effectLst/>
                        <a:latin typeface="Arial Narrow"/>
                      </a:endParaRPr>
                    </a:p>
                  </a:txBody>
                  <a:tcPr marL="9526" marR="9526" marT="9526" marB="0" anchor="ctr">
                    <a:solidFill>
                      <a:schemeClr val="bg1"/>
                    </a:solidFill>
                  </a:tcPr>
                </a:tc>
                <a:tc>
                  <a:txBody>
                    <a:bodyPr/>
                    <a:lstStyle/>
                    <a:p>
                      <a:pPr algn="ctr" rtl="0" fontAlgn="b"/>
                      <a:r>
                        <a:rPr lang="ru-RU" sz="1000" b="0" i="0" u="none" strike="noStrike">
                          <a:solidFill>
                            <a:srgbClr val="000000"/>
                          </a:solidFill>
                          <a:effectLst/>
                          <a:latin typeface="Arial Narrow"/>
                        </a:rPr>
                        <a:t>0,0</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0,0</a:t>
                      </a:r>
                    </a:p>
                  </a:txBody>
                  <a:tcPr marL="9526" marR="9526" marT="9526" marB="0" anchor="ctr">
                    <a:solidFill>
                      <a:schemeClr val="bg1"/>
                    </a:solidFill>
                  </a:tcPr>
                </a:tc>
                <a:tc>
                  <a:txBody>
                    <a:bodyPr/>
                    <a:lstStyle/>
                    <a:p>
                      <a:pPr algn="ctr" rtl="0" fontAlgn="b"/>
                      <a:r>
                        <a:rPr lang="ru-RU" sz="1000" b="0" i="0" u="none" strike="noStrike" dirty="0">
                          <a:solidFill>
                            <a:srgbClr val="000000"/>
                          </a:solidFill>
                          <a:effectLst/>
                          <a:latin typeface="Arial Narrow"/>
                        </a:rPr>
                        <a:t>0,0</a:t>
                      </a:r>
                    </a:p>
                  </a:txBody>
                  <a:tcPr marL="9526" marR="9526" marT="9526" marB="0" anchor="ctr">
                    <a:solidFill>
                      <a:schemeClr val="bg1"/>
                    </a:solidFill>
                  </a:tcPr>
                </a:tc>
              </a:tr>
              <a:tr h="161925">
                <a:tc>
                  <a:txBody>
                    <a:bodyPr/>
                    <a:lstStyle/>
                    <a:p>
                      <a:pPr algn="l" rtl="0" fontAlgn="b"/>
                      <a:r>
                        <a:rPr lang="ru-RU" sz="1000" b="1" u="none" strike="noStrike" dirty="0">
                          <a:effectLst/>
                          <a:latin typeface="Arial Narrow" panose="020B0606020202030204" pitchFamily="34" charset="0"/>
                        </a:rPr>
                        <a:t> ВСЕГО ДОХОДОВ</a:t>
                      </a:r>
                      <a:endParaRPr lang="ru-RU" sz="1000" b="1" i="0" u="none" strike="noStrike" dirty="0">
                        <a:solidFill>
                          <a:srgbClr val="303030"/>
                        </a:solidFill>
                        <a:effectLst/>
                        <a:latin typeface="Arial Narrow" panose="020B0606020202030204" pitchFamily="34" charset="0"/>
                      </a:endParaRPr>
                    </a:p>
                  </a:txBody>
                  <a:tcPr marL="7951" marR="7951" marT="7951" marB="0" anchor="b">
                    <a:lnB w="12700" cap="flat" cmpd="sng" algn="ctr">
                      <a:noFill/>
                      <a:prstDash val="solid"/>
                      <a:round/>
                      <a:headEnd type="none" w="med" len="med"/>
                      <a:tailEnd type="none" w="med" len="med"/>
                    </a:lnB>
                    <a:solidFill>
                      <a:schemeClr val="accent2">
                        <a:lumMod val="20000"/>
                        <a:lumOff val="80000"/>
                      </a:schemeClr>
                    </a:solidFill>
                  </a:tcPr>
                </a:tc>
                <a:tc>
                  <a:txBody>
                    <a:bodyPr/>
                    <a:lstStyle/>
                    <a:p>
                      <a:pPr algn="ctr" rtl="0" fontAlgn="b"/>
                      <a:r>
                        <a:rPr lang="ru-RU" sz="1000" b="1" i="0" u="none" strike="noStrike">
                          <a:solidFill>
                            <a:srgbClr val="000000"/>
                          </a:solidFill>
                          <a:effectLst/>
                          <a:latin typeface="Arial Narrow"/>
                        </a:rPr>
                        <a:t>57 937,1</a:t>
                      </a:r>
                    </a:p>
                  </a:txBody>
                  <a:tcPr marL="9526" marR="9526" marT="9526" marB="0" anchor="ctr">
                    <a:lnB w="12700" cap="flat" cmpd="sng" algn="ctr">
                      <a:noFill/>
                      <a:prstDash val="solid"/>
                      <a:round/>
                      <a:headEnd type="none" w="med" len="med"/>
                      <a:tailEnd type="none" w="med" len="med"/>
                    </a:lnB>
                    <a:solidFill>
                      <a:schemeClr val="accent2">
                        <a:lumMod val="20000"/>
                        <a:lumOff val="80000"/>
                      </a:schemeClr>
                    </a:solidFill>
                  </a:tcPr>
                </a:tc>
                <a:tc>
                  <a:txBody>
                    <a:bodyPr/>
                    <a:lstStyle/>
                    <a:p>
                      <a:pPr algn="ctr" rtl="0" fontAlgn="b"/>
                      <a:r>
                        <a:rPr lang="ru-RU" sz="1000" b="1" i="0" u="none" strike="noStrike" dirty="0" smtClean="0">
                          <a:solidFill>
                            <a:srgbClr val="000000"/>
                          </a:solidFill>
                          <a:effectLst/>
                          <a:latin typeface="Arial Narrow"/>
                        </a:rPr>
                        <a:t>65 948,1</a:t>
                      </a:r>
                      <a:endParaRPr lang="ru-RU" sz="1000" b="1" i="0" u="none" strike="noStrike" dirty="0">
                        <a:solidFill>
                          <a:srgbClr val="000000"/>
                        </a:solidFill>
                        <a:effectLst/>
                        <a:latin typeface="Arial Narrow"/>
                      </a:endParaRPr>
                    </a:p>
                  </a:txBody>
                  <a:tcPr marL="9526" marR="9526" marT="9526" marB="0" anchor="ctr">
                    <a:lnB w="12700" cap="flat" cmpd="sng" algn="ctr">
                      <a:noFill/>
                      <a:prstDash val="solid"/>
                      <a:round/>
                      <a:headEnd type="none" w="med" len="med"/>
                      <a:tailEnd type="none" w="med" len="med"/>
                    </a:lnB>
                    <a:solidFill>
                      <a:schemeClr val="accent2">
                        <a:lumMod val="20000"/>
                        <a:lumOff val="80000"/>
                      </a:schemeClr>
                    </a:solidFill>
                  </a:tcPr>
                </a:tc>
                <a:tc>
                  <a:txBody>
                    <a:bodyPr/>
                    <a:lstStyle/>
                    <a:p>
                      <a:pPr algn="ctr" rtl="0" fontAlgn="b"/>
                      <a:r>
                        <a:rPr lang="ru-RU" sz="1000" b="1" i="0" u="none" strike="noStrike" dirty="0" smtClean="0">
                          <a:solidFill>
                            <a:srgbClr val="000000"/>
                          </a:solidFill>
                          <a:effectLst/>
                          <a:latin typeface="Arial Narrow"/>
                        </a:rPr>
                        <a:t>71 157,2</a:t>
                      </a:r>
                      <a:endParaRPr lang="ru-RU" sz="1000" b="1" i="0" u="none" strike="noStrike" dirty="0">
                        <a:solidFill>
                          <a:srgbClr val="000000"/>
                        </a:solidFill>
                        <a:effectLst/>
                        <a:latin typeface="Arial Narrow"/>
                      </a:endParaRPr>
                    </a:p>
                  </a:txBody>
                  <a:tcPr marL="9526" marR="9526" marT="9526" marB="0" anchor="ctr">
                    <a:lnB w="12700" cap="flat" cmpd="sng" algn="ctr">
                      <a:noFill/>
                      <a:prstDash val="solid"/>
                      <a:round/>
                      <a:headEnd type="none" w="med" len="med"/>
                      <a:tailEnd type="none" w="med" len="med"/>
                    </a:lnB>
                    <a:solidFill>
                      <a:schemeClr val="accent2">
                        <a:lumMod val="20000"/>
                        <a:lumOff val="80000"/>
                      </a:schemeClr>
                    </a:solidFill>
                  </a:tcPr>
                </a:tc>
                <a:tc>
                  <a:txBody>
                    <a:bodyPr/>
                    <a:lstStyle/>
                    <a:p>
                      <a:pPr algn="ctr" rtl="0" fontAlgn="b"/>
                      <a:r>
                        <a:rPr lang="ru-RU" sz="1000" b="1" i="0" u="none" strike="noStrike" dirty="0" smtClean="0">
                          <a:solidFill>
                            <a:srgbClr val="000000"/>
                          </a:solidFill>
                          <a:effectLst/>
                          <a:latin typeface="Arial Narrow"/>
                        </a:rPr>
                        <a:t>73 792,2</a:t>
                      </a:r>
                      <a:endParaRPr lang="ru-RU" sz="1000" b="1" i="0" u="none" strike="noStrike" dirty="0">
                        <a:solidFill>
                          <a:srgbClr val="000000"/>
                        </a:solidFill>
                        <a:effectLst/>
                        <a:latin typeface="Arial Narrow"/>
                      </a:endParaRPr>
                    </a:p>
                  </a:txBody>
                  <a:tcPr marL="9526" marR="9526" marT="9526" marB="0" anchor="ctr">
                    <a:lnB w="12700" cap="flat" cmpd="sng" algn="ctr">
                      <a:noFill/>
                      <a:prstDash val="solid"/>
                      <a:round/>
                      <a:headEnd type="none" w="med" len="med"/>
                      <a:tailEnd type="none" w="med" len="med"/>
                    </a:lnB>
                    <a:solidFill>
                      <a:schemeClr val="accent2">
                        <a:lumMod val="20000"/>
                        <a:lumOff val="80000"/>
                      </a:schemeClr>
                    </a:solidFill>
                  </a:tcPr>
                </a:tc>
                <a:tc>
                  <a:txBody>
                    <a:bodyPr/>
                    <a:lstStyle/>
                    <a:p>
                      <a:pPr algn="ctr" rtl="0" fontAlgn="b"/>
                      <a:r>
                        <a:rPr lang="ru-RU" sz="1000" b="1" i="0" u="none" strike="noStrike" dirty="0" smtClean="0">
                          <a:solidFill>
                            <a:srgbClr val="000000"/>
                          </a:solidFill>
                          <a:effectLst/>
                          <a:latin typeface="Arial Narrow"/>
                        </a:rPr>
                        <a:t>81 476,4</a:t>
                      </a:r>
                      <a:endParaRPr lang="ru-RU" sz="1000" b="1" i="0" u="none" strike="noStrike" dirty="0">
                        <a:solidFill>
                          <a:srgbClr val="000000"/>
                        </a:solidFill>
                        <a:effectLst/>
                        <a:latin typeface="Arial Narrow"/>
                      </a:endParaRPr>
                    </a:p>
                  </a:txBody>
                  <a:tcPr marL="9526" marR="9526" marT="9526" marB="0" anchor="ctr">
                    <a:lnB w="12700" cap="flat" cmpd="sng" algn="ctr">
                      <a:noFill/>
                      <a:prstDash val="solid"/>
                      <a:round/>
                      <a:headEnd type="none" w="med" len="med"/>
                      <a:tailEnd type="none" w="med" len="med"/>
                    </a:lnB>
                    <a:solidFill>
                      <a:schemeClr val="accent2">
                        <a:lumMod val="20000"/>
                        <a:lumOff val="80000"/>
                      </a:schemeClr>
                    </a:solidFill>
                  </a:tcPr>
                </a:tc>
              </a:tr>
            </a:tbl>
          </a:graphicData>
        </a:graphic>
      </p:graphicFrame>
      <p:graphicFrame>
        <p:nvGraphicFramePr>
          <p:cNvPr id="41" name="Диаграмма 40"/>
          <p:cNvGraphicFramePr>
            <a:graphicFrameLocks/>
          </p:cNvGraphicFramePr>
          <p:nvPr>
            <p:extLst>
              <p:ext uri="{D42A27DB-BD31-4B8C-83A1-F6EECF244321}">
                <p14:modId xmlns:p14="http://schemas.microsoft.com/office/powerpoint/2010/main" val="2112040989"/>
              </p:ext>
            </p:extLst>
          </p:nvPr>
        </p:nvGraphicFramePr>
        <p:xfrm>
          <a:off x="72005" y="6611710"/>
          <a:ext cx="6052857" cy="2688449"/>
        </p:xfrm>
        <a:graphic>
          <a:graphicData uri="http://schemas.openxmlformats.org/drawingml/2006/chart">
            <c:chart xmlns:c="http://schemas.openxmlformats.org/drawingml/2006/chart" xmlns:r="http://schemas.openxmlformats.org/officeDocument/2006/relationships" r:id="rId4"/>
          </a:graphicData>
        </a:graphic>
      </p:graphicFrame>
      <p:cxnSp>
        <p:nvCxnSpPr>
          <p:cNvPr id="3" name="Прямая соединительная линия 2"/>
          <p:cNvCxnSpPr/>
          <p:nvPr/>
        </p:nvCxnSpPr>
        <p:spPr>
          <a:xfrm>
            <a:off x="6410110" y="23936"/>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 name="Прямоугольник 3"/>
          <p:cNvSpPr/>
          <p:nvPr/>
        </p:nvSpPr>
        <p:spPr>
          <a:xfrm>
            <a:off x="0" y="2"/>
            <a:ext cx="12801600"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5" name="Прямоугольник 4"/>
          <p:cNvSpPr/>
          <p:nvPr/>
        </p:nvSpPr>
        <p:spPr>
          <a:xfrm>
            <a:off x="289970" y="148840"/>
            <a:ext cx="5822800" cy="329298"/>
          </a:xfrm>
          <a:prstGeom prst="rect">
            <a:avLst/>
          </a:prstGeom>
          <a:solidFill>
            <a:schemeClr val="accent4">
              <a:lumMod val="60000"/>
              <a:lumOff val="40000"/>
            </a:schemeClr>
          </a:solidFill>
          <a:ln>
            <a:solidFill>
              <a:srgbClr val="009999"/>
            </a:solidFill>
          </a:ln>
        </p:spPr>
        <p:txBody>
          <a:bodyPr wrap="square" lIns="91417" tIns="45709" rIns="91417" bIns="45709">
            <a:spAutoFit/>
          </a:bodyPr>
          <a:lstStyle/>
          <a:p>
            <a:pPr algn="ctr"/>
            <a:r>
              <a:rPr lang="ru-RU" sz="1500" b="1" dirty="0">
                <a:solidFill>
                  <a:schemeClr val="bg1"/>
                </a:solidFill>
                <a:latin typeface="Arial Narrow" panose="020B0606020202030204" pitchFamily="34" charset="0"/>
              </a:rPr>
              <a:t>Основные параметры бюджета</a:t>
            </a:r>
          </a:p>
        </p:txBody>
      </p:sp>
      <p:graphicFrame>
        <p:nvGraphicFramePr>
          <p:cNvPr id="31" name="Диаграмма 30"/>
          <p:cNvGraphicFramePr>
            <a:graphicFrameLocks/>
          </p:cNvGraphicFramePr>
          <p:nvPr>
            <p:extLst>
              <p:ext uri="{D42A27DB-BD31-4B8C-83A1-F6EECF244321}">
                <p14:modId xmlns:p14="http://schemas.microsoft.com/office/powerpoint/2010/main" val="2588606079"/>
              </p:ext>
            </p:extLst>
          </p:nvPr>
        </p:nvGraphicFramePr>
        <p:xfrm>
          <a:off x="126420" y="3410456"/>
          <a:ext cx="6068353" cy="2664295"/>
        </p:xfrm>
        <a:graphic>
          <a:graphicData uri="http://schemas.openxmlformats.org/drawingml/2006/chart">
            <c:chart xmlns:c="http://schemas.openxmlformats.org/drawingml/2006/chart" xmlns:r="http://schemas.openxmlformats.org/officeDocument/2006/relationships" r:id="rId5"/>
          </a:graphicData>
        </a:graphic>
      </p:graphicFrame>
      <p:sp>
        <p:nvSpPr>
          <p:cNvPr id="32" name="TextBox 31"/>
          <p:cNvSpPr txBox="1"/>
          <p:nvPr/>
        </p:nvSpPr>
        <p:spPr>
          <a:xfrm>
            <a:off x="165571" y="3048443"/>
            <a:ext cx="5586762" cy="292376"/>
          </a:xfrm>
          <a:prstGeom prst="rect">
            <a:avLst/>
          </a:prstGeom>
          <a:noFill/>
        </p:spPr>
        <p:txBody>
          <a:bodyPr wrap="none" lIns="91417" tIns="45709" rIns="91417" bIns="45709" rtlCol="0">
            <a:spAutoFit/>
          </a:bodyPr>
          <a:lstStyle/>
          <a:p>
            <a:r>
              <a:rPr lang="ru-RU" sz="1300" dirty="0">
                <a:latin typeface="Arial Black" panose="020B0A04020102020204" pitchFamily="34" charset="0"/>
              </a:rPr>
              <a:t>Исполнение ДОХОДОВ на 1 человека по ЦФО, тыс. руб. :</a:t>
            </a:r>
            <a:endParaRPr lang="ru-RU" sz="1100" dirty="0">
              <a:latin typeface="Arial Black" panose="020B0A04020102020204" pitchFamily="34" charset="0"/>
            </a:endParaRPr>
          </a:p>
        </p:txBody>
      </p:sp>
      <p:sp>
        <p:nvSpPr>
          <p:cNvPr id="33" name="TextBox 32"/>
          <p:cNvSpPr txBox="1"/>
          <p:nvPr/>
        </p:nvSpPr>
        <p:spPr>
          <a:xfrm>
            <a:off x="165572" y="6229679"/>
            <a:ext cx="5743856" cy="292376"/>
          </a:xfrm>
          <a:prstGeom prst="rect">
            <a:avLst/>
          </a:prstGeom>
          <a:noFill/>
        </p:spPr>
        <p:txBody>
          <a:bodyPr wrap="none" lIns="91417" tIns="45709" rIns="91417" bIns="45709" rtlCol="0">
            <a:spAutoFit/>
          </a:bodyPr>
          <a:lstStyle/>
          <a:p>
            <a:r>
              <a:rPr lang="ru-RU" sz="1300" dirty="0">
                <a:latin typeface="Arial Black" panose="020B0A04020102020204" pitchFamily="34" charset="0"/>
              </a:rPr>
              <a:t>Исполнение РАСХОДОВ на 1 человека по ЦФО , тыс. руб. :</a:t>
            </a:r>
            <a:endParaRPr lang="ru-RU" sz="1100" dirty="0">
              <a:latin typeface="Arial Black" panose="020B0A04020102020204" pitchFamily="34" charset="0"/>
            </a:endParaRPr>
          </a:p>
        </p:txBody>
      </p:sp>
      <p:graphicFrame>
        <p:nvGraphicFramePr>
          <p:cNvPr id="25" name="Объект 24"/>
          <p:cNvGraphicFramePr>
            <a:graphicFrameLocks noChangeAspect="1"/>
          </p:cNvGraphicFramePr>
          <p:nvPr>
            <p:extLst>
              <p:ext uri="{D42A27DB-BD31-4B8C-83A1-F6EECF244321}">
                <p14:modId xmlns:p14="http://schemas.microsoft.com/office/powerpoint/2010/main" val="1347860982"/>
              </p:ext>
            </p:extLst>
          </p:nvPr>
        </p:nvGraphicFramePr>
        <p:xfrm>
          <a:off x="201613" y="696913"/>
          <a:ext cx="6000750" cy="2228850"/>
        </p:xfrm>
        <a:graphic>
          <a:graphicData uri="http://schemas.openxmlformats.org/presentationml/2006/ole">
            <mc:AlternateContent xmlns:mc="http://schemas.openxmlformats.org/markup-compatibility/2006">
              <mc:Choice xmlns:v="urn:schemas-microsoft-com:vml" Requires="v">
                <p:oleObj spid="_x0000_s1521" name="Лист" r:id="rId7" imgW="6000733" imgH="2228850" progId="Excel.Sheet.12">
                  <p:embed/>
                </p:oleObj>
              </mc:Choice>
              <mc:Fallback>
                <p:oleObj name="Лист" r:id="rId7" imgW="6000733" imgH="2228850" progId="Excel.Sheet.12">
                  <p:embed/>
                  <p:pic>
                    <p:nvPicPr>
                      <p:cNvPr id="0" name=""/>
                      <p:cNvPicPr/>
                      <p:nvPr/>
                    </p:nvPicPr>
                    <p:blipFill>
                      <a:blip r:embed="rId8"/>
                      <a:stretch>
                        <a:fillRect/>
                      </a:stretch>
                    </p:blipFill>
                    <p:spPr>
                      <a:xfrm>
                        <a:off x="201613" y="696913"/>
                        <a:ext cx="6000750" cy="2228850"/>
                      </a:xfrm>
                      <a:prstGeom prst="rect">
                        <a:avLst/>
                      </a:prstGeom>
                    </p:spPr>
                  </p:pic>
                </p:oleObj>
              </mc:Fallback>
            </mc:AlternateContent>
          </a:graphicData>
        </a:graphic>
      </p:graphicFrame>
      <p:sp>
        <p:nvSpPr>
          <p:cNvPr id="37" name="TextBox 36"/>
          <p:cNvSpPr txBox="1"/>
          <p:nvPr/>
        </p:nvSpPr>
        <p:spPr>
          <a:xfrm>
            <a:off x="12502330" y="9309021"/>
            <a:ext cx="248794" cy="246221"/>
          </a:xfrm>
          <a:prstGeom prst="rect">
            <a:avLst/>
          </a:prstGeom>
          <a:noFill/>
        </p:spPr>
        <p:txBody>
          <a:bodyPr wrap="square" lIns="91417" tIns="45709" rIns="91417" bIns="45709" rtlCol="0">
            <a:spAutoFit/>
          </a:bodyPr>
          <a:lstStyle/>
          <a:p>
            <a:r>
              <a:rPr lang="ru-RU" sz="1000" dirty="0">
                <a:latin typeface="Arial Black" panose="020B0A04020102020204" pitchFamily="34" charset="0"/>
              </a:rPr>
              <a:t>7</a:t>
            </a:r>
          </a:p>
        </p:txBody>
      </p:sp>
      <p:sp>
        <p:nvSpPr>
          <p:cNvPr id="38" name="TextBox 37"/>
          <p:cNvSpPr txBox="1"/>
          <p:nvPr/>
        </p:nvSpPr>
        <p:spPr>
          <a:xfrm>
            <a:off x="41174" y="9284307"/>
            <a:ext cx="248794" cy="246221"/>
          </a:xfrm>
          <a:prstGeom prst="rect">
            <a:avLst/>
          </a:prstGeom>
          <a:noFill/>
        </p:spPr>
        <p:txBody>
          <a:bodyPr wrap="square" lIns="91417" tIns="45709" rIns="91417" bIns="45709" rtlCol="0">
            <a:spAutoFit/>
          </a:bodyPr>
          <a:lstStyle/>
          <a:p>
            <a:r>
              <a:rPr lang="ru-RU" sz="1000" dirty="0">
                <a:latin typeface="Arial Black" panose="020B0A04020102020204" pitchFamily="34" charset="0"/>
              </a:rPr>
              <a:t>6</a:t>
            </a:r>
          </a:p>
        </p:txBody>
      </p:sp>
      <p:sp>
        <p:nvSpPr>
          <p:cNvPr id="40" name="TextBox 1"/>
          <p:cNvSpPr txBox="1"/>
          <p:nvPr/>
        </p:nvSpPr>
        <p:spPr>
          <a:xfrm>
            <a:off x="2652237" y="6601417"/>
            <a:ext cx="3254149" cy="932504"/>
          </a:xfrm>
          <a:prstGeom prst="rect">
            <a:avLst/>
          </a:prstGeom>
        </p:spPr>
        <p:txBody>
          <a:bodyPr wrap="none" lIns="91417" tIns="45709" rIns="91417" bIns="45709"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ru-RU" sz="1300" dirty="0">
                <a:latin typeface="Arial Narrow" panose="020B0606020202030204" pitchFamily="34" charset="0"/>
              </a:rPr>
              <a:t>Рейтинг Ярославской области в ЦФО по расходам</a:t>
            </a:r>
          </a:p>
          <a:p>
            <a:pPr algn="r"/>
            <a:r>
              <a:rPr lang="ru-RU" sz="1300" dirty="0">
                <a:latin typeface="Arial Narrow" panose="020B0606020202030204" pitchFamily="34" charset="0"/>
              </a:rPr>
              <a:t> консолидированного бюджета на душу населения:</a:t>
            </a:r>
          </a:p>
          <a:p>
            <a:r>
              <a:rPr lang="ru-RU" sz="1300" dirty="0">
                <a:latin typeface="Arial Narrow" panose="020B0606020202030204" pitchFamily="34" charset="0"/>
              </a:rPr>
              <a:t>	             2015 год – 4 место</a:t>
            </a:r>
          </a:p>
          <a:p>
            <a:r>
              <a:rPr lang="ru-RU" sz="1300" dirty="0">
                <a:latin typeface="Arial Narrow" panose="020B0606020202030204" pitchFamily="34" charset="0"/>
              </a:rPr>
              <a:t>	             2016 год – 4 место</a:t>
            </a:r>
          </a:p>
          <a:p>
            <a:r>
              <a:rPr lang="ru-RU" sz="1300" dirty="0">
                <a:latin typeface="Arial Narrow" panose="020B0606020202030204" pitchFamily="34" charset="0"/>
              </a:rPr>
              <a:t>	             2017 год – 6 место</a:t>
            </a:r>
          </a:p>
        </p:txBody>
      </p:sp>
      <p:sp>
        <p:nvSpPr>
          <p:cNvPr id="48" name="TextBox 47"/>
          <p:cNvSpPr txBox="1"/>
          <p:nvPr/>
        </p:nvSpPr>
        <p:spPr>
          <a:xfrm>
            <a:off x="10574022" y="5831701"/>
            <a:ext cx="1368152" cy="400087"/>
          </a:xfrm>
          <a:prstGeom prst="rect">
            <a:avLst/>
          </a:prstGeom>
          <a:noFill/>
        </p:spPr>
        <p:txBody>
          <a:bodyPr wrap="square" lIns="91417" tIns="45709" rIns="91417" bIns="45709" rtlCol="0">
            <a:spAutoFit/>
          </a:bodyPr>
          <a:lstStyle/>
          <a:p>
            <a:pPr algn="ctr"/>
            <a:r>
              <a:rPr lang="ru-RU" sz="1000" dirty="0" smtClean="0">
                <a:latin typeface="Arial Black" panose="020B0A04020102020204" pitchFamily="34" charset="0"/>
              </a:rPr>
              <a:t>Безвозмездные поступления</a:t>
            </a:r>
            <a:endParaRPr lang="ru-RU" sz="1000" dirty="0">
              <a:latin typeface="Arial Black" panose="020B0A04020102020204" pitchFamily="34" charset="0"/>
            </a:endParaRPr>
          </a:p>
        </p:txBody>
      </p:sp>
      <p:sp>
        <p:nvSpPr>
          <p:cNvPr id="51" name="Прямоугольник 50"/>
          <p:cNvSpPr/>
          <p:nvPr/>
        </p:nvSpPr>
        <p:spPr>
          <a:xfrm>
            <a:off x="6743186" y="148840"/>
            <a:ext cx="5759146" cy="329298"/>
          </a:xfrm>
          <a:prstGeom prst="rect">
            <a:avLst/>
          </a:prstGeom>
          <a:solidFill>
            <a:schemeClr val="accent2">
              <a:lumMod val="75000"/>
            </a:schemeClr>
          </a:solidFill>
        </p:spPr>
        <p:txBody>
          <a:bodyPr wrap="square" lIns="91417" tIns="45709" rIns="91417" bIns="45709">
            <a:spAutoFit/>
          </a:bodyPr>
          <a:lstStyle/>
          <a:p>
            <a:pPr algn="ctr"/>
            <a:r>
              <a:rPr lang="ru-RU" sz="1500" b="1" dirty="0">
                <a:solidFill>
                  <a:schemeClr val="bg1"/>
                </a:solidFill>
                <a:latin typeface="Arial Narrow" panose="020B0606020202030204" pitchFamily="34" charset="0"/>
              </a:rPr>
              <a:t>Доходы областного бюджета, </a:t>
            </a:r>
            <a:r>
              <a:rPr lang="ru-RU" sz="1500" b="1" dirty="0" err="1">
                <a:solidFill>
                  <a:schemeClr val="bg1"/>
                </a:solidFill>
                <a:latin typeface="Arial Narrow" panose="020B0606020202030204" pitchFamily="34" charset="0"/>
              </a:rPr>
              <a:t>млн.руб</a:t>
            </a:r>
            <a:r>
              <a:rPr lang="ru-RU" sz="1500" b="1" dirty="0">
                <a:solidFill>
                  <a:schemeClr val="bg1"/>
                </a:solidFill>
                <a:latin typeface="Arial Narrow" panose="020B0606020202030204" pitchFamily="34" charset="0"/>
              </a:rPr>
              <a:t>.</a:t>
            </a:r>
          </a:p>
        </p:txBody>
      </p:sp>
      <p:graphicFrame>
        <p:nvGraphicFramePr>
          <p:cNvPr id="46" name="Таблица 45"/>
          <p:cNvGraphicFramePr>
            <a:graphicFrameLocks noGrp="1"/>
          </p:cNvGraphicFramePr>
          <p:nvPr>
            <p:extLst>
              <p:ext uri="{D42A27DB-BD31-4B8C-83A1-F6EECF244321}">
                <p14:modId xmlns:p14="http://schemas.microsoft.com/office/powerpoint/2010/main" val="2988970904"/>
              </p:ext>
            </p:extLst>
          </p:nvPr>
        </p:nvGraphicFramePr>
        <p:xfrm>
          <a:off x="9287456" y="6878544"/>
          <a:ext cx="618576" cy="1828804"/>
        </p:xfrm>
        <a:graphic>
          <a:graphicData uri="http://schemas.openxmlformats.org/drawingml/2006/table">
            <a:tbl>
              <a:tblPr firstRow="1" bandRow="1"/>
              <a:tblGrid>
                <a:gridCol w="618576"/>
              </a:tblGrid>
              <a:tr h="243839">
                <a:tc>
                  <a:txBody>
                    <a:bodyPr/>
                    <a:lstStyle/>
                    <a:p>
                      <a:pPr algn="ctr"/>
                      <a:r>
                        <a:rPr lang="ru-RU" sz="1000" b="0" dirty="0" smtClean="0">
                          <a:latin typeface="Arial Narrow" panose="020B0606020202030204" pitchFamily="34" charset="0"/>
                        </a:rPr>
                        <a:t>2017 год</a:t>
                      </a:r>
                      <a:endParaRPr lang="ru-RU" sz="1000" b="0" dirty="0">
                        <a:latin typeface="Arial Narrow" panose="020B0606020202030204" pitchFamily="34" charset="0"/>
                      </a:endParaRPr>
                    </a:p>
                  </a:txBody>
                  <a:tcPr>
                    <a:lnL w="12700" cmpd="sng">
                      <a:noFill/>
                      <a:prstDash val="solid"/>
                    </a:lnL>
                    <a:lnR w="12700" cmpd="sng">
                      <a:noFill/>
                      <a:prstDash val="soli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96241">
                <a:tc>
                  <a:txBody>
                    <a:bodyPr/>
                    <a:lstStyle/>
                    <a:p>
                      <a:pPr algn="ctr"/>
                      <a:endParaRPr lang="ru-RU" sz="1000" b="0" dirty="0" smtClean="0">
                        <a:latin typeface="Arial Narrow" panose="020B0606020202030204" pitchFamily="34" charset="0"/>
                      </a:endParaRPr>
                    </a:p>
                    <a:p>
                      <a:pPr algn="ctr"/>
                      <a:r>
                        <a:rPr lang="ru-RU" sz="1000" b="0" dirty="0" smtClean="0">
                          <a:latin typeface="Arial Narrow" panose="020B0606020202030204" pitchFamily="34" charset="0"/>
                        </a:rPr>
                        <a:t>2018 год </a:t>
                      </a:r>
                      <a:endParaRPr lang="ru-RU" sz="1000" b="0" dirty="0">
                        <a:latin typeface="Arial Narrow" panose="020B0606020202030204" pitchFamily="34" charset="0"/>
                      </a:endParaRPr>
                    </a:p>
                  </a:txBody>
                  <a:tcPr>
                    <a:lnL w="12700" cmpd="sng">
                      <a:noFill/>
                      <a:prstDash val="soli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96241">
                <a:tc>
                  <a:txBody>
                    <a:bodyPr/>
                    <a:lstStyle/>
                    <a:p>
                      <a:pPr algn="ctr"/>
                      <a:r>
                        <a:rPr lang="ru-RU" sz="1000" b="0" dirty="0" smtClean="0">
                          <a:latin typeface="Arial Narrow" panose="020B0606020202030204" pitchFamily="34" charset="0"/>
                        </a:rPr>
                        <a:t>2019 год (план)</a:t>
                      </a:r>
                      <a:endParaRPr lang="ru-RU" sz="1000" b="0" dirty="0">
                        <a:latin typeface="Arial Narrow" panose="020B0606020202030204" pitchFamily="34" charset="0"/>
                      </a:endParaRPr>
                    </a:p>
                  </a:txBody>
                  <a:tcPr>
                    <a:lnL w="12700" cmpd="sng">
                      <a:noFill/>
                      <a:prstDash val="soli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96241">
                <a:tc>
                  <a:txBody>
                    <a:bodyPr/>
                    <a:lstStyle/>
                    <a:p>
                      <a:pPr algn="ctr"/>
                      <a:r>
                        <a:rPr lang="ru-RU" sz="1000" b="0" dirty="0" smtClean="0">
                          <a:latin typeface="Arial Narrow" panose="020B0606020202030204" pitchFamily="34" charset="0"/>
                        </a:rPr>
                        <a:t>2020 год (план)</a:t>
                      </a:r>
                      <a:endParaRPr lang="ru-RU" sz="1000" b="0" dirty="0">
                        <a:latin typeface="Arial Narrow" panose="020B0606020202030204" pitchFamily="34" charset="0"/>
                      </a:endParaRPr>
                    </a:p>
                  </a:txBody>
                  <a:tcPr>
                    <a:lnL w="12700" cmpd="sng">
                      <a:noFill/>
                      <a:prstDash val="soli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96241">
                <a:tc>
                  <a:txBody>
                    <a:bodyPr/>
                    <a:lstStyle/>
                    <a:p>
                      <a:pPr algn="ctr"/>
                      <a:r>
                        <a:rPr lang="ru-RU" sz="1000" b="0" dirty="0" smtClean="0">
                          <a:latin typeface="Arial Narrow" panose="020B0606020202030204" pitchFamily="34" charset="0"/>
                        </a:rPr>
                        <a:t>2021 год (план)</a:t>
                      </a:r>
                      <a:endParaRPr lang="ru-RU" sz="1000" b="0" dirty="0">
                        <a:latin typeface="Arial Narrow" panose="020B0606020202030204" pitchFamily="34" charset="0"/>
                      </a:endParaRPr>
                    </a:p>
                  </a:txBody>
                  <a:tcPr>
                    <a:lnL w="12700" cmpd="sng">
                      <a:noFill/>
                      <a:prstDash val="solid"/>
                    </a:lnL>
                    <a:lnR w="12700" cmpd="sng">
                      <a:noFill/>
                      <a:prstDash val="solid"/>
                    </a:lnR>
                    <a:lnT w="1270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chemeClr val="bg1"/>
                    </a:solidFill>
                  </a:tcPr>
                </a:tc>
              </a:tr>
            </a:tbl>
          </a:graphicData>
        </a:graphic>
      </p:graphicFrame>
      <p:sp>
        <p:nvSpPr>
          <p:cNvPr id="2" name="Прямоугольник 1"/>
          <p:cNvSpPr/>
          <p:nvPr/>
        </p:nvSpPr>
        <p:spPr>
          <a:xfrm>
            <a:off x="5445865" y="487395"/>
            <a:ext cx="772944" cy="292376"/>
          </a:xfrm>
          <a:prstGeom prst="rect">
            <a:avLst/>
          </a:prstGeom>
        </p:spPr>
        <p:txBody>
          <a:bodyPr wrap="none" lIns="91417" tIns="45709" rIns="91417" bIns="45709">
            <a:spAutoFit/>
          </a:bodyPr>
          <a:lstStyle/>
          <a:p>
            <a:pPr algn="ctr"/>
            <a:r>
              <a:rPr lang="ru-RU" sz="1300" dirty="0">
                <a:latin typeface="Arial Narrow" panose="020B0606020202030204" pitchFamily="34" charset="0"/>
              </a:rPr>
              <a:t>млн. руб.</a:t>
            </a:r>
          </a:p>
        </p:txBody>
      </p:sp>
      <p:sp>
        <p:nvSpPr>
          <p:cNvPr id="7" name="Прямоугольник 6"/>
          <p:cNvSpPr/>
          <p:nvPr/>
        </p:nvSpPr>
        <p:spPr>
          <a:xfrm>
            <a:off x="41176" y="3432448"/>
            <a:ext cx="1522941" cy="1477328"/>
          </a:xfrm>
          <a:prstGeom prst="rect">
            <a:avLst/>
          </a:prstGeom>
        </p:spPr>
        <p:txBody>
          <a:bodyPr wrap="square" lIns="91417" tIns="45709" rIns="91417" bIns="45709">
            <a:spAutoFit/>
          </a:bodyPr>
          <a:lstStyle/>
          <a:p>
            <a:r>
              <a:rPr lang="ru-RU" sz="1000" dirty="0">
                <a:latin typeface="Arial Narrow" panose="020B0606020202030204" pitchFamily="34" charset="0"/>
              </a:rPr>
              <a:t>Ивановская область (1) </a:t>
            </a:r>
          </a:p>
          <a:p>
            <a:r>
              <a:rPr lang="ru-RU" sz="1000" dirty="0">
                <a:latin typeface="Arial Narrow" panose="020B0606020202030204" pitchFamily="34" charset="0"/>
              </a:rPr>
              <a:t>Костромская область (2)</a:t>
            </a:r>
          </a:p>
          <a:p>
            <a:r>
              <a:rPr lang="ru-RU" sz="1000" dirty="0">
                <a:latin typeface="Arial Narrow" panose="020B0606020202030204" pitchFamily="34" charset="0"/>
              </a:rPr>
              <a:t>Орловская область (3)</a:t>
            </a:r>
          </a:p>
          <a:p>
            <a:r>
              <a:rPr lang="ru-RU" sz="1000" dirty="0">
                <a:latin typeface="Arial Narrow" panose="020B0606020202030204" pitchFamily="34" charset="0"/>
              </a:rPr>
              <a:t>Владимирская область (4)</a:t>
            </a:r>
          </a:p>
          <a:p>
            <a:r>
              <a:rPr lang="ru-RU" sz="1000" dirty="0">
                <a:latin typeface="Arial Narrow" panose="020B0606020202030204" pitchFamily="34" charset="0"/>
              </a:rPr>
              <a:t>Тамбовская область (5)</a:t>
            </a:r>
          </a:p>
          <a:p>
            <a:r>
              <a:rPr lang="ru-RU" sz="1000" dirty="0">
                <a:latin typeface="Arial Narrow" panose="020B0606020202030204" pitchFamily="34" charset="0"/>
              </a:rPr>
              <a:t>Смоленская область (6)</a:t>
            </a:r>
          </a:p>
          <a:p>
            <a:r>
              <a:rPr lang="ru-RU" sz="1000" dirty="0">
                <a:latin typeface="Arial Narrow" panose="020B0606020202030204" pitchFamily="34" charset="0"/>
              </a:rPr>
              <a:t>Воронежская область (7)</a:t>
            </a:r>
          </a:p>
          <a:p>
            <a:r>
              <a:rPr lang="ru-RU" sz="1000" dirty="0">
                <a:latin typeface="Arial Narrow" panose="020B0606020202030204" pitchFamily="34" charset="0"/>
              </a:rPr>
              <a:t>Брянская область (8)</a:t>
            </a:r>
          </a:p>
          <a:p>
            <a:pPr lvl="0"/>
            <a:r>
              <a:rPr lang="ru-RU" sz="1000" dirty="0">
                <a:solidFill>
                  <a:prstClr val="black"/>
                </a:solidFill>
                <a:latin typeface="Arial Narrow" panose="020B0606020202030204" pitchFamily="34" charset="0"/>
              </a:rPr>
              <a:t>Тверская область (9)</a:t>
            </a:r>
          </a:p>
        </p:txBody>
      </p:sp>
      <p:sp>
        <p:nvSpPr>
          <p:cNvPr id="9" name="Прямоугольник 8"/>
          <p:cNvSpPr/>
          <p:nvPr/>
        </p:nvSpPr>
        <p:spPr>
          <a:xfrm>
            <a:off x="1432251" y="3432448"/>
            <a:ext cx="1584177" cy="1477328"/>
          </a:xfrm>
          <a:prstGeom prst="rect">
            <a:avLst/>
          </a:prstGeom>
        </p:spPr>
        <p:txBody>
          <a:bodyPr wrap="square" lIns="91417" tIns="45709" rIns="91417" bIns="45709">
            <a:spAutoFit/>
          </a:bodyPr>
          <a:lstStyle/>
          <a:p>
            <a:pPr lvl="0"/>
            <a:r>
              <a:rPr lang="ru-RU" sz="1000" dirty="0">
                <a:solidFill>
                  <a:prstClr val="black"/>
                </a:solidFill>
                <a:latin typeface="Arial Narrow" panose="020B0606020202030204" pitchFamily="34" charset="0"/>
              </a:rPr>
              <a:t>Рязанская область (10)</a:t>
            </a:r>
          </a:p>
          <a:p>
            <a:pPr lvl="0"/>
            <a:r>
              <a:rPr lang="ru-RU" sz="1000" dirty="0">
                <a:solidFill>
                  <a:prstClr val="black"/>
                </a:solidFill>
                <a:latin typeface="Arial Narrow" panose="020B0606020202030204" pitchFamily="34" charset="0"/>
              </a:rPr>
              <a:t>Курская область (11)</a:t>
            </a:r>
          </a:p>
          <a:p>
            <a:pPr lvl="0"/>
            <a:r>
              <a:rPr lang="ru-RU" sz="1000" dirty="0">
                <a:solidFill>
                  <a:prstClr val="black"/>
                </a:solidFill>
                <a:latin typeface="Arial Narrow" panose="020B0606020202030204" pitchFamily="34" charset="0"/>
              </a:rPr>
              <a:t>Тульская область (12)</a:t>
            </a:r>
          </a:p>
          <a:p>
            <a:pPr lvl="0"/>
            <a:r>
              <a:rPr lang="ru-RU" sz="1000" b="1" dirty="0">
                <a:solidFill>
                  <a:srgbClr val="FF3399"/>
                </a:solidFill>
                <a:latin typeface="Arial Narrow" panose="020B0606020202030204" pitchFamily="34" charset="0"/>
              </a:rPr>
              <a:t>Ярославская область (13)</a:t>
            </a:r>
          </a:p>
          <a:p>
            <a:pPr lvl="0"/>
            <a:r>
              <a:rPr lang="ru-RU" sz="1000" dirty="0">
                <a:solidFill>
                  <a:prstClr val="black"/>
                </a:solidFill>
                <a:latin typeface="Arial Narrow" panose="020B0606020202030204" pitchFamily="34" charset="0"/>
              </a:rPr>
              <a:t>Липецкая область (14)</a:t>
            </a:r>
          </a:p>
          <a:p>
            <a:pPr lvl="0"/>
            <a:r>
              <a:rPr lang="ru-RU" sz="1000" dirty="0">
                <a:solidFill>
                  <a:prstClr val="black"/>
                </a:solidFill>
                <a:latin typeface="Arial Narrow" panose="020B0606020202030204" pitchFamily="34" charset="0"/>
              </a:rPr>
              <a:t>Белгородская область (15)</a:t>
            </a:r>
          </a:p>
          <a:p>
            <a:pPr lvl="0"/>
            <a:r>
              <a:rPr lang="ru-RU" sz="1000" dirty="0">
                <a:solidFill>
                  <a:prstClr val="black"/>
                </a:solidFill>
                <a:latin typeface="Arial Narrow" panose="020B0606020202030204" pitchFamily="34" charset="0"/>
              </a:rPr>
              <a:t>Калужская область (16)</a:t>
            </a:r>
          </a:p>
          <a:p>
            <a:pPr lvl="0"/>
            <a:r>
              <a:rPr lang="ru-RU" sz="1000" dirty="0">
                <a:solidFill>
                  <a:prstClr val="black"/>
                </a:solidFill>
                <a:latin typeface="Arial Narrow" panose="020B0606020202030204" pitchFamily="34" charset="0"/>
              </a:rPr>
              <a:t>Московская область (17)</a:t>
            </a:r>
          </a:p>
          <a:p>
            <a:pPr lvl="0"/>
            <a:r>
              <a:rPr lang="ru-RU" sz="1000" dirty="0">
                <a:solidFill>
                  <a:prstClr val="black"/>
                </a:solidFill>
                <a:latin typeface="Arial Narrow" panose="020B0606020202030204" pitchFamily="34" charset="0"/>
              </a:rPr>
              <a:t>г. Москва (18)</a:t>
            </a:r>
          </a:p>
        </p:txBody>
      </p:sp>
      <p:cxnSp>
        <p:nvCxnSpPr>
          <p:cNvPr id="11" name="Прямая со стрелкой 10"/>
          <p:cNvCxnSpPr/>
          <p:nvPr/>
        </p:nvCxnSpPr>
        <p:spPr>
          <a:xfrm>
            <a:off x="2813500" y="4080520"/>
            <a:ext cx="1715092" cy="829256"/>
          </a:xfrm>
          <a:prstGeom prst="straightConnector1">
            <a:avLst/>
          </a:prstGeom>
          <a:ln w="19050">
            <a:solidFill>
              <a:srgbClr val="FF3399"/>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6" name="Прямоугольник 15"/>
          <p:cNvSpPr/>
          <p:nvPr/>
        </p:nvSpPr>
        <p:spPr>
          <a:xfrm>
            <a:off x="32843" y="6588867"/>
            <a:ext cx="1525266" cy="1477328"/>
          </a:xfrm>
          <a:prstGeom prst="rect">
            <a:avLst/>
          </a:prstGeom>
        </p:spPr>
        <p:txBody>
          <a:bodyPr wrap="square" lIns="91417" tIns="45709" rIns="91417" bIns="45709">
            <a:spAutoFit/>
          </a:bodyPr>
          <a:lstStyle/>
          <a:p>
            <a:r>
              <a:rPr lang="ru-RU" sz="1000" dirty="0">
                <a:latin typeface="Arial Narrow" panose="020B0606020202030204" pitchFamily="34" charset="0"/>
              </a:rPr>
              <a:t>Ивановская область (1) </a:t>
            </a:r>
          </a:p>
          <a:p>
            <a:r>
              <a:rPr lang="ru-RU" sz="1000" dirty="0">
                <a:latin typeface="Arial Narrow" panose="020B0606020202030204" pitchFamily="34" charset="0"/>
              </a:rPr>
              <a:t>Владимирская область (2)</a:t>
            </a:r>
          </a:p>
          <a:p>
            <a:r>
              <a:rPr lang="ru-RU" sz="1000" dirty="0">
                <a:latin typeface="Arial Narrow" panose="020B0606020202030204" pitchFamily="34" charset="0"/>
              </a:rPr>
              <a:t>Воронежская область (3)</a:t>
            </a:r>
          </a:p>
          <a:p>
            <a:r>
              <a:rPr lang="ru-RU" sz="1000" dirty="0">
                <a:latin typeface="Arial Narrow" panose="020B0606020202030204" pitchFamily="34" charset="0"/>
              </a:rPr>
              <a:t>Смоленская область (4)</a:t>
            </a:r>
          </a:p>
          <a:p>
            <a:r>
              <a:rPr lang="ru-RU" sz="1000" dirty="0">
                <a:latin typeface="Arial Narrow" panose="020B0606020202030204" pitchFamily="34" charset="0"/>
              </a:rPr>
              <a:t>Костромская область (5)</a:t>
            </a:r>
          </a:p>
          <a:p>
            <a:r>
              <a:rPr lang="ru-RU" sz="1000" dirty="0">
                <a:latin typeface="Arial Narrow" panose="020B0606020202030204" pitchFamily="34" charset="0"/>
              </a:rPr>
              <a:t>Рязанская область (6)</a:t>
            </a:r>
          </a:p>
          <a:p>
            <a:r>
              <a:rPr lang="ru-RU" sz="1000" dirty="0">
                <a:latin typeface="Arial Narrow" panose="020B0606020202030204" pitchFamily="34" charset="0"/>
              </a:rPr>
              <a:t>Брянская область (7)</a:t>
            </a:r>
          </a:p>
          <a:p>
            <a:r>
              <a:rPr lang="ru-RU" sz="1000" dirty="0">
                <a:latin typeface="Arial Narrow" panose="020B0606020202030204" pitchFamily="34" charset="0"/>
              </a:rPr>
              <a:t>Орловская область (8)</a:t>
            </a:r>
          </a:p>
          <a:p>
            <a:r>
              <a:rPr lang="ru-RU" sz="1000" dirty="0">
                <a:latin typeface="Arial Narrow" panose="020B0606020202030204" pitchFamily="34" charset="0"/>
              </a:rPr>
              <a:t>Тамбовская область (9)</a:t>
            </a:r>
          </a:p>
        </p:txBody>
      </p:sp>
      <p:sp>
        <p:nvSpPr>
          <p:cNvPr id="19" name="Прямоугольник 18"/>
          <p:cNvSpPr/>
          <p:nvPr/>
        </p:nvSpPr>
        <p:spPr>
          <a:xfrm>
            <a:off x="1432251" y="6601417"/>
            <a:ext cx="1584177" cy="1631216"/>
          </a:xfrm>
          <a:prstGeom prst="rect">
            <a:avLst/>
          </a:prstGeom>
        </p:spPr>
        <p:txBody>
          <a:bodyPr wrap="square" lIns="91417" tIns="45709" rIns="91417" bIns="45709">
            <a:spAutoFit/>
          </a:bodyPr>
          <a:lstStyle/>
          <a:p>
            <a:pPr lvl="0"/>
            <a:r>
              <a:rPr lang="ru-RU" sz="1000" dirty="0">
                <a:solidFill>
                  <a:prstClr val="black"/>
                </a:solidFill>
                <a:latin typeface="Arial Narrow" panose="020B0606020202030204" pitchFamily="34" charset="0"/>
              </a:rPr>
              <a:t>Тверская область (10)</a:t>
            </a:r>
          </a:p>
          <a:p>
            <a:r>
              <a:rPr lang="ru-RU" sz="1000" dirty="0">
                <a:solidFill>
                  <a:prstClr val="black"/>
                </a:solidFill>
                <a:latin typeface="Arial Narrow" panose="020B0606020202030204" pitchFamily="34" charset="0"/>
              </a:rPr>
              <a:t>Курская область (11)</a:t>
            </a:r>
          </a:p>
          <a:p>
            <a:r>
              <a:rPr lang="ru-RU" sz="1000" dirty="0">
                <a:solidFill>
                  <a:prstClr val="black"/>
                </a:solidFill>
                <a:latin typeface="Arial Narrow" panose="020B0606020202030204" pitchFamily="34" charset="0"/>
              </a:rPr>
              <a:t>Липецкая область (12)</a:t>
            </a:r>
          </a:p>
          <a:p>
            <a:pPr lvl="0"/>
            <a:r>
              <a:rPr lang="ru-RU" sz="1000" b="1" dirty="0">
                <a:solidFill>
                  <a:srgbClr val="FF3399"/>
                </a:solidFill>
                <a:latin typeface="Arial Narrow" panose="020B0606020202030204" pitchFamily="34" charset="0"/>
              </a:rPr>
              <a:t>Ярославская область (13)</a:t>
            </a:r>
          </a:p>
          <a:p>
            <a:r>
              <a:rPr lang="ru-RU" sz="1000" dirty="0">
                <a:solidFill>
                  <a:prstClr val="black"/>
                </a:solidFill>
                <a:latin typeface="Arial Narrow" panose="020B0606020202030204" pitchFamily="34" charset="0"/>
              </a:rPr>
              <a:t>Тульская область (14)</a:t>
            </a:r>
          </a:p>
          <a:p>
            <a:r>
              <a:rPr lang="ru-RU" sz="1000" dirty="0">
                <a:solidFill>
                  <a:prstClr val="black"/>
                </a:solidFill>
                <a:latin typeface="Arial Narrow" panose="020B0606020202030204" pitchFamily="34" charset="0"/>
              </a:rPr>
              <a:t>Белгородская область (15)</a:t>
            </a:r>
          </a:p>
          <a:p>
            <a:r>
              <a:rPr lang="ru-RU" sz="1000" dirty="0">
                <a:solidFill>
                  <a:prstClr val="black"/>
                </a:solidFill>
                <a:latin typeface="Arial Narrow" panose="020B0606020202030204" pitchFamily="34" charset="0"/>
              </a:rPr>
              <a:t>Калужская область (16)</a:t>
            </a:r>
          </a:p>
          <a:p>
            <a:pPr lvl="0"/>
            <a:r>
              <a:rPr lang="ru-RU" sz="1000" dirty="0">
                <a:solidFill>
                  <a:prstClr val="black"/>
                </a:solidFill>
                <a:latin typeface="Arial Narrow" panose="020B0606020202030204" pitchFamily="34" charset="0"/>
              </a:rPr>
              <a:t>Московская область (17)</a:t>
            </a:r>
          </a:p>
          <a:p>
            <a:r>
              <a:rPr lang="ru-RU" sz="1000" dirty="0">
                <a:solidFill>
                  <a:prstClr val="black"/>
                </a:solidFill>
                <a:latin typeface="Arial Narrow" panose="020B0606020202030204" pitchFamily="34" charset="0"/>
              </a:rPr>
              <a:t>г. Москва (18)</a:t>
            </a:r>
          </a:p>
          <a:p>
            <a:pPr lvl="0"/>
            <a:endParaRPr lang="ru-RU" sz="1000" dirty="0">
              <a:solidFill>
                <a:prstClr val="black"/>
              </a:solidFill>
              <a:latin typeface="Arial Narrow" panose="020B0606020202030204" pitchFamily="34" charset="0"/>
            </a:endParaRPr>
          </a:p>
        </p:txBody>
      </p:sp>
      <p:cxnSp>
        <p:nvCxnSpPr>
          <p:cNvPr id="49" name="Прямая со стрелкой 48"/>
          <p:cNvCxnSpPr/>
          <p:nvPr/>
        </p:nvCxnSpPr>
        <p:spPr>
          <a:xfrm>
            <a:off x="2813499" y="7252199"/>
            <a:ext cx="1627074" cy="716754"/>
          </a:xfrm>
          <a:prstGeom prst="straightConnector1">
            <a:avLst/>
          </a:prstGeom>
          <a:ln w="19050">
            <a:solidFill>
              <a:srgbClr val="FF3399"/>
            </a:solidFill>
            <a:prstDash val="dash"/>
            <a:tailEnd type="arrow"/>
          </a:ln>
        </p:spPr>
        <p:style>
          <a:lnRef idx="1">
            <a:schemeClr val="accent1"/>
          </a:lnRef>
          <a:fillRef idx="0">
            <a:schemeClr val="accent1"/>
          </a:fillRef>
          <a:effectRef idx="0">
            <a:schemeClr val="accent1"/>
          </a:effectRef>
          <a:fontRef idx="minor">
            <a:schemeClr val="tx1"/>
          </a:fontRef>
        </p:style>
      </p:cxnSp>
      <p:graphicFrame>
        <p:nvGraphicFramePr>
          <p:cNvPr id="36" name="Диаграмма 35"/>
          <p:cNvGraphicFramePr>
            <a:graphicFrameLocks/>
          </p:cNvGraphicFramePr>
          <p:nvPr>
            <p:extLst>
              <p:ext uri="{D42A27DB-BD31-4B8C-83A1-F6EECF244321}">
                <p14:modId xmlns:p14="http://schemas.microsoft.com/office/powerpoint/2010/main" val="2207473935"/>
              </p:ext>
            </p:extLst>
          </p:nvPr>
        </p:nvGraphicFramePr>
        <p:xfrm>
          <a:off x="5655548" y="3936504"/>
          <a:ext cx="4345652" cy="5760639"/>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2" name="Диаграмма 41"/>
          <p:cNvGraphicFramePr>
            <a:graphicFrameLocks/>
          </p:cNvGraphicFramePr>
          <p:nvPr>
            <p:extLst>
              <p:ext uri="{D42A27DB-BD31-4B8C-83A1-F6EECF244321}">
                <p14:modId xmlns:p14="http://schemas.microsoft.com/office/powerpoint/2010/main" val="120272093"/>
              </p:ext>
            </p:extLst>
          </p:nvPr>
        </p:nvGraphicFramePr>
        <p:xfrm>
          <a:off x="9425136" y="4368552"/>
          <a:ext cx="3370481" cy="4752527"/>
        </p:xfrm>
        <a:graphic>
          <a:graphicData uri="http://schemas.openxmlformats.org/drawingml/2006/chart">
            <c:chart xmlns:c="http://schemas.openxmlformats.org/drawingml/2006/chart" xmlns:r="http://schemas.openxmlformats.org/officeDocument/2006/relationships" r:id="rId10"/>
          </a:graphicData>
        </a:graphic>
      </p:graphicFrame>
      <p:cxnSp>
        <p:nvCxnSpPr>
          <p:cNvPr id="44" name="Прямая со стрелкой 43"/>
          <p:cNvCxnSpPr/>
          <p:nvPr/>
        </p:nvCxnSpPr>
        <p:spPr>
          <a:xfrm flipH="1" flipV="1">
            <a:off x="8345016" y="7417025"/>
            <a:ext cx="936104" cy="1038154"/>
          </a:xfrm>
          <a:prstGeom prst="straightConnector1">
            <a:avLst/>
          </a:prstGeom>
          <a:ln>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Прямая со стрелкой 46"/>
          <p:cNvCxnSpPr/>
          <p:nvPr/>
        </p:nvCxnSpPr>
        <p:spPr>
          <a:xfrm flipV="1">
            <a:off x="9857184" y="7417025"/>
            <a:ext cx="1008112" cy="1038154"/>
          </a:xfrm>
          <a:prstGeom prst="straightConnector1">
            <a:avLst/>
          </a:prstGeom>
          <a:ln>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Прямая со стрелкой 49"/>
          <p:cNvCxnSpPr/>
          <p:nvPr/>
        </p:nvCxnSpPr>
        <p:spPr>
          <a:xfrm flipV="1">
            <a:off x="9857184" y="7201072"/>
            <a:ext cx="864096" cy="877454"/>
          </a:xfrm>
          <a:prstGeom prst="straightConnector1">
            <a:avLst/>
          </a:prstGeom>
          <a:ln>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Прямая со стрелкой 52"/>
          <p:cNvCxnSpPr/>
          <p:nvPr/>
        </p:nvCxnSpPr>
        <p:spPr>
          <a:xfrm flipV="1">
            <a:off x="9838941" y="6960840"/>
            <a:ext cx="738323" cy="730086"/>
          </a:xfrm>
          <a:prstGeom prst="straightConnector1">
            <a:avLst/>
          </a:prstGeom>
          <a:ln>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Прямая со стрелкой 53"/>
          <p:cNvCxnSpPr/>
          <p:nvPr/>
        </p:nvCxnSpPr>
        <p:spPr>
          <a:xfrm flipV="1">
            <a:off x="9838940" y="6672808"/>
            <a:ext cx="666316" cy="646145"/>
          </a:xfrm>
          <a:prstGeom prst="straightConnector1">
            <a:avLst/>
          </a:prstGeom>
          <a:ln>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Прямая со стрелкой 54"/>
          <p:cNvCxnSpPr/>
          <p:nvPr/>
        </p:nvCxnSpPr>
        <p:spPr>
          <a:xfrm flipV="1">
            <a:off x="9841633" y="6375867"/>
            <a:ext cx="663623" cy="646146"/>
          </a:xfrm>
          <a:prstGeom prst="straightConnector1">
            <a:avLst/>
          </a:prstGeom>
          <a:ln>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Прямая со стрелкой 58"/>
          <p:cNvCxnSpPr/>
          <p:nvPr/>
        </p:nvCxnSpPr>
        <p:spPr>
          <a:xfrm flipH="1" flipV="1">
            <a:off x="8489032" y="7197413"/>
            <a:ext cx="792088" cy="868782"/>
          </a:xfrm>
          <a:prstGeom prst="straightConnector1">
            <a:avLst/>
          </a:prstGeom>
          <a:ln>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Прямая со стрелкой 62"/>
          <p:cNvCxnSpPr/>
          <p:nvPr/>
        </p:nvCxnSpPr>
        <p:spPr>
          <a:xfrm flipH="1" flipV="1">
            <a:off x="8608460" y="6960840"/>
            <a:ext cx="685170" cy="730088"/>
          </a:xfrm>
          <a:prstGeom prst="straightConnector1">
            <a:avLst/>
          </a:prstGeom>
          <a:ln>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Прямая со стрелкой 63"/>
          <p:cNvCxnSpPr/>
          <p:nvPr/>
        </p:nvCxnSpPr>
        <p:spPr>
          <a:xfrm flipH="1" flipV="1">
            <a:off x="8705056" y="6672808"/>
            <a:ext cx="611088" cy="646145"/>
          </a:xfrm>
          <a:prstGeom prst="straightConnector1">
            <a:avLst/>
          </a:prstGeom>
          <a:ln>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Прямая со стрелкой 87"/>
          <p:cNvCxnSpPr/>
          <p:nvPr/>
        </p:nvCxnSpPr>
        <p:spPr>
          <a:xfrm flipH="1" flipV="1">
            <a:off x="8705056" y="6375867"/>
            <a:ext cx="611088" cy="646146"/>
          </a:xfrm>
          <a:prstGeom prst="straightConnector1">
            <a:avLst/>
          </a:prstGeom>
          <a:ln>
            <a:solidFill>
              <a:schemeClr val="tx1"/>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7384325" y="5831701"/>
            <a:ext cx="1224135" cy="553998"/>
          </a:xfrm>
          <a:prstGeom prst="rect">
            <a:avLst/>
          </a:prstGeom>
          <a:noFill/>
        </p:spPr>
        <p:txBody>
          <a:bodyPr wrap="square" lIns="91417" tIns="45709" rIns="91417" bIns="45709" rtlCol="0">
            <a:spAutoFit/>
          </a:bodyPr>
          <a:lstStyle/>
          <a:p>
            <a:pPr algn="ctr"/>
            <a:r>
              <a:rPr lang="ru-RU" sz="1000" dirty="0">
                <a:latin typeface="Arial Black" panose="020B0A04020102020204" pitchFamily="34" charset="0"/>
              </a:rPr>
              <a:t>Налоговые и неналоговые доходы</a:t>
            </a:r>
          </a:p>
        </p:txBody>
      </p:sp>
    </p:spTree>
    <p:extLst>
      <p:ext uri="{BB962C8B-B14F-4D97-AF65-F5344CB8AC3E}">
        <p14:creationId xmlns:p14="http://schemas.microsoft.com/office/powerpoint/2010/main" val="12902034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Box 60"/>
          <p:cNvSpPr txBox="1"/>
          <p:nvPr/>
        </p:nvSpPr>
        <p:spPr>
          <a:xfrm>
            <a:off x="6837716" y="8471446"/>
            <a:ext cx="803425" cy="246221"/>
          </a:xfrm>
          <a:prstGeom prst="rect">
            <a:avLst/>
          </a:prstGeom>
          <a:noFill/>
        </p:spPr>
        <p:txBody>
          <a:bodyPr wrap="none" lIns="91417" tIns="45709" rIns="91417" bIns="45709" rtlCol="0">
            <a:spAutoFit/>
          </a:bodyPr>
          <a:lstStyle/>
          <a:p>
            <a:pPr defTabSz="914180"/>
            <a:r>
              <a:rPr lang="ru-RU" sz="1000" dirty="0">
                <a:latin typeface="Arial Black" panose="020B0A04020102020204" pitchFamily="34" charset="0"/>
              </a:rPr>
              <a:t>20</a:t>
            </a:r>
            <a:r>
              <a:rPr lang="en-US" sz="1000" dirty="0">
                <a:latin typeface="Arial Black" panose="020B0A04020102020204" pitchFamily="34" charset="0"/>
              </a:rPr>
              <a:t>20</a:t>
            </a:r>
            <a:r>
              <a:rPr lang="ru-RU" sz="1000" dirty="0">
                <a:latin typeface="Arial Black" panose="020B0A04020102020204" pitchFamily="34" charset="0"/>
              </a:rPr>
              <a:t> год</a:t>
            </a:r>
          </a:p>
        </p:txBody>
      </p:sp>
      <p:sp>
        <p:nvSpPr>
          <p:cNvPr id="59" name="TextBox 58"/>
          <p:cNvSpPr txBox="1"/>
          <p:nvPr/>
        </p:nvSpPr>
        <p:spPr>
          <a:xfrm>
            <a:off x="6837714" y="8225224"/>
            <a:ext cx="803425" cy="246221"/>
          </a:xfrm>
          <a:prstGeom prst="rect">
            <a:avLst/>
          </a:prstGeom>
          <a:noFill/>
        </p:spPr>
        <p:txBody>
          <a:bodyPr wrap="none" lIns="91417" tIns="45709" rIns="91417" bIns="45709" rtlCol="0">
            <a:spAutoFit/>
          </a:bodyPr>
          <a:lstStyle/>
          <a:p>
            <a:pPr defTabSz="914180"/>
            <a:r>
              <a:rPr lang="ru-RU" sz="1000" dirty="0">
                <a:latin typeface="Arial Black" panose="020B0A04020102020204" pitchFamily="34" charset="0"/>
              </a:rPr>
              <a:t>20</a:t>
            </a:r>
            <a:r>
              <a:rPr lang="en-US" sz="1000" dirty="0">
                <a:latin typeface="Arial Black" panose="020B0A04020102020204" pitchFamily="34" charset="0"/>
              </a:rPr>
              <a:t>19</a:t>
            </a:r>
            <a:r>
              <a:rPr lang="ru-RU" sz="1000" dirty="0">
                <a:latin typeface="Arial Black" panose="020B0A04020102020204" pitchFamily="34" charset="0"/>
              </a:rPr>
              <a:t> год</a:t>
            </a:r>
          </a:p>
        </p:txBody>
      </p:sp>
      <p:cxnSp>
        <p:nvCxnSpPr>
          <p:cNvPr id="4" name="Прямая соединительная линия 3"/>
          <p:cNvCxnSpPr/>
          <p:nvPr/>
        </p:nvCxnSpPr>
        <p:spPr>
          <a:xfrm>
            <a:off x="6374596" y="0"/>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33473" y="-5615"/>
            <a:ext cx="12768127"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6" name="Прямоугольник 5"/>
          <p:cNvSpPr/>
          <p:nvPr/>
        </p:nvSpPr>
        <p:spPr>
          <a:xfrm>
            <a:off x="208112" y="140022"/>
            <a:ext cx="5976664" cy="329298"/>
          </a:xfrm>
          <a:prstGeom prst="rect">
            <a:avLst/>
          </a:prstGeom>
          <a:solidFill>
            <a:schemeClr val="accent2">
              <a:lumMod val="75000"/>
            </a:schemeClr>
          </a:solidFill>
        </p:spPr>
        <p:txBody>
          <a:bodyPr wrap="square" lIns="91417" tIns="45709" rIns="91417" bIns="45709">
            <a:spAutoFit/>
          </a:bodyPr>
          <a:lstStyle/>
          <a:p>
            <a:pPr algn="ctr"/>
            <a:r>
              <a:rPr lang="ru-RU" sz="1500" b="1" dirty="0">
                <a:solidFill>
                  <a:schemeClr val="bg1"/>
                </a:solidFill>
                <a:latin typeface="Arial Narrow" panose="020B0606020202030204" pitchFamily="34" charset="0"/>
              </a:rPr>
              <a:t>Сведения о предоставляемых налоговых льготах</a:t>
            </a:r>
          </a:p>
        </p:txBody>
      </p:sp>
      <p:graphicFrame>
        <p:nvGraphicFramePr>
          <p:cNvPr id="2" name="Таблица 1"/>
          <p:cNvGraphicFramePr>
            <a:graphicFrameLocks noGrp="1"/>
          </p:cNvGraphicFramePr>
          <p:nvPr>
            <p:extLst>
              <p:ext uri="{D42A27DB-BD31-4B8C-83A1-F6EECF244321}">
                <p14:modId xmlns:p14="http://schemas.microsoft.com/office/powerpoint/2010/main" val="1823069210"/>
              </p:ext>
            </p:extLst>
          </p:nvPr>
        </p:nvGraphicFramePr>
        <p:xfrm>
          <a:off x="206428" y="912170"/>
          <a:ext cx="5929943" cy="6286507"/>
        </p:xfrm>
        <a:graphic>
          <a:graphicData uri="http://schemas.openxmlformats.org/drawingml/2006/table">
            <a:tbl>
              <a:tblPr firstRow="1" lastRow="1" bandRow="1">
                <a:tableStyleId>{3B4B98B0-60AC-42C2-AFA5-B58CD77FA1E5}</a:tableStyleId>
              </a:tblPr>
              <a:tblGrid>
                <a:gridCol w="3121630"/>
                <a:gridCol w="504056"/>
                <a:gridCol w="504056"/>
                <a:gridCol w="576064"/>
                <a:gridCol w="648073"/>
                <a:gridCol w="576064"/>
              </a:tblGrid>
              <a:tr h="304800">
                <a:tc>
                  <a:txBody>
                    <a:bodyPr/>
                    <a:lstStyle/>
                    <a:p>
                      <a:pPr marL="0" marR="0" indent="0" algn="ctr" defTabSz="1279930" rtl="0" eaLnBrk="1" fontAlgn="ctr" latinLnBrk="0" hangingPunct="1">
                        <a:lnSpc>
                          <a:spcPct val="100000"/>
                        </a:lnSpc>
                        <a:spcBef>
                          <a:spcPts val="0"/>
                        </a:spcBef>
                        <a:spcAft>
                          <a:spcPts val="0"/>
                        </a:spcAft>
                        <a:buClrTx/>
                        <a:buSzTx/>
                        <a:buFontTx/>
                        <a:buNone/>
                        <a:tabLst/>
                        <a:defRPr/>
                      </a:pPr>
                      <a:r>
                        <a:rPr lang="ru-RU" sz="1000" u="none" strike="noStrike" dirty="0" smtClean="0">
                          <a:effectLst/>
                          <a:latin typeface="Arial Narrow" panose="020B0606020202030204" pitchFamily="34" charset="0"/>
                        </a:rPr>
                        <a:t>Наименование категории налогоплательщиков</a:t>
                      </a:r>
                      <a:endParaRPr lang="ru-RU" sz="1000" b="1" i="0" u="none" strike="noStrike" dirty="0" smtClean="0">
                        <a:effectLst/>
                        <a:latin typeface="Arial Narrow" panose="020B0606020202030204" pitchFamily="34" charset="0"/>
                      </a:endParaRPr>
                    </a:p>
                  </a:txBody>
                  <a:tcPr marL="0" marR="0" marT="0" marB="0" anchor="ctr"/>
                </a:tc>
                <a:tc>
                  <a:txBody>
                    <a:bodyPr/>
                    <a:lstStyle/>
                    <a:p>
                      <a:pPr algn="ctr" fontAlgn="ctr"/>
                      <a:r>
                        <a:rPr lang="ru-RU" sz="1000" u="none" strike="noStrike" dirty="0" smtClean="0">
                          <a:effectLst/>
                          <a:latin typeface="Arial Narrow" panose="020B0606020202030204" pitchFamily="34" charset="0"/>
                        </a:rPr>
                        <a:t>2017</a:t>
                      </a:r>
                      <a:endParaRPr lang="en-US" sz="1000" u="none" strike="noStrike" dirty="0" smtClean="0">
                        <a:effectLst/>
                        <a:latin typeface="Arial Narrow" panose="020B0606020202030204" pitchFamily="34" charset="0"/>
                      </a:endParaRPr>
                    </a:p>
                    <a:p>
                      <a:pPr algn="ctr" fontAlgn="ctr"/>
                      <a:r>
                        <a:rPr lang="en-US" sz="1000" u="none" strike="noStrike" dirty="0" smtClean="0">
                          <a:effectLst/>
                          <a:latin typeface="Arial Narrow" panose="020B0606020202030204" pitchFamily="34" charset="0"/>
                        </a:rPr>
                        <a:t>(</a:t>
                      </a:r>
                      <a:r>
                        <a:rPr lang="ru-RU" sz="1000" u="none" strike="noStrike" dirty="0" smtClean="0">
                          <a:effectLst/>
                          <a:latin typeface="Arial Narrow" panose="020B0606020202030204" pitchFamily="34" charset="0"/>
                        </a:rPr>
                        <a:t>факт</a:t>
                      </a:r>
                      <a:r>
                        <a:rPr lang="en-US" sz="1000" u="none" strike="noStrike" dirty="0" smtClean="0">
                          <a:effectLst/>
                          <a:latin typeface="Arial Narrow" panose="020B0606020202030204" pitchFamily="34" charset="0"/>
                        </a:rPr>
                        <a:t>)</a:t>
                      </a:r>
                      <a:r>
                        <a:rPr lang="ru-RU" sz="1000" u="none" strike="noStrike" dirty="0" smtClean="0">
                          <a:effectLst/>
                          <a:latin typeface="Arial Narrow" panose="020B0606020202030204" pitchFamily="34" charset="0"/>
                        </a:rPr>
                        <a:t>            </a:t>
                      </a:r>
                      <a:endParaRPr lang="ru-RU" sz="1000" b="1" i="0" u="none" strike="noStrike" dirty="0">
                        <a:effectLst/>
                        <a:latin typeface="Arial Narrow" panose="020B0606020202030204" pitchFamily="34" charset="0"/>
                      </a:endParaRPr>
                    </a:p>
                  </a:txBody>
                  <a:tcPr marL="0" marR="0" marT="0" marB="0" anchor="ctr"/>
                </a:tc>
                <a:tc>
                  <a:txBody>
                    <a:bodyPr/>
                    <a:lstStyle/>
                    <a:p>
                      <a:pPr algn="ctr" fontAlgn="ctr"/>
                      <a:r>
                        <a:rPr lang="ru-RU" sz="1000" u="none" strike="noStrike" dirty="0" smtClean="0">
                          <a:effectLst/>
                          <a:latin typeface="Arial Narrow" panose="020B0606020202030204" pitchFamily="34" charset="0"/>
                        </a:rPr>
                        <a:t>2018</a:t>
                      </a:r>
                    </a:p>
                    <a:p>
                      <a:pPr algn="ctr" fontAlgn="ctr"/>
                      <a:r>
                        <a:rPr lang="ru-RU" sz="1000" u="none" strike="noStrike" dirty="0" smtClean="0">
                          <a:effectLst/>
                          <a:latin typeface="Arial Narrow" panose="020B0606020202030204" pitchFamily="34" charset="0"/>
                        </a:rPr>
                        <a:t>(оценка)           </a:t>
                      </a:r>
                      <a:endParaRPr lang="ru-RU" sz="1000" b="1" i="0" u="none" strike="noStrike" dirty="0">
                        <a:effectLst/>
                        <a:latin typeface="Arial Narrow" panose="020B0606020202030204" pitchFamily="34" charset="0"/>
                      </a:endParaRPr>
                    </a:p>
                  </a:txBody>
                  <a:tcPr marL="0" marR="0" marT="0" marB="0" anchor="ctr"/>
                </a:tc>
                <a:tc>
                  <a:txBody>
                    <a:bodyPr/>
                    <a:lstStyle/>
                    <a:p>
                      <a:pPr algn="ctr" fontAlgn="ctr"/>
                      <a:r>
                        <a:rPr lang="ru-RU" sz="1000" u="none" strike="noStrike" dirty="0" smtClean="0">
                          <a:effectLst/>
                          <a:latin typeface="Arial Narrow" panose="020B0606020202030204" pitchFamily="34" charset="0"/>
                        </a:rPr>
                        <a:t>2019</a:t>
                      </a:r>
                    </a:p>
                    <a:p>
                      <a:pPr algn="ctr" fontAlgn="ctr"/>
                      <a:r>
                        <a:rPr lang="ru-RU" sz="1000" b="1" i="0" u="none" strike="noStrike" dirty="0" smtClean="0">
                          <a:effectLst/>
                          <a:latin typeface="Arial Narrow" panose="020B0606020202030204" pitchFamily="34" charset="0"/>
                        </a:rPr>
                        <a:t>(прогноз)</a:t>
                      </a:r>
                      <a:endParaRPr lang="ru-RU" sz="1000" b="1" i="0" u="none" strike="noStrike" dirty="0">
                        <a:effectLst/>
                        <a:latin typeface="Arial Narrow" panose="020B0606020202030204" pitchFamily="34" charset="0"/>
                      </a:endParaRPr>
                    </a:p>
                  </a:txBody>
                  <a:tcPr marL="0" marR="0" marT="0" marB="0" anchor="ctr"/>
                </a:tc>
                <a:tc>
                  <a:txBody>
                    <a:bodyPr/>
                    <a:lstStyle/>
                    <a:p>
                      <a:pPr algn="ctr" fontAlgn="ctr"/>
                      <a:r>
                        <a:rPr lang="ru-RU" sz="1000" u="none" strike="noStrike" dirty="0" smtClean="0">
                          <a:effectLst/>
                          <a:latin typeface="Arial Narrow" panose="020B0606020202030204" pitchFamily="34" charset="0"/>
                        </a:rPr>
                        <a:t>20</a:t>
                      </a:r>
                      <a:r>
                        <a:rPr lang="en-US" sz="1000" u="none" strike="noStrike" dirty="0" smtClean="0">
                          <a:effectLst/>
                          <a:latin typeface="Arial Narrow" panose="020B0606020202030204" pitchFamily="34" charset="0"/>
                        </a:rPr>
                        <a:t>20</a:t>
                      </a:r>
                      <a:endParaRPr lang="ru-RU" sz="1000" u="none" strike="noStrike" dirty="0" smtClean="0">
                        <a:effectLst/>
                        <a:latin typeface="Arial Narrow" panose="020B0606020202030204" pitchFamily="34" charset="0"/>
                      </a:endParaRPr>
                    </a:p>
                    <a:p>
                      <a:pPr algn="ctr" fontAlgn="ctr"/>
                      <a:r>
                        <a:rPr lang="ru-RU" sz="1000" b="1" i="0" u="none" strike="noStrike" dirty="0" smtClean="0">
                          <a:effectLst/>
                          <a:latin typeface="Arial Narrow" panose="020B0606020202030204" pitchFamily="34" charset="0"/>
                        </a:rPr>
                        <a:t>(прогноз)</a:t>
                      </a:r>
                      <a:endParaRPr lang="ru-RU" sz="1000" b="1" i="0" u="none" strike="noStrike" dirty="0">
                        <a:effectLst/>
                        <a:latin typeface="Arial Narrow" panose="020B0606020202030204" pitchFamily="34" charset="0"/>
                      </a:endParaRPr>
                    </a:p>
                  </a:txBody>
                  <a:tcPr marL="0" marR="0" marT="0" marB="0" anchor="ctr"/>
                </a:tc>
                <a:tc>
                  <a:txBody>
                    <a:bodyPr/>
                    <a:lstStyle/>
                    <a:p>
                      <a:pPr algn="ctr" fontAlgn="ctr"/>
                      <a:r>
                        <a:rPr lang="ru-RU" sz="1000" u="none" strike="noStrike" dirty="0" smtClean="0">
                          <a:effectLst/>
                          <a:latin typeface="Arial Narrow" panose="020B0606020202030204" pitchFamily="34" charset="0"/>
                        </a:rPr>
                        <a:t>20</a:t>
                      </a:r>
                      <a:r>
                        <a:rPr lang="en-US" sz="1000" u="none" strike="noStrike" dirty="0" smtClean="0">
                          <a:effectLst/>
                          <a:latin typeface="Arial Narrow" panose="020B0606020202030204" pitchFamily="34" charset="0"/>
                        </a:rPr>
                        <a:t>21</a:t>
                      </a:r>
                      <a:endParaRPr lang="ru-RU" sz="1000" u="none" strike="noStrike" dirty="0" smtClean="0">
                        <a:effectLst/>
                        <a:latin typeface="Arial Narrow" panose="020B0606020202030204" pitchFamily="34" charset="0"/>
                      </a:endParaRPr>
                    </a:p>
                    <a:p>
                      <a:pPr algn="ctr" fontAlgn="ctr"/>
                      <a:r>
                        <a:rPr lang="ru-RU" sz="1000" b="1" i="0" u="none" strike="noStrike" dirty="0" smtClean="0">
                          <a:effectLst/>
                          <a:latin typeface="Arial Narrow" panose="020B0606020202030204" pitchFamily="34" charset="0"/>
                        </a:rPr>
                        <a:t>(прогноз)</a:t>
                      </a:r>
                      <a:endParaRPr lang="ru-RU" sz="1000" b="1" i="0" u="none" strike="noStrike" dirty="0">
                        <a:effectLst/>
                        <a:latin typeface="Arial Narrow" panose="020B0606020202030204" pitchFamily="34" charset="0"/>
                      </a:endParaRPr>
                    </a:p>
                  </a:txBody>
                  <a:tcPr marL="0" marR="0" marT="0" marB="0" anchor="ctr"/>
                </a:tc>
              </a:tr>
              <a:tr h="762000">
                <a:tc>
                  <a:txBody>
                    <a:bodyPr/>
                    <a:lstStyle/>
                    <a:p>
                      <a:pPr algn="l" fontAlgn="ctr"/>
                      <a:r>
                        <a:rPr lang="ru-RU" sz="1000" u="none" strike="noStrike" dirty="0" smtClean="0">
                          <a:effectLst/>
                          <a:latin typeface="Arial Narrow" panose="020B0606020202030204" pitchFamily="34" charset="0"/>
                        </a:rPr>
                        <a:t>Региональные организации (отделения) общероссийских общественных организаций инвалидов, а также организации, в которых на условиях трудового договора работают более 50% инвалидов, при условии, что их доля в фонде оплаты труда составляет не менее 25%</a:t>
                      </a:r>
                    </a:p>
                  </a:txBody>
                  <a:tcPr marL="0" marR="0" marT="0"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511</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400</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390</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390</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390</a:t>
                      </a:r>
                    </a:p>
                  </a:txBody>
                  <a:tcPr marL="9526" marR="9526" marT="9526" marB="0" anchor="ctr">
                    <a:solidFill>
                      <a:schemeClr val="accent2">
                        <a:lumMod val="40000"/>
                        <a:lumOff val="60000"/>
                        <a:alpha val="20000"/>
                      </a:schemeClr>
                    </a:solidFill>
                  </a:tcPr>
                </a:tc>
              </a:tr>
              <a:tr h="161925">
                <a:tc>
                  <a:txBody>
                    <a:bodyPr/>
                    <a:lstStyle/>
                    <a:p>
                      <a:pPr algn="l" fontAlgn="ctr"/>
                      <a:r>
                        <a:rPr lang="ru-RU" sz="1000" u="none" strike="noStrike" dirty="0" smtClean="0">
                          <a:effectLst/>
                          <a:latin typeface="Arial Narrow" panose="020B0606020202030204" pitchFamily="34" charset="0"/>
                        </a:rPr>
                        <a:t>Религиозные организации, зарегистрированные в ЯО</a:t>
                      </a:r>
                    </a:p>
                  </a:txBody>
                  <a:tcPr marL="0" marR="0" marT="0" marB="0" anchor="ctr"/>
                </a:tc>
                <a:tc>
                  <a:txBody>
                    <a:bodyPr/>
                    <a:lstStyle/>
                    <a:p>
                      <a:pPr algn="ctr" rtl="0" fontAlgn="ctr"/>
                      <a:r>
                        <a:rPr lang="ru-RU" sz="1000" b="0" i="0" u="none" strike="noStrike">
                          <a:solidFill>
                            <a:srgbClr val="000000"/>
                          </a:solidFill>
                          <a:effectLst/>
                          <a:latin typeface="Arial Narrow"/>
                        </a:rPr>
                        <a:t>459</a:t>
                      </a:r>
                    </a:p>
                  </a:txBody>
                  <a:tcPr marL="9526" marR="9526" marT="9526" marB="0" anchor="ctr"/>
                </a:tc>
                <a:tc>
                  <a:txBody>
                    <a:bodyPr/>
                    <a:lstStyle/>
                    <a:p>
                      <a:pPr algn="ctr" rtl="0" fontAlgn="ctr"/>
                      <a:r>
                        <a:rPr lang="ru-RU" sz="1000" b="0" i="0" u="none" strike="noStrike">
                          <a:solidFill>
                            <a:srgbClr val="000000"/>
                          </a:solidFill>
                          <a:effectLst/>
                          <a:latin typeface="Arial Narrow"/>
                        </a:rPr>
                        <a:t>450</a:t>
                      </a:r>
                    </a:p>
                  </a:txBody>
                  <a:tcPr marL="9526" marR="9526" marT="9526" marB="0" anchor="ctr"/>
                </a:tc>
                <a:tc>
                  <a:txBody>
                    <a:bodyPr/>
                    <a:lstStyle/>
                    <a:p>
                      <a:pPr algn="ctr" rtl="0" fontAlgn="ctr"/>
                      <a:r>
                        <a:rPr lang="ru-RU" sz="1000" b="0" i="0" u="none" strike="noStrike">
                          <a:solidFill>
                            <a:srgbClr val="000000"/>
                          </a:solidFill>
                          <a:effectLst/>
                          <a:latin typeface="Arial Narrow"/>
                        </a:rPr>
                        <a:t>450</a:t>
                      </a:r>
                    </a:p>
                  </a:txBody>
                  <a:tcPr marL="9526" marR="9526" marT="9526" marB="0" anchor="ctr"/>
                </a:tc>
                <a:tc>
                  <a:txBody>
                    <a:bodyPr/>
                    <a:lstStyle/>
                    <a:p>
                      <a:pPr algn="ctr" rtl="0" fontAlgn="ctr"/>
                      <a:r>
                        <a:rPr lang="ru-RU" sz="1000" b="0" i="0" u="none" strike="noStrike">
                          <a:solidFill>
                            <a:srgbClr val="000000"/>
                          </a:solidFill>
                          <a:effectLst/>
                          <a:latin typeface="Arial Narrow"/>
                        </a:rPr>
                        <a:t>450</a:t>
                      </a:r>
                    </a:p>
                  </a:txBody>
                  <a:tcPr marL="9526" marR="9526" marT="9526" marB="0" anchor="ctr"/>
                </a:tc>
                <a:tc>
                  <a:txBody>
                    <a:bodyPr/>
                    <a:lstStyle/>
                    <a:p>
                      <a:pPr algn="ctr" rtl="0" fontAlgn="ctr"/>
                      <a:r>
                        <a:rPr lang="ru-RU" sz="1000" b="0" i="0" u="none" strike="noStrike">
                          <a:solidFill>
                            <a:srgbClr val="000000"/>
                          </a:solidFill>
                          <a:effectLst/>
                          <a:latin typeface="Arial Narrow"/>
                        </a:rPr>
                        <a:t>450</a:t>
                      </a:r>
                    </a:p>
                  </a:txBody>
                  <a:tcPr marL="9526" marR="9526" marT="9526" marB="0" anchor="ctr"/>
                </a:tc>
              </a:tr>
              <a:tr h="304800">
                <a:tc>
                  <a:txBody>
                    <a:bodyPr/>
                    <a:lstStyle/>
                    <a:p>
                      <a:pPr algn="l" fontAlgn="ctr"/>
                      <a:r>
                        <a:rPr lang="ru-RU" sz="1000" u="none" strike="noStrike" dirty="0">
                          <a:effectLst/>
                          <a:latin typeface="Arial Narrow" panose="020B0606020202030204" pitchFamily="34" charset="0"/>
                        </a:rPr>
                        <a:t>Организации, в отношении имущества детских оздоровительных лагерей (центров</a:t>
                      </a:r>
                      <a:r>
                        <a:rPr lang="ru-RU" sz="1000" u="none" strike="noStrike" dirty="0" smtClean="0">
                          <a:effectLst/>
                          <a:latin typeface="Arial Narrow" panose="020B0606020202030204" pitchFamily="34" charset="0"/>
                        </a:rPr>
                        <a:t>)</a:t>
                      </a:r>
                      <a:endParaRPr lang="ru-RU" sz="1000" b="1" i="0" u="none" strike="noStrike" dirty="0">
                        <a:effectLst/>
                        <a:latin typeface="Arial Narrow" panose="020B0606020202030204" pitchFamily="34" charset="0"/>
                      </a:endParaRPr>
                    </a:p>
                  </a:txBody>
                  <a:tcPr marL="0" marR="0" marT="0"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5 026</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4 930</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4 455</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4 455</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4 455</a:t>
                      </a:r>
                    </a:p>
                  </a:txBody>
                  <a:tcPr marL="9526" marR="9526" marT="9526" marB="0" anchor="ctr">
                    <a:solidFill>
                      <a:schemeClr val="accent2">
                        <a:lumMod val="40000"/>
                        <a:lumOff val="60000"/>
                        <a:alpha val="20000"/>
                      </a:schemeClr>
                    </a:solidFill>
                  </a:tcPr>
                </a:tc>
              </a:tr>
              <a:tr h="161925">
                <a:tc>
                  <a:txBody>
                    <a:bodyPr/>
                    <a:lstStyle/>
                    <a:p>
                      <a:pPr algn="l" fontAlgn="ctr"/>
                      <a:r>
                        <a:rPr lang="ru-RU" sz="1000" u="none" strike="noStrike" dirty="0">
                          <a:effectLst/>
                          <a:latin typeface="Arial Narrow" panose="020B0606020202030204" pitchFamily="34" charset="0"/>
                        </a:rPr>
                        <a:t>Аэропорты международного </a:t>
                      </a:r>
                      <a:r>
                        <a:rPr lang="ru-RU" sz="1000" u="none" strike="noStrike" dirty="0" smtClean="0">
                          <a:effectLst/>
                          <a:latin typeface="Arial Narrow" panose="020B0606020202030204" pitchFamily="34" charset="0"/>
                        </a:rPr>
                        <a:t>класса</a:t>
                      </a:r>
                      <a:endParaRPr lang="ru-RU" sz="1000" b="1" i="0" u="none" strike="noStrike" dirty="0">
                        <a:effectLst/>
                        <a:latin typeface="Arial Narrow" panose="020B0606020202030204" pitchFamily="34" charset="0"/>
                      </a:endParaRPr>
                    </a:p>
                  </a:txBody>
                  <a:tcPr marL="0" marR="0" marT="0" marB="0" anchor="ctr"/>
                </a:tc>
                <a:tc>
                  <a:txBody>
                    <a:bodyPr/>
                    <a:lstStyle/>
                    <a:p>
                      <a:pPr algn="ctr" rtl="0" fontAlgn="ctr"/>
                      <a:r>
                        <a:rPr lang="ru-RU" sz="1000" b="0" i="0" u="none" strike="noStrike">
                          <a:solidFill>
                            <a:srgbClr val="000000"/>
                          </a:solidFill>
                          <a:effectLst/>
                          <a:latin typeface="Arial Narrow"/>
                        </a:rPr>
                        <a:t>3 863</a:t>
                      </a:r>
                    </a:p>
                  </a:txBody>
                  <a:tcPr marL="9526" marR="9526" marT="9526" marB="0" anchor="ctr"/>
                </a:tc>
                <a:tc>
                  <a:txBody>
                    <a:bodyPr/>
                    <a:lstStyle/>
                    <a:p>
                      <a:pPr algn="ctr" rtl="0" fontAlgn="ctr"/>
                      <a:r>
                        <a:rPr lang="ru-RU" sz="1000" b="0" i="0" u="none" strike="noStrike">
                          <a:solidFill>
                            <a:srgbClr val="000000"/>
                          </a:solidFill>
                          <a:effectLst/>
                          <a:latin typeface="Arial Narrow"/>
                        </a:rPr>
                        <a:t>4 780</a:t>
                      </a:r>
                    </a:p>
                  </a:txBody>
                  <a:tcPr marL="9526" marR="9526" marT="9526" marB="0" anchor="ctr"/>
                </a:tc>
                <a:tc>
                  <a:txBody>
                    <a:bodyPr/>
                    <a:lstStyle/>
                    <a:p>
                      <a:pPr algn="ctr" rtl="0" fontAlgn="ctr"/>
                      <a:r>
                        <a:rPr lang="ru-RU" sz="1000" b="0" i="0" u="none" strike="noStrike">
                          <a:solidFill>
                            <a:srgbClr val="000000"/>
                          </a:solidFill>
                          <a:effectLst/>
                          <a:latin typeface="Arial Narrow"/>
                        </a:rPr>
                        <a:t>4 118</a:t>
                      </a:r>
                    </a:p>
                  </a:txBody>
                  <a:tcPr marL="9526" marR="9526" marT="9526" marB="0" anchor="ctr"/>
                </a:tc>
                <a:tc>
                  <a:txBody>
                    <a:bodyPr/>
                    <a:lstStyle/>
                    <a:p>
                      <a:pPr algn="ctr" rtl="0" fontAlgn="ctr"/>
                      <a:r>
                        <a:rPr lang="ru-RU" sz="1000" b="0" i="0" u="none" strike="noStrike">
                          <a:solidFill>
                            <a:srgbClr val="000000"/>
                          </a:solidFill>
                          <a:effectLst/>
                          <a:latin typeface="Arial Narrow"/>
                        </a:rPr>
                        <a:t>4 118</a:t>
                      </a:r>
                    </a:p>
                  </a:txBody>
                  <a:tcPr marL="9526" marR="9526" marT="9526" marB="0" anchor="ctr"/>
                </a:tc>
                <a:tc>
                  <a:txBody>
                    <a:bodyPr/>
                    <a:lstStyle/>
                    <a:p>
                      <a:pPr algn="ctr" rtl="0" fontAlgn="ctr"/>
                      <a:r>
                        <a:rPr lang="ru-RU" sz="1000" b="0" i="0" u="none" strike="noStrike">
                          <a:solidFill>
                            <a:srgbClr val="000000"/>
                          </a:solidFill>
                          <a:effectLst/>
                          <a:latin typeface="Arial Narrow"/>
                        </a:rPr>
                        <a:t>4 118</a:t>
                      </a:r>
                    </a:p>
                  </a:txBody>
                  <a:tcPr marL="9526" marR="9526" marT="9526" marB="0" anchor="ctr"/>
                </a:tc>
              </a:tr>
              <a:tr h="457199">
                <a:tc>
                  <a:txBody>
                    <a:bodyPr/>
                    <a:lstStyle/>
                    <a:p>
                      <a:pPr algn="l" fontAlgn="ctr"/>
                      <a:r>
                        <a:rPr lang="ru-RU" sz="1000" u="none" strike="noStrike" dirty="0" smtClean="0">
                          <a:effectLst/>
                          <a:latin typeface="Arial Narrow" panose="020B0606020202030204" pitchFamily="34" charset="0"/>
                        </a:rPr>
                        <a:t>Пенсионеры, граждане, подвергшиеся воздействию радиации вследствие катастрофы на Чернобыльской АЭС, один из родителей в семье, относящейся к многодетной </a:t>
                      </a:r>
                    </a:p>
                  </a:txBody>
                  <a:tcPr marL="0" marR="0" marT="0"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91 237</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100 980</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114 255</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114 255</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114 255</a:t>
                      </a:r>
                    </a:p>
                  </a:txBody>
                  <a:tcPr marL="9526" marR="9526" marT="9526" marB="0" anchor="ctr">
                    <a:solidFill>
                      <a:schemeClr val="accent2">
                        <a:lumMod val="40000"/>
                        <a:lumOff val="60000"/>
                        <a:alpha val="20000"/>
                      </a:schemeClr>
                    </a:solidFill>
                  </a:tcPr>
                </a:tc>
              </a:tr>
              <a:tr h="161925">
                <a:tc>
                  <a:txBody>
                    <a:bodyPr/>
                    <a:lstStyle/>
                    <a:p>
                      <a:pPr algn="l" fontAlgn="ctr"/>
                      <a:r>
                        <a:rPr lang="ru-RU" sz="1000" u="none" strike="noStrike" dirty="0">
                          <a:effectLst/>
                          <a:latin typeface="Arial Narrow" panose="020B0606020202030204" pitchFamily="34" charset="0"/>
                        </a:rPr>
                        <a:t>Участники инвестиционной </a:t>
                      </a:r>
                      <a:r>
                        <a:rPr lang="ru-RU" sz="1000" u="none" strike="noStrike" dirty="0" smtClean="0">
                          <a:effectLst/>
                          <a:latin typeface="Arial Narrow" panose="020B0606020202030204" pitchFamily="34" charset="0"/>
                        </a:rPr>
                        <a:t>деятельности</a:t>
                      </a:r>
                      <a:endParaRPr lang="ru-RU" sz="1000" b="1" i="0" u="none" strike="noStrike" dirty="0">
                        <a:effectLst/>
                        <a:latin typeface="Arial Narrow" panose="020B0606020202030204" pitchFamily="34" charset="0"/>
                      </a:endParaRPr>
                    </a:p>
                  </a:txBody>
                  <a:tcPr marL="0" marR="0" marT="0" marB="0" anchor="ctr"/>
                </a:tc>
                <a:tc>
                  <a:txBody>
                    <a:bodyPr/>
                    <a:lstStyle/>
                    <a:p>
                      <a:pPr algn="ctr" rtl="0" fontAlgn="ctr"/>
                      <a:r>
                        <a:rPr lang="ru-RU" sz="1000" b="0" i="0" u="none" strike="noStrike">
                          <a:solidFill>
                            <a:srgbClr val="000000"/>
                          </a:solidFill>
                          <a:effectLst/>
                          <a:latin typeface="Arial Narrow"/>
                        </a:rPr>
                        <a:t>409 616</a:t>
                      </a:r>
                    </a:p>
                  </a:txBody>
                  <a:tcPr marL="9526" marR="9526" marT="9526" marB="0" anchor="ctr"/>
                </a:tc>
                <a:tc>
                  <a:txBody>
                    <a:bodyPr/>
                    <a:lstStyle/>
                    <a:p>
                      <a:pPr algn="ctr" rtl="0" fontAlgn="ctr"/>
                      <a:r>
                        <a:rPr lang="ru-RU" sz="1000" b="0" i="0" u="none" strike="noStrike">
                          <a:solidFill>
                            <a:srgbClr val="000000"/>
                          </a:solidFill>
                          <a:effectLst/>
                          <a:latin typeface="Arial Narrow"/>
                        </a:rPr>
                        <a:t>900 922</a:t>
                      </a:r>
                    </a:p>
                  </a:txBody>
                  <a:tcPr marL="9526" marR="9526" marT="9526" marB="0" anchor="ctr"/>
                </a:tc>
                <a:tc>
                  <a:txBody>
                    <a:bodyPr/>
                    <a:lstStyle/>
                    <a:p>
                      <a:pPr algn="ctr" rtl="0" fontAlgn="ctr"/>
                      <a:r>
                        <a:rPr lang="ru-RU" sz="1000" b="0" i="0" u="none" strike="noStrike">
                          <a:solidFill>
                            <a:srgbClr val="000000"/>
                          </a:solidFill>
                          <a:effectLst/>
                          <a:latin typeface="Arial Narrow"/>
                        </a:rPr>
                        <a:t>1 052 337</a:t>
                      </a:r>
                    </a:p>
                  </a:txBody>
                  <a:tcPr marL="9526" marR="9526" marT="9526" marB="0" anchor="ctr"/>
                </a:tc>
                <a:tc>
                  <a:txBody>
                    <a:bodyPr/>
                    <a:lstStyle/>
                    <a:p>
                      <a:pPr algn="ctr" rtl="0" fontAlgn="ctr"/>
                      <a:r>
                        <a:rPr lang="ru-RU" sz="1000" b="0" i="0" u="none" strike="noStrike">
                          <a:solidFill>
                            <a:srgbClr val="000000"/>
                          </a:solidFill>
                          <a:effectLst/>
                          <a:latin typeface="Arial Narrow"/>
                        </a:rPr>
                        <a:t>1 064 908</a:t>
                      </a:r>
                    </a:p>
                  </a:txBody>
                  <a:tcPr marL="9526" marR="9526" marT="9526" marB="0" anchor="ctr"/>
                </a:tc>
                <a:tc>
                  <a:txBody>
                    <a:bodyPr/>
                    <a:lstStyle/>
                    <a:p>
                      <a:pPr algn="ctr" rtl="0" fontAlgn="ctr"/>
                      <a:r>
                        <a:rPr lang="ru-RU" sz="1000" b="0" i="0" u="none" strike="noStrike">
                          <a:solidFill>
                            <a:srgbClr val="000000"/>
                          </a:solidFill>
                          <a:effectLst/>
                          <a:latin typeface="Arial Narrow"/>
                        </a:rPr>
                        <a:t>838 152</a:t>
                      </a:r>
                    </a:p>
                  </a:txBody>
                  <a:tcPr marL="9526" marR="9526" marT="9526" marB="0" anchor="ctr"/>
                </a:tc>
              </a:tr>
              <a:tr h="161925">
                <a:tc>
                  <a:txBody>
                    <a:bodyPr/>
                    <a:lstStyle/>
                    <a:p>
                      <a:pPr algn="l" fontAlgn="ctr"/>
                      <a:r>
                        <a:rPr lang="ru-RU" sz="1000" u="none" strike="noStrike" dirty="0">
                          <a:effectLst/>
                          <a:latin typeface="Arial Narrow" panose="020B0606020202030204" pitchFamily="34" charset="0"/>
                        </a:rPr>
                        <a:t>ТОСЭР</a:t>
                      </a:r>
                      <a:endParaRPr lang="ru-RU" sz="1000" b="1" i="0" u="none" strike="noStrike" dirty="0">
                        <a:effectLst/>
                        <a:latin typeface="Arial Narrow" panose="020B0606020202030204" pitchFamily="34" charset="0"/>
                      </a:endParaRPr>
                    </a:p>
                  </a:txBody>
                  <a:tcPr marL="0" marR="0" marT="0"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 </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13 000</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44 627</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93 475</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139 006</a:t>
                      </a:r>
                    </a:p>
                  </a:txBody>
                  <a:tcPr marL="9526" marR="9526" marT="9526" marB="0" anchor="ctr">
                    <a:solidFill>
                      <a:schemeClr val="accent2">
                        <a:lumMod val="40000"/>
                        <a:lumOff val="60000"/>
                        <a:alpha val="20000"/>
                      </a:schemeClr>
                    </a:solidFill>
                  </a:tcPr>
                </a:tc>
              </a:tr>
              <a:tr h="457199">
                <a:tc>
                  <a:txBody>
                    <a:bodyPr/>
                    <a:lstStyle/>
                    <a:p>
                      <a:pPr algn="l" fontAlgn="b"/>
                      <a:r>
                        <a:rPr lang="ru-RU" sz="1000" u="none" strike="noStrike" dirty="0" smtClean="0">
                          <a:effectLst/>
                          <a:latin typeface="Arial Narrow" panose="020B0606020202030204" pitchFamily="34" charset="0"/>
                        </a:rPr>
                        <a:t>Организации, имеющие спортивные объекты с искусственным льдом, отвечающие требованиям для проведения соревнований по международным правилам</a:t>
                      </a:r>
                    </a:p>
                  </a:txBody>
                  <a:tcPr marL="0" marR="0" marT="0" marB="0" anchor="b"/>
                </a:tc>
                <a:tc>
                  <a:txBody>
                    <a:bodyPr/>
                    <a:lstStyle/>
                    <a:p>
                      <a:pPr algn="ctr" rtl="0" fontAlgn="ctr"/>
                      <a:r>
                        <a:rPr lang="ru-RU" sz="1000" b="0" i="0" u="none" strike="noStrike">
                          <a:solidFill>
                            <a:srgbClr val="000000"/>
                          </a:solidFill>
                          <a:effectLst/>
                          <a:latin typeface="Arial Narrow"/>
                        </a:rPr>
                        <a:t>52 518</a:t>
                      </a:r>
                    </a:p>
                  </a:txBody>
                  <a:tcPr marL="9526" marR="9526" marT="9526" marB="0" anchor="ctr"/>
                </a:tc>
                <a:tc>
                  <a:txBody>
                    <a:bodyPr/>
                    <a:lstStyle/>
                    <a:p>
                      <a:pPr algn="ctr" rtl="0" fontAlgn="ctr"/>
                      <a:r>
                        <a:rPr lang="ru-RU" sz="1000" b="0" i="0" u="none" strike="noStrike">
                          <a:solidFill>
                            <a:srgbClr val="000000"/>
                          </a:solidFill>
                          <a:effectLst/>
                          <a:latin typeface="Arial Narrow"/>
                        </a:rPr>
                        <a:t>55 164</a:t>
                      </a:r>
                    </a:p>
                  </a:txBody>
                  <a:tcPr marL="9526" marR="9526" marT="9526" marB="0" anchor="ctr"/>
                </a:tc>
                <a:tc>
                  <a:txBody>
                    <a:bodyPr/>
                    <a:lstStyle/>
                    <a:p>
                      <a:pPr algn="ctr" rtl="0" fontAlgn="ctr"/>
                      <a:r>
                        <a:rPr lang="ru-RU" sz="1000" b="0" i="0" u="none" strike="noStrike">
                          <a:solidFill>
                            <a:srgbClr val="000000"/>
                          </a:solidFill>
                          <a:effectLst/>
                          <a:latin typeface="Arial Narrow"/>
                        </a:rPr>
                        <a:t>55 842</a:t>
                      </a:r>
                    </a:p>
                  </a:txBody>
                  <a:tcPr marL="9526" marR="9526" marT="9526" marB="0" anchor="ctr"/>
                </a:tc>
                <a:tc>
                  <a:txBody>
                    <a:bodyPr/>
                    <a:lstStyle/>
                    <a:p>
                      <a:pPr algn="ctr" rtl="0" fontAlgn="ctr"/>
                      <a:r>
                        <a:rPr lang="ru-RU" sz="1000" b="0" i="0" u="none" strike="noStrike">
                          <a:solidFill>
                            <a:srgbClr val="000000"/>
                          </a:solidFill>
                          <a:effectLst/>
                          <a:latin typeface="Arial Narrow"/>
                        </a:rPr>
                        <a:t>55 842</a:t>
                      </a:r>
                    </a:p>
                  </a:txBody>
                  <a:tcPr marL="9526" marR="9526" marT="9526" marB="0" anchor="ctr"/>
                </a:tc>
                <a:tc>
                  <a:txBody>
                    <a:bodyPr/>
                    <a:lstStyle/>
                    <a:p>
                      <a:pPr algn="ctr" rtl="0" fontAlgn="ctr"/>
                      <a:r>
                        <a:rPr lang="ru-RU" sz="1000" b="0" i="0" u="none" strike="noStrike" dirty="0">
                          <a:solidFill>
                            <a:srgbClr val="000000"/>
                          </a:solidFill>
                          <a:effectLst/>
                          <a:latin typeface="Arial Narrow"/>
                        </a:rPr>
                        <a:t>55 842</a:t>
                      </a:r>
                    </a:p>
                  </a:txBody>
                  <a:tcPr marL="9526" marR="9526" marT="9526" marB="0" anchor="ctr"/>
                </a:tc>
              </a:tr>
              <a:tr h="609601">
                <a:tc>
                  <a:txBody>
                    <a:bodyPr/>
                    <a:lstStyle/>
                    <a:p>
                      <a:pPr algn="l" fontAlgn="b"/>
                      <a:r>
                        <a:rPr lang="ru-RU" sz="1000" u="none" strike="noStrike" dirty="0">
                          <a:effectLst/>
                          <a:latin typeface="Arial Narrow" panose="020B0606020202030204" pitchFamily="34" charset="0"/>
                        </a:rPr>
                        <a:t>Сельскохозяйственные товаропроизводители при условии, что в общей выручке от реализации товаров </a:t>
                      </a:r>
                      <a:r>
                        <a:rPr lang="ru-RU" sz="1000" u="none" strike="noStrike" dirty="0" smtClean="0">
                          <a:effectLst/>
                          <a:latin typeface="Arial Narrow" panose="020B0606020202030204" pitchFamily="34" charset="0"/>
                        </a:rPr>
                        <a:t>доля </a:t>
                      </a:r>
                      <a:r>
                        <a:rPr lang="ru-RU" sz="1000" u="none" strike="noStrike" dirty="0">
                          <a:effectLst/>
                          <a:latin typeface="Arial Narrow" panose="020B0606020202030204" pitchFamily="34" charset="0"/>
                        </a:rPr>
                        <a:t>выручки от реализации произведенной </a:t>
                      </a:r>
                      <a:r>
                        <a:rPr lang="ru-RU" sz="1000" u="none" strike="noStrike" dirty="0" smtClean="0">
                          <a:effectLst/>
                          <a:latin typeface="Arial Narrow" panose="020B0606020202030204" pitchFamily="34" charset="0"/>
                        </a:rPr>
                        <a:t>ими с/х </a:t>
                      </a:r>
                      <a:r>
                        <a:rPr lang="ru-RU" sz="1000" u="none" strike="noStrike" dirty="0">
                          <a:effectLst/>
                          <a:latin typeface="Arial Narrow" panose="020B0606020202030204" pitchFamily="34" charset="0"/>
                        </a:rPr>
                        <a:t>продукции составляет не менее </a:t>
                      </a:r>
                      <a:r>
                        <a:rPr lang="ru-RU" sz="1000" u="none" strike="noStrike" dirty="0" smtClean="0">
                          <a:effectLst/>
                          <a:latin typeface="Arial Narrow" panose="020B0606020202030204" pitchFamily="34" charset="0"/>
                        </a:rPr>
                        <a:t>70%</a:t>
                      </a:r>
                      <a:endParaRPr lang="ru-RU" sz="1000" b="1" i="0" u="none" strike="noStrike" dirty="0">
                        <a:effectLst/>
                        <a:latin typeface="Arial Narrow" panose="020B0606020202030204" pitchFamily="34" charset="0"/>
                      </a:endParaRPr>
                    </a:p>
                  </a:txBody>
                  <a:tcPr marL="0" marR="0" marT="0" marB="0" anchor="b">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325 009</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325 009</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325 009</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325 009</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325 009</a:t>
                      </a:r>
                    </a:p>
                  </a:txBody>
                  <a:tcPr marL="9526" marR="9526" marT="9526" marB="0" anchor="ctr">
                    <a:solidFill>
                      <a:schemeClr val="accent2">
                        <a:lumMod val="40000"/>
                        <a:lumOff val="60000"/>
                        <a:alpha val="20000"/>
                      </a:schemeClr>
                    </a:solidFill>
                  </a:tcPr>
                </a:tc>
              </a:tr>
              <a:tr h="304800">
                <a:tc>
                  <a:txBody>
                    <a:bodyPr/>
                    <a:lstStyle/>
                    <a:p>
                      <a:pPr algn="l" fontAlgn="b"/>
                      <a:r>
                        <a:rPr lang="ru-RU" sz="1000" u="none" strike="noStrike" dirty="0">
                          <a:effectLst/>
                          <a:latin typeface="Arial Narrow" panose="020B0606020202030204" pitchFamily="34" charset="0"/>
                        </a:rPr>
                        <a:t>Организации, осуществляющие деятельность национальной почты</a:t>
                      </a:r>
                      <a:endParaRPr lang="ru-RU" sz="1000" b="1" i="0" u="none" strike="noStrike" dirty="0">
                        <a:effectLst/>
                        <a:latin typeface="Arial Narrow" panose="020B0606020202030204" pitchFamily="34" charset="0"/>
                      </a:endParaRPr>
                    </a:p>
                  </a:txBody>
                  <a:tcPr marL="0" marR="0" marT="0" marB="0" anchor="b"/>
                </a:tc>
                <a:tc>
                  <a:txBody>
                    <a:bodyPr/>
                    <a:lstStyle/>
                    <a:p>
                      <a:pPr algn="ctr" rtl="0" fontAlgn="ctr"/>
                      <a:r>
                        <a:rPr lang="ru-RU" sz="1000" b="0" i="0" u="none" strike="noStrike">
                          <a:solidFill>
                            <a:srgbClr val="000000"/>
                          </a:solidFill>
                          <a:effectLst/>
                          <a:latin typeface="Arial Narrow"/>
                        </a:rPr>
                        <a:t>215</a:t>
                      </a:r>
                    </a:p>
                  </a:txBody>
                  <a:tcPr marL="9526" marR="9526" marT="9526" marB="0" anchor="ctr"/>
                </a:tc>
                <a:tc>
                  <a:txBody>
                    <a:bodyPr/>
                    <a:lstStyle/>
                    <a:p>
                      <a:pPr algn="ctr" rtl="0" fontAlgn="ctr"/>
                      <a:r>
                        <a:rPr lang="ru-RU" sz="1000" b="0" i="0" u="none" strike="noStrike">
                          <a:solidFill>
                            <a:srgbClr val="000000"/>
                          </a:solidFill>
                          <a:effectLst/>
                          <a:latin typeface="Arial Narrow"/>
                        </a:rPr>
                        <a:t>213</a:t>
                      </a:r>
                    </a:p>
                  </a:txBody>
                  <a:tcPr marL="9526" marR="9526" marT="9526" marB="0" anchor="ctr"/>
                </a:tc>
                <a:tc>
                  <a:txBody>
                    <a:bodyPr/>
                    <a:lstStyle/>
                    <a:p>
                      <a:pPr algn="ctr" rtl="0" fontAlgn="ctr"/>
                      <a:r>
                        <a:rPr lang="ru-RU" sz="1000" b="0" i="0" u="none" strike="noStrike">
                          <a:solidFill>
                            <a:srgbClr val="000000"/>
                          </a:solidFill>
                          <a:effectLst/>
                          <a:latin typeface="Arial Narrow"/>
                        </a:rPr>
                        <a:t>213</a:t>
                      </a:r>
                    </a:p>
                  </a:txBody>
                  <a:tcPr marL="9526" marR="9526" marT="9526" marB="0" anchor="ctr"/>
                </a:tc>
                <a:tc>
                  <a:txBody>
                    <a:bodyPr/>
                    <a:lstStyle/>
                    <a:p>
                      <a:pPr algn="ctr" rtl="0" fontAlgn="ctr"/>
                      <a:r>
                        <a:rPr lang="ru-RU" sz="1000" b="0" i="0" u="none" strike="noStrike" dirty="0">
                          <a:solidFill>
                            <a:srgbClr val="000000"/>
                          </a:solidFill>
                          <a:effectLst/>
                          <a:latin typeface="Arial Narrow"/>
                        </a:rPr>
                        <a:t>213</a:t>
                      </a:r>
                    </a:p>
                  </a:txBody>
                  <a:tcPr marL="9526" marR="9526" marT="9526" marB="0" anchor="ctr"/>
                </a:tc>
                <a:tc>
                  <a:txBody>
                    <a:bodyPr/>
                    <a:lstStyle/>
                    <a:p>
                      <a:pPr algn="ctr" rtl="0" fontAlgn="ctr"/>
                      <a:r>
                        <a:rPr lang="ru-RU" sz="1000" b="0" i="0" u="none" strike="noStrike">
                          <a:solidFill>
                            <a:srgbClr val="000000"/>
                          </a:solidFill>
                          <a:effectLst/>
                          <a:latin typeface="Arial Narrow"/>
                        </a:rPr>
                        <a:t>213</a:t>
                      </a:r>
                    </a:p>
                  </a:txBody>
                  <a:tcPr marL="9526" marR="9526" marT="9526" marB="0" anchor="ctr"/>
                </a:tc>
              </a:tr>
              <a:tr h="457199">
                <a:tc>
                  <a:txBody>
                    <a:bodyPr/>
                    <a:lstStyle/>
                    <a:p>
                      <a:pPr algn="l" fontAlgn="ctr"/>
                      <a:r>
                        <a:rPr lang="ru-RU" sz="1000" u="none" strike="noStrike" dirty="0">
                          <a:effectLst/>
                          <a:latin typeface="Arial Narrow" panose="020B0606020202030204" pitchFamily="34" charset="0"/>
                        </a:rPr>
                        <a:t>Организации, относящиеся к виду деятельности «деятельность цирков» в отношении имущества, используемого для осуществления основного вида деятельности</a:t>
                      </a:r>
                      <a:endParaRPr lang="ru-RU" sz="1000" b="1" i="0" u="none" strike="noStrike" dirty="0">
                        <a:effectLst/>
                        <a:latin typeface="Arial Narrow" panose="020B0606020202030204" pitchFamily="34" charset="0"/>
                      </a:endParaRPr>
                    </a:p>
                  </a:txBody>
                  <a:tcPr marL="0" marR="0" marT="0"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4 988</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4 800</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 </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0</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0</a:t>
                      </a:r>
                    </a:p>
                  </a:txBody>
                  <a:tcPr marL="9526" marR="9526" marT="9526" marB="0" anchor="ctr">
                    <a:solidFill>
                      <a:schemeClr val="accent2">
                        <a:lumMod val="40000"/>
                        <a:lumOff val="60000"/>
                        <a:alpha val="20000"/>
                      </a:schemeClr>
                    </a:solidFill>
                  </a:tcPr>
                </a:tc>
              </a:tr>
              <a:tr h="304800">
                <a:tc>
                  <a:txBody>
                    <a:bodyPr/>
                    <a:lstStyle/>
                    <a:p>
                      <a:pPr algn="l" fontAlgn="ctr"/>
                      <a:r>
                        <a:rPr lang="ru-RU" sz="1000" u="none" strike="noStrike" dirty="0">
                          <a:effectLst/>
                          <a:latin typeface="Arial Narrow" panose="020B0606020202030204" pitchFamily="34" charset="0"/>
                        </a:rPr>
                        <a:t>Организации, осуществляющие финансовую поддержку профессиональных футбольных клубов</a:t>
                      </a:r>
                      <a:endParaRPr lang="ru-RU" sz="1000" b="1" i="0" u="none" strike="noStrike" dirty="0">
                        <a:effectLst/>
                        <a:latin typeface="Arial Narrow" panose="020B0606020202030204" pitchFamily="34" charset="0"/>
                      </a:endParaRPr>
                    </a:p>
                  </a:txBody>
                  <a:tcPr marL="0" marR="0" marT="0" marB="0" anchor="ctr"/>
                </a:tc>
                <a:tc>
                  <a:txBody>
                    <a:bodyPr/>
                    <a:lstStyle/>
                    <a:p>
                      <a:pPr algn="ctr" rtl="0" fontAlgn="ctr"/>
                      <a:r>
                        <a:rPr lang="ru-RU" sz="1000" b="0" i="0" u="none" strike="noStrike">
                          <a:solidFill>
                            <a:srgbClr val="000000"/>
                          </a:solidFill>
                          <a:effectLst/>
                          <a:latin typeface="Arial Narrow"/>
                        </a:rPr>
                        <a:t>249 983</a:t>
                      </a:r>
                    </a:p>
                  </a:txBody>
                  <a:tcPr marL="9526" marR="9526" marT="9526" marB="0" anchor="ctr"/>
                </a:tc>
                <a:tc>
                  <a:txBody>
                    <a:bodyPr/>
                    <a:lstStyle/>
                    <a:p>
                      <a:pPr algn="ctr" rtl="0" fontAlgn="ctr"/>
                      <a:r>
                        <a:rPr lang="ru-RU" sz="1000" b="0" i="0" u="none" strike="noStrike">
                          <a:solidFill>
                            <a:srgbClr val="000000"/>
                          </a:solidFill>
                          <a:effectLst/>
                          <a:latin typeface="Arial Narrow"/>
                        </a:rPr>
                        <a:t>250 000</a:t>
                      </a:r>
                    </a:p>
                  </a:txBody>
                  <a:tcPr marL="9526" marR="9526" marT="9526" marB="0" anchor="ctr"/>
                </a:tc>
                <a:tc>
                  <a:txBody>
                    <a:bodyPr/>
                    <a:lstStyle/>
                    <a:p>
                      <a:pPr algn="ctr" rtl="0" fontAlgn="ctr"/>
                      <a:r>
                        <a:rPr lang="ru-RU" sz="1000" b="0" i="0" u="none" strike="noStrike" dirty="0" smtClean="0">
                          <a:solidFill>
                            <a:srgbClr val="000000"/>
                          </a:solidFill>
                          <a:effectLst/>
                          <a:latin typeface="Arial Narrow"/>
                        </a:rPr>
                        <a:t>2</a:t>
                      </a:r>
                      <a:r>
                        <a:rPr lang="en-US" sz="1000" b="0" i="0" u="none" strike="noStrike" dirty="0" smtClean="0">
                          <a:solidFill>
                            <a:srgbClr val="000000"/>
                          </a:solidFill>
                          <a:effectLst/>
                          <a:latin typeface="Arial Narrow"/>
                        </a:rPr>
                        <a:t>5</a:t>
                      </a:r>
                      <a:r>
                        <a:rPr lang="ru-RU" sz="1000" b="0" i="0" u="none" strike="noStrike" dirty="0" smtClean="0">
                          <a:solidFill>
                            <a:srgbClr val="000000"/>
                          </a:solidFill>
                          <a:effectLst/>
                          <a:latin typeface="Arial Narrow"/>
                        </a:rPr>
                        <a:t>0 </a:t>
                      </a:r>
                      <a:r>
                        <a:rPr lang="ru-RU" sz="1000" b="0" i="0" u="none" strike="noStrike" dirty="0">
                          <a:solidFill>
                            <a:srgbClr val="000000"/>
                          </a:solidFill>
                          <a:effectLst/>
                          <a:latin typeface="Arial Narrow"/>
                        </a:rPr>
                        <a:t>000</a:t>
                      </a:r>
                    </a:p>
                  </a:txBody>
                  <a:tcPr marL="9526" marR="9526" marT="9526" marB="0" anchor="ctr"/>
                </a:tc>
                <a:tc>
                  <a:txBody>
                    <a:bodyPr/>
                    <a:lstStyle/>
                    <a:p>
                      <a:pPr algn="ctr" rtl="0" fontAlgn="ctr"/>
                      <a:r>
                        <a:rPr lang="ru-RU" sz="1000" b="0" i="0" u="none" strike="noStrike">
                          <a:solidFill>
                            <a:srgbClr val="000000"/>
                          </a:solidFill>
                          <a:effectLst/>
                          <a:latin typeface="Arial Narrow"/>
                        </a:rPr>
                        <a:t>0</a:t>
                      </a:r>
                    </a:p>
                  </a:txBody>
                  <a:tcPr marL="9526" marR="9526" marT="9526" marB="0" anchor="ctr"/>
                </a:tc>
                <a:tc>
                  <a:txBody>
                    <a:bodyPr/>
                    <a:lstStyle/>
                    <a:p>
                      <a:pPr algn="ctr" rtl="0" fontAlgn="ctr"/>
                      <a:r>
                        <a:rPr lang="ru-RU" sz="1000" b="0" i="0" u="none" strike="noStrike">
                          <a:solidFill>
                            <a:srgbClr val="000000"/>
                          </a:solidFill>
                          <a:effectLst/>
                          <a:latin typeface="Arial Narrow"/>
                        </a:rPr>
                        <a:t>0</a:t>
                      </a:r>
                    </a:p>
                  </a:txBody>
                  <a:tcPr marL="9526" marR="9526" marT="9526" marB="0" anchor="ctr"/>
                </a:tc>
              </a:tr>
              <a:tr h="609601">
                <a:tc>
                  <a:txBody>
                    <a:bodyPr/>
                    <a:lstStyle/>
                    <a:p>
                      <a:pPr algn="l" fontAlgn="ctr"/>
                      <a:r>
                        <a:rPr lang="ru-RU" sz="1000" u="none" strike="noStrike" dirty="0">
                          <a:effectLst/>
                          <a:latin typeface="Arial Narrow" panose="020B0606020202030204" pitchFamily="34" charset="0"/>
                        </a:rPr>
                        <a:t>Организации, осуществляющие деятельность </a:t>
                      </a:r>
                      <a:r>
                        <a:rPr lang="ru-RU" sz="1000" u="none" strike="noStrike" dirty="0" smtClean="0">
                          <a:effectLst/>
                          <a:latin typeface="Arial Narrow" panose="020B0606020202030204" pitchFamily="34" charset="0"/>
                        </a:rPr>
                        <a:t>ж/д </a:t>
                      </a:r>
                      <a:r>
                        <a:rPr lang="ru-RU" sz="1000" u="none" strike="noStrike" dirty="0">
                          <a:effectLst/>
                          <a:latin typeface="Arial Narrow" panose="020B0606020202030204" pitchFamily="34" charset="0"/>
                        </a:rPr>
                        <a:t>транспорта – в отношении имущества многофункциональных спортивных комплексов, используемого для подготовки спортивного резерва по хоккею</a:t>
                      </a:r>
                      <a:endParaRPr lang="ru-RU" sz="1000" b="1" i="0" u="none" strike="noStrike" dirty="0">
                        <a:effectLst/>
                        <a:latin typeface="Arial Narrow" panose="020B0606020202030204" pitchFamily="34" charset="0"/>
                      </a:endParaRPr>
                    </a:p>
                  </a:txBody>
                  <a:tcPr marL="0" marR="0" marT="0"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40 934</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40 378</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39 823</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39 823</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39 823</a:t>
                      </a:r>
                    </a:p>
                  </a:txBody>
                  <a:tcPr marL="9526" marR="9526" marT="9526" marB="0" anchor="ctr">
                    <a:solidFill>
                      <a:schemeClr val="accent2">
                        <a:lumMod val="40000"/>
                        <a:lumOff val="60000"/>
                        <a:alpha val="20000"/>
                      </a:schemeClr>
                    </a:solidFill>
                  </a:tcPr>
                </a:tc>
              </a:tr>
              <a:tr h="304800">
                <a:tc>
                  <a:txBody>
                    <a:bodyPr/>
                    <a:lstStyle/>
                    <a:p>
                      <a:pPr algn="l" fontAlgn="ctr"/>
                      <a:r>
                        <a:rPr lang="ru-RU" sz="1000" u="none" strike="noStrike" dirty="0">
                          <a:effectLst/>
                          <a:latin typeface="Arial Narrow" panose="020B0606020202030204" pitchFamily="34" charset="0"/>
                        </a:rPr>
                        <a:t>Профессиональные образовательные организации, осуществляющие подготовку олимпийского резерва по хоккею</a:t>
                      </a:r>
                      <a:endParaRPr lang="ru-RU" sz="1000" b="1" i="0" u="none" strike="noStrike" dirty="0">
                        <a:effectLst/>
                        <a:latin typeface="Arial Narrow" panose="020B0606020202030204" pitchFamily="34" charset="0"/>
                      </a:endParaRPr>
                    </a:p>
                  </a:txBody>
                  <a:tcPr marL="0" marR="0" marT="0" marB="0" anchor="ctr"/>
                </a:tc>
                <a:tc>
                  <a:txBody>
                    <a:bodyPr/>
                    <a:lstStyle/>
                    <a:p>
                      <a:pPr algn="ctr" rtl="0" fontAlgn="ctr"/>
                      <a:endParaRPr lang="ru-RU" sz="1000" b="0" i="0" u="none" strike="noStrike" dirty="0">
                        <a:solidFill>
                          <a:srgbClr val="000000"/>
                        </a:solidFill>
                        <a:effectLst/>
                        <a:latin typeface="Arial Narrow"/>
                      </a:endParaRPr>
                    </a:p>
                  </a:txBody>
                  <a:tcPr marL="9526" marR="9526" marT="9526" marB="0" anchor="ctr"/>
                </a:tc>
                <a:tc>
                  <a:txBody>
                    <a:bodyPr/>
                    <a:lstStyle/>
                    <a:p>
                      <a:pPr algn="ctr" rtl="0" fontAlgn="ctr"/>
                      <a:r>
                        <a:rPr lang="ru-RU" sz="1000" b="0" i="0" u="none" strike="noStrike">
                          <a:solidFill>
                            <a:srgbClr val="000000"/>
                          </a:solidFill>
                          <a:effectLst/>
                          <a:latin typeface="Arial Narrow"/>
                        </a:rPr>
                        <a:t>39 784</a:t>
                      </a:r>
                    </a:p>
                  </a:txBody>
                  <a:tcPr marL="9526" marR="9526" marT="9526" marB="0" anchor="ctr"/>
                </a:tc>
                <a:tc>
                  <a:txBody>
                    <a:bodyPr/>
                    <a:lstStyle/>
                    <a:p>
                      <a:pPr algn="ctr" rtl="0" fontAlgn="ctr"/>
                      <a:r>
                        <a:rPr lang="ru-RU" sz="1000" b="0" i="0" u="none" strike="noStrike">
                          <a:solidFill>
                            <a:srgbClr val="000000"/>
                          </a:solidFill>
                          <a:effectLst/>
                          <a:latin typeface="Arial Narrow"/>
                        </a:rPr>
                        <a:t>49 500</a:t>
                      </a:r>
                    </a:p>
                  </a:txBody>
                  <a:tcPr marL="9526" marR="9526" marT="9526" marB="0" anchor="ctr"/>
                </a:tc>
                <a:tc>
                  <a:txBody>
                    <a:bodyPr/>
                    <a:lstStyle/>
                    <a:p>
                      <a:pPr algn="ctr" rtl="0" fontAlgn="ctr"/>
                      <a:r>
                        <a:rPr lang="ru-RU" sz="1000" b="0" i="0" u="none" strike="noStrike" dirty="0">
                          <a:solidFill>
                            <a:srgbClr val="000000"/>
                          </a:solidFill>
                          <a:effectLst/>
                          <a:latin typeface="Arial Narrow"/>
                        </a:rPr>
                        <a:t>49 500</a:t>
                      </a:r>
                    </a:p>
                  </a:txBody>
                  <a:tcPr marL="9526" marR="9526" marT="9526" marB="0" anchor="ctr"/>
                </a:tc>
                <a:tc>
                  <a:txBody>
                    <a:bodyPr/>
                    <a:lstStyle/>
                    <a:p>
                      <a:pPr algn="ctr" rtl="0" fontAlgn="ctr"/>
                      <a:r>
                        <a:rPr lang="ru-RU" sz="1000" b="0" i="0" u="none" strike="noStrike">
                          <a:solidFill>
                            <a:srgbClr val="000000"/>
                          </a:solidFill>
                          <a:effectLst/>
                          <a:latin typeface="Arial Narrow"/>
                        </a:rPr>
                        <a:t>49 500</a:t>
                      </a:r>
                    </a:p>
                  </a:txBody>
                  <a:tcPr marL="9526" marR="9526" marT="9526" marB="0" anchor="ctr"/>
                </a:tc>
              </a:tr>
              <a:tr h="609601">
                <a:tc>
                  <a:txBody>
                    <a:bodyPr/>
                    <a:lstStyle/>
                    <a:p>
                      <a:pPr algn="l" fontAlgn="ctr"/>
                      <a:r>
                        <a:rPr lang="ru-RU" sz="1000" u="none" strike="noStrike" dirty="0">
                          <a:effectLst/>
                          <a:latin typeface="Arial Narrow" panose="020B0606020202030204" pitchFamily="34" charset="0"/>
                        </a:rPr>
                        <a:t>Налогоплательщики в отношении транспортных средств, оборудованных в условиях серийного производства топливной системой, использующей исключительно компримированный (сжатый) природный газ в качестве моторного </a:t>
                      </a:r>
                      <a:r>
                        <a:rPr lang="ru-RU" sz="1000" u="none" strike="noStrike" dirty="0" smtClean="0">
                          <a:effectLst/>
                          <a:latin typeface="Arial Narrow" panose="020B0606020202030204" pitchFamily="34" charset="0"/>
                        </a:rPr>
                        <a:t>топлива</a:t>
                      </a:r>
                      <a:endParaRPr lang="ru-RU" sz="1000" b="1" i="0" u="none" strike="noStrike" dirty="0">
                        <a:effectLst/>
                        <a:latin typeface="Arial Narrow" panose="020B0606020202030204" pitchFamily="34" charset="0"/>
                      </a:endParaRPr>
                    </a:p>
                  </a:txBody>
                  <a:tcPr marL="0" marR="0" marT="0"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303</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a:solidFill>
                            <a:srgbClr val="000000"/>
                          </a:solidFill>
                          <a:effectLst/>
                          <a:latin typeface="Arial Narrow"/>
                        </a:rPr>
                        <a:t>303</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303</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0</a:t>
                      </a:r>
                    </a:p>
                  </a:txBody>
                  <a:tcPr marL="9526" marR="9526" marT="9526" marB="0" anchor="ctr">
                    <a:solidFill>
                      <a:schemeClr val="accent2">
                        <a:lumMod val="40000"/>
                        <a:lumOff val="60000"/>
                        <a:alpha val="20000"/>
                      </a:schemeClr>
                    </a:solidFill>
                  </a:tcPr>
                </a:tc>
                <a:tc>
                  <a:txBody>
                    <a:bodyPr/>
                    <a:lstStyle/>
                    <a:p>
                      <a:pPr algn="ctr" rtl="0" fontAlgn="ctr"/>
                      <a:r>
                        <a:rPr lang="ru-RU" sz="1000" b="0" i="0" u="none" strike="noStrike" dirty="0">
                          <a:solidFill>
                            <a:srgbClr val="000000"/>
                          </a:solidFill>
                          <a:effectLst/>
                          <a:latin typeface="Arial Narrow"/>
                        </a:rPr>
                        <a:t>0</a:t>
                      </a:r>
                    </a:p>
                  </a:txBody>
                  <a:tcPr marL="9526" marR="9526" marT="9526" marB="0" anchor="ctr">
                    <a:solidFill>
                      <a:schemeClr val="accent2">
                        <a:lumMod val="40000"/>
                        <a:lumOff val="60000"/>
                        <a:alpha val="20000"/>
                      </a:schemeClr>
                    </a:solidFill>
                  </a:tcPr>
                </a:tc>
              </a:tr>
              <a:tr h="152400">
                <a:tc>
                  <a:txBody>
                    <a:bodyPr/>
                    <a:lstStyle/>
                    <a:p>
                      <a:pPr algn="l" rtl="0" fontAlgn="ctr"/>
                      <a:r>
                        <a:rPr lang="ru-RU" sz="1000" b="1" i="0" u="none" strike="noStrike" dirty="0">
                          <a:solidFill>
                            <a:srgbClr val="000000"/>
                          </a:solidFill>
                          <a:effectLst/>
                          <a:latin typeface="Arial Narrow"/>
                        </a:rPr>
                        <a:t>ИТОГО</a:t>
                      </a:r>
                    </a:p>
                  </a:txBody>
                  <a:tcPr marL="0" marR="0" marT="0" marB="0" anchor="ctr"/>
                </a:tc>
                <a:tc>
                  <a:txBody>
                    <a:bodyPr/>
                    <a:lstStyle/>
                    <a:p>
                      <a:pPr algn="ctr" rtl="0" fontAlgn="ctr"/>
                      <a:r>
                        <a:rPr lang="ru-RU" sz="1000" b="1" i="0" u="none" strike="noStrike" dirty="0" smtClean="0">
                          <a:solidFill>
                            <a:srgbClr val="000000"/>
                          </a:solidFill>
                          <a:effectLst/>
                          <a:latin typeface="Arial Narrow"/>
                        </a:rPr>
                        <a:t>1</a:t>
                      </a:r>
                      <a:r>
                        <a:rPr lang="en-US" sz="1000" b="1" i="0" u="none" strike="noStrike" dirty="0" smtClean="0">
                          <a:solidFill>
                            <a:srgbClr val="000000"/>
                          </a:solidFill>
                          <a:effectLst/>
                          <a:latin typeface="Arial Narrow"/>
                        </a:rPr>
                        <a:t> </a:t>
                      </a:r>
                      <a:r>
                        <a:rPr lang="ru-RU" sz="1000" b="1" i="0" u="none" strike="noStrike" dirty="0" smtClean="0">
                          <a:solidFill>
                            <a:srgbClr val="000000"/>
                          </a:solidFill>
                          <a:effectLst/>
                          <a:latin typeface="Arial Narrow"/>
                        </a:rPr>
                        <a:t>184</a:t>
                      </a:r>
                      <a:r>
                        <a:rPr lang="en-US" sz="1000" b="1" i="0" u="none" strike="noStrike" dirty="0" smtClean="0">
                          <a:solidFill>
                            <a:srgbClr val="000000"/>
                          </a:solidFill>
                          <a:effectLst/>
                          <a:latin typeface="Arial Narrow"/>
                        </a:rPr>
                        <a:t> </a:t>
                      </a:r>
                      <a:r>
                        <a:rPr lang="ru-RU" sz="1000" b="1" i="0" u="none" strike="noStrike" dirty="0" smtClean="0">
                          <a:solidFill>
                            <a:srgbClr val="000000"/>
                          </a:solidFill>
                          <a:effectLst/>
                          <a:latin typeface="Arial Narrow"/>
                        </a:rPr>
                        <a:t>662</a:t>
                      </a:r>
                      <a:endParaRPr lang="ru-RU" sz="1000" b="1" i="0" u="none" strike="noStrike" dirty="0">
                        <a:solidFill>
                          <a:srgbClr val="000000"/>
                        </a:solidFill>
                        <a:effectLst/>
                        <a:latin typeface="Arial Narrow"/>
                      </a:endParaRPr>
                    </a:p>
                  </a:txBody>
                  <a:tcPr marL="0" marR="0" marT="0" marB="0" anchor="ctr"/>
                </a:tc>
                <a:tc>
                  <a:txBody>
                    <a:bodyPr/>
                    <a:lstStyle/>
                    <a:p>
                      <a:pPr algn="ctr" rtl="0" fontAlgn="ctr"/>
                      <a:r>
                        <a:rPr lang="ru-RU" sz="1000" b="1" i="0" u="none" strike="noStrike" dirty="0" smtClean="0">
                          <a:solidFill>
                            <a:srgbClr val="000000"/>
                          </a:solidFill>
                          <a:effectLst/>
                          <a:latin typeface="Arial Narrow"/>
                        </a:rPr>
                        <a:t>1</a:t>
                      </a:r>
                      <a:r>
                        <a:rPr lang="en-US" sz="1000" b="1" i="0" u="none" strike="noStrike" dirty="0" smtClean="0">
                          <a:solidFill>
                            <a:srgbClr val="000000"/>
                          </a:solidFill>
                          <a:effectLst/>
                          <a:latin typeface="Arial Narrow"/>
                        </a:rPr>
                        <a:t> </a:t>
                      </a:r>
                      <a:r>
                        <a:rPr lang="ru-RU" sz="1000" b="1" i="0" u="none" strike="noStrike" dirty="0" smtClean="0">
                          <a:solidFill>
                            <a:srgbClr val="000000"/>
                          </a:solidFill>
                          <a:effectLst/>
                          <a:latin typeface="Arial Narrow"/>
                        </a:rPr>
                        <a:t>741</a:t>
                      </a:r>
                      <a:r>
                        <a:rPr lang="en-US" sz="1000" b="1" i="0" u="none" strike="noStrike" dirty="0" smtClean="0">
                          <a:solidFill>
                            <a:srgbClr val="000000"/>
                          </a:solidFill>
                          <a:effectLst/>
                          <a:latin typeface="Arial Narrow"/>
                        </a:rPr>
                        <a:t> </a:t>
                      </a:r>
                      <a:r>
                        <a:rPr lang="ru-RU" sz="1000" b="1" i="0" u="none" strike="noStrike" dirty="0" smtClean="0">
                          <a:solidFill>
                            <a:srgbClr val="000000"/>
                          </a:solidFill>
                          <a:effectLst/>
                          <a:latin typeface="Arial Narrow"/>
                        </a:rPr>
                        <a:t>113</a:t>
                      </a:r>
                      <a:endParaRPr lang="ru-RU" sz="1000" b="1" i="0" u="none" strike="noStrike" dirty="0">
                        <a:solidFill>
                          <a:srgbClr val="000000"/>
                        </a:solidFill>
                        <a:effectLst/>
                        <a:latin typeface="Arial Narrow"/>
                      </a:endParaRPr>
                    </a:p>
                  </a:txBody>
                  <a:tcPr marL="0" marR="0" marT="0" marB="0" anchor="ctr"/>
                </a:tc>
                <a:tc>
                  <a:txBody>
                    <a:bodyPr/>
                    <a:lstStyle/>
                    <a:p>
                      <a:pPr algn="ctr" rtl="0" fontAlgn="ctr"/>
                      <a:r>
                        <a:rPr lang="en-US" sz="1000" b="1" i="0" u="none" strike="noStrike" dirty="0" smtClean="0">
                          <a:solidFill>
                            <a:srgbClr val="000000"/>
                          </a:solidFill>
                          <a:effectLst/>
                          <a:latin typeface="Arial Narrow"/>
                        </a:rPr>
                        <a:t>1 941 322</a:t>
                      </a:r>
                      <a:endParaRPr lang="ru-RU" sz="1000" b="1" i="0" u="none" strike="noStrike" dirty="0">
                        <a:solidFill>
                          <a:srgbClr val="000000"/>
                        </a:solidFill>
                        <a:effectLst/>
                        <a:latin typeface="Arial Narrow"/>
                      </a:endParaRPr>
                    </a:p>
                  </a:txBody>
                  <a:tcPr marL="0" marR="0" marT="0" marB="0" anchor="ctr"/>
                </a:tc>
                <a:tc>
                  <a:txBody>
                    <a:bodyPr/>
                    <a:lstStyle/>
                    <a:p>
                      <a:pPr algn="ctr" rtl="0" fontAlgn="ctr"/>
                      <a:r>
                        <a:rPr lang="ru-RU" sz="1000" b="1" i="0" u="none" strike="noStrike" dirty="0" smtClean="0">
                          <a:solidFill>
                            <a:srgbClr val="000000"/>
                          </a:solidFill>
                          <a:effectLst/>
                          <a:latin typeface="Arial Narrow"/>
                        </a:rPr>
                        <a:t>1</a:t>
                      </a:r>
                      <a:r>
                        <a:rPr lang="en-US" sz="1000" b="1" i="0" u="none" strike="noStrike" dirty="0" smtClean="0">
                          <a:solidFill>
                            <a:srgbClr val="000000"/>
                          </a:solidFill>
                          <a:effectLst/>
                          <a:latin typeface="Arial Narrow"/>
                        </a:rPr>
                        <a:t> </a:t>
                      </a:r>
                      <a:r>
                        <a:rPr lang="ru-RU" sz="1000" b="1" i="0" u="none" strike="noStrike" dirty="0" smtClean="0">
                          <a:solidFill>
                            <a:srgbClr val="000000"/>
                          </a:solidFill>
                          <a:effectLst/>
                          <a:latin typeface="Arial Narrow"/>
                        </a:rPr>
                        <a:t>752</a:t>
                      </a:r>
                      <a:r>
                        <a:rPr lang="en-US" sz="1000" b="1" i="0" u="none" strike="noStrike" dirty="0" smtClean="0">
                          <a:solidFill>
                            <a:srgbClr val="000000"/>
                          </a:solidFill>
                          <a:effectLst/>
                          <a:latin typeface="Arial Narrow"/>
                        </a:rPr>
                        <a:t> </a:t>
                      </a:r>
                      <a:r>
                        <a:rPr lang="ru-RU" sz="1000" b="1" i="0" u="none" strike="noStrike" dirty="0" smtClean="0">
                          <a:solidFill>
                            <a:srgbClr val="000000"/>
                          </a:solidFill>
                          <a:effectLst/>
                          <a:latin typeface="Arial Narrow"/>
                        </a:rPr>
                        <a:t>438</a:t>
                      </a:r>
                      <a:endParaRPr lang="ru-RU" sz="1000" b="1" i="0" u="none" strike="noStrike" dirty="0">
                        <a:solidFill>
                          <a:srgbClr val="000000"/>
                        </a:solidFill>
                        <a:effectLst/>
                        <a:latin typeface="Arial Narrow"/>
                      </a:endParaRPr>
                    </a:p>
                  </a:txBody>
                  <a:tcPr marL="0" marR="0" marT="0" marB="0" anchor="ctr"/>
                </a:tc>
                <a:tc>
                  <a:txBody>
                    <a:bodyPr/>
                    <a:lstStyle/>
                    <a:p>
                      <a:pPr algn="ctr" rtl="0" fontAlgn="ctr"/>
                      <a:r>
                        <a:rPr lang="ru-RU" sz="1000" b="1" i="0" u="none" strike="noStrike" dirty="0" smtClean="0">
                          <a:solidFill>
                            <a:srgbClr val="000000"/>
                          </a:solidFill>
                          <a:effectLst/>
                          <a:latin typeface="Arial Narrow"/>
                        </a:rPr>
                        <a:t>1</a:t>
                      </a:r>
                      <a:r>
                        <a:rPr lang="en-US" sz="1000" b="1" i="0" u="none" strike="noStrike" dirty="0" smtClean="0">
                          <a:solidFill>
                            <a:srgbClr val="000000"/>
                          </a:solidFill>
                          <a:effectLst/>
                          <a:latin typeface="Arial Narrow"/>
                        </a:rPr>
                        <a:t> </a:t>
                      </a:r>
                      <a:r>
                        <a:rPr lang="ru-RU" sz="1000" b="1" i="0" u="none" strike="noStrike" dirty="0" smtClean="0">
                          <a:solidFill>
                            <a:srgbClr val="000000"/>
                          </a:solidFill>
                          <a:effectLst/>
                          <a:latin typeface="Arial Narrow"/>
                        </a:rPr>
                        <a:t>571</a:t>
                      </a:r>
                      <a:r>
                        <a:rPr lang="en-US" sz="1000" b="1" i="0" u="none" strike="noStrike" dirty="0" smtClean="0">
                          <a:solidFill>
                            <a:srgbClr val="000000"/>
                          </a:solidFill>
                          <a:effectLst/>
                          <a:latin typeface="Arial Narrow"/>
                        </a:rPr>
                        <a:t> </a:t>
                      </a:r>
                      <a:r>
                        <a:rPr lang="ru-RU" sz="1000" b="1" i="0" u="none" strike="noStrike" dirty="0" smtClean="0">
                          <a:solidFill>
                            <a:srgbClr val="000000"/>
                          </a:solidFill>
                          <a:effectLst/>
                          <a:latin typeface="Arial Narrow"/>
                        </a:rPr>
                        <a:t>213</a:t>
                      </a:r>
                      <a:endParaRPr lang="ru-RU" sz="1000" b="1" i="0" u="none" strike="noStrike" dirty="0">
                        <a:solidFill>
                          <a:srgbClr val="000000"/>
                        </a:solidFill>
                        <a:effectLst/>
                        <a:latin typeface="Arial Narrow"/>
                      </a:endParaRPr>
                    </a:p>
                  </a:txBody>
                  <a:tcPr marL="0" marR="0" marT="0" marB="0" anchor="ctr"/>
                </a:tc>
              </a:tr>
            </a:tbl>
          </a:graphicData>
        </a:graphic>
      </p:graphicFrame>
      <p:sp>
        <p:nvSpPr>
          <p:cNvPr id="38" name="Прямоугольник 37"/>
          <p:cNvSpPr/>
          <p:nvPr/>
        </p:nvSpPr>
        <p:spPr>
          <a:xfrm>
            <a:off x="6743186" y="112853"/>
            <a:ext cx="5759146" cy="329298"/>
          </a:xfrm>
          <a:prstGeom prst="rect">
            <a:avLst/>
          </a:prstGeom>
          <a:solidFill>
            <a:schemeClr val="tx2">
              <a:lumMod val="60000"/>
              <a:lumOff val="40000"/>
            </a:schemeClr>
          </a:solidFill>
        </p:spPr>
        <p:txBody>
          <a:bodyPr wrap="square" lIns="91417" tIns="45709" rIns="91417" bIns="45709">
            <a:spAutoFit/>
          </a:bodyPr>
          <a:lstStyle/>
          <a:p>
            <a:pPr algn="ctr"/>
            <a:r>
              <a:rPr lang="ru-RU" sz="1500" b="1" dirty="0">
                <a:solidFill>
                  <a:schemeClr val="bg1"/>
                </a:solidFill>
                <a:latin typeface="Arial Narrow" panose="020B0606020202030204" pitchFamily="34" charset="0"/>
              </a:rPr>
              <a:t>Расходы областного бюджета, млн. рублей</a:t>
            </a:r>
          </a:p>
        </p:txBody>
      </p:sp>
      <p:sp>
        <p:nvSpPr>
          <p:cNvPr id="3" name="Прямоугольник 2"/>
          <p:cNvSpPr/>
          <p:nvPr/>
        </p:nvSpPr>
        <p:spPr>
          <a:xfrm>
            <a:off x="6837715" y="548949"/>
            <a:ext cx="5202231" cy="492430"/>
          </a:xfrm>
          <a:prstGeom prst="rect">
            <a:avLst/>
          </a:prstGeom>
          <a:noFill/>
        </p:spPr>
        <p:txBody>
          <a:bodyPr wrap="square" lIns="91417" tIns="45709" rIns="91417" bIns="45709" rtlCol="0">
            <a:spAutoFit/>
          </a:bodyPr>
          <a:lstStyle/>
          <a:p>
            <a:r>
              <a:rPr lang="ru-RU" sz="1300" dirty="0">
                <a:latin typeface="Arial Black" panose="020B0A04020102020204" pitchFamily="34" charset="0"/>
              </a:rPr>
              <a:t>В разрезе основных функций государственных органов:</a:t>
            </a:r>
          </a:p>
        </p:txBody>
      </p:sp>
      <p:graphicFrame>
        <p:nvGraphicFramePr>
          <p:cNvPr id="13" name="Таблица 12"/>
          <p:cNvGraphicFramePr>
            <a:graphicFrameLocks noGrp="1"/>
          </p:cNvGraphicFramePr>
          <p:nvPr>
            <p:extLst>
              <p:ext uri="{D42A27DB-BD31-4B8C-83A1-F6EECF244321}">
                <p14:modId xmlns:p14="http://schemas.microsoft.com/office/powerpoint/2010/main" val="1776894874"/>
              </p:ext>
            </p:extLst>
          </p:nvPr>
        </p:nvGraphicFramePr>
        <p:xfrm>
          <a:off x="9170348" y="835261"/>
          <a:ext cx="3456380" cy="4277022"/>
        </p:xfrm>
        <a:graphic>
          <a:graphicData uri="http://schemas.openxmlformats.org/drawingml/2006/table">
            <a:tbl>
              <a:tblPr firstRow="1" lastRow="1">
                <a:tableStyleId>{9D7B26C5-4107-4FEC-AEDC-1716B250A1EF}</a:tableStyleId>
              </a:tblPr>
              <a:tblGrid>
                <a:gridCol w="144017"/>
                <a:gridCol w="288032"/>
                <a:gridCol w="1630768"/>
                <a:gridCol w="464521"/>
                <a:gridCol w="464521"/>
                <a:gridCol w="464521"/>
              </a:tblGrid>
              <a:tr h="151644">
                <a:tc gridSpan="2">
                  <a:txBody>
                    <a:bodyPr/>
                    <a:lstStyle/>
                    <a:p>
                      <a:pPr algn="ctr" fontAlgn="ctr"/>
                      <a:r>
                        <a:rPr lang="ru-RU" sz="1000" u="none" strike="noStrike" dirty="0" smtClean="0">
                          <a:effectLst/>
                          <a:latin typeface="Arial Narrow" panose="020B0606020202030204" pitchFamily="34" charset="0"/>
                        </a:rPr>
                        <a:t>Код</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bg1"/>
                    </a:solidFill>
                  </a:tcPr>
                </a:tc>
                <a:tc hMerge="1">
                  <a:txBody>
                    <a:bodyPr/>
                    <a:lstStyle/>
                    <a:p>
                      <a:pPr algn="ctr" fontAlgn="ct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accent4">
                        <a:lumMod val="40000"/>
                        <a:lumOff val="60000"/>
                      </a:schemeClr>
                    </a:solidFill>
                  </a:tcPr>
                </a:tc>
                <a:tc>
                  <a:txBody>
                    <a:bodyPr/>
                    <a:lstStyle/>
                    <a:p>
                      <a:pPr algn="ctr" fontAlgn="ctr"/>
                      <a:r>
                        <a:rPr lang="ru-RU" sz="1000" u="none" strike="noStrike" dirty="0" smtClean="0">
                          <a:effectLst/>
                          <a:latin typeface="Arial Narrow" panose="020B0606020202030204" pitchFamily="34" charset="0"/>
                        </a:rPr>
                        <a:t>Наименование</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bg1"/>
                    </a:solidFill>
                  </a:tcPr>
                </a:tc>
                <a:tc>
                  <a:txBody>
                    <a:bodyPr/>
                    <a:lstStyle/>
                    <a:p>
                      <a:pPr algn="ctr" fontAlgn="ctr"/>
                      <a:r>
                        <a:rPr lang="ru-RU" sz="1000" u="none" strike="noStrike" dirty="0" smtClean="0">
                          <a:effectLst/>
                          <a:latin typeface="Arial Narrow" panose="020B0606020202030204" pitchFamily="34" charset="0"/>
                        </a:rPr>
                        <a:t>201</a:t>
                      </a:r>
                      <a:r>
                        <a:rPr lang="en-US" sz="1000" u="none" strike="noStrike" dirty="0" smtClean="0">
                          <a:effectLst/>
                          <a:latin typeface="Arial Narrow" panose="020B0606020202030204" pitchFamily="34" charset="0"/>
                        </a:rPr>
                        <a:t>9</a:t>
                      </a:r>
                      <a:r>
                        <a:rPr lang="ru-RU" sz="1000" u="none" strike="noStrike" dirty="0" smtClean="0">
                          <a:effectLst/>
                          <a:latin typeface="Arial Narrow" panose="020B0606020202030204" pitchFamily="34" charset="0"/>
                        </a:rPr>
                        <a:t> год</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bg1"/>
                    </a:solidFill>
                  </a:tcPr>
                </a:tc>
                <a:tc>
                  <a:txBody>
                    <a:bodyPr/>
                    <a:lstStyle/>
                    <a:p>
                      <a:pPr algn="ctr" fontAlgn="ctr"/>
                      <a:r>
                        <a:rPr lang="ru-RU" sz="1000" u="none" strike="noStrike" dirty="0" smtClean="0">
                          <a:effectLst/>
                          <a:latin typeface="Arial Narrow" panose="020B0606020202030204" pitchFamily="34" charset="0"/>
                        </a:rPr>
                        <a:t>20</a:t>
                      </a:r>
                      <a:r>
                        <a:rPr lang="en-US" sz="1000" u="none" strike="noStrike" dirty="0" smtClean="0">
                          <a:effectLst/>
                          <a:latin typeface="Arial Narrow" panose="020B0606020202030204" pitchFamily="34" charset="0"/>
                        </a:rPr>
                        <a:t>20</a:t>
                      </a:r>
                      <a:r>
                        <a:rPr lang="ru-RU" sz="1000" u="none" strike="noStrike" dirty="0" smtClean="0">
                          <a:effectLst/>
                          <a:latin typeface="Arial Narrow" panose="020B0606020202030204" pitchFamily="34" charset="0"/>
                        </a:rPr>
                        <a:t> год</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bg1"/>
                    </a:solidFill>
                  </a:tcPr>
                </a:tc>
                <a:tc>
                  <a:txBody>
                    <a:bodyPr/>
                    <a:lstStyle/>
                    <a:p>
                      <a:pPr algn="ctr" fontAlgn="ctr"/>
                      <a:r>
                        <a:rPr lang="ru-RU" sz="1000" u="none" strike="noStrike" dirty="0" smtClean="0">
                          <a:effectLst/>
                          <a:latin typeface="Arial Narrow" panose="020B0606020202030204" pitchFamily="34" charset="0"/>
                        </a:rPr>
                        <a:t>202</a:t>
                      </a:r>
                      <a:r>
                        <a:rPr lang="en-US" sz="1000" u="none" strike="noStrike" dirty="0" smtClean="0">
                          <a:effectLst/>
                          <a:latin typeface="Arial Narrow" panose="020B0606020202030204" pitchFamily="34" charset="0"/>
                        </a:rPr>
                        <a:t>1</a:t>
                      </a:r>
                      <a:r>
                        <a:rPr lang="ru-RU" sz="1000" u="none" strike="noStrike" dirty="0" smtClean="0">
                          <a:effectLst/>
                          <a:latin typeface="Arial Narrow" panose="020B0606020202030204" pitchFamily="34" charset="0"/>
                        </a:rPr>
                        <a:t> год </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solidFill>
                      <a:schemeClr val="bg1"/>
                    </a:solidFill>
                  </a:tcPr>
                </a:tc>
              </a:tr>
              <a:tr h="37256">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6630" marR="6630" marT="6630" marB="0" anchor="ctr"/>
                </a:tc>
                <a:tc rowSpan="3">
                  <a:txBody>
                    <a:bodyPr/>
                    <a:lstStyle/>
                    <a:p>
                      <a:pPr algn="ctr" fontAlgn="ctr"/>
                      <a:r>
                        <a:rPr lang="ru-RU" sz="1000" b="1" u="none" strike="noStrike" dirty="0">
                          <a:effectLst/>
                          <a:latin typeface="Arial Narrow" panose="020B0606020202030204" pitchFamily="34" charset="0"/>
                        </a:rPr>
                        <a:t>0100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Общегосударственные вопросы</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2 </a:t>
                      </a:r>
                      <a:r>
                        <a:rPr lang="ru-RU" sz="1000" u="none" strike="noStrike" kern="1200" dirty="0" smtClean="0">
                          <a:solidFill>
                            <a:schemeClr val="tx1"/>
                          </a:solidFill>
                          <a:effectLst/>
                          <a:latin typeface="Arial Narrow" panose="020B0606020202030204" pitchFamily="34" charset="0"/>
                          <a:ea typeface="+mn-ea"/>
                          <a:cs typeface="+mn-cs"/>
                        </a:rPr>
                        <a:t>993,5</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2 </a:t>
                      </a:r>
                      <a:r>
                        <a:rPr lang="ru-RU" sz="1000" u="none" strike="noStrike" kern="1200" dirty="0" smtClean="0">
                          <a:solidFill>
                            <a:schemeClr val="tx1"/>
                          </a:solidFill>
                          <a:effectLst/>
                          <a:latin typeface="Arial Narrow" panose="020B0606020202030204" pitchFamily="34" charset="0"/>
                          <a:ea typeface="+mn-ea"/>
                          <a:cs typeface="+mn-cs"/>
                        </a:rPr>
                        <a:t>885,4</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2 </a:t>
                      </a:r>
                      <a:r>
                        <a:rPr lang="ru-RU" sz="1000" u="none" strike="noStrike" kern="1200" dirty="0" smtClean="0">
                          <a:solidFill>
                            <a:schemeClr val="tx1"/>
                          </a:solidFill>
                          <a:effectLst/>
                          <a:latin typeface="Arial Narrow" panose="020B0606020202030204" pitchFamily="34" charset="0"/>
                          <a:ea typeface="+mn-ea"/>
                          <a:cs typeface="+mn-cs"/>
                        </a:rPr>
                        <a:t>758,5</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r>
              <a:tr h="145322">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chemeClr val="accent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b="1" u="none" strike="noStrike" dirty="0">
                          <a:effectLst/>
                          <a:latin typeface="Arial Narrow" panose="020B0606020202030204" pitchFamily="34" charset="0"/>
                        </a:rPr>
                        <a:t>0200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Национальная оборона</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18,7</a:t>
                      </a:r>
                    </a:p>
                  </a:txBody>
                  <a:tcPr marL="0" marR="0" marT="0" marB="0" anchor="ctr"/>
                </a:tc>
                <a:tc rowSpan="3">
                  <a:txBody>
                    <a:bodyPr/>
                    <a:lstStyle/>
                    <a:p>
                      <a:pPr algn="ctr" fontAlgn="ctr"/>
                      <a:r>
                        <a:rPr lang="ru-RU" sz="1000" u="none" strike="noStrike" kern="1200">
                          <a:solidFill>
                            <a:schemeClr val="tx1"/>
                          </a:solidFill>
                          <a:effectLst/>
                          <a:latin typeface="Arial Narrow" panose="020B0606020202030204" pitchFamily="34" charset="0"/>
                          <a:ea typeface="+mn-ea"/>
                          <a:cs typeface="+mn-cs"/>
                        </a:rPr>
                        <a:t>18,8</a:t>
                      </a: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19,3</a:t>
                      </a:r>
                    </a:p>
                  </a:txBody>
                  <a:tcPr marL="0" marR="0" marT="0" marB="0" anchor="ctr"/>
                </a:tc>
              </a:tr>
              <a:tr h="145322">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chemeClr val="accent2">
                        <a:lumMod val="75000"/>
                      </a:schemeClr>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45322">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b="1" u="none" strike="noStrike" dirty="0">
                          <a:effectLst/>
                          <a:latin typeface="Arial Narrow" panose="020B0606020202030204" pitchFamily="34" charset="0"/>
                        </a:rPr>
                        <a:t>0300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Национальная безопасность и правоохранительная деятельность</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643,6</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628,6</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627,6</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r>
              <a:tr h="145322">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chemeClr val="accent3">
                        <a:lumMod val="75000"/>
                      </a:schemeClr>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45322">
                <a:tc>
                  <a:txBody>
                    <a:bodyPr/>
                    <a:lstStyle/>
                    <a:p>
                      <a:pPr algn="ctr" fontAlgn="ctr"/>
                      <a:endParaRPr lang="ru-RU" sz="600" b="1" i="0" u="none" strike="noStrike" dirty="0">
                        <a:solidFill>
                          <a:srgbClr val="000000"/>
                        </a:solidFill>
                        <a:effectLst/>
                        <a:latin typeface="Arial Narrow" panose="020B0606020202030204" pitchFamily="34" charset="0"/>
                      </a:endParaRPr>
                    </a:p>
                  </a:txBody>
                  <a:tcPr marL="0" marR="0" marT="0" marB="0" anchor="ct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b="1" u="none" strike="noStrike" dirty="0">
                          <a:effectLst/>
                          <a:latin typeface="Arial Narrow" panose="020B0606020202030204" pitchFamily="34" charset="0"/>
                        </a:rPr>
                        <a:t>0400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Национальная экономика</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10 639,5</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10 297,0</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12 717,0</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r>
              <a:tr h="145322">
                <a:tc>
                  <a:txBody>
                    <a:bodyPr/>
                    <a:lstStyle/>
                    <a:p>
                      <a:pPr algn="ctr" fontAlgn="ctr"/>
                      <a:endParaRPr lang="ru-RU" sz="1000" b="1" i="0" u="none" strike="noStrike" kern="1200" dirty="0">
                        <a:solidFill>
                          <a:srgbClr val="000000"/>
                        </a:solidFill>
                        <a:effectLst/>
                        <a:latin typeface="Arial Narrow" panose="020B0606020202030204" pitchFamily="34" charset="0"/>
                        <a:ea typeface="+mn-ea"/>
                        <a:cs typeface="+mn-cs"/>
                      </a:endParaRPr>
                    </a:p>
                  </a:txBody>
                  <a:tcPr marL="0" marR="0" marT="0" marB="0" anchor="ctr">
                    <a:solidFill>
                      <a:schemeClr val="accent4">
                        <a:lumMod val="75000"/>
                      </a:schemeClr>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58129">
                <a:tc>
                  <a:txBody>
                    <a:bodyPr/>
                    <a:lstStyle/>
                    <a:p>
                      <a:pPr algn="ctr" fontAlgn="ctr"/>
                      <a:endParaRPr lang="ru-RU" sz="400" b="1" i="0" u="none" strike="noStrike" dirty="0">
                        <a:solidFill>
                          <a:schemeClr val="accent3">
                            <a:lumMod val="75000"/>
                          </a:schemeClr>
                        </a:solidFill>
                        <a:effectLst/>
                        <a:latin typeface="Arial Narrow" panose="020B0606020202030204" pitchFamily="34" charset="0"/>
                      </a:endParaRPr>
                    </a:p>
                  </a:txBody>
                  <a:tcPr marL="0" marR="0" marT="0" marB="0" anchor="ctr">
                    <a:noFill/>
                  </a:tcPr>
                </a:tc>
                <a:tc rowSpan="3">
                  <a:txBody>
                    <a:bodyPr/>
                    <a:lstStyle/>
                    <a:p>
                      <a:pPr algn="ctr" fontAlgn="ctr"/>
                      <a:r>
                        <a:rPr lang="ru-RU" sz="1000" b="1" u="none" strike="noStrike" dirty="0">
                          <a:effectLst/>
                          <a:latin typeface="Arial Narrow" panose="020B0606020202030204" pitchFamily="34" charset="0"/>
                        </a:rPr>
                        <a:t>0500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Жилищно-коммунальное хозяйство</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3 814,7</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3 682,9</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3 357,8</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r>
              <a:tr h="145322">
                <a:tc>
                  <a:txBody>
                    <a:bodyPr/>
                    <a:lstStyle/>
                    <a:p>
                      <a:pPr algn="ctr" fontAlgn="ctr"/>
                      <a:endParaRPr lang="ru-RU" sz="1000" b="1" i="0" u="none" strike="noStrike" dirty="0">
                        <a:solidFill>
                          <a:schemeClr val="accent3">
                            <a:lumMod val="75000"/>
                          </a:schemeClr>
                        </a:solidFill>
                        <a:effectLst/>
                        <a:latin typeface="Arial Narrow" panose="020B0606020202030204" pitchFamily="34" charset="0"/>
                      </a:endParaRPr>
                    </a:p>
                  </a:txBody>
                  <a:tcPr marL="0" marR="0" marT="0" marB="0" anchor="ctr">
                    <a:solidFill>
                      <a:srgbClr val="009999"/>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87193">
                <a:tc>
                  <a:txBody>
                    <a:bodyPr/>
                    <a:lstStyle/>
                    <a:p>
                      <a:pPr algn="ctr" fontAlgn="ctr"/>
                      <a:endParaRPr lang="ru-RU" sz="400" b="1" i="0" u="none" strike="noStrike" dirty="0">
                        <a:solidFill>
                          <a:schemeClr val="accent3">
                            <a:lumMod val="75000"/>
                          </a:schemeClr>
                        </a:solidFill>
                        <a:effectLst/>
                        <a:latin typeface="Arial Narrow" panose="020B0606020202030204" pitchFamily="34" charset="0"/>
                      </a:endParaRPr>
                    </a:p>
                  </a:txBody>
                  <a:tcPr marL="0" marR="0" marT="0" marB="0" anchor="ctr">
                    <a:no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rowSpan="3">
                  <a:txBody>
                    <a:bodyPr/>
                    <a:lstStyle/>
                    <a:p>
                      <a:pPr algn="ctr" fontAlgn="ctr"/>
                      <a:r>
                        <a:rPr lang="ru-RU" sz="1000" b="1" u="none" strike="noStrike" dirty="0">
                          <a:effectLst/>
                          <a:latin typeface="Arial Narrow" panose="020B0606020202030204" pitchFamily="34" charset="0"/>
                        </a:rPr>
                        <a:t>0600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Охрана окружающей среды</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104,3</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107,6</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107,8</a:t>
                      </a:r>
                    </a:p>
                  </a:txBody>
                  <a:tcPr marL="0" marR="0" marT="0" marB="0" anchor="ctr"/>
                </a:tc>
              </a:tr>
              <a:tr h="145322">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chemeClr val="accent6">
                        <a:lumMod val="75000"/>
                      </a:schemeClr>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rowSpan="3">
                  <a:txBody>
                    <a:bodyPr/>
                    <a:lstStyle/>
                    <a:p>
                      <a:pPr algn="ctr" fontAlgn="ctr"/>
                      <a:r>
                        <a:rPr lang="ru-RU" sz="1000" b="1" u="none" strike="noStrike" dirty="0">
                          <a:effectLst/>
                          <a:latin typeface="Arial Narrow" panose="020B0606020202030204" pitchFamily="34" charset="0"/>
                        </a:rPr>
                        <a:t>0700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Образование</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19 063,8</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18 345,5</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17 </a:t>
                      </a:r>
                      <a:r>
                        <a:rPr lang="ru-RU" sz="1000" u="none" strike="noStrike" kern="1200" dirty="0" smtClean="0">
                          <a:solidFill>
                            <a:schemeClr val="tx1"/>
                          </a:solidFill>
                          <a:effectLst/>
                          <a:latin typeface="Arial Narrow" panose="020B0606020202030204" pitchFamily="34" charset="0"/>
                          <a:ea typeface="+mn-ea"/>
                          <a:cs typeface="+mn-cs"/>
                        </a:rPr>
                        <a:t>787,3</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r>
              <a:tr h="145322">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chemeClr val="accent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rowSpan="3">
                  <a:txBody>
                    <a:bodyPr/>
                    <a:lstStyle/>
                    <a:p>
                      <a:pPr algn="ctr" fontAlgn="ctr"/>
                      <a:r>
                        <a:rPr lang="ru-RU" sz="1000" b="1" u="none" strike="noStrike" dirty="0">
                          <a:effectLst/>
                          <a:latin typeface="Arial Narrow" panose="020B0606020202030204" pitchFamily="34" charset="0"/>
                        </a:rPr>
                        <a:t>0800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Культура, кинематография</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1 </a:t>
                      </a:r>
                      <a:r>
                        <a:rPr lang="ru-RU" sz="1000" u="none" strike="noStrike" kern="1200" dirty="0" smtClean="0">
                          <a:solidFill>
                            <a:schemeClr val="tx1"/>
                          </a:solidFill>
                          <a:effectLst/>
                          <a:latin typeface="Arial Narrow" panose="020B0606020202030204" pitchFamily="34" charset="0"/>
                          <a:ea typeface="+mn-ea"/>
                          <a:cs typeface="+mn-cs"/>
                        </a:rPr>
                        <a:t>427,8</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1 </a:t>
                      </a:r>
                      <a:r>
                        <a:rPr lang="ru-RU" sz="1000" u="none" strike="noStrike" kern="1200" dirty="0" smtClean="0">
                          <a:solidFill>
                            <a:schemeClr val="tx1"/>
                          </a:solidFill>
                          <a:effectLst/>
                          <a:latin typeface="Arial Narrow" panose="020B0606020202030204" pitchFamily="34" charset="0"/>
                          <a:ea typeface="+mn-ea"/>
                          <a:cs typeface="+mn-cs"/>
                        </a:rPr>
                        <a:t>388,0</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1 388,2</a:t>
                      </a:r>
                    </a:p>
                  </a:txBody>
                  <a:tcPr marL="0" marR="0" marT="0" marB="0" anchor="ctr"/>
                </a:tc>
              </a:tr>
              <a:tr h="145322">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rgbClr val="C00000"/>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rowSpan="3">
                  <a:txBody>
                    <a:bodyPr/>
                    <a:lstStyle/>
                    <a:p>
                      <a:pPr algn="ctr" fontAlgn="ctr"/>
                      <a:r>
                        <a:rPr lang="ru-RU" sz="1000" b="1" u="none" strike="noStrike" dirty="0">
                          <a:effectLst/>
                          <a:latin typeface="Arial Narrow" panose="020B0606020202030204" pitchFamily="34" charset="0"/>
                        </a:rPr>
                        <a:t>0900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kern="1200" dirty="0">
                          <a:solidFill>
                            <a:schemeClr val="tx1"/>
                          </a:solidFill>
                          <a:effectLst/>
                          <a:latin typeface="Arial Narrow" panose="020B0606020202030204" pitchFamily="34" charset="0"/>
                          <a:ea typeface="+mn-ea"/>
                          <a:cs typeface="+mn-cs"/>
                        </a:rPr>
                        <a:t>Здравоохранение</a:t>
                      </a: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6 353,4</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6 871,8</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6 006,1</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r>
              <a:tr h="145322">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chemeClr val="accent3"/>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rowSpan="3">
                  <a:txBody>
                    <a:bodyPr/>
                    <a:lstStyle/>
                    <a:p>
                      <a:pPr algn="ctr" fontAlgn="ctr"/>
                      <a:r>
                        <a:rPr lang="ru-RU" sz="1000" b="1" u="none" strike="noStrike" dirty="0">
                          <a:effectLst/>
                          <a:latin typeface="Arial Narrow" panose="020B0606020202030204" pitchFamily="34" charset="0"/>
                        </a:rPr>
                        <a:t>1000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Социальная политика</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18 </a:t>
                      </a:r>
                      <a:r>
                        <a:rPr lang="ru-RU" sz="1000" u="none" strike="noStrike" kern="1200" dirty="0" smtClean="0">
                          <a:solidFill>
                            <a:schemeClr val="tx1"/>
                          </a:solidFill>
                          <a:effectLst/>
                          <a:latin typeface="Arial Narrow" panose="020B0606020202030204" pitchFamily="34" charset="0"/>
                          <a:ea typeface="+mn-ea"/>
                          <a:cs typeface="+mn-cs"/>
                        </a:rPr>
                        <a:t>702,9</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18 </a:t>
                      </a:r>
                      <a:r>
                        <a:rPr lang="ru-RU" sz="1000" u="none" strike="noStrike" kern="1200" dirty="0" smtClean="0">
                          <a:solidFill>
                            <a:schemeClr val="tx1"/>
                          </a:solidFill>
                          <a:effectLst/>
                          <a:latin typeface="Arial Narrow" panose="020B0606020202030204" pitchFamily="34" charset="0"/>
                          <a:ea typeface="+mn-ea"/>
                          <a:cs typeface="+mn-cs"/>
                        </a:rPr>
                        <a:t>113,9</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18 </a:t>
                      </a:r>
                      <a:r>
                        <a:rPr lang="ru-RU" sz="1000" u="none" strike="noStrike" kern="1200" dirty="0" smtClean="0">
                          <a:solidFill>
                            <a:schemeClr val="tx1"/>
                          </a:solidFill>
                          <a:effectLst/>
                          <a:latin typeface="Arial Narrow" panose="020B0606020202030204" pitchFamily="34" charset="0"/>
                          <a:ea typeface="+mn-ea"/>
                          <a:cs typeface="+mn-cs"/>
                        </a:rPr>
                        <a:t>108,5</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r>
              <a:tr h="145322">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chemeClr val="accent4">
                        <a:alpha val="75000"/>
                      </a:schemeClr>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solidFill>
                      <a:schemeClr val="bg1"/>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noFill/>
                  </a:tcPr>
                </a:tc>
                <a:tc rowSpan="3">
                  <a:txBody>
                    <a:bodyPr/>
                    <a:lstStyle/>
                    <a:p>
                      <a:pPr algn="ctr" fontAlgn="ctr"/>
                      <a:r>
                        <a:rPr lang="ru-RU" sz="1000" b="1" u="none" strike="noStrike">
                          <a:effectLst/>
                          <a:latin typeface="Arial Narrow" panose="020B0606020202030204" pitchFamily="34" charset="0"/>
                        </a:rPr>
                        <a:t>1100</a:t>
                      </a:r>
                      <a:endParaRPr lang="ru-RU" sz="1000" b="1" i="0" u="none" strike="noStrike">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Физическая культура и спорт</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442,2</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376,6</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c rowSpan="3">
                  <a:txBody>
                    <a:bodyPr/>
                    <a:lstStyle/>
                    <a:p>
                      <a:pPr algn="ctr" fontAlgn="ctr"/>
                      <a:r>
                        <a:rPr lang="ru-RU" sz="1000" u="none" strike="noStrike" kern="1200" dirty="0" smtClean="0">
                          <a:solidFill>
                            <a:schemeClr val="tx1"/>
                          </a:solidFill>
                          <a:effectLst/>
                          <a:latin typeface="Arial Narrow" panose="020B0606020202030204" pitchFamily="34" charset="0"/>
                          <a:ea typeface="+mn-ea"/>
                          <a:cs typeface="+mn-cs"/>
                        </a:rPr>
                        <a:t>419,7</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r>
              <a:tr h="145322">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rgbClr val="66CCFF"/>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1402">
                <a:tc>
                  <a:txBody>
                    <a:bodyPr/>
                    <a:lstStyle/>
                    <a:p>
                      <a:pPr algn="ctr" fontAlgn="ctr"/>
                      <a:endParaRPr lang="ru-RU" sz="100" b="1" i="0" u="none" strike="noStrike" dirty="0">
                        <a:solidFill>
                          <a:srgbClr val="000000"/>
                        </a:solidFill>
                        <a:effectLst/>
                        <a:latin typeface="Arial Narrow" panose="020B0606020202030204" pitchFamily="34" charset="0"/>
                      </a:endParaRPr>
                    </a:p>
                  </a:txBody>
                  <a:tcPr marL="0" marR="0" marT="0" marB="0" anchor="ctr">
                    <a:no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45322">
                <a:tc>
                  <a:txBody>
                    <a:bodyPr/>
                    <a:lstStyle/>
                    <a:p>
                      <a:pPr algn="ctr" fontAlgn="ctr"/>
                      <a:endParaRPr lang="en-US" sz="1000" b="1" i="0" u="none" strike="noStrike" dirty="0" smtClean="0">
                        <a:solidFill>
                          <a:srgbClr val="000000"/>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r>
                        <a:rPr lang="ru-RU" sz="1000" b="1" u="none" strike="noStrike" dirty="0">
                          <a:effectLst/>
                          <a:latin typeface="Arial Narrow" panose="020B0606020202030204" pitchFamily="34" charset="0"/>
                        </a:rPr>
                        <a:t>1200</a:t>
                      </a:r>
                      <a:endParaRPr lang="ru-RU" sz="1000" b="1"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t"/>
                      <a:r>
                        <a:rPr lang="ru-RU" sz="1000" u="none" strike="noStrike" dirty="0">
                          <a:effectLst/>
                          <a:latin typeface="Arial Narrow" panose="020B0606020202030204" pitchFamily="34" charset="0"/>
                        </a:rPr>
                        <a:t>Средства массовой информации</a:t>
                      </a:r>
                      <a:endParaRPr lang="ru-RU" sz="1000" b="1" i="0" u="none" strike="noStrike" dirty="0">
                        <a:solidFill>
                          <a:srgbClr val="000000"/>
                        </a:solidFill>
                        <a:effectLst/>
                        <a:latin typeface="Arial Narrow" panose="020B0606020202030204" pitchFamily="34" charset="0"/>
                      </a:endParaRPr>
                    </a:p>
                  </a:txBody>
                  <a:tcPr marL="0" marR="0" marT="0" marB="0"/>
                </a:tc>
                <a:tc>
                  <a:txBody>
                    <a:bodyPr/>
                    <a:lstStyle/>
                    <a:p>
                      <a:pPr algn="ctr" fontAlgn="ctr"/>
                      <a:r>
                        <a:rPr lang="ru-RU" sz="1000" u="none" strike="noStrike" kern="1200">
                          <a:solidFill>
                            <a:schemeClr val="tx1"/>
                          </a:solidFill>
                          <a:effectLst/>
                          <a:latin typeface="Arial Narrow" panose="020B0606020202030204" pitchFamily="34" charset="0"/>
                          <a:ea typeface="+mn-ea"/>
                          <a:cs typeface="+mn-cs"/>
                        </a:rPr>
                        <a:t>113,3</a:t>
                      </a:r>
                    </a:p>
                  </a:txBody>
                  <a:tcPr marL="0" marR="0" marT="0" marB="0" anchor="ctr"/>
                </a:tc>
                <a:tc>
                  <a:txBody>
                    <a:bodyPr/>
                    <a:lstStyle/>
                    <a:p>
                      <a:pPr algn="ctr" fontAlgn="ctr"/>
                      <a:r>
                        <a:rPr lang="ru-RU" sz="1000" u="none" strike="noStrike" kern="1200">
                          <a:solidFill>
                            <a:schemeClr val="tx1"/>
                          </a:solidFill>
                          <a:effectLst/>
                          <a:latin typeface="Arial Narrow" panose="020B0606020202030204" pitchFamily="34" charset="0"/>
                          <a:ea typeface="+mn-ea"/>
                          <a:cs typeface="+mn-cs"/>
                        </a:rPr>
                        <a:t>113,3</a:t>
                      </a:r>
                    </a:p>
                  </a:txBody>
                  <a:tcPr marL="0" marR="0" marT="0" marB="0" anchor="ctr"/>
                </a:tc>
                <a:tc>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113,3</a:t>
                      </a:r>
                    </a:p>
                  </a:txBody>
                  <a:tcPr marL="0" marR="0" marT="0" marB="0" anchor="ctr"/>
                </a:tc>
              </a:tr>
              <a:tr h="87193">
                <a:tc>
                  <a:txBody>
                    <a:bodyPr/>
                    <a:lstStyle/>
                    <a:p>
                      <a:pPr algn="ctr" fontAlgn="ctr"/>
                      <a:endParaRPr lang="ru-RU" sz="6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b="1" u="none" strike="noStrike" dirty="0">
                          <a:effectLst/>
                          <a:latin typeface="Arial Narrow" panose="020B0606020202030204" pitchFamily="34" charset="0"/>
                        </a:rPr>
                        <a:t>1300</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l" fontAlgn="t"/>
                      <a:r>
                        <a:rPr lang="ru-RU" sz="1000" u="none" strike="noStrike" dirty="0">
                          <a:effectLst/>
                          <a:latin typeface="Arial Narrow" panose="020B0606020202030204" pitchFamily="34" charset="0"/>
                        </a:rPr>
                        <a:t>Обслуживание государственного и муниципального долга</a:t>
                      </a:r>
                      <a:endParaRPr lang="ru-RU" sz="1000" b="1"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2 609,4</a:t>
                      </a:r>
                    </a:p>
                  </a:txBody>
                  <a:tcPr marL="0" marR="0" marT="0" marB="0" anchor="ctr"/>
                </a:tc>
                <a:tc rowSpan="3">
                  <a:txBody>
                    <a:bodyPr/>
                    <a:lstStyle/>
                    <a:p>
                      <a:pPr algn="ctr" fontAlgn="ctr"/>
                      <a:r>
                        <a:rPr lang="ru-RU" sz="1000" u="none" strike="noStrike" kern="1200">
                          <a:solidFill>
                            <a:schemeClr val="tx1"/>
                          </a:solidFill>
                          <a:effectLst/>
                          <a:latin typeface="Arial Narrow" panose="020B0606020202030204" pitchFamily="34" charset="0"/>
                          <a:ea typeface="+mn-ea"/>
                          <a:cs typeface="+mn-cs"/>
                        </a:rPr>
                        <a:t>2 538,8</a:t>
                      </a: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2 </a:t>
                      </a:r>
                      <a:r>
                        <a:rPr lang="ru-RU" sz="1000" u="none" strike="noStrike" kern="1200" dirty="0" smtClean="0">
                          <a:solidFill>
                            <a:schemeClr val="tx1"/>
                          </a:solidFill>
                          <a:effectLst/>
                          <a:latin typeface="Arial Narrow" panose="020B0606020202030204" pitchFamily="34" charset="0"/>
                          <a:ea typeface="+mn-ea"/>
                          <a:cs typeface="+mn-cs"/>
                        </a:rPr>
                        <a:t>566,7</a:t>
                      </a:r>
                      <a:endParaRPr lang="ru-RU" sz="1000" u="none" strike="noStrike" kern="1200" dirty="0">
                        <a:solidFill>
                          <a:schemeClr val="tx1"/>
                        </a:solidFill>
                        <a:effectLst/>
                        <a:latin typeface="Arial Narrow" panose="020B0606020202030204" pitchFamily="34" charset="0"/>
                        <a:ea typeface="+mn-ea"/>
                        <a:cs typeface="+mn-cs"/>
                      </a:endParaRPr>
                    </a:p>
                  </a:txBody>
                  <a:tcPr marL="0" marR="0" marT="0" marB="0" anchor="ctr"/>
                </a:tc>
              </a:tr>
              <a:tr h="145322">
                <a:tc>
                  <a:txBody>
                    <a:bodyPr/>
                    <a:lstStyle/>
                    <a:p>
                      <a:pPr algn="ctr" fontAlgn="ctr"/>
                      <a:endParaRPr lang="en-US" sz="1000" b="1" i="0" u="none" strike="noStrike" dirty="0" smtClean="0">
                        <a:solidFill>
                          <a:srgbClr val="000000"/>
                        </a:solidFill>
                        <a:effectLst/>
                        <a:latin typeface="Arial Narrow" panose="020B0606020202030204" pitchFamily="34" charset="0"/>
                      </a:endParaRPr>
                    </a:p>
                  </a:txBody>
                  <a:tcPr marL="0" marR="0" marT="0" marB="0" anchor="ctr">
                    <a:solidFill>
                      <a:schemeClr val="accent1">
                        <a:lumMod val="40000"/>
                        <a:lumOff val="60000"/>
                      </a:schemeClr>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96032">
                <a:tc>
                  <a:txBody>
                    <a:bodyPr/>
                    <a:lstStyle/>
                    <a:p>
                      <a:pPr algn="ctr" fontAlgn="ctr"/>
                      <a:endParaRPr lang="ru-RU" sz="400" b="1" i="0" u="none" strike="noStrike" dirty="0">
                        <a:solidFill>
                          <a:srgbClr val="000000"/>
                        </a:solidFill>
                        <a:effectLst/>
                        <a:latin typeface="Arial Narrow" panose="020B0606020202030204" pitchFamily="34" charset="0"/>
                      </a:endParaRPr>
                    </a:p>
                  </a:txBody>
                  <a:tcPr marL="0" marR="0" marT="0" marB="0" anchor="ct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45322">
                <a:tc>
                  <a:txBody>
                    <a:bodyPr/>
                    <a:lstStyle/>
                    <a:p>
                      <a:pPr algn="ctr" fontAlgn="ctr"/>
                      <a:endParaRPr lang="en-US" sz="1000" b="1" i="0" u="none" strike="noStrike" dirty="0" smtClean="0">
                        <a:solidFill>
                          <a:srgbClr val="000000"/>
                        </a:solidFill>
                        <a:effectLst/>
                        <a:latin typeface="Arial Narrow" panose="020B0606020202030204" pitchFamily="34" charset="0"/>
                      </a:endParaRPr>
                    </a:p>
                  </a:txBody>
                  <a:tcPr marL="0" marR="0" marT="0" marB="0" anchor="ctr">
                    <a:solidFill>
                      <a:schemeClr val="accent2">
                        <a:lumMod val="60000"/>
                        <a:lumOff val="40000"/>
                        <a:alpha val="51000"/>
                      </a:schemeClr>
                    </a:solidFill>
                  </a:tcPr>
                </a:tc>
                <a:tc rowSpan="3">
                  <a:txBody>
                    <a:bodyPr/>
                    <a:lstStyle/>
                    <a:p>
                      <a:pPr algn="ctr" fontAlgn="ctr"/>
                      <a:r>
                        <a:rPr lang="ru-RU" sz="1000" b="1" u="none" strike="noStrike" dirty="0">
                          <a:effectLst/>
                          <a:latin typeface="Arial Narrow" panose="020B0606020202030204" pitchFamily="34" charset="0"/>
                        </a:rPr>
                        <a:t>1400</a:t>
                      </a:r>
                      <a:endParaRPr lang="ru-RU" sz="1000" b="1" i="0" u="none" strike="noStrike" dirty="0">
                        <a:solidFill>
                          <a:srgbClr val="000000"/>
                        </a:solidFill>
                        <a:effectLst/>
                        <a:latin typeface="Arial Narrow" panose="020B0606020202030204" pitchFamily="34" charset="0"/>
                      </a:endParaRPr>
                    </a:p>
                  </a:txBody>
                  <a:tcPr marL="0" marR="0" marT="0" marB="0"/>
                </a:tc>
                <a:tc rowSpan="3">
                  <a:txBody>
                    <a:bodyPr/>
                    <a:lstStyle/>
                    <a:p>
                      <a:pPr algn="l" fontAlgn="t"/>
                      <a:r>
                        <a:rPr lang="ru-RU" sz="1000" u="none" strike="noStrike" dirty="0">
                          <a:effectLst/>
                          <a:latin typeface="Arial Narrow" panose="020B0606020202030204" pitchFamily="34" charset="0"/>
                        </a:rPr>
                        <a:t>Межбюджетные трансферты общего характера бюджетам бюджетной системы Российской Федерации</a:t>
                      </a:r>
                      <a:endParaRPr lang="ru-RU" sz="1000" b="1" i="0" u="none" strike="noStrike" dirty="0">
                        <a:solidFill>
                          <a:srgbClr val="000000"/>
                        </a:solidFill>
                        <a:effectLst/>
                        <a:latin typeface="Arial Narrow" panose="020B0606020202030204" pitchFamily="34" charset="0"/>
                      </a:endParaRPr>
                    </a:p>
                  </a:txBody>
                  <a:tcPr marL="0" marR="0" marT="0" marB="0" anchor="b"/>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4 230,1</a:t>
                      </a:r>
                    </a:p>
                  </a:txBody>
                  <a:tcPr marL="0" marR="0" marT="0" marB="0" anchor="ctr"/>
                </a:tc>
                <a:tc rowSpan="3">
                  <a:txBody>
                    <a:bodyPr/>
                    <a:lstStyle/>
                    <a:p>
                      <a:pPr algn="ctr" fontAlgn="ctr"/>
                      <a:r>
                        <a:rPr lang="ru-RU" sz="1000" u="none" strike="noStrike" kern="1200">
                          <a:solidFill>
                            <a:schemeClr val="tx1"/>
                          </a:solidFill>
                          <a:effectLst/>
                          <a:latin typeface="Arial Narrow" panose="020B0606020202030204" pitchFamily="34" charset="0"/>
                          <a:ea typeface="+mn-ea"/>
                          <a:cs typeface="+mn-cs"/>
                        </a:rPr>
                        <a:t>1 998,5</a:t>
                      </a:r>
                    </a:p>
                  </a:txBody>
                  <a:tcPr marL="0" marR="0" marT="0" marB="0" anchor="ctr"/>
                </a:tc>
                <a:tc rowSpan="3">
                  <a:txBody>
                    <a:bodyPr/>
                    <a:lstStyle/>
                    <a:p>
                      <a:pPr algn="ctr" fontAlgn="ctr"/>
                      <a:r>
                        <a:rPr lang="ru-RU" sz="1000" u="none" strike="noStrike" kern="1200" dirty="0">
                          <a:solidFill>
                            <a:schemeClr val="tx1"/>
                          </a:solidFill>
                          <a:effectLst/>
                          <a:latin typeface="Arial Narrow" panose="020B0606020202030204" pitchFamily="34" charset="0"/>
                          <a:ea typeface="+mn-ea"/>
                          <a:cs typeface="+mn-cs"/>
                        </a:rPr>
                        <a:t>519,4</a:t>
                      </a:r>
                    </a:p>
                  </a:txBody>
                  <a:tcPr marL="0" marR="0" marT="0" marB="0" anchor="ctr"/>
                </a:tc>
              </a:tr>
              <a:tr h="145322">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no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290644">
                <a:tc>
                  <a:txBody>
                    <a:bodyPr/>
                    <a:lstStyle/>
                    <a:p>
                      <a:pPr algn="ctr" fontAlgn="ctr"/>
                      <a:endParaRPr lang="ru-RU" sz="1000" b="1" i="0" u="none" strike="noStrike" dirty="0">
                        <a:solidFill>
                          <a:srgbClr val="000000"/>
                        </a:solidFill>
                        <a:effectLst/>
                        <a:latin typeface="Arial Narrow" panose="020B0606020202030204" pitchFamily="34" charset="0"/>
                      </a:endParaRPr>
                    </a:p>
                  </a:txBody>
                  <a:tcPr marL="0" marR="0" marT="0" marB="0" anchor="ct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45322">
                <a:tc>
                  <a:txBody>
                    <a:bodyPr/>
                    <a:lstStyle/>
                    <a:p>
                      <a:pPr algn="l" fontAlgn="ctr"/>
                      <a:endParaRPr lang="ru-RU" sz="1000" b="1" i="0" u="none" strike="noStrike" dirty="0">
                        <a:solidFill>
                          <a:srgbClr val="000000"/>
                        </a:solidFill>
                        <a:effectLst/>
                        <a:latin typeface="Arial Narrow" panose="020B0606020202030204" pitchFamily="34" charset="0"/>
                      </a:endParaRPr>
                    </a:p>
                  </a:txBody>
                  <a:tcPr marL="0" marR="0" marT="0" marB="0" anchor="ctr">
                    <a:solidFill>
                      <a:schemeClr val="accent3">
                        <a:lumMod val="60000"/>
                        <a:lumOff val="40000"/>
                      </a:schemeClr>
                    </a:solidFill>
                  </a:tcPr>
                </a:tc>
                <a:tc gridSpan="2">
                  <a:txBody>
                    <a:bodyPr/>
                    <a:lstStyle/>
                    <a:p>
                      <a:pPr algn="l" fontAlgn="ctr"/>
                      <a:r>
                        <a:rPr lang="ru-RU" sz="1000" b="1" u="none" strike="noStrike" dirty="0">
                          <a:effectLst/>
                          <a:latin typeface="Arial Narrow" panose="020B0606020202030204" pitchFamily="34" charset="0"/>
                        </a:rPr>
                        <a:t>Условно утвержденные расходы</a:t>
                      </a:r>
                      <a:endParaRPr lang="ru-RU" sz="1000" b="1" i="0" u="none" strike="noStrike" dirty="0">
                        <a:solidFill>
                          <a:srgbClr val="000000"/>
                        </a:solidFill>
                        <a:effectLst/>
                        <a:latin typeface="Arial Narrow" panose="020B0606020202030204" pitchFamily="34" charset="0"/>
                      </a:endParaRPr>
                    </a:p>
                  </a:txBody>
                  <a:tcPr marL="0" marR="0" marT="0" marB="0" anchor="ctr"/>
                </a:tc>
                <a:tc hMerge="1">
                  <a:txBody>
                    <a:bodyPr/>
                    <a:lstStyle/>
                    <a:p>
                      <a:endParaRPr lang="ru-RU"/>
                    </a:p>
                  </a:txBody>
                  <a:tcPr/>
                </a:tc>
                <a:tc>
                  <a:txBody>
                    <a:bodyPr/>
                    <a:lstStyle/>
                    <a:p>
                      <a:pPr algn="ctr" fontAlgn="ctr"/>
                      <a:r>
                        <a:rPr lang="ru-RU" sz="1000" b="1" i="0" u="none" strike="noStrike">
                          <a:solidFill>
                            <a:srgbClr val="000000"/>
                          </a:solidFill>
                          <a:effectLst/>
                          <a:latin typeface="Arial Narrow" panose="020B0606020202030204" pitchFamily="34" charset="0"/>
                        </a:rPr>
                        <a:t>0,0</a:t>
                      </a:r>
                    </a:p>
                  </a:txBody>
                  <a:tcPr marL="0" marR="0" marT="0" marB="0" anchor="ctr"/>
                </a:tc>
                <a:tc>
                  <a:txBody>
                    <a:bodyPr/>
                    <a:lstStyle/>
                    <a:p>
                      <a:pPr algn="ctr" fontAlgn="ctr"/>
                      <a:r>
                        <a:rPr lang="ru-RU" sz="1000" b="1" i="0" u="none" strike="noStrike" dirty="0">
                          <a:solidFill>
                            <a:srgbClr val="000000"/>
                          </a:solidFill>
                          <a:effectLst/>
                          <a:latin typeface="Arial Narrow" panose="020B0606020202030204" pitchFamily="34" charset="0"/>
                        </a:rPr>
                        <a:t>6 </a:t>
                      </a:r>
                      <a:r>
                        <a:rPr lang="ru-RU" sz="1000" b="1" i="0" u="none" strike="noStrike" dirty="0" smtClean="0">
                          <a:solidFill>
                            <a:srgbClr val="000000"/>
                          </a:solidFill>
                          <a:effectLst/>
                          <a:latin typeface="Arial Narrow" panose="020B0606020202030204" pitchFamily="34" charset="0"/>
                        </a:rPr>
                        <a:t>425,5</a:t>
                      </a:r>
                      <a:endParaRPr lang="ru-RU" sz="1000" b="1" i="0" u="none" strike="noStrike" dirty="0">
                        <a:solidFill>
                          <a:srgbClr val="000000"/>
                        </a:solidFill>
                        <a:effectLst/>
                        <a:latin typeface="Arial Narrow" panose="020B0606020202030204" pitchFamily="34" charset="0"/>
                      </a:endParaRPr>
                    </a:p>
                  </a:txBody>
                  <a:tcPr marL="0" marR="0" marT="0" marB="0" anchor="ctr"/>
                </a:tc>
                <a:tc>
                  <a:txBody>
                    <a:bodyPr/>
                    <a:lstStyle/>
                    <a:p>
                      <a:pPr algn="ctr" fontAlgn="ctr"/>
                      <a:r>
                        <a:rPr lang="ru-RU" sz="1000" b="1" i="0" u="none" strike="noStrike" dirty="0" smtClean="0">
                          <a:solidFill>
                            <a:srgbClr val="000000"/>
                          </a:solidFill>
                          <a:effectLst/>
                          <a:latin typeface="Arial Narrow" panose="020B0606020202030204" pitchFamily="34" charset="0"/>
                        </a:rPr>
                        <a:t>14 979,2</a:t>
                      </a:r>
                      <a:endParaRPr lang="ru-RU" sz="1000" b="1" i="0" u="none" strike="noStrike" dirty="0">
                        <a:solidFill>
                          <a:srgbClr val="000000"/>
                        </a:solidFill>
                        <a:effectLst/>
                        <a:latin typeface="Arial Narrow" panose="020B0606020202030204" pitchFamily="34" charset="0"/>
                      </a:endParaRPr>
                    </a:p>
                  </a:txBody>
                  <a:tcPr marL="0" marR="0" marT="0" marB="0" anchor="ctr"/>
                </a:tc>
              </a:tr>
              <a:tr h="151644">
                <a:tc>
                  <a:txBody>
                    <a:bodyPr/>
                    <a:lstStyle/>
                    <a:p>
                      <a:pPr algn="l" fontAlgn="ctr"/>
                      <a:endParaRPr lang="ru-RU" sz="1000" b="1" i="0" u="none" strike="noStrike" dirty="0">
                        <a:solidFill>
                          <a:srgbClr val="000000"/>
                        </a:solidFill>
                        <a:effectLst/>
                        <a:latin typeface="Arial Narrow" panose="020B0606020202030204" pitchFamily="34" charset="0"/>
                      </a:endParaRPr>
                    </a:p>
                  </a:txBody>
                  <a:tcPr marL="6630" marR="6630" marT="6630" marB="0" anchor="ctr">
                    <a:noFill/>
                  </a:tcPr>
                </a:tc>
                <a:tc gridSpan="2">
                  <a:txBody>
                    <a:bodyPr/>
                    <a:lstStyle/>
                    <a:p>
                      <a:pPr algn="l" fontAlgn="ctr"/>
                      <a:r>
                        <a:rPr lang="ru-RU" sz="1000" b="1" u="none" strike="noStrike" dirty="0" smtClean="0">
                          <a:effectLst/>
                          <a:latin typeface="Arial Narrow" panose="020B0606020202030204" pitchFamily="34" charset="0"/>
                        </a:rPr>
                        <a:t>Всего</a:t>
                      </a:r>
                      <a:endParaRPr lang="ru-RU" sz="1000" b="1" i="0" u="none" strike="noStrike" dirty="0">
                        <a:solidFill>
                          <a:srgbClr val="000000"/>
                        </a:solidFill>
                        <a:effectLst/>
                        <a:latin typeface="Arial Narrow" panose="020B0606020202030204" pitchFamily="34" charset="0"/>
                      </a:endParaRPr>
                    </a:p>
                  </a:txBody>
                  <a:tcPr marL="0" marR="0" marT="0" marB="0" anchor="ctr">
                    <a:noFill/>
                  </a:tcPr>
                </a:tc>
                <a:tc hMerge="1">
                  <a:txBody>
                    <a:bodyPr/>
                    <a:lstStyle/>
                    <a:p>
                      <a:endParaRPr lang="ru-RU"/>
                    </a:p>
                  </a:txBody>
                  <a:tcPr/>
                </a:tc>
                <a:tc>
                  <a:txBody>
                    <a:bodyPr/>
                    <a:lstStyle/>
                    <a:p>
                      <a:pPr algn="ctr" fontAlgn="ctr"/>
                      <a:r>
                        <a:rPr lang="ru-RU" sz="1000" b="1" i="0" u="none" strike="noStrike" dirty="0" smtClean="0">
                          <a:solidFill>
                            <a:srgbClr val="000000"/>
                          </a:solidFill>
                          <a:effectLst/>
                          <a:latin typeface="Arial Narrow" panose="020B0606020202030204" pitchFamily="34" charset="0"/>
                        </a:rPr>
                        <a:t>71 157,2</a:t>
                      </a:r>
                      <a:endParaRPr lang="ru-RU" sz="1000" b="1" i="0" u="none" strike="noStrike" dirty="0">
                        <a:solidFill>
                          <a:srgbClr val="000000"/>
                        </a:solidFill>
                        <a:effectLst/>
                        <a:latin typeface="Arial Narrow" panose="020B0606020202030204" pitchFamily="34" charset="0"/>
                      </a:endParaRPr>
                    </a:p>
                  </a:txBody>
                  <a:tcPr marL="0" marR="0" marT="0" marB="0" anchor="ctr">
                    <a:noFill/>
                  </a:tcPr>
                </a:tc>
                <a:tc>
                  <a:txBody>
                    <a:bodyPr/>
                    <a:lstStyle/>
                    <a:p>
                      <a:pPr algn="ctr" fontAlgn="ctr"/>
                      <a:r>
                        <a:rPr lang="ru-RU" sz="1000" b="1" i="0" u="none" strike="noStrike" dirty="0" smtClean="0">
                          <a:solidFill>
                            <a:srgbClr val="000000"/>
                          </a:solidFill>
                          <a:effectLst/>
                          <a:latin typeface="Arial Narrow" panose="020B0606020202030204" pitchFamily="34" charset="0"/>
                        </a:rPr>
                        <a:t>73 792,2</a:t>
                      </a:r>
                      <a:endParaRPr lang="ru-RU" sz="1000" b="1" i="0" u="none" strike="noStrike" dirty="0">
                        <a:solidFill>
                          <a:srgbClr val="000000"/>
                        </a:solidFill>
                        <a:effectLst/>
                        <a:latin typeface="Arial Narrow" panose="020B0606020202030204" pitchFamily="34" charset="0"/>
                      </a:endParaRPr>
                    </a:p>
                  </a:txBody>
                  <a:tcPr marL="0" marR="0" marT="0" marB="0" anchor="ctr">
                    <a:noFill/>
                  </a:tcPr>
                </a:tc>
                <a:tc>
                  <a:txBody>
                    <a:bodyPr/>
                    <a:lstStyle/>
                    <a:p>
                      <a:pPr algn="ctr" fontAlgn="ctr"/>
                      <a:r>
                        <a:rPr lang="ru-RU" sz="1000" b="1" i="0" u="none" strike="noStrike" dirty="0" smtClean="0">
                          <a:solidFill>
                            <a:srgbClr val="000000"/>
                          </a:solidFill>
                          <a:effectLst/>
                          <a:latin typeface="Arial Narrow" panose="020B0606020202030204" pitchFamily="34" charset="0"/>
                        </a:rPr>
                        <a:t>81 476,4</a:t>
                      </a:r>
                      <a:endParaRPr lang="ru-RU" sz="1000" b="1" i="0" u="none" strike="noStrike" dirty="0">
                        <a:solidFill>
                          <a:srgbClr val="000000"/>
                        </a:solidFill>
                        <a:effectLst/>
                        <a:latin typeface="Arial Narrow" panose="020B0606020202030204" pitchFamily="34" charset="0"/>
                      </a:endParaRPr>
                    </a:p>
                  </a:txBody>
                  <a:tcPr marL="0" marR="0" marT="0" marB="0" anchor="ctr">
                    <a:noFill/>
                  </a:tcPr>
                </a:tc>
              </a:tr>
            </a:tbl>
          </a:graphicData>
        </a:graphic>
      </p:graphicFrame>
      <p:sp>
        <p:nvSpPr>
          <p:cNvPr id="39" name="TextBox 38"/>
          <p:cNvSpPr txBox="1"/>
          <p:nvPr/>
        </p:nvSpPr>
        <p:spPr>
          <a:xfrm>
            <a:off x="6753816" y="4049126"/>
            <a:ext cx="803425" cy="246221"/>
          </a:xfrm>
          <a:prstGeom prst="rect">
            <a:avLst/>
          </a:prstGeom>
          <a:noFill/>
        </p:spPr>
        <p:txBody>
          <a:bodyPr wrap="none" lIns="91417" tIns="45709" rIns="91417" bIns="45709" rtlCol="0">
            <a:spAutoFit/>
          </a:bodyPr>
          <a:lstStyle/>
          <a:p>
            <a:pPr defTabSz="914180"/>
            <a:r>
              <a:rPr lang="ru-RU" sz="1000" dirty="0">
                <a:latin typeface="Arial Black" panose="020B0A04020102020204" pitchFamily="34" charset="0"/>
              </a:rPr>
              <a:t>20</a:t>
            </a:r>
            <a:r>
              <a:rPr lang="en-US" sz="1000" dirty="0">
                <a:latin typeface="Arial Black" panose="020B0A04020102020204" pitchFamily="34" charset="0"/>
              </a:rPr>
              <a:t>19</a:t>
            </a:r>
            <a:r>
              <a:rPr lang="ru-RU" sz="1000" dirty="0">
                <a:latin typeface="Arial Black" panose="020B0A04020102020204" pitchFamily="34" charset="0"/>
              </a:rPr>
              <a:t> год</a:t>
            </a:r>
          </a:p>
        </p:txBody>
      </p:sp>
      <p:sp>
        <p:nvSpPr>
          <p:cNvPr id="41" name="TextBox 40"/>
          <p:cNvSpPr txBox="1"/>
          <p:nvPr/>
        </p:nvSpPr>
        <p:spPr>
          <a:xfrm>
            <a:off x="6753816" y="4295347"/>
            <a:ext cx="803425" cy="246221"/>
          </a:xfrm>
          <a:prstGeom prst="rect">
            <a:avLst/>
          </a:prstGeom>
          <a:noFill/>
        </p:spPr>
        <p:txBody>
          <a:bodyPr wrap="none" lIns="91417" tIns="45709" rIns="91417" bIns="45709" rtlCol="0">
            <a:spAutoFit/>
          </a:bodyPr>
          <a:lstStyle/>
          <a:p>
            <a:pPr defTabSz="914180"/>
            <a:r>
              <a:rPr lang="ru-RU" sz="1000" dirty="0">
                <a:latin typeface="Arial Black" panose="020B0A04020102020204" pitchFamily="34" charset="0"/>
              </a:rPr>
              <a:t>20</a:t>
            </a:r>
            <a:r>
              <a:rPr lang="en-US" sz="1000" dirty="0">
                <a:latin typeface="Arial Black" panose="020B0A04020102020204" pitchFamily="34" charset="0"/>
              </a:rPr>
              <a:t>20</a:t>
            </a:r>
            <a:r>
              <a:rPr lang="ru-RU" sz="1000" dirty="0">
                <a:latin typeface="Arial Black" panose="020B0A04020102020204" pitchFamily="34" charset="0"/>
              </a:rPr>
              <a:t> год</a:t>
            </a:r>
          </a:p>
        </p:txBody>
      </p:sp>
      <p:sp>
        <p:nvSpPr>
          <p:cNvPr id="43" name="TextBox 42"/>
          <p:cNvSpPr txBox="1"/>
          <p:nvPr/>
        </p:nvSpPr>
        <p:spPr>
          <a:xfrm>
            <a:off x="6753819" y="4541566"/>
            <a:ext cx="803425" cy="246221"/>
          </a:xfrm>
          <a:prstGeom prst="rect">
            <a:avLst/>
          </a:prstGeom>
          <a:noFill/>
        </p:spPr>
        <p:txBody>
          <a:bodyPr wrap="none" lIns="91417" tIns="45709" rIns="91417" bIns="45709" rtlCol="0">
            <a:spAutoFit/>
          </a:bodyPr>
          <a:lstStyle/>
          <a:p>
            <a:pPr defTabSz="914180"/>
            <a:r>
              <a:rPr lang="ru-RU" sz="1000" dirty="0">
                <a:latin typeface="Arial Black" panose="020B0A04020102020204" pitchFamily="34" charset="0"/>
              </a:rPr>
              <a:t>20</a:t>
            </a:r>
            <a:r>
              <a:rPr lang="en-US" sz="1000" dirty="0">
                <a:latin typeface="Arial Black" panose="020B0A04020102020204" pitchFamily="34" charset="0"/>
              </a:rPr>
              <a:t>21 </a:t>
            </a:r>
            <a:r>
              <a:rPr lang="ru-RU" sz="1000" dirty="0">
                <a:latin typeface="Arial Black" panose="020B0A04020102020204" pitchFamily="34" charset="0"/>
              </a:rPr>
              <a:t>год</a:t>
            </a:r>
          </a:p>
        </p:txBody>
      </p:sp>
      <p:sp>
        <p:nvSpPr>
          <p:cNvPr id="47" name="Прямоугольник 46"/>
          <p:cNvSpPr/>
          <p:nvPr/>
        </p:nvSpPr>
        <p:spPr>
          <a:xfrm>
            <a:off x="6521910" y="5088633"/>
            <a:ext cx="6104818" cy="492430"/>
          </a:xfrm>
          <a:prstGeom prst="rect">
            <a:avLst/>
          </a:prstGeom>
        </p:spPr>
        <p:txBody>
          <a:bodyPr wrap="square" lIns="91417" tIns="45709" rIns="91417" bIns="45709">
            <a:spAutoFit/>
          </a:bodyPr>
          <a:lstStyle/>
          <a:p>
            <a:r>
              <a:rPr lang="ru-RU" sz="1300" dirty="0">
                <a:latin typeface="Arial Black" panose="020B0A04020102020204" pitchFamily="34" charset="0"/>
              </a:rPr>
              <a:t>В разрезе государственных программ и непрограммным направлениям деятельности:</a:t>
            </a:r>
            <a:endParaRPr lang="ru-RU" sz="1300" dirty="0"/>
          </a:p>
        </p:txBody>
      </p:sp>
      <p:graphicFrame>
        <p:nvGraphicFramePr>
          <p:cNvPr id="11" name="Таблица 10"/>
          <p:cNvGraphicFramePr>
            <a:graphicFrameLocks noGrp="1"/>
          </p:cNvGraphicFramePr>
          <p:nvPr>
            <p:extLst>
              <p:ext uri="{D42A27DB-BD31-4B8C-83A1-F6EECF244321}">
                <p14:modId xmlns:p14="http://schemas.microsoft.com/office/powerpoint/2010/main" val="1145269168"/>
              </p:ext>
            </p:extLst>
          </p:nvPr>
        </p:nvGraphicFramePr>
        <p:xfrm>
          <a:off x="9281121" y="5606984"/>
          <a:ext cx="3207224" cy="2300608"/>
        </p:xfrm>
        <a:graphic>
          <a:graphicData uri="http://schemas.openxmlformats.org/drawingml/2006/table">
            <a:tbl>
              <a:tblPr firstRow="1" lastRow="1">
                <a:tableStyleId>{6E25E649-3F16-4E02-A733-19D2CDBF48F0}</a:tableStyleId>
              </a:tblPr>
              <a:tblGrid>
                <a:gridCol w="182889"/>
                <a:gridCol w="1512168"/>
                <a:gridCol w="504056"/>
                <a:gridCol w="504056"/>
                <a:gridCol w="504055"/>
              </a:tblGrid>
              <a:tr h="314327">
                <a:tc>
                  <a:txBody>
                    <a:bodyPr/>
                    <a:lstStyle/>
                    <a:p>
                      <a:endParaRPr lang="ru-RU" sz="1000" dirty="0">
                        <a:solidFill>
                          <a:sysClr val="windowText" lastClr="000000"/>
                        </a:solidFill>
                        <a:latin typeface="Arial Narrow" panose="020B0606020202030204" pitchFamily="34" charset="0"/>
                      </a:endParaRPr>
                    </a:p>
                  </a:txBody>
                  <a:tcPr marL="0" marR="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000" dirty="0" smtClean="0">
                          <a:solidFill>
                            <a:sysClr val="windowText" lastClr="000000"/>
                          </a:solidFill>
                          <a:latin typeface="Arial Narrow" panose="020B0606020202030204" pitchFamily="34" charset="0"/>
                        </a:rPr>
                        <a:t>Направления государственных программ</a:t>
                      </a:r>
                      <a:endParaRPr lang="ru-RU" sz="1000" dirty="0">
                        <a:solidFill>
                          <a:sysClr val="windowText" lastClr="000000"/>
                        </a:solidFill>
                        <a:latin typeface="Arial Narrow" panose="020B0606020202030204" pitchFamily="34" charset="0"/>
                      </a:endParaRPr>
                    </a:p>
                  </a:txBody>
                  <a:tcPr marL="9526" marR="9526" marT="9526"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ru-RU" sz="1000" u="none" strike="noStrike" dirty="0" smtClean="0">
                          <a:solidFill>
                            <a:sysClr val="windowText" lastClr="000000"/>
                          </a:solidFill>
                          <a:effectLst/>
                          <a:latin typeface="Arial Narrow" panose="020B0606020202030204" pitchFamily="34" charset="0"/>
                        </a:rPr>
                        <a:t>201</a:t>
                      </a:r>
                      <a:r>
                        <a:rPr lang="en-US" sz="1000" u="none" strike="noStrike" dirty="0" smtClean="0">
                          <a:solidFill>
                            <a:sysClr val="windowText" lastClr="000000"/>
                          </a:solidFill>
                          <a:effectLst/>
                          <a:latin typeface="Arial Narrow" panose="020B0606020202030204" pitchFamily="34" charset="0"/>
                        </a:rPr>
                        <a:t>9</a:t>
                      </a:r>
                      <a:r>
                        <a:rPr lang="ru-RU" sz="1000" u="none" strike="noStrike" dirty="0" smtClean="0">
                          <a:solidFill>
                            <a:sysClr val="windowText" lastClr="000000"/>
                          </a:solidFill>
                          <a:effectLst/>
                          <a:latin typeface="Arial Narrow" panose="020B0606020202030204" pitchFamily="34" charset="0"/>
                        </a:rPr>
                        <a:t> год</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ru-RU" sz="1000" u="none" strike="noStrike" dirty="0" smtClean="0">
                          <a:solidFill>
                            <a:sysClr val="windowText" lastClr="000000"/>
                          </a:solidFill>
                          <a:effectLst/>
                          <a:latin typeface="Arial Narrow" panose="020B0606020202030204" pitchFamily="34" charset="0"/>
                        </a:rPr>
                        <a:t>20</a:t>
                      </a:r>
                      <a:r>
                        <a:rPr lang="en-US" sz="1000" u="none" strike="noStrike" dirty="0" smtClean="0">
                          <a:solidFill>
                            <a:sysClr val="windowText" lastClr="000000"/>
                          </a:solidFill>
                          <a:effectLst/>
                          <a:latin typeface="Arial Narrow" panose="020B0606020202030204" pitchFamily="34" charset="0"/>
                        </a:rPr>
                        <a:t>20</a:t>
                      </a:r>
                      <a:r>
                        <a:rPr lang="ru-RU" sz="1000" u="none" strike="noStrike" dirty="0" smtClean="0">
                          <a:solidFill>
                            <a:sysClr val="windowText" lastClr="000000"/>
                          </a:solidFill>
                          <a:effectLst/>
                          <a:latin typeface="Arial Narrow" panose="020B0606020202030204" pitchFamily="34" charset="0"/>
                        </a:rPr>
                        <a:t> год</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ru-RU" sz="1000" u="none" strike="noStrike" dirty="0" smtClean="0">
                          <a:solidFill>
                            <a:sysClr val="windowText" lastClr="000000"/>
                          </a:solidFill>
                          <a:effectLst/>
                          <a:latin typeface="Arial Narrow" panose="020B0606020202030204" pitchFamily="34" charset="0"/>
                        </a:rPr>
                        <a:t>202</a:t>
                      </a:r>
                      <a:r>
                        <a:rPr lang="en-US" sz="1000" u="none" strike="noStrike" dirty="0" smtClean="0">
                          <a:solidFill>
                            <a:sysClr val="windowText" lastClr="000000"/>
                          </a:solidFill>
                          <a:effectLst/>
                          <a:latin typeface="Arial Narrow" panose="020B0606020202030204" pitchFamily="34" charset="0"/>
                        </a:rPr>
                        <a:t>1</a:t>
                      </a:r>
                      <a:r>
                        <a:rPr lang="ru-RU" sz="1000" u="none" strike="noStrike" dirty="0" smtClean="0">
                          <a:solidFill>
                            <a:sysClr val="windowText" lastClr="000000"/>
                          </a:solidFill>
                          <a:effectLst/>
                          <a:latin typeface="Arial Narrow" panose="020B0606020202030204" pitchFamily="34" charset="0"/>
                        </a:rPr>
                        <a:t> год </a:t>
                      </a:r>
                      <a:endParaRPr lang="ru-RU" sz="1000" b="0" i="0" u="none" strike="noStrike" dirty="0">
                        <a:solidFill>
                          <a:sysClr val="windowText" lastClr="000000"/>
                        </a:solidFill>
                        <a:effectLst/>
                        <a:latin typeface="Arial Narrow" panose="020B0606020202030204" pitchFamily="34" charset="0"/>
                      </a:endParaRPr>
                    </a:p>
                  </a:txBody>
                  <a:tcPr marL="6630" marR="6630" marT="663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560">
                <a:tc>
                  <a:txBody>
                    <a:bodyPr/>
                    <a:lstStyle/>
                    <a:p>
                      <a:endParaRPr lang="ru-RU" sz="100" dirty="0">
                        <a:latin typeface="Arial Narrow" panose="020B0606020202030204" pitchFamily="34" charset="0"/>
                      </a:endParaRPr>
                    </a:p>
                  </a:txBody>
                  <a:tcPr marL="0" marR="0" marT="0" marB="0" anchor="b">
                    <a:lnT w="12700" cap="flat" cmpd="sng" algn="ctr">
                      <a:solidFill>
                        <a:schemeClr val="tx1"/>
                      </a:solidFill>
                      <a:prstDash val="solid"/>
                      <a:round/>
                      <a:headEnd type="none" w="med" len="med"/>
                      <a:tailEnd type="none" w="med" len="med"/>
                    </a:lnT>
                  </a:tcPr>
                </a:tc>
                <a:tc rowSpan="3">
                  <a:txBody>
                    <a:bodyPr/>
                    <a:lstStyle/>
                    <a:p>
                      <a:pPr algn="l" fontAlgn="b"/>
                      <a:r>
                        <a:rPr lang="ru-RU" sz="1000" u="none" strike="noStrike" dirty="0">
                          <a:effectLst/>
                          <a:latin typeface="Arial Narrow" panose="020B0606020202030204" pitchFamily="34" charset="0"/>
                        </a:rPr>
                        <a:t>Социальная сфера</a:t>
                      </a:r>
                      <a:endParaRPr lang="ru-RU" sz="1000" b="0" i="0" u="none" strike="noStrike" dirty="0">
                        <a:solidFill>
                          <a:srgbClr val="000000"/>
                        </a:solidFill>
                        <a:effectLst/>
                        <a:latin typeface="Arial Narrow" panose="020B0606020202030204" pitchFamily="34" charset="0"/>
                      </a:endParaRPr>
                    </a:p>
                  </a:txBody>
                  <a:tcPr marL="0" marR="0" marT="0" marB="0" anchor="ctr">
                    <a:lnT w="12700" cap="flat" cmpd="sng" algn="ctr">
                      <a:solidFill>
                        <a:schemeClr val="tx1"/>
                      </a:solidFill>
                      <a:prstDash val="solid"/>
                      <a:round/>
                      <a:headEnd type="none" w="med" len="med"/>
                      <a:tailEnd type="none" w="med" len="med"/>
                    </a:lnT>
                  </a:tcPr>
                </a:tc>
                <a:tc rowSpan="3">
                  <a:txBody>
                    <a:bodyPr/>
                    <a:lstStyle/>
                    <a:p>
                      <a:pPr algn="ctr" fontAlgn="b"/>
                      <a:r>
                        <a:rPr lang="ru-RU" sz="1000" u="none" strike="noStrike" dirty="0" smtClean="0">
                          <a:effectLst/>
                          <a:latin typeface="Arial Narrow" panose="020B0606020202030204" pitchFamily="34" charset="0"/>
                        </a:rPr>
                        <a:t>46</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012,5</a:t>
                      </a:r>
                      <a:endParaRPr lang="ru-RU" sz="1000" b="0" i="0" u="none" strike="noStrike" dirty="0">
                        <a:solidFill>
                          <a:srgbClr val="000000"/>
                        </a:solidFill>
                        <a:effectLst/>
                        <a:latin typeface="Arial Narrow" panose="020B0606020202030204" pitchFamily="34" charset="0"/>
                      </a:endParaRPr>
                    </a:p>
                  </a:txBody>
                  <a:tcPr marL="0" marR="0" marT="0" marB="0" anchor="ctr">
                    <a:lnT w="12700" cap="flat" cmpd="sng" algn="ctr">
                      <a:solidFill>
                        <a:schemeClr val="tx1"/>
                      </a:solidFill>
                      <a:prstDash val="solid"/>
                      <a:round/>
                      <a:headEnd type="none" w="med" len="med"/>
                      <a:tailEnd type="none" w="med" len="med"/>
                    </a:lnT>
                  </a:tcPr>
                </a:tc>
                <a:tc rowSpan="3">
                  <a:txBody>
                    <a:bodyPr/>
                    <a:lstStyle/>
                    <a:p>
                      <a:pPr algn="ctr" fontAlgn="b"/>
                      <a:r>
                        <a:rPr lang="ru-RU" sz="1000" u="none" strike="noStrike" dirty="0" smtClean="0">
                          <a:effectLst/>
                          <a:latin typeface="Arial Narrow" panose="020B0606020202030204" pitchFamily="34" charset="0"/>
                        </a:rPr>
                        <a:t>44</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966,3</a:t>
                      </a:r>
                      <a:endParaRPr lang="ru-RU" sz="1000" b="0" i="0" u="none" strike="noStrike" dirty="0">
                        <a:solidFill>
                          <a:srgbClr val="000000"/>
                        </a:solidFill>
                        <a:effectLst/>
                        <a:latin typeface="Arial Narrow" panose="020B0606020202030204" pitchFamily="34" charset="0"/>
                      </a:endParaRPr>
                    </a:p>
                  </a:txBody>
                  <a:tcPr marL="0" marR="0" marT="0" marB="0" anchor="ctr">
                    <a:lnT w="12700" cap="flat" cmpd="sng" algn="ctr">
                      <a:solidFill>
                        <a:schemeClr val="tx1"/>
                      </a:solidFill>
                      <a:prstDash val="solid"/>
                      <a:round/>
                      <a:headEnd type="none" w="med" len="med"/>
                      <a:tailEnd type="none" w="med" len="med"/>
                    </a:lnT>
                  </a:tcPr>
                </a:tc>
                <a:tc rowSpan="3">
                  <a:txBody>
                    <a:bodyPr/>
                    <a:lstStyle/>
                    <a:p>
                      <a:pPr algn="ctr" fontAlgn="b"/>
                      <a:r>
                        <a:rPr lang="ru-RU" sz="1000" u="none" strike="noStrike" dirty="0" smtClean="0">
                          <a:effectLst/>
                          <a:latin typeface="Arial Narrow" panose="020B0606020202030204" pitchFamily="34" charset="0"/>
                        </a:rPr>
                        <a:t>43</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556,1</a:t>
                      </a:r>
                      <a:endParaRPr lang="ru-RU" sz="1000" b="0" i="0" u="none" strike="noStrike" dirty="0">
                        <a:solidFill>
                          <a:srgbClr val="000000"/>
                        </a:solidFill>
                        <a:effectLst/>
                        <a:latin typeface="Arial Narrow" panose="020B0606020202030204" pitchFamily="34" charset="0"/>
                      </a:endParaRPr>
                    </a:p>
                  </a:txBody>
                  <a:tcPr marL="0" marR="0" marT="0" marB="0" anchor="ctr">
                    <a:lnT w="12700" cap="flat" cmpd="sng" algn="ctr">
                      <a:solidFill>
                        <a:schemeClr val="tx1"/>
                      </a:solidFill>
                      <a:prstDash val="solid"/>
                      <a:round/>
                      <a:headEnd type="none" w="med" len="med"/>
                      <a:tailEnd type="none" w="med" len="med"/>
                    </a:lnT>
                  </a:tcPr>
                </a:tc>
              </a:tr>
              <a:tr h="198120">
                <a:tc>
                  <a:txBody>
                    <a:bodyPr/>
                    <a:lstStyle/>
                    <a:p>
                      <a:endParaRPr lang="ru-RU" sz="1300" dirty="0">
                        <a:latin typeface="Arial Narrow" panose="020B0606020202030204" pitchFamily="34" charset="0"/>
                      </a:endParaRPr>
                    </a:p>
                  </a:txBody>
                  <a:tcPr marL="0" marR="0" marT="0" marB="0" anchor="b">
                    <a:solidFill>
                      <a:schemeClr val="accent1">
                        <a:lumMod val="75000"/>
                      </a:schemeClr>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5560">
                <a:tc>
                  <a:txBody>
                    <a:bodyPr/>
                    <a:lstStyle/>
                    <a:p>
                      <a:endParaRPr lang="ru-RU" sz="100" dirty="0">
                        <a:latin typeface="Arial Narrow" panose="020B0606020202030204" pitchFamily="34" charset="0"/>
                      </a:endParaRPr>
                    </a:p>
                  </a:txBody>
                  <a:tcPr marL="0" marR="0" marT="0" marB="0" anchor="b"/>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5560">
                <a:tc>
                  <a:txBody>
                    <a:bodyPr/>
                    <a:lstStyle/>
                    <a:p>
                      <a:endParaRPr lang="ru-RU" sz="100" dirty="0">
                        <a:latin typeface="Arial Narrow" panose="020B0606020202030204" pitchFamily="34" charset="0"/>
                      </a:endParaRPr>
                    </a:p>
                  </a:txBody>
                  <a:tcPr marL="0" marR="0" marT="0" marB="0" anchor="b">
                    <a:noFill/>
                  </a:tcPr>
                </a:tc>
                <a:tc rowSpan="3">
                  <a:txBody>
                    <a:bodyPr/>
                    <a:lstStyle/>
                    <a:p>
                      <a:pPr algn="l" fontAlgn="b"/>
                      <a:r>
                        <a:rPr lang="ru-RU" sz="1000" u="none" strike="noStrike" dirty="0">
                          <a:effectLst/>
                          <a:latin typeface="Arial Narrow" panose="020B0606020202030204" pitchFamily="34" charset="0"/>
                        </a:rPr>
                        <a:t>Инфраструктура</a:t>
                      </a:r>
                      <a:endParaRPr lang="ru-RU" sz="1000" b="0"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b"/>
                      <a:r>
                        <a:rPr lang="ru-RU" sz="1000" u="none" strike="noStrike" dirty="0" smtClean="0">
                          <a:effectLst/>
                          <a:latin typeface="Arial Narrow" panose="020B0606020202030204" pitchFamily="34" charset="0"/>
                        </a:rPr>
                        <a:t>11</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885,2</a:t>
                      </a:r>
                      <a:endParaRPr lang="ru-RU" sz="1000" b="0"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b"/>
                      <a:r>
                        <a:rPr lang="ru-RU" sz="1000" u="none" strike="noStrike" dirty="0" smtClean="0">
                          <a:effectLst/>
                          <a:latin typeface="Arial Narrow" panose="020B0606020202030204" pitchFamily="34" charset="0"/>
                        </a:rPr>
                        <a:t>12</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034,3</a:t>
                      </a:r>
                      <a:endParaRPr lang="ru-RU" sz="1000" b="0" i="0" u="none" strike="noStrike" dirty="0">
                        <a:solidFill>
                          <a:srgbClr val="000000"/>
                        </a:solidFill>
                        <a:effectLst/>
                        <a:latin typeface="Arial Narrow" panose="020B0606020202030204" pitchFamily="34" charset="0"/>
                      </a:endParaRPr>
                    </a:p>
                  </a:txBody>
                  <a:tcPr marL="0" marR="0" marT="0" marB="0" anchor="ctr"/>
                </a:tc>
                <a:tc rowSpan="3">
                  <a:txBody>
                    <a:bodyPr/>
                    <a:lstStyle/>
                    <a:p>
                      <a:pPr algn="ctr" fontAlgn="b"/>
                      <a:r>
                        <a:rPr lang="ru-RU" sz="1000" u="none" strike="noStrike" dirty="0" smtClean="0">
                          <a:effectLst/>
                          <a:latin typeface="Arial Narrow" panose="020B0606020202030204" pitchFamily="34" charset="0"/>
                        </a:rPr>
                        <a:t>14</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880,5</a:t>
                      </a:r>
                      <a:endParaRPr lang="ru-RU" sz="1000" b="0" i="0" u="none" strike="noStrike" dirty="0">
                        <a:solidFill>
                          <a:srgbClr val="000000"/>
                        </a:solidFill>
                        <a:effectLst/>
                        <a:latin typeface="Arial Narrow" panose="020B0606020202030204" pitchFamily="34" charset="0"/>
                      </a:endParaRPr>
                    </a:p>
                  </a:txBody>
                  <a:tcPr marL="0" marR="0" marT="0" marB="0" anchor="ctr"/>
                </a:tc>
              </a:tr>
              <a:tr h="198120">
                <a:tc>
                  <a:txBody>
                    <a:bodyPr/>
                    <a:lstStyle/>
                    <a:p>
                      <a:endParaRPr lang="en-US" sz="1300" dirty="0" smtClean="0">
                        <a:latin typeface="Arial Narrow" panose="020B0606020202030204" pitchFamily="34" charset="0"/>
                      </a:endParaRPr>
                    </a:p>
                  </a:txBody>
                  <a:tcPr marL="0" marR="0" marT="0" marB="0" anchor="b">
                    <a:solidFill>
                      <a:schemeClr val="accent2"/>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5560">
                <a:tc>
                  <a:txBody>
                    <a:bodyPr/>
                    <a:lstStyle/>
                    <a:p>
                      <a:endParaRPr lang="ru-RU" sz="100" dirty="0">
                        <a:latin typeface="Arial Narrow" panose="020B0606020202030204" pitchFamily="34" charset="0"/>
                      </a:endParaRPr>
                    </a:p>
                  </a:txBody>
                  <a:tcPr marL="0" marR="0" marT="0" marB="0" anchor="b"/>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98120">
                <a:tc>
                  <a:txBody>
                    <a:bodyPr/>
                    <a:lstStyle/>
                    <a:p>
                      <a:endParaRPr lang="en-US" sz="1300" dirty="0" smtClean="0">
                        <a:latin typeface="Arial Narrow" panose="020B0606020202030204" pitchFamily="34" charset="0"/>
                      </a:endParaRPr>
                    </a:p>
                  </a:txBody>
                  <a:tcPr marL="0" marR="0" marT="0" marB="0" anchor="b">
                    <a:solidFill>
                      <a:schemeClr val="accent3">
                        <a:lumMod val="75000"/>
                      </a:schemeClr>
                    </a:solidFill>
                  </a:tcPr>
                </a:tc>
                <a:tc rowSpan="2">
                  <a:txBody>
                    <a:bodyPr/>
                    <a:lstStyle/>
                    <a:p>
                      <a:pPr indent="-347472" algn="l" fontAlgn="b"/>
                      <a:r>
                        <a:rPr lang="ru-RU" sz="1000" u="none" strike="noStrike" dirty="0">
                          <a:effectLst/>
                          <a:latin typeface="Arial Narrow" panose="020B0606020202030204" pitchFamily="34" charset="0"/>
                        </a:rPr>
                        <a:t>Эффективное государственное управление и развитие </a:t>
                      </a:r>
                      <a:r>
                        <a:rPr lang="ru-RU" sz="1000" u="none" strike="noStrike" dirty="0" smtClean="0">
                          <a:effectLst/>
                          <a:latin typeface="Arial Narrow" panose="020B0606020202030204" pitchFamily="34" charset="0"/>
                        </a:rPr>
                        <a:t>территорий</a:t>
                      </a:r>
                      <a:endParaRPr lang="ru-RU" sz="1000" u="none" strike="noStrike" dirty="0">
                        <a:effectLst/>
                        <a:latin typeface="Arial Narrow" panose="020B0606020202030204" pitchFamily="34" charset="0"/>
                      </a:endParaRPr>
                    </a:p>
                  </a:txBody>
                  <a:tcPr marL="0" marR="0" marT="0" marB="0" anchor="ctr"/>
                </a:tc>
                <a:tc rowSpan="2">
                  <a:txBody>
                    <a:bodyPr/>
                    <a:lstStyle/>
                    <a:p>
                      <a:pPr algn="ctr" fontAlgn="b"/>
                      <a:r>
                        <a:rPr lang="ru-RU" sz="1000" u="none" strike="noStrike" kern="1200" dirty="0" smtClean="0">
                          <a:solidFill>
                            <a:schemeClr val="dk1"/>
                          </a:solidFill>
                          <a:effectLst/>
                          <a:latin typeface="Arial Narrow" panose="020B0606020202030204" pitchFamily="34" charset="0"/>
                          <a:ea typeface="+mn-ea"/>
                          <a:cs typeface="+mn-cs"/>
                        </a:rPr>
                        <a:t>7</a:t>
                      </a:r>
                      <a:r>
                        <a:rPr lang="en-US" sz="1000" u="none" strike="noStrike" kern="1200" dirty="0" smtClean="0">
                          <a:solidFill>
                            <a:schemeClr val="dk1"/>
                          </a:solidFill>
                          <a:effectLst/>
                          <a:latin typeface="Arial Narrow" panose="020B0606020202030204" pitchFamily="34" charset="0"/>
                          <a:ea typeface="+mn-ea"/>
                          <a:cs typeface="+mn-cs"/>
                        </a:rPr>
                        <a:t> </a:t>
                      </a:r>
                      <a:r>
                        <a:rPr lang="ru-RU" sz="1000" u="none" strike="noStrike" kern="1200" dirty="0" smtClean="0">
                          <a:solidFill>
                            <a:schemeClr val="dk1"/>
                          </a:solidFill>
                          <a:effectLst/>
                          <a:latin typeface="Arial Narrow" panose="020B0606020202030204" pitchFamily="34" charset="0"/>
                          <a:ea typeface="+mn-ea"/>
                          <a:cs typeface="+mn-cs"/>
                        </a:rPr>
                        <a:t>522,3</a:t>
                      </a:r>
                      <a:endParaRPr lang="ru-RU" sz="1000" u="none" strike="noStrike" kern="1200" dirty="0">
                        <a:solidFill>
                          <a:schemeClr val="dk1"/>
                        </a:solidFill>
                        <a:effectLst/>
                        <a:latin typeface="Arial Narrow" panose="020B0606020202030204" pitchFamily="34" charset="0"/>
                        <a:ea typeface="+mn-ea"/>
                        <a:cs typeface="+mn-cs"/>
                      </a:endParaRPr>
                    </a:p>
                  </a:txBody>
                  <a:tcPr marL="0" marR="0" marT="0" marB="0" anchor="ctr"/>
                </a:tc>
                <a:tc rowSpan="2">
                  <a:txBody>
                    <a:bodyPr/>
                    <a:lstStyle/>
                    <a:p>
                      <a:pPr algn="ctr" fontAlgn="b"/>
                      <a:r>
                        <a:rPr lang="ru-RU" sz="1000" u="none" strike="noStrike" kern="1200" dirty="0" smtClean="0">
                          <a:solidFill>
                            <a:schemeClr val="dk1"/>
                          </a:solidFill>
                          <a:effectLst/>
                          <a:latin typeface="Arial Narrow" panose="020B0606020202030204" pitchFamily="34" charset="0"/>
                          <a:ea typeface="+mn-ea"/>
                          <a:cs typeface="+mn-cs"/>
                        </a:rPr>
                        <a:t>5</a:t>
                      </a:r>
                      <a:r>
                        <a:rPr lang="en-US" sz="1000" u="none" strike="noStrike" kern="1200" dirty="0" smtClean="0">
                          <a:solidFill>
                            <a:schemeClr val="dk1"/>
                          </a:solidFill>
                          <a:effectLst/>
                          <a:latin typeface="Arial Narrow" panose="020B0606020202030204" pitchFamily="34" charset="0"/>
                          <a:ea typeface="+mn-ea"/>
                          <a:cs typeface="+mn-cs"/>
                        </a:rPr>
                        <a:t> </a:t>
                      </a:r>
                      <a:r>
                        <a:rPr lang="ru-RU" sz="1000" u="none" strike="noStrike" kern="1200" dirty="0" smtClean="0">
                          <a:solidFill>
                            <a:schemeClr val="dk1"/>
                          </a:solidFill>
                          <a:effectLst/>
                          <a:latin typeface="Arial Narrow" panose="020B0606020202030204" pitchFamily="34" charset="0"/>
                          <a:ea typeface="+mn-ea"/>
                          <a:cs typeface="+mn-cs"/>
                        </a:rPr>
                        <a:t>119,8</a:t>
                      </a:r>
                      <a:endParaRPr lang="ru-RU" sz="1000" u="none" strike="noStrike" kern="1200" dirty="0">
                        <a:solidFill>
                          <a:schemeClr val="dk1"/>
                        </a:solidFill>
                        <a:effectLst/>
                        <a:latin typeface="Arial Narrow" panose="020B0606020202030204" pitchFamily="34" charset="0"/>
                        <a:ea typeface="+mn-ea"/>
                        <a:cs typeface="+mn-cs"/>
                      </a:endParaRPr>
                    </a:p>
                  </a:txBody>
                  <a:tcPr marL="0" marR="0" marT="0" marB="0" anchor="ctr"/>
                </a:tc>
                <a:tc rowSpan="2">
                  <a:txBody>
                    <a:bodyPr/>
                    <a:lstStyle/>
                    <a:p>
                      <a:pPr algn="ctr" fontAlgn="b"/>
                      <a:r>
                        <a:rPr lang="ru-RU" sz="1000" u="none" strike="noStrike" kern="1200" dirty="0" smtClean="0">
                          <a:solidFill>
                            <a:schemeClr val="dk1"/>
                          </a:solidFill>
                          <a:effectLst/>
                          <a:latin typeface="Arial Narrow" panose="020B0606020202030204" pitchFamily="34" charset="0"/>
                          <a:ea typeface="+mn-ea"/>
                          <a:cs typeface="+mn-cs"/>
                        </a:rPr>
                        <a:t>3</a:t>
                      </a:r>
                      <a:r>
                        <a:rPr lang="en-US" sz="1000" u="none" strike="noStrike" kern="1200" dirty="0" smtClean="0">
                          <a:solidFill>
                            <a:schemeClr val="dk1"/>
                          </a:solidFill>
                          <a:effectLst/>
                          <a:latin typeface="Arial Narrow" panose="020B0606020202030204" pitchFamily="34" charset="0"/>
                          <a:ea typeface="+mn-ea"/>
                          <a:cs typeface="+mn-cs"/>
                        </a:rPr>
                        <a:t> </a:t>
                      </a:r>
                      <a:r>
                        <a:rPr lang="ru-RU" sz="1000" u="none" strike="noStrike" kern="1200" dirty="0" smtClean="0">
                          <a:solidFill>
                            <a:schemeClr val="dk1"/>
                          </a:solidFill>
                          <a:effectLst/>
                          <a:latin typeface="Arial Narrow" panose="020B0606020202030204" pitchFamily="34" charset="0"/>
                          <a:ea typeface="+mn-ea"/>
                          <a:cs typeface="+mn-cs"/>
                        </a:rPr>
                        <a:t>577,2</a:t>
                      </a:r>
                      <a:endParaRPr lang="ru-RU" sz="1000" u="none" strike="noStrike" kern="1200" dirty="0">
                        <a:solidFill>
                          <a:schemeClr val="dk1"/>
                        </a:solidFill>
                        <a:effectLst/>
                        <a:latin typeface="Arial Narrow" panose="020B0606020202030204" pitchFamily="34" charset="0"/>
                        <a:ea typeface="+mn-ea"/>
                        <a:cs typeface="+mn-cs"/>
                      </a:endParaRPr>
                    </a:p>
                  </a:txBody>
                  <a:tcPr marL="0" marR="0" marT="0" marB="0" anchor="ctr"/>
                </a:tc>
              </a:tr>
              <a:tr h="274320">
                <a:tc>
                  <a:txBody>
                    <a:bodyPr/>
                    <a:lstStyle/>
                    <a:p>
                      <a:endParaRPr lang="ru-RU" sz="100" dirty="0">
                        <a:latin typeface="Arial Narrow" panose="020B0606020202030204" pitchFamily="34" charset="0"/>
                      </a:endParaRPr>
                    </a:p>
                  </a:txBody>
                  <a:tcPr marL="0" marR="0" marT="0" marB="0" anchor="b"/>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5560">
                <a:tc>
                  <a:txBody>
                    <a:bodyPr/>
                    <a:lstStyle/>
                    <a:p>
                      <a:endParaRPr lang="ru-RU" sz="100" dirty="0">
                        <a:latin typeface="Arial Narrow" panose="020B0606020202030204" pitchFamily="34" charset="0"/>
                      </a:endParaRPr>
                    </a:p>
                  </a:txBody>
                  <a:tcPr marL="0" marR="0" marT="0" marB="0" anchor="b"/>
                </a:tc>
                <a:tc rowSpan="2">
                  <a:txBody>
                    <a:bodyPr/>
                    <a:lstStyle/>
                    <a:p>
                      <a:pPr algn="l" fontAlgn="b"/>
                      <a:r>
                        <a:rPr lang="ru-RU" sz="1000" u="none" strike="noStrike" dirty="0">
                          <a:effectLst/>
                          <a:latin typeface="Arial Narrow" panose="020B0606020202030204" pitchFamily="34" charset="0"/>
                        </a:rPr>
                        <a:t>Экономика</a:t>
                      </a:r>
                      <a:endParaRPr lang="ru-RU" sz="1000" b="0" i="0" u="none" strike="noStrike" dirty="0">
                        <a:solidFill>
                          <a:srgbClr val="000000"/>
                        </a:solidFill>
                        <a:effectLst/>
                        <a:latin typeface="Arial Narrow" panose="020B0606020202030204" pitchFamily="34" charset="0"/>
                      </a:endParaRPr>
                    </a:p>
                  </a:txBody>
                  <a:tcPr marL="0" marR="0" marT="0" marB="0" anchor="ctr"/>
                </a:tc>
                <a:tc rowSpan="2">
                  <a:txBody>
                    <a:bodyPr/>
                    <a:lstStyle/>
                    <a:p>
                      <a:pPr algn="ctr" fontAlgn="b"/>
                      <a:r>
                        <a:rPr lang="ru-RU" sz="1000" u="none" strike="noStrike" dirty="0" smtClean="0">
                          <a:effectLst/>
                          <a:latin typeface="Arial Narrow" panose="020B0606020202030204" pitchFamily="34" charset="0"/>
                        </a:rPr>
                        <a:t>2</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633,5</a:t>
                      </a:r>
                      <a:endParaRPr lang="ru-RU" sz="1000" b="0" i="0" u="none" strike="noStrike" dirty="0">
                        <a:solidFill>
                          <a:srgbClr val="000000"/>
                        </a:solidFill>
                        <a:effectLst/>
                        <a:latin typeface="Arial Narrow" panose="020B0606020202030204" pitchFamily="34" charset="0"/>
                      </a:endParaRPr>
                    </a:p>
                  </a:txBody>
                  <a:tcPr marL="0" marR="0" marT="0" marB="0" anchor="ctr"/>
                </a:tc>
                <a:tc rowSpan="2">
                  <a:txBody>
                    <a:bodyPr/>
                    <a:lstStyle/>
                    <a:p>
                      <a:pPr algn="ctr" fontAlgn="b"/>
                      <a:r>
                        <a:rPr lang="ru-RU" sz="1000" u="none" strike="noStrike" dirty="0" smtClean="0">
                          <a:effectLst/>
                          <a:latin typeface="Arial Narrow" panose="020B0606020202030204" pitchFamily="34" charset="0"/>
                        </a:rPr>
                        <a:t>2</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166,0</a:t>
                      </a:r>
                      <a:endParaRPr lang="ru-RU" sz="1000" b="0" i="0" u="none" strike="noStrike" dirty="0">
                        <a:solidFill>
                          <a:srgbClr val="000000"/>
                        </a:solidFill>
                        <a:effectLst/>
                        <a:latin typeface="Arial Narrow" panose="020B0606020202030204" pitchFamily="34" charset="0"/>
                      </a:endParaRPr>
                    </a:p>
                  </a:txBody>
                  <a:tcPr marL="0" marR="0" marT="0" marB="0" anchor="ctr"/>
                </a:tc>
                <a:tc rowSpan="2">
                  <a:txBody>
                    <a:bodyPr/>
                    <a:lstStyle/>
                    <a:p>
                      <a:pPr algn="ctr" fontAlgn="b"/>
                      <a:r>
                        <a:rPr lang="ru-RU" sz="1000" u="none" strike="noStrike" dirty="0" smtClean="0">
                          <a:effectLst/>
                          <a:latin typeface="Arial Narrow" panose="020B0606020202030204" pitchFamily="34" charset="0"/>
                        </a:rPr>
                        <a:t>1 437,4</a:t>
                      </a:r>
                      <a:endParaRPr lang="ru-RU" sz="1000" b="0" i="0" u="none" strike="noStrike" dirty="0">
                        <a:solidFill>
                          <a:srgbClr val="000000"/>
                        </a:solidFill>
                        <a:effectLst/>
                        <a:latin typeface="Arial Narrow" panose="020B0606020202030204" pitchFamily="34" charset="0"/>
                      </a:endParaRPr>
                    </a:p>
                  </a:txBody>
                  <a:tcPr marL="0" marR="0" marT="0" marB="0" anchor="ctr"/>
                </a:tc>
              </a:tr>
              <a:tr h="198120">
                <a:tc>
                  <a:txBody>
                    <a:bodyPr/>
                    <a:lstStyle/>
                    <a:p>
                      <a:endParaRPr lang="ru-RU" sz="1300" dirty="0">
                        <a:latin typeface="Arial Narrow" panose="020B0606020202030204" pitchFamily="34" charset="0"/>
                      </a:endParaRPr>
                    </a:p>
                  </a:txBody>
                  <a:tcPr marL="0" marR="0" marT="0" marB="0" anchor="b">
                    <a:solidFill>
                      <a:schemeClr val="accent4"/>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45720">
                <a:tc>
                  <a:txBody>
                    <a:bodyPr/>
                    <a:lstStyle/>
                    <a:p>
                      <a:endParaRPr lang="ru-RU" sz="300" dirty="0">
                        <a:latin typeface="Arial Narrow" panose="020B0606020202030204" pitchFamily="34" charset="0"/>
                      </a:endParaRPr>
                    </a:p>
                  </a:txBody>
                  <a:tcPr marL="0" marR="0" marT="0" marB="0" anchor="b"/>
                </a:tc>
                <a:tc rowSpan="3">
                  <a:txBody>
                    <a:bodyPr/>
                    <a:lstStyle/>
                    <a:p>
                      <a:pPr marL="0" algn="l" defTabSz="1279930" rtl="0" eaLnBrk="1" fontAlgn="b" latinLnBrk="0" hangingPunct="1"/>
                      <a:r>
                        <a:rPr lang="ru-RU" sz="1000" u="none" strike="noStrike" kern="1200" dirty="0">
                          <a:solidFill>
                            <a:schemeClr val="dk1"/>
                          </a:solidFill>
                          <a:effectLst/>
                          <a:latin typeface="Arial Narrow" panose="020B0606020202030204" pitchFamily="34" charset="0"/>
                          <a:ea typeface="+mn-ea"/>
                          <a:cs typeface="+mn-cs"/>
                        </a:rPr>
                        <a:t>Условно утвержденные расходы</a:t>
                      </a:r>
                    </a:p>
                  </a:txBody>
                  <a:tcPr marL="0" marR="0" marT="0" marB="0" anchor="ctr">
                    <a:lnB w="12700" cap="flat" cmpd="sng" algn="ctr">
                      <a:solidFill>
                        <a:schemeClr val="tx1"/>
                      </a:solidFill>
                      <a:prstDash val="solid"/>
                      <a:round/>
                      <a:headEnd type="none" w="med" len="med"/>
                      <a:tailEnd type="none" w="med" len="med"/>
                    </a:lnB>
                  </a:tcPr>
                </a:tc>
                <a:tc rowSpan="3">
                  <a:txBody>
                    <a:bodyPr/>
                    <a:lstStyle/>
                    <a:p>
                      <a:pPr marL="0" algn="ctr" defTabSz="1279930" rtl="0" eaLnBrk="1" fontAlgn="b" latinLnBrk="0" hangingPunct="1"/>
                      <a:r>
                        <a:rPr lang="ru-RU" sz="1000" u="none" strike="noStrike" kern="1200" dirty="0">
                          <a:solidFill>
                            <a:schemeClr val="dk1"/>
                          </a:solidFill>
                          <a:effectLst/>
                          <a:latin typeface="Arial Narrow" panose="020B0606020202030204" pitchFamily="34" charset="0"/>
                          <a:ea typeface="+mn-ea"/>
                          <a:cs typeface="+mn-cs"/>
                        </a:rPr>
                        <a:t>0,0</a:t>
                      </a:r>
                    </a:p>
                  </a:txBody>
                  <a:tcPr marL="0" marR="0" marT="0" marB="0" anchor="ctr">
                    <a:lnB w="12700" cap="flat" cmpd="sng" algn="ctr">
                      <a:solidFill>
                        <a:schemeClr val="tx1"/>
                      </a:solidFill>
                      <a:prstDash val="solid"/>
                      <a:round/>
                      <a:headEnd type="none" w="med" len="med"/>
                      <a:tailEnd type="none" w="med" len="med"/>
                    </a:lnB>
                  </a:tcPr>
                </a:tc>
                <a:tc rowSpan="3">
                  <a:txBody>
                    <a:bodyPr/>
                    <a:lstStyle/>
                    <a:p>
                      <a:pPr marL="0" algn="ctr" defTabSz="1279930" rtl="0" eaLnBrk="1" fontAlgn="b" latinLnBrk="0" hangingPunct="1"/>
                      <a:r>
                        <a:rPr lang="ru-RU" sz="1000" u="none" strike="noStrike" kern="1200" dirty="0" smtClean="0">
                          <a:solidFill>
                            <a:schemeClr val="dk1"/>
                          </a:solidFill>
                          <a:effectLst/>
                          <a:latin typeface="Arial Narrow" panose="020B0606020202030204" pitchFamily="34" charset="0"/>
                          <a:ea typeface="+mn-ea"/>
                          <a:cs typeface="+mn-cs"/>
                        </a:rPr>
                        <a:t>6</a:t>
                      </a:r>
                      <a:r>
                        <a:rPr lang="en-US" sz="1000" u="none" strike="noStrike" kern="1200" dirty="0" smtClean="0">
                          <a:solidFill>
                            <a:schemeClr val="dk1"/>
                          </a:solidFill>
                          <a:effectLst/>
                          <a:latin typeface="Arial Narrow" panose="020B0606020202030204" pitchFamily="34" charset="0"/>
                          <a:ea typeface="+mn-ea"/>
                          <a:cs typeface="+mn-cs"/>
                        </a:rPr>
                        <a:t> </a:t>
                      </a:r>
                      <a:r>
                        <a:rPr lang="ru-RU" sz="1000" u="none" strike="noStrike" kern="1200" dirty="0" smtClean="0">
                          <a:solidFill>
                            <a:schemeClr val="dk1"/>
                          </a:solidFill>
                          <a:effectLst/>
                          <a:latin typeface="Arial Narrow" panose="020B0606020202030204" pitchFamily="34" charset="0"/>
                          <a:ea typeface="+mn-ea"/>
                          <a:cs typeface="+mn-cs"/>
                        </a:rPr>
                        <a:t>425,5</a:t>
                      </a:r>
                      <a:endParaRPr lang="ru-RU" sz="1000" u="none" strike="noStrike" kern="1200" dirty="0">
                        <a:solidFill>
                          <a:schemeClr val="dk1"/>
                        </a:solidFill>
                        <a:effectLst/>
                        <a:latin typeface="Arial Narrow" panose="020B0606020202030204" pitchFamily="34" charset="0"/>
                        <a:ea typeface="+mn-ea"/>
                        <a:cs typeface="+mn-cs"/>
                      </a:endParaRPr>
                    </a:p>
                  </a:txBody>
                  <a:tcPr marL="0" marR="0" marT="0" marB="0" anchor="ctr">
                    <a:lnB w="12700" cap="flat" cmpd="sng" algn="ctr">
                      <a:solidFill>
                        <a:schemeClr val="tx1"/>
                      </a:solidFill>
                      <a:prstDash val="solid"/>
                      <a:round/>
                      <a:headEnd type="none" w="med" len="med"/>
                      <a:tailEnd type="none" w="med" len="med"/>
                    </a:lnB>
                  </a:tcPr>
                </a:tc>
                <a:tc rowSpan="3">
                  <a:txBody>
                    <a:bodyPr/>
                    <a:lstStyle/>
                    <a:p>
                      <a:pPr marL="0" algn="ctr" defTabSz="1279930" rtl="0" eaLnBrk="1" fontAlgn="b" latinLnBrk="0" hangingPunct="1"/>
                      <a:r>
                        <a:rPr lang="ru-RU" sz="1000" u="none" strike="noStrike" kern="1200" dirty="0" smtClean="0">
                          <a:solidFill>
                            <a:schemeClr val="dk1"/>
                          </a:solidFill>
                          <a:effectLst/>
                          <a:latin typeface="Arial Narrow" panose="020B0606020202030204" pitchFamily="34" charset="0"/>
                          <a:ea typeface="+mn-ea"/>
                          <a:cs typeface="+mn-cs"/>
                        </a:rPr>
                        <a:t>14</a:t>
                      </a:r>
                      <a:r>
                        <a:rPr lang="en-US" sz="1000" u="none" strike="noStrike" kern="1200" dirty="0" smtClean="0">
                          <a:solidFill>
                            <a:schemeClr val="dk1"/>
                          </a:solidFill>
                          <a:effectLst/>
                          <a:latin typeface="Arial Narrow" panose="020B0606020202030204" pitchFamily="34" charset="0"/>
                          <a:ea typeface="+mn-ea"/>
                          <a:cs typeface="+mn-cs"/>
                        </a:rPr>
                        <a:t> </a:t>
                      </a:r>
                      <a:r>
                        <a:rPr lang="ru-RU" sz="1000" u="none" strike="noStrike" kern="1200" dirty="0" smtClean="0">
                          <a:solidFill>
                            <a:schemeClr val="dk1"/>
                          </a:solidFill>
                          <a:effectLst/>
                          <a:latin typeface="Arial Narrow" panose="020B0606020202030204" pitchFamily="34" charset="0"/>
                          <a:ea typeface="+mn-ea"/>
                          <a:cs typeface="+mn-cs"/>
                        </a:rPr>
                        <a:t>979,2</a:t>
                      </a:r>
                      <a:endParaRPr lang="ru-RU" sz="1000" u="none" strike="noStrike" kern="1200" dirty="0">
                        <a:solidFill>
                          <a:schemeClr val="dk1"/>
                        </a:solidFill>
                        <a:effectLst/>
                        <a:latin typeface="Arial Narrow" panose="020B0606020202030204" pitchFamily="34" charset="0"/>
                        <a:ea typeface="+mn-ea"/>
                        <a:cs typeface="+mn-cs"/>
                      </a:endParaRPr>
                    </a:p>
                  </a:txBody>
                  <a:tcPr marL="0" marR="0" marT="0" marB="0" anchor="ctr">
                    <a:lnB w="12700" cap="flat" cmpd="sng" algn="ctr">
                      <a:solidFill>
                        <a:schemeClr val="tx1"/>
                      </a:solidFill>
                      <a:prstDash val="solid"/>
                      <a:round/>
                      <a:headEnd type="none" w="med" len="med"/>
                      <a:tailEnd type="none" w="med" len="med"/>
                    </a:lnB>
                  </a:tcPr>
                </a:tc>
              </a:tr>
              <a:tr h="198120">
                <a:tc>
                  <a:txBody>
                    <a:bodyPr/>
                    <a:lstStyle/>
                    <a:p>
                      <a:endParaRPr lang="ru-RU" sz="1300" dirty="0">
                        <a:latin typeface="Arial Narrow" panose="020B0606020202030204" pitchFamily="34" charset="0"/>
                      </a:endParaRPr>
                    </a:p>
                  </a:txBody>
                  <a:tcPr marL="0" marR="0" marT="0" marB="0" anchor="b">
                    <a:solidFill>
                      <a:schemeClr val="accent5"/>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76201">
                <a:tc>
                  <a:txBody>
                    <a:bodyPr/>
                    <a:lstStyle/>
                    <a:p>
                      <a:endParaRPr lang="ru-RU" sz="300" dirty="0">
                        <a:latin typeface="Arial Narrow" panose="020B0606020202030204" pitchFamily="34" charset="0"/>
                      </a:endParaRPr>
                    </a:p>
                  </a:txBody>
                  <a:tcPr marL="0" marR="0" marT="0" marB="0" anchor="b">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5560">
                <a:tc>
                  <a:txBody>
                    <a:bodyPr/>
                    <a:lstStyle/>
                    <a:p>
                      <a:endParaRPr lang="ru-RU" sz="100" dirty="0">
                        <a:latin typeface="Arial Narrow" panose="020B0606020202030204" pitchFamily="34" charset="0"/>
                      </a:endParaRPr>
                    </a:p>
                  </a:txBody>
                  <a:tcPr marL="0" marR="0"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rowSpan="3">
                  <a:txBody>
                    <a:bodyPr/>
                    <a:lstStyle/>
                    <a:p>
                      <a:pPr algn="l" fontAlgn="b"/>
                      <a:r>
                        <a:rPr lang="ru-RU" sz="1000" i="1" u="none" strike="noStrike" dirty="0">
                          <a:solidFill>
                            <a:sysClr val="windowText" lastClr="000000"/>
                          </a:solidFill>
                          <a:effectLst/>
                          <a:latin typeface="Arial Narrow" panose="020B0606020202030204" pitchFamily="34" charset="0"/>
                        </a:rPr>
                        <a:t>Непрограммные расходы</a:t>
                      </a:r>
                      <a:endParaRPr lang="ru-RU" sz="1000" b="0" i="1" u="none" strike="noStrike" dirty="0">
                        <a:solidFill>
                          <a:sysClr val="windowText" lastClr="000000"/>
                        </a:solidFill>
                        <a:effectLst/>
                        <a:latin typeface="Arial Narrow" panose="020B0606020202030204" pitchFamily="34" charset="0"/>
                      </a:endParaRP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fontAlgn="b"/>
                      <a:r>
                        <a:rPr lang="ru-RU" sz="1000" i="1" u="none" strike="noStrike" dirty="0" smtClean="0">
                          <a:solidFill>
                            <a:sysClr val="windowText" lastClr="000000"/>
                          </a:solidFill>
                          <a:effectLst/>
                          <a:latin typeface="Arial Narrow" panose="020B0606020202030204" pitchFamily="34" charset="0"/>
                        </a:rPr>
                        <a:t>3</a:t>
                      </a:r>
                      <a:r>
                        <a:rPr lang="en-US" sz="1000" i="1" u="none" strike="noStrike" dirty="0" smtClean="0">
                          <a:solidFill>
                            <a:sysClr val="windowText" lastClr="000000"/>
                          </a:solidFill>
                          <a:effectLst/>
                          <a:latin typeface="Arial Narrow" panose="020B0606020202030204" pitchFamily="34" charset="0"/>
                        </a:rPr>
                        <a:t> </a:t>
                      </a:r>
                      <a:r>
                        <a:rPr lang="ru-RU" sz="1000" i="1" u="none" strike="noStrike" dirty="0" smtClean="0">
                          <a:solidFill>
                            <a:sysClr val="windowText" lastClr="000000"/>
                          </a:solidFill>
                          <a:effectLst/>
                          <a:latin typeface="Arial Narrow" panose="020B0606020202030204" pitchFamily="34" charset="0"/>
                        </a:rPr>
                        <a:t>103,7</a:t>
                      </a:r>
                      <a:endParaRPr lang="ru-RU" sz="1000" b="0" i="1" u="none" strike="noStrike" dirty="0">
                        <a:solidFill>
                          <a:sysClr val="windowText" lastClr="000000"/>
                        </a:solidFill>
                        <a:effectLst/>
                        <a:latin typeface="Arial Narrow" panose="020B0606020202030204" pitchFamily="34"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fontAlgn="b"/>
                      <a:r>
                        <a:rPr lang="ru-RU" sz="1000" i="1" u="none" strike="noStrike" dirty="0" smtClean="0">
                          <a:solidFill>
                            <a:sysClr val="windowText" lastClr="000000"/>
                          </a:solidFill>
                          <a:effectLst/>
                          <a:latin typeface="Arial Narrow" panose="020B0606020202030204" pitchFamily="34" charset="0"/>
                        </a:rPr>
                        <a:t>3</a:t>
                      </a:r>
                      <a:r>
                        <a:rPr lang="en-US" sz="1000" i="1" u="none" strike="noStrike" dirty="0" smtClean="0">
                          <a:solidFill>
                            <a:sysClr val="windowText" lastClr="000000"/>
                          </a:solidFill>
                          <a:effectLst/>
                          <a:latin typeface="Arial Narrow" panose="020B0606020202030204" pitchFamily="34" charset="0"/>
                        </a:rPr>
                        <a:t> </a:t>
                      </a:r>
                      <a:r>
                        <a:rPr lang="ru-RU" sz="1000" i="1" u="none" strike="noStrike" dirty="0" smtClean="0">
                          <a:solidFill>
                            <a:sysClr val="windowText" lastClr="000000"/>
                          </a:solidFill>
                          <a:effectLst/>
                          <a:latin typeface="Arial Narrow" panose="020B0606020202030204" pitchFamily="34" charset="0"/>
                        </a:rPr>
                        <a:t>080,3</a:t>
                      </a:r>
                      <a:endParaRPr lang="ru-RU" sz="1000" b="0" i="1" u="none" strike="noStrike" dirty="0">
                        <a:solidFill>
                          <a:sysClr val="windowText" lastClr="000000"/>
                        </a:solidFill>
                        <a:effectLst/>
                        <a:latin typeface="Arial Narrow" panose="020B0606020202030204" pitchFamily="34"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fontAlgn="b"/>
                      <a:r>
                        <a:rPr lang="ru-RU" sz="1000" i="1" u="none" strike="noStrike" dirty="0" smtClean="0">
                          <a:solidFill>
                            <a:sysClr val="windowText" lastClr="000000"/>
                          </a:solidFill>
                          <a:effectLst/>
                          <a:latin typeface="Arial Narrow" panose="020B0606020202030204" pitchFamily="34" charset="0"/>
                        </a:rPr>
                        <a:t>3</a:t>
                      </a:r>
                      <a:r>
                        <a:rPr lang="en-US" sz="1000" i="1" u="none" strike="noStrike" dirty="0" smtClean="0">
                          <a:solidFill>
                            <a:sysClr val="windowText" lastClr="000000"/>
                          </a:solidFill>
                          <a:effectLst/>
                          <a:latin typeface="Arial Narrow" panose="020B0606020202030204" pitchFamily="34" charset="0"/>
                        </a:rPr>
                        <a:t> </a:t>
                      </a:r>
                      <a:r>
                        <a:rPr lang="ru-RU" sz="1000" i="1" u="none" strike="noStrike" dirty="0" smtClean="0">
                          <a:solidFill>
                            <a:sysClr val="windowText" lastClr="000000"/>
                          </a:solidFill>
                          <a:effectLst/>
                          <a:latin typeface="Arial Narrow" panose="020B0606020202030204" pitchFamily="34" charset="0"/>
                        </a:rPr>
                        <a:t>046,0</a:t>
                      </a:r>
                      <a:endParaRPr lang="ru-RU" sz="1000" b="0" i="1" u="none" strike="noStrike" dirty="0">
                        <a:solidFill>
                          <a:sysClr val="windowText" lastClr="000000"/>
                        </a:solidFill>
                        <a:effectLst/>
                        <a:latin typeface="Arial Narrow" panose="020B0606020202030204" pitchFamily="34"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8120">
                <a:tc>
                  <a:txBody>
                    <a:bodyPr/>
                    <a:lstStyle/>
                    <a:p>
                      <a:endParaRPr lang="ru-RU" sz="1300" dirty="0">
                        <a:latin typeface="Arial Narrow" panose="020B0606020202030204" pitchFamily="34" charset="0"/>
                      </a:endParaRPr>
                    </a:p>
                  </a:txBody>
                  <a:tcPr marL="0" marR="0" marT="0" marB="0" anchor="b">
                    <a:lnT w="12700" cap="flat" cmpd="sng" algn="ctr">
                      <a:noFill/>
                      <a:prstDash val="solid"/>
                      <a:round/>
                      <a:headEnd type="none" w="med" len="med"/>
                      <a:tailEnd type="none" w="med" len="med"/>
                    </a:lnT>
                    <a:solidFill>
                      <a:schemeClr val="accent6"/>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35560">
                <a:tc>
                  <a:txBody>
                    <a:bodyPr/>
                    <a:lstStyle/>
                    <a:p>
                      <a:endParaRPr lang="ru-RU" sz="100" dirty="0">
                        <a:latin typeface="Arial Narrow" panose="020B0606020202030204" pitchFamily="34" charset="0"/>
                      </a:endParaRPr>
                    </a:p>
                  </a:txBody>
                  <a:tcPr marL="0" marR="0" marT="0" marB="0" anchor="b">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152400">
                <a:tc>
                  <a:txBody>
                    <a:bodyPr/>
                    <a:lstStyle/>
                    <a:p>
                      <a:endParaRPr lang="ru-RU" sz="1000" dirty="0">
                        <a:latin typeface="Arial Narrow" panose="020B0606020202030204" pitchFamily="34" charset="0"/>
                      </a:endParaRPr>
                    </a:p>
                  </a:txBody>
                  <a:tcPr marL="0" marR="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latin typeface="Arial Narrow" panose="020B0606020202030204" pitchFamily="34" charset="0"/>
                        </a:rPr>
                        <a:t>Всего</a:t>
                      </a:r>
                      <a:endParaRPr lang="ru-RU" sz="1000" b="0" i="0" u="none" strike="noStrike" dirty="0">
                        <a:solidFill>
                          <a:srgbClr val="000000"/>
                        </a:solidFill>
                        <a:effectLst/>
                        <a:latin typeface="Arial Narrow" panose="020B0606020202030204" pitchFamily="34"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000" u="none" strike="noStrike" dirty="0" smtClean="0">
                          <a:effectLst/>
                          <a:latin typeface="Arial Narrow" panose="020B0606020202030204" pitchFamily="34" charset="0"/>
                        </a:rPr>
                        <a:t>71</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157,2</a:t>
                      </a:r>
                      <a:endParaRPr lang="ru-RU" sz="1000" b="0" i="0" u="none" strike="noStrike" dirty="0">
                        <a:solidFill>
                          <a:srgbClr val="000000"/>
                        </a:solidFill>
                        <a:effectLst/>
                        <a:latin typeface="Arial Narrow" panose="020B0606020202030204" pitchFamily="34"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000" u="none" strike="noStrike" dirty="0" smtClean="0">
                          <a:effectLst/>
                          <a:latin typeface="Arial Narrow" panose="020B0606020202030204" pitchFamily="34" charset="0"/>
                        </a:rPr>
                        <a:t>73</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792,2</a:t>
                      </a:r>
                      <a:endParaRPr lang="ru-RU" sz="1000" b="0" i="0" u="none" strike="noStrike" dirty="0">
                        <a:solidFill>
                          <a:srgbClr val="000000"/>
                        </a:solidFill>
                        <a:effectLst/>
                        <a:latin typeface="Arial Narrow" panose="020B0606020202030204" pitchFamily="34"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000" u="none" strike="noStrike" dirty="0" smtClean="0">
                          <a:effectLst/>
                          <a:latin typeface="Arial Narrow" panose="020B0606020202030204" pitchFamily="34" charset="0"/>
                        </a:rPr>
                        <a:t>81</a:t>
                      </a:r>
                      <a:r>
                        <a:rPr lang="en-US" sz="1000" u="none" strike="noStrike" dirty="0" smtClean="0">
                          <a:effectLst/>
                          <a:latin typeface="Arial Narrow" panose="020B0606020202030204" pitchFamily="34" charset="0"/>
                        </a:rPr>
                        <a:t> </a:t>
                      </a:r>
                      <a:r>
                        <a:rPr lang="ru-RU" sz="1000" u="none" strike="noStrike" dirty="0" smtClean="0">
                          <a:effectLst/>
                          <a:latin typeface="Arial Narrow" panose="020B0606020202030204" pitchFamily="34" charset="0"/>
                        </a:rPr>
                        <a:t>476,4</a:t>
                      </a:r>
                      <a:endParaRPr lang="ru-RU" sz="1000" b="0" i="0" u="none" strike="noStrike" dirty="0">
                        <a:solidFill>
                          <a:srgbClr val="000000"/>
                        </a:solidFill>
                        <a:effectLst/>
                        <a:latin typeface="Arial Narrow" panose="020B0606020202030204" pitchFamily="34"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6" name="TextBox 45"/>
          <p:cNvSpPr txBox="1"/>
          <p:nvPr/>
        </p:nvSpPr>
        <p:spPr>
          <a:xfrm>
            <a:off x="41174" y="9284307"/>
            <a:ext cx="248794" cy="246221"/>
          </a:xfrm>
          <a:prstGeom prst="rect">
            <a:avLst/>
          </a:prstGeom>
          <a:noFill/>
        </p:spPr>
        <p:txBody>
          <a:bodyPr wrap="square" lIns="91417" tIns="45709" rIns="91417" bIns="45709" rtlCol="0">
            <a:spAutoFit/>
          </a:bodyPr>
          <a:lstStyle/>
          <a:p>
            <a:r>
              <a:rPr lang="ru-RU" sz="1000" dirty="0">
                <a:latin typeface="Arial Black" panose="020B0A04020102020204" pitchFamily="34" charset="0"/>
              </a:rPr>
              <a:t>8</a:t>
            </a:r>
          </a:p>
        </p:txBody>
      </p:sp>
      <p:sp>
        <p:nvSpPr>
          <p:cNvPr id="48" name="TextBox 47"/>
          <p:cNvSpPr txBox="1"/>
          <p:nvPr/>
        </p:nvSpPr>
        <p:spPr>
          <a:xfrm>
            <a:off x="12502330" y="9292109"/>
            <a:ext cx="248794" cy="246221"/>
          </a:xfrm>
          <a:prstGeom prst="rect">
            <a:avLst/>
          </a:prstGeom>
          <a:noFill/>
        </p:spPr>
        <p:txBody>
          <a:bodyPr wrap="square" lIns="91417" tIns="45709" rIns="91417" bIns="45709" rtlCol="0">
            <a:spAutoFit/>
          </a:bodyPr>
          <a:lstStyle/>
          <a:p>
            <a:r>
              <a:rPr lang="ru-RU" sz="1000" dirty="0">
                <a:latin typeface="Arial Black" panose="020B0A04020102020204" pitchFamily="34" charset="0"/>
              </a:rPr>
              <a:t>9</a:t>
            </a:r>
          </a:p>
        </p:txBody>
      </p:sp>
      <p:sp>
        <p:nvSpPr>
          <p:cNvPr id="63" name="TextBox 62"/>
          <p:cNvSpPr txBox="1"/>
          <p:nvPr/>
        </p:nvSpPr>
        <p:spPr>
          <a:xfrm>
            <a:off x="6837718" y="8717667"/>
            <a:ext cx="803425" cy="246221"/>
          </a:xfrm>
          <a:prstGeom prst="rect">
            <a:avLst/>
          </a:prstGeom>
          <a:noFill/>
        </p:spPr>
        <p:txBody>
          <a:bodyPr wrap="none" lIns="91417" tIns="45709" rIns="91417" bIns="45709" rtlCol="0">
            <a:spAutoFit/>
          </a:bodyPr>
          <a:lstStyle/>
          <a:p>
            <a:pPr defTabSz="914180"/>
            <a:r>
              <a:rPr lang="ru-RU" sz="1000" dirty="0">
                <a:latin typeface="Arial Black" panose="020B0A04020102020204" pitchFamily="34" charset="0"/>
              </a:rPr>
              <a:t>20</a:t>
            </a:r>
            <a:r>
              <a:rPr lang="en-US" sz="1000" dirty="0">
                <a:latin typeface="Arial Black" panose="020B0A04020102020204" pitchFamily="34" charset="0"/>
              </a:rPr>
              <a:t>21 </a:t>
            </a:r>
            <a:r>
              <a:rPr lang="ru-RU" sz="1000" dirty="0">
                <a:latin typeface="Arial Black" panose="020B0A04020102020204" pitchFamily="34" charset="0"/>
              </a:rPr>
              <a:t>год</a:t>
            </a:r>
          </a:p>
        </p:txBody>
      </p:sp>
      <p:sp>
        <p:nvSpPr>
          <p:cNvPr id="64" name="Прямоугольник 63"/>
          <p:cNvSpPr/>
          <p:nvPr/>
        </p:nvSpPr>
        <p:spPr>
          <a:xfrm>
            <a:off x="8555922" y="8410373"/>
            <a:ext cx="2531388" cy="553998"/>
          </a:xfrm>
          <a:prstGeom prst="rect">
            <a:avLst/>
          </a:prstGeom>
        </p:spPr>
        <p:txBody>
          <a:bodyPr wrap="square" lIns="91417" tIns="45709" rIns="91417" bIns="45709">
            <a:spAutoFit/>
          </a:bodyPr>
          <a:lstStyle/>
          <a:p>
            <a:r>
              <a:rPr lang="en-US" sz="1000" dirty="0">
                <a:latin typeface="Arial" panose="020B0604020202020204" pitchFamily="34" charset="0"/>
                <a:cs typeface="Arial" panose="020B0604020202020204" pitchFamily="34" charset="0"/>
                <a:hlinkClick r:id="rId3"/>
              </a:rPr>
              <a:t>http://budget76.ru/razdely/gosprogrammy/gosprogrammy/pasport-gosprogrammy</a:t>
            </a:r>
            <a:endParaRPr lang="ru-RU" sz="1000" dirty="0">
              <a:latin typeface="Arial" panose="020B0604020202020204" pitchFamily="34" charset="0"/>
              <a:cs typeface="Arial" panose="020B0604020202020204" pitchFamily="34" charset="0"/>
            </a:endParaRPr>
          </a:p>
          <a:p>
            <a:endParaRPr lang="ru-RU" sz="1000" dirty="0">
              <a:latin typeface="Arial Narrow" panose="020B0606020202030204" pitchFamily="34" charset="0"/>
            </a:endParaRPr>
          </a:p>
        </p:txBody>
      </p:sp>
      <p:sp>
        <p:nvSpPr>
          <p:cNvPr id="65" name="Прямоугольник 64"/>
          <p:cNvSpPr/>
          <p:nvPr/>
        </p:nvSpPr>
        <p:spPr>
          <a:xfrm>
            <a:off x="8526989" y="7896744"/>
            <a:ext cx="4070807" cy="400110"/>
          </a:xfrm>
          <a:prstGeom prst="rect">
            <a:avLst/>
          </a:prstGeom>
        </p:spPr>
        <p:txBody>
          <a:bodyPr wrap="square" lIns="91417" tIns="45709" rIns="91417" bIns="45709">
            <a:spAutoFit/>
          </a:bodyPr>
          <a:lstStyle/>
          <a:p>
            <a:pPr lvl="0"/>
            <a:r>
              <a:rPr lang="ru-RU" sz="1000" dirty="0">
                <a:latin typeface="Arial Narrow" panose="020B0606020202030204" pitchFamily="34" charset="0"/>
              </a:rPr>
              <a:t>Подробная информация о Государственных программах Ярославской области доступна на Портале «Открытый бюджет Ярославской области»:</a:t>
            </a:r>
          </a:p>
        </p:txBody>
      </p:sp>
      <p:pic>
        <p:nvPicPr>
          <p:cNvPr id="3148" name="Picture 76" descr="C:\Users\Kosolapova\Desktop\qr-code (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25336" y="8290579"/>
            <a:ext cx="1145546" cy="1145546"/>
          </a:xfrm>
          <a:prstGeom prst="rect">
            <a:avLst/>
          </a:prstGeom>
          <a:noFill/>
          <a:extLst>
            <a:ext uri="{909E8E84-426E-40DD-AFC4-6F175D3DCCD1}">
              <a14:hiddenFill xmlns:a14="http://schemas.microsoft.com/office/drawing/2010/main">
                <a:solidFill>
                  <a:srgbClr val="FFFFFF"/>
                </a:solidFill>
              </a14:hiddenFill>
            </a:ext>
          </a:extLst>
        </p:spPr>
      </p:pic>
      <p:sp>
        <p:nvSpPr>
          <p:cNvPr id="69" name="Прямоугольник 68"/>
          <p:cNvSpPr/>
          <p:nvPr/>
        </p:nvSpPr>
        <p:spPr>
          <a:xfrm>
            <a:off x="190939" y="548948"/>
            <a:ext cx="5202231" cy="292376"/>
          </a:xfrm>
          <a:prstGeom prst="rect">
            <a:avLst/>
          </a:prstGeom>
          <a:noFill/>
        </p:spPr>
        <p:txBody>
          <a:bodyPr wrap="square" lIns="91417" tIns="45709" rIns="91417" bIns="45709" rtlCol="0">
            <a:spAutoFit/>
          </a:bodyPr>
          <a:lstStyle/>
          <a:p>
            <a:r>
              <a:rPr lang="ru-RU" sz="1300" dirty="0">
                <a:latin typeface="Arial Black" panose="020B0A04020102020204" pitchFamily="34" charset="0"/>
              </a:rPr>
              <a:t>В разрезе категорий налогоплательщиков, тыс. руб.:</a:t>
            </a:r>
          </a:p>
        </p:txBody>
      </p:sp>
      <p:sp>
        <p:nvSpPr>
          <p:cNvPr id="70" name="Прямоугольник 69"/>
          <p:cNvSpPr/>
          <p:nvPr/>
        </p:nvSpPr>
        <p:spPr>
          <a:xfrm>
            <a:off x="150065" y="7398726"/>
            <a:ext cx="5202231" cy="292376"/>
          </a:xfrm>
          <a:prstGeom prst="rect">
            <a:avLst/>
          </a:prstGeom>
          <a:noFill/>
        </p:spPr>
        <p:txBody>
          <a:bodyPr wrap="square" lIns="91417" tIns="45709" rIns="91417" bIns="45709" rtlCol="0">
            <a:spAutoFit/>
          </a:bodyPr>
          <a:lstStyle/>
          <a:p>
            <a:r>
              <a:rPr lang="ru-RU" sz="1300" dirty="0">
                <a:latin typeface="Arial Black" panose="020B0A04020102020204" pitchFamily="34" charset="0"/>
              </a:rPr>
              <a:t>В разрезе категорий налоговых льгот, тыс. руб.:</a:t>
            </a:r>
          </a:p>
        </p:txBody>
      </p:sp>
      <p:graphicFrame>
        <p:nvGraphicFramePr>
          <p:cNvPr id="9" name="Объект 8"/>
          <p:cNvGraphicFramePr>
            <a:graphicFrameLocks noChangeAspect="1"/>
          </p:cNvGraphicFramePr>
          <p:nvPr>
            <p:extLst>
              <p:ext uri="{D42A27DB-BD31-4B8C-83A1-F6EECF244321}">
                <p14:modId xmlns:p14="http://schemas.microsoft.com/office/powerpoint/2010/main" val="2122019176"/>
              </p:ext>
            </p:extLst>
          </p:nvPr>
        </p:nvGraphicFramePr>
        <p:xfrm>
          <a:off x="477059" y="7734099"/>
          <a:ext cx="5438775" cy="1352550"/>
        </p:xfrm>
        <a:graphic>
          <a:graphicData uri="http://schemas.openxmlformats.org/presentationml/2006/ole">
            <mc:AlternateContent xmlns:mc="http://schemas.openxmlformats.org/markup-compatibility/2006">
              <mc:Choice xmlns:v="urn:schemas-microsoft-com:vml" Requires="v">
                <p:oleObj spid="_x0000_s3507" name="Лист" r:id="rId6" imgW="5438857" imgH="1352430" progId="Excel.Sheet.12">
                  <p:embed/>
                </p:oleObj>
              </mc:Choice>
              <mc:Fallback>
                <p:oleObj name="Лист" r:id="rId6" imgW="5438857" imgH="1352430" progId="Excel.Sheet.12">
                  <p:embed/>
                  <p:pic>
                    <p:nvPicPr>
                      <p:cNvPr id="0" name=""/>
                      <p:cNvPicPr/>
                      <p:nvPr/>
                    </p:nvPicPr>
                    <p:blipFill>
                      <a:blip r:embed="rId7"/>
                      <a:stretch>
                        <a:fillRect/>
                      </a:stretch>
                    </p:blipFill>
                    <p:spPr>
                      <a:xfrm>
                        <a:off x="477059" y="7734099"/>
                        <a:ext cx="5438775" cy="1352550"/>
                      </a:xfrm>
                      <a:prstGeom prst="rect">
                        <a:avLst/>
                      </a:prstGeom>
                    </p:spPr>
                  </p:pic>
                </p:oleObj>
              </mc:Fallback>
            </mc:AlternateContent>
          </a:graphicData>
        </a:graphic>
      </p:graphicFrame>
      <p:graphicFrame>
        <p:nvGraphicFramePr>
          <p:cNvPr id="56" name="Диаграмма 55"/>
          <p:cNvGraphicFramePr>
            <a:graphicFrameLocks/>
          </p:cNvGraphicFramePr>
          <p:nvPr>
            <p:extLst>
              <p:ext uri="{D42A27DB-BD31-4B8C-83A1-F6EECF244321}">
                <p14:modId xmlns:p14="http://schemas.microsoft.com/office/powerpoint/2010/main" val="4216016478"/>
              </p:ext>
            </p:extLst>
          </p:nvPr>
        </p:nvGraphicFramePr>
        <p:xfrm>
          <a:off x="6521910" y="1305926"/>
          <a:ext cx="3100849" cy="2743200"/>
        </p:xfrm>
        <a:graphic>
          <a:graphicData uri="http://schemas.openxmlformats.org/drawingml/2006/chart">
            <c:chart xmlns:c="http://schemas.openxmlformats.org/drawingml/2006/chart" xmlns:r="http://schemas.openxmlformats.org/officeDocument/2006/relationships" r:id="rId8"/>
          </a:graphicData>
        </a:graphic>
      </p:graphicFrame>
      <p:cxnSp>
        <p:nvCxnSpPr>
          <p:cNvPr id="57" name="Прямая со стрелкой 56"/>
          <p:cNvCxnSpPr/>
          <p:nvPr/>
        </p:nvCxnSpPr>
        <p:spPr>
          <a:xfrm flipV="1">
            <a:off x="7557240" y="3360440"/>
            <a:ext cx="387733" cy="811796"/>
          </a:xfrm>
          <a:prstGeom prst="straightConnector1">
            <a:avLst/>
          </a:prstGeom>
          <a:noFill/>
          <a:ln w="12700" cap="flat" cmpd="sng" algn="ctr">
            <a:solidFill>
              <a:schemeClr val="tx1"/>
            </a:solidFill>
            <a:prstDash val="dash"/>
            <a:headEnd type="oval" w="med" len="med"/>
            <a:tailEnd type="triangle" w="med" len="med"/>
          </a:ln>
          <a:effectLst/>
        </p:spPr>
      </p:cxnSp>
      <p:cxnSp>
        <p:nvCxnSpPr>
          <p:cNvPr id="60" name="Прямая со стрелкой 59"/>
          <p:cNvCxnSpPr/>
          <p:nvPr/>
        </p:nvCxnSpPr>
        <p:spPr>
          <a:xfrm flipV="1">
            <a:off x="7557240" y="3504456"/>
            <a:ext cx="571751" cy="914001"/>
          </a:xfrm>
          <a:prstGeom prst="straightConnector1">
            <a:avLst/>
          </a:prstGeom>
          <a:noFill/>
          <a:ln w="12700" cap="flat" cmpd="sng" algn="ctr">
            <a:solidFill>
              <a:schemeClr val="tx1"/>
            </a:solidFill>
            <a:prstDash val="dash"/>
            <a:headEnd type="oval" w="med" len="med"/>
            <a:tailEnd type="triangle" w="med" len="med"/>
          </a:ln>
          <a:effectLst/>
        </p:spPr>
      </p:cxnSp>
      <p:cxnSp>
        <p:nvCxnSpPr>
          <p:cNvPr id="62" name="Прямая со стрелкой 61"/>
          <p:cNvCxnSpPr/>
          <p:nvPr/>
        </p:nvCxnSpPr>
        <p:spPr>
          <a:xfrm flipV="1">
            <a:off x="7556799" y="3723067"/>
            <a:ext cx="715767" cy="898338"/>
          </a:xfrm>
          <a:prstGeom prst="straightConnector1">
            <a:avLst/>
          </a:prstGeom>
          <a:noFill/>
          <a:ln w="12700" cap="flat" cmpd="sng" algn="ctr">
            <a:solidFill>
              <a:schemeClr val="tx1"/>
            </a:solidFill>
            <a:prstDash val="dash"/>
            <a:headEnd type="oval" w="med" len="med"/>
            <a:tailEnd type="triangle" w="med" len="med"/>
          </a:ln>
          <a:effectLst/>
        </p:spPr>
      </p:cxnSp>
      <p:graphicFrame>
        <p:nvGraphicFramePr>
          <p:cNvPr id="66" name="Диаграмма 65"/>
          <p:cNvGraphicFramePr>
            <a:graphicFrameLocks/>
          </p:cNvGraphicFramePr>
          <p:nvPr>
            <p:extLst>
              <p:ext uri="{D42A27DB-BD31-4B8C-83A1-F6EECF244321}">
                <p14:modId xmlns:p14="http://schemas.microsoft.com/office/powerpoint/2010/main" val="4247355334"/>
              </p:ext>
            </p:extLst>
          </p:nvPr>
        </p:nvGraphicFramePr>
        <p:xfrm>
          <a:off x="6373607" y="5540916"/>
          <a:ext cx="3726570" cy="2555883"/>
        </p:xfrm>
        <a:graphic>
          <a:graphicData uri="http://schemas.openxmlformats.org/drawingml/2006/chart">
            <c:chart xmlns:c="http://schemas.openxmlformats.org/drawingml/2006/chart" xmlns:r="http://schemas.openxmlformats.org/officeDocument/2006/relationships" r:id="rId9"/>
          </a:graphicData>
        </a:graphic>
      </p:graphicFrame>
      <p:cxnSp>
        <p:nvCxnSpPr>
          <p:cNvPr id="67" name="Прямая со стрелкой 66"/>
          <p:cNvCxnSpPr/>
          <p:nvPr/>
        </p:nvCxnSpPr>
        <p:spPr>
          <a:xfrm flipV="1">
            <a:off x="7641139" y="7421667"/>
            <a:ext cx="662936" cy="939083"/>
          </a:xfrm>
          <a:prstGeom prst="straightConnector1">
            <a:avLst/>
          </a:prstGeom>
          <a:noFill/>
          <a:ln w="12700" cap="flat" cmpd="sng" algn="ctr">
            <a:solidFill>
              <a:schemeClr val="tx1"/>
            </a:solidFill>
            <a:prstDash val="dash"/>
            <a:headEnd type="oval" w="med" len="med"/>
            <a:tailEnd type="triangle" w="med" len="med"/>
          </a:ln>
          <a:effectLst/>
        </p:spPr>
      </p:cxnSp>
      <p:cxnSp>
        <p:nvCxnSpPr>
          <p:cNvPr id="68" name="Прямая со стрелкой 67"/>
          <p:cNvCxnSpPr/>
          <p:nvPr/>
        </p:nvCxnSpPr>
        <p:spPr>
          <a:xfrm flipV="1">
            <a:off x="7692417" y="7627257"/>
            <a:ext cx="662936" cy="939083"/>
          </a:xfrm>
          <a:prstGeom prst="straightConnector1">
            <a:avLst/>
          </a:prstGeom>
          <a:noFill/>
          <a:ln w="12700" cap="flat" cmpd="sng" algn="ctr">
            <a:solidFill>
              <a:schemeClr val="tx1"/>
            </a:solidFill>
            <a:prstDash val="dash"/>
            <a:headEnd type="oval" w="med" len="med"/>
            <a:tailEnd type="triangle" w="med" len="med"/>
          </a:ln>
          <a:effectLst/>
        </p:spPr>
      </p:cxnSp>
      <p:cxnSp>
        <p:nvCxnSpPr>
          <p:cNvPr id="71" name="Прямая со стрелкой 70"/>
          <p:cNvCxnSpPr/>
          <p:nvPr/>
        </p:nvCxnSpPr>
        <p:spPr>
          <a:xfrm flipV="1">
            <a:off x="7692417" y="7827312"/>
            <a:ext cx="662936" cy="939083"/>
          </a:xfrm>
          <a:prstGeom prst="straightConnector1">
            <a:avLst/>
          </a:prstGeom>
          <a:noFill/>
          <a:ln w="12700" cap="flat" cmpd="sng" algn="ctr">
            <a:solidFill>
              <a:schemeClr val="tx1"/>
            </a:solidFill>
            <a:prstDash val="dash"/>
            <a:headEnd type="oval" w="med" len="med"/>
            <a:tailEnd type="triangle" w="med" len="med"/>
          </a:ln>
          <a:effectLst/>
        </p:spPr>
      </p:cxnSp>
    </p:spTree>
    <p:extLst>
      <p:ext uri="{BB962C8B-B14F-4D97-AF65-F5344CB8AC3E}">
        <p14:creationId xmlns:p14="http://schemas.microsoft.com/office/powerpoint/2010/main" val="12902034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6382129" y="79058"/>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33473" y="-5615"/>
            <a:ext cx="12768127"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p>
        </p:txBody>
      </p:sp>
      <p:sp>
        <p:nvSpPr>
          <p:cNvPr id="46" name="TextBox 45"/>
          <p:cNvSpPr txBox="1"/>
          <p:nvPr/>
        </p:nvSpPr>
        <p:spPr>
          <a:xfrm>
            <a:off x="90974" y="9316370"/>
            <a:ext cx="405170" cy="246199"/>
          </a:xfrm>
          <a:prstGeom prst="rect">
            <a:avLst/>
          </a:prstGeom>
          <a:noFill/>
        </p:spPr>
        <p:txBody>
          <a:bodyPr wrap="square" lIns="91417" tIns="45709" rIns="91417" bIns="45709" rtlCol="0">
            <a:spAutoFit/>
          </a:bodyPr>
          <a:lstStyle/>
          <a:p>
            <a:r>
              <a:rPr lang="ru-RU" sz="1000" dirty="0" smtClean="0">
                <a:latin typeface="Arial Black" panose="020B0A04020102020204" pitchFamily="34" charset="0"/>
              </a:rPr>
              <a:t>10</a:t>
            </a:r>
            <a:endParaRPr lang="ru-RU" sz="1000" dirty="0">
              <a:latin typeface="Arial Black" panose="020B0A04020102020204" pitchFamily="34" charset="0"/>
            </a:endParaRPr>
          </a:p>
        </p:txBody>
      </p:sp>
      <p:sp>
        <p:nvSpPr>
          <p:cNvPr id="48" name="TextBox 47"/>
          <p:cNvSpPr txBox="1"/>
          <p:nvPr/>
        </p:nvSpPr>
        <p:spPr>
          <a:xfrm>
            <a:off x="12377464" y="9292109"/>
            <a:ext cx="373660" cy="246199"/>
          </a:xfrm>
          <a:prstGeom prst="rect">
            <a:avLst/>
          </a:prstGeom>
          <a:noFill/>
        </p:spPr>
        <p:txBody>
          <a:bodyPr wrap="square" lIns="91417" tIns="45709" rIns="91417" bIns="45709" rtlCol="0">
            <a:spAutoFit/>
          </a:bodyPr>
          <a:lstStyle/>
          <a:p>
            <a:r>
              <a:rPr lang="ru-RU" sz="1000" dirty="0" smtClean="0">
                <a:latin typeface="Arial Black" panose="020B0A04020102020204" pitchFamily="34" charset="0"/>
              </a:rPr>
              <a:t>11</a:t>
            </a:r>
            <a:endParaRPr lang="ru-RU" sz="1000" dirty="0">
              <a:latin typeface="Arial Black" panose="020B0A04020102020204" pitchFamily="34" charset="0"/>
            </a:endParaRPr>
          </a:p>
        </p:txBody>
      </p:sp>
      <p:sp>
        <p:nvSpPr>
          <p:cNvPr id="33" name="Прямоугольник 32"/>
          <p:cNvSpPr/>
          <p:nvPr/>
        </p:nvSpPr>
        <p:spPr>
          <a:xfrm>
            <a:off x="165570" y="78390"/>
            <a:ext cx="6056603" cy="329298"/>
          </a:xfrm>
          <a:prstGeom prst="rect">
            <a:avLst/>
          </a:prstGeom>
          <a:solidFill>
            <a:schemeClr val="accent2">
              <a:lumMod val="75000"/>
            </a:schemeClr>
          </a:solidFill>
        </p:spPr>
        <p:txBody>
          <a:bodyPr wrap="square" lIns="91417" tIns="45709" rIns="91417" bIns="45709">
            <a:spAutoFit/>
          </a:bodyPr>
          <a:lstStyle/>
          <a:p>
            <a:pPr algn="ctr"/>
            <a:r>
              <a:rPr lang="ru-RU" sz="1500" b="1" dirty="0" smtClean="0">
                <a:solidFill>
                  <a:schemeClr val="bg1"/>
                </a:solidFill>
                <a:latin typeface="Arial Narrow" panose="020B0606020202030204" pitchFamily="34" charset="0"/>
              </a:rPr>
              <a:t>Госпрограмма «Развитие здравоохранения в Ярославской области»</a:t>
            </a:r>
            <a:endParaRPr lang="ru-RU" sz="1500" b="1" dirty="0">
              <a:solidFill>
                <a:schemeClr val="bg1"/>
              </a:solidFill>
              <a:latin typeface="Arial Narrow" panose="020B0606020202030204" pitchFamily="34" charset="0"/>
            </a:endParaRPr>
          </a:p>
        </p:txBody>
      </p:sp>
      <p:sp>
        <p:nvSpPr>
          <p:cNvPr id="34" name="TextBox 33"/>
          <p:cNvSpPr txBox="1"/>
          <p:nvPr/>
        </p:nvSpPr>
        <p:spPr>
          <a:xfrm>
            <a:off x="100572" y="408112"/>
            <a:ext cx="6121602" cy="692475"/>
          </a:xfrm>
          <a:prstGeom prst="rect">
            <a:avLst/>
          </a:prstGeom>
          <a:noFill/>
        </p:spPr>
        <p:txBody>
          <a:bodyPr wrap="square" lIns="91417" tIns="45709" rIns="91417" bIns="45709" rtlCol="0">
            <a:spAutoFit/>
          </a:bodyPr>
          <a:lstStyle/>
          <a:p>
            <a:pPr algn="just"/>
            <a:r>
              <a:rPr lang="ru-RU" sz="1300" b="1" u="sng" dirty="0" smtClean="0">
                <a:solidFill>
                  <a:schemeClr val="accent2">
                    <a:lumMod val="75000"/>
                  </a:schemeClr>
                </a:solidFill>
                <a:latin typeface="Arial Narrow" panose="020B0606020202030204" pitchFamily="34" charset="0"/>
              </a:rPr>
              <a:t>Цель госпрограммы </a:t>
            </a:r>
            <a:r>
              <a:rPr lang="ru-RU" sz="1300" b="1" dirty="0" smtClean="0">
                <a:solidFill>
                  <a:schemeClr val="accent2">
                    <a:lumMod val="75000"/>
                  </a:schemeClr>
                </a:solidFill>
                <a:latin typeface="Arial Narrow" panose="020B0606020202030204" pitchFamily="34" charset="0"/>
              </a:rPr>
              <a:t>– обеспечение доступности медицинской помощи и повышение эффективности медицинских услуг, </a:t>
            </a:r>
            <a:r>
              <a:rPr lang="ru-RU" sz="1300" b="1" dirty="0">
                <a:solidFill>
                  <a:schemeClr val="accent2">
                    <a:lumMod val="75000"/>
                  </a:schemeClr>
                </a:solidFill>
                <a:latin typeface="Arial Narrow" panose="020B0606020202030204" pitchFamily="34" charset="0"/>
              </a:rPr>
              <a:t>о</a:t>
            </a:r>
            <a:r>
              <a:rPr lang="ru-RU" sz="1300" b="1" dirty="0" smtClean="0">
                <a:solidFill>
                  <a:schemeClr val="accent2">
                    <a:lumMod val="75000"/>
                  </a:schemeClr>
                </a:solidFill>
                <a:latin typeface="Arial Narrow" panose="020B0606020202030204" pitchFamily="34" charset="0"/>
              </a:rPr>
              <a:t>бъемы, виды и качество которых должны соответствовать уровню заболеваемости и потребностям населения</a:t>
            </a:r>
            <a:endParaRPr lang="ru-RU" sz="1300" b="1" dirty="0">
              <a:solidFill>
                <a:schemeClr val="accent2">
                  <a:lumMod val="75000"/>
                </a:schemeClr>
              </a:solidFill>
              <a:latin typeface="Arial Narrow" panose="020B0606020202030204" pitchFamily="34" charset="0"/>
            </a:endParaRPr>
          </a:p>
        </p:txBody>
      </p:sp>
      <p:sp>
        <p:nvSpPr>
          <p:cNvPr id="58" name="Прямоугольник 57"/>
          <p:cNvSpPr/>
          <p:nvPr/>
        </p:nvSpPr>
        <p:spPr>
          <a:xfrm>
            <a:off x="6480165" y="79058"/>
            <a:ext cx="6206308" cy="553976"/>
          </a:xfrm>
          <a:prstGeom prst="rect">
            <a:avLst/>
          </a:prstGeom>
          <a:solidFill>
            <a:srgbClr val="7030A0"/>
          </a:solidFill>
        </p:spPr>
        <p:txBody>
          <a:bodyPr wrap="square" lIns="91417" tIns="45709" rIns="91417" bIns="45709">
            <a:spAutoFit/>
          </a:bodyPr>
          <a:lstStyle/>
          <a:p>
            <a:pPr algn="ctr"/>
            <a:r>
              <a:rPr lang="ru-RU" sz="1500" b="1" dirty="0" smtClean="0">
                <a:solidFill>
                  <a:schemeClr val="bg1"/>
                </a:solidFill>
                <a:latin typeface="Arial Narrow" panose="020B0606020202030204" pitchFamily="34" charset="0"/>
              </a:rPr>
              <a:t>Госпрограмма «Развитие образования и молодежная политика в Ярославской области»</a:t>
            </a:r>
            <a:endParaRPr lang="ru-RU" sz="1500" b="1" dirty="0">
              <a:solidFill>
                <a:schemeClr val="bg1"/>
              </a:solidFill>
              <a:latin typeface="Arial Narrow" panose="020B0606020202030204" pitchFamily="34" charset="0"/>
            </a:endParaRPr>
          </a:p>
        </p:txBody>
      </p:sp>
      <p:graphicFrame>
        <p:nvGraphicFramePr>
          <p:cNvPr id="17" name="Диаграмма 16"/>
          <p:cNvGraphicFramePr>
            <a:graphicFrameLocks/>
          </p:cNvGraphicFramePr>
          <p:nvPr>
            <p:extLst>
              <p:ext uri="{D42A27DB-BD31-4B8C-83A1-F6EECF244321}">
                <p14:modId xmlns:p14="http://schemas.microsoft.com/office/powerpoint/2010/main" val="762767233"/>
              </p:ext>
            </p:extLst>
          </p:nvPr>
        </p:nvGraphicFramePr>
        <p:xfrm>
          <a:off x="2375424" y="723740"/>
          <a:ext cx="3384376" cy="2553321"/>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Box 18"/>
          <p:cNvSpPr txBox="1"/>
          <p:nvPr/>
        </p:nvSpPr>
        <p:spPr>
          <a:xfrm>
            <a:off x="6474213" y="633034"/>
            <a:ext cx="6206308" cy="900224"/>
          </a:xfrm>
          <a:prstGeom prst="rect">
            <a:avLst/>
          </a:prstGeom>
          <a:noFill/>
        </p:spPr>
        <p:txBody>
          <a:bodyPr wrap="square" lIns="91417" tIns="45709" rIns="91417" bIns="45709" rtlCol="0">
            <a:spAutoFit/>
          </a:bodyPr>
          <a:lstStyle/>
          <a:p>
            <a:pPr algn="just"/>
            <a:r>
              <a:rPr lang="ru-RU" sz="1050" b="1" u="sng" dirty="0" smtClean="0">
                <a:solidFill>
                  <a:schemeClr val="accent4">
                    <a:lumMod val="75000"/>
                  </a:schemeClr>
                </a:solidFill>
                <a:latin typeface="Times New Roman" panose="02020603050405020304" pitchFamily="18" charset="0"/>
                <a:cs typeface="Times New Roman" panose="02020603050405020304" pitchFamily="18" charset="0"/>
              </a:rPr>
              <a:t>Цели госпрограммы:</a:t>
            </a:r>
          </a:p>
          <a:p>
            <a:pPr marL="285750" indent="-285750" algn="just">
              <a:buFontTx/>
              <a:buChar char="-"/>
            </a:pPr>
            <a:r>
              <a:rPr lang="ru-RU" sz="1050" b="1" dirty="0">
                <a:solidFill>
                  <a:schemeClr val="accent4">
                    <a:lumMod val="75000"/>
                  </a:schemeClr>
                </a:solidFill>
                <a:latin typeface="Times New Roman" panose="02020603050405020304" pitchFamily="18" charset="0"/>
                <a:cs typeface="Times New Roman" panose="02020603050405020304" pitchFamily="18" charset="0"/>
              </a:rPr>
              <a:t>о</a:t>
            </a:r>
            <a:r>
              <a:rPr lang="ru-RU" sz="1050" b="1" dirty="0" smtClean="0">
                <a:solidFill>
                  <a:schemeClr val="accent4">
                    <a:lumMod val="75000"/>
                  </a:schemeClr>
                </a:solidFill>
                <a:latin typeface="Times New Roman" panose="02020603050405020304" pitchFamily="18" charset="0"/>
                <a:cs typeface="Times New Roman" panose="02020603050405020304" pitchFamily="18" charset="0"/>
              </a:rPr>
              <a:t>беспечение высокого качества регионального образования в соответствии с меняющимися запросами населения и перспективными задачами развития экономики региона;</a:t>
            </a:r>
          </a:p>
          <a:p>
            <a:pPr marL="285750" indent="-285750" algn="just">
              <a:buFontTx/>
              <a:buChar char="-"/>
            </a:pPr>
            <a:r>
              <a:rPr lang="ru-RU" sz="1050" b="1" dirty="0">
                <a:solidFill>
                  <a:schemeClr val="accent4">
                    <a:lumMod val="75000"/>
                  </a:schemeClr>
                </a:solidFill>
                <a:latin typeface="Times New Roman" panose="02020603050405020304" pitchFamily="18" charset="0"/>
                <a:cs typeface="Times New Roman" panose="02020603050405020304" pitchFamily="18" charset="0"/>
              </a:rPr>
              <a:t>п</a:t>
            </a:r>
            <a:r>
              <a:rPr lang="ru-RU" sz="1050" b="1" dirty="0" smtClean="0">
                <a:solidFill>
                  <a:schemeClr val="accent4">
                    <a:lumMod val="75000"/>
                  </a:schemeClr>
                </a:solidFill>
                <a:latin typeface="Times New Roman" panose="02020603050405020304" pitchFamily="18" charset="0"/>
                <a:cs typeface="Times New Roman" panose="02020603050405020304" pitchFamily="18" charset="0"/>
              </a:rPr>
              <a:t>овышение эффективности реализации молодежной политики в интересах инновационного социально ориентированного развития региона</a:t>
            </a:r>
            <a:endParaRPr lang="ru-RU" sz="1050" b="1" dirty="0">
              <a:solidFill>
                <a:schemeClr val="accent4">
                  <a:lumMod val="75000"/>
                </a:schemeClr>
              </a:solidFill>
              <a:latin typeface="Times New Roman" panose="02020603050405020304" pitchFamily="18" charset="0"/>
              <a:cs typeface="Times New Roman" panose="02020603050405020304" pitchFamily="18" charset="0"/>
            </a:endParaRPr>
          </a:p>
        </p:txBody>
      </p:sp>
      <p:sp>
        <p:nvSpPr>
          <p:cNvPr id="16" name="Скругленный прямоугольник 15"/>
          <p:cNvSpPr/>
          <p:nvPr/>
        </p:nvSpPr>
        <p:spPr>
          <a:xfrm>
            <a:off x="496144" y="1100587"/>
            <a:ext cx="2483804" cy="360149"/>
          </a:xfrm>
          <a:prstGeom prst="roundRect">
            <a:avLst/>
          </a:prstGeom>
          <a:ln w="0">
            <a:solidFill>
              <a:schemeClr val="bg1"/>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000" b="1" dirty="0">
                <a:solidFill>
                  <a:schemeClr val="tx1"/>
                </a:solidFill>
                <a:latin typeface="Arial Narrow" panose="020B0606020202030204" pitchFamily="34" charset="0"/>
                <a:cs typeface="Times New Roman" panose="02020603050405020304" pitchFamily="18" charset="0"/>
              </a:rPr>
              <a:t>ВЦП департамента здравоохранения и фармации </a:t>
            </a:r>
            <a:r>
              <a:rPr lang="ru-RU" sz="1000" b="1" dirty="0" smtClean="0">
                <a:solidFill>
                  <a:schemeClr val="tx1"/>
                </a:solidFill>
                <a:latin typeface="Arial Narrow" panose="020B0606020202030204" pitchFamily="34" charset="0"/>
                <a:cs typeface="Times New Roman" panose="02020603050405020304" pitchFamily="18" charset="0"/>
              </a:rPr>
              <a:t>ЯО</a:t>
            </a:r>
            <a:endParaRPr lang="ru-RU" sz="1000" b="1" dirty="0">
              <a:solidFill>
                <a:schemeClr val="tx1"/>
              </a:solidFill>
              <a:latin typeface="Arial Narrow" panose="020B0606020202030204" pitchFamily="34" charset="0"/>
              <a:cs typeface="Times New Roman" panose="02020603050405020304" pitchFamily="18" charset="0"/>
            </a:endParaRPr>
          </a:p>
        </p:txBody>
      </p:sp>
      <p:sp>
        <p:nvSpPr>
          <p:cNvPr id="18" name="Скругленный прямоугольник 17"/>
          <p:cNvSpPr/>
          <p:nvPr/>
        </p:nvSpPr>
        <p:spPr>
          <a:xfrm>
            <a:off x="496144" y="1468394"/>
            <a:ext cx="2483804" cy="432048"/>
          </a:xfrm>
          <a:prstGeom prst="roundRect">
            <a:avLst/>
          </a:prstGeom>
          <a:ln>
            <a:solidFill>
              <a:schemeClr val="bg1"/>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000" b="1" dirty="0">
                <a:solidFill>
                  <a:schemeClr val="tx1"/>
                </a:solidFill>
                <a:latin typeface="Arial Narrow" panose="020B0606020202030204" pitchFamily="34" charset="0"/>
                <a:cs typeface="Times New Roman" panose="02020603050405020304" pitchFamily="18" charset="0"/>
              </a:rPr>
              <a:t>ОЦП "Развитие материально-технической базы медицинских организаций ЯО"</a:t>
            </a:r>
          </a:p>
        </p:txBody>
      </p:sp>
      <p:sp>
        <p:nvSpPr>
          <p:cNvPr id="21" name="Скругленный прямоугольник 20"/>
          <p:cNvSpPr/>
          <p:nvPr/>
        </p:nvSpPr>
        <p:spPr>
          <a:xfrm>
            <a:off x="496144" y="1900442"/>
            <a:ext cx="2483804" cy="695515"/>
          </a:xfrm>
          <a:prstGeom prst="roundRect">
            <a:avLst/>
          </a:prstGeom>
          <a:ln>
            <a:solidFill>
              <a:schemeClr val="bg1"/>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000" b="1" dirty="0">
                <a:solidFill>
                  <a:schemeClr val="tx1"/>
                </a:solidFill>
                <a:latin typeface="Arial Narrow" panose="020B0606020202030204" pitchFamily="34" charset="0"/>
                <a:cs typeface="Times New Roman" panose="02020603050405020304" pitchFamily="18" charset="0"/>
              </a:rPr>
              <a:t>РП "Развитие материально-технической базы детских поликлиник и детских поликлинических отделений мед. организаций  ЯО</a:t>
            </a:r>
          </a:p>
        </p:txBody>
      </p:sp>
      <p:sp>
        <p:nvSpPr>
          <p:cNvPr id="22" name="Скругленный прямоугольник 21"/>
          <p:cNvSpPr/>
          <p:nvPr/>
        </p:nvSpPr>
        <p:spPr>
          <a:xfrm>
            <a:off x="496144" y="2599136"/>
            <a:ext cx="2483804" cy="360149"/>
          </a:xfrm>
          <a:prstGeom prst="roundRect">
            <a:avLst/>
          </a:prstGeom>
          <a:ln>
            <a:solidFill>
              <a:schemeClr val="bg1"/>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000" b="1" dirty="0">
                <a:solidFill>
                  <a:schemeClr val="tx1"/>
                </a:solidFill>
                <a:latin typeface="Arial Narrow" panose="020B0606020202030204" pitchFamily="34" charset="0"/>
                <a:cs typeface="Times New Roman" panose="02020603050405020304" pitchFamily="18" charset="0"/>
              </a:rPr>
              <a:t>ОЦП "Улучшение кадрового обеспечения гос. мед. организаций ЯО"</a:t>
            </a:r>
          </a:p>
        </p:txBody>
      </p:sp>
      <p:sp>
        <p:nvSpPr>
          <p:cNvPr id="2" name="Прямоугольник 1"/>
          <p:cNvSpPr/>
          <p:nvPr/>
        </p:nvSpPr>
        <p:spPr>
          <a:xfrm>
            <a:off x="316144" y="1190661"/>
            <a:ext cx="180000" cy="180000"/>
          </a:xfrm>
          <a:prstGeom prst="rect">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312828" y="1594418"/>
            <a:ext cx="180000" cy="180000"/>
          </a:xfrm>
          <a:prstGeom prst="rect">
            <a:avLst/>
          </a:prstGeom>
          <a:solidFill>
            <a:srgbClr val="C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p:cNvSpPr/>
          <p:nvPr/>
        </p:nvSpPr>
        <p:spPr>
          <a:xfrm>
            <a:off x="316144" y="2054183"/>
            <a:ext cx="180000" cy="180000"/>
          </a:xfrm>
          <a:prstGeom prst="rect">
            <a:avLst/>
          </a:prstGeom>
          <a:solidFill>
            <a:srgbClr val="D58D8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p:cNvSpPr/>
          <p:nvPr/>
        </p:nvSpPr>
        <p:spPr>
          <a:xfrm>
            <a:off x="323845" y="2593716"/>
            <a:ext cx="180000" cy="180000"/>
          </a:xfrm>
          <a:prstGeom prst="rect">
            <a:avLst/>
          </a:prstGeom>
          <a:solidFill>
            <a:srgbClr val="E3B0A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2017424" y="1441373"/>
            <a:ext cx="648072" cy="33304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latin typeface="Arial Narrow" panose="020B0606020202030204" pitchFamily="34" charset="0"/>
                <a:cs typeface="Angsana New" panose="02020603050405020304" pitchFamily="18" charset="-34"/>
              </a:rPr>
              <a:t>м</a:t>
            </a:r>
            <a:r>
              <a:rPr lang="ru-RU" sz="1000" dirty="0" smtClean="0">
                <a:solidFill>
                  <a:schemeClr val="tx1"/>
                </a:solidFill>
                <a:latin typeface="Arial Narrow" panose="020B0606020202030204" pitchFamily="34" charset="0"/>
                <a:cs typeface="Angsana New" panose="02020603050405020304" pitchFamily="18" charset="-34"/>
              </a:rPr>
              <a:t>лн. руб.</a:t>
            </a:r>
            <a:endParaRPr lang="ru-RU" sz="1000" dirty="0">
              <a:solidFill>
                <a:schemeClr val="tx1"/>
              </a:solidFill>
              <a:latin typeface="Arial Narrow" panose="020B0606020202030204" pitchFamily="34" charset="0"/>
              <a:cs typeface="Angsana New" panose="02020603050405020304" pitchFamily="18" charset="-34"/>
            </a:endParaRPr>
          </a:p>
        </p:txBody>
      </p:sp>
      <p:sp>
        <p:nvSpPr>
          <p:cNvPr id="32" name="Прямоугольник 31"/>
          <p:cNvSpPr/>
          <p:nvPr/>
        </p:nvSpPr>
        <p:spPr>
          <a:xfrm>
            <a:off x="5571745" y="3087345"/>
            <a:ext cx="648072" cy="16652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latin typeface="Arial Narrow" panose="020B0606020202030204" pitchFamily="34" charset="0"/>
                <a:cs typeface="Angsana New" panose="02020603050405020304" pitchFamily="18" charset="-34"/>
              </a:rPr>
              <a:t>м</a:t>
            </a:r>
            <a:r>
              <a:rPr lang="ru-RU" sz="1000" dirty="0" smtClean="0">
                <a:solidFill>
                  <a:schemeClr val="tx1"/>
                </a:solidFill>
                <a:latin typeface="Arial Narrow" panose="020B0606020202030204" pitchFamily="34" charset="0"/>
                <a:cs typeface="Angsana New" panose="02020603050405020304" pitchFamily="18" charset="-34"/>
              </a:rPr>
              <a:t>лн. руб.</a:t>
            </a:r>
            <a:endParaRPr lang="ru-RU" sz="1000" dirty="0">
              <a:solidFill>
                <a:schemeClr val="tx1"/>
              </a:solidFill>
              <a:latin typeface="Arial Narrow" panose="020B0606020202030204" pitchFamily="34" charset="0"/>
              <a:cs typeface="Angsana New" panose="02020603050405020304" pitchFamily="18" charset="-34"/>
            </a:endParaRPr>
          </a:p>
        </p:txBody>
      </p:sp>
      <p:graphicFrame>
        <p:nvGraphicFramePr>
          <p:cNvPr id="3" name="Объект 2"/>
          <p:cNvGraphicFramePr>
            <a:graphicFrameLocks noChangeAspect="1"/>
          </p:cNvGraphicFramePr>
          <p:nvPr>
            <p:extLst>
              <p:ext uri="{D42A27DB-BD31-4B8C-83A1-F6EECF244321}">
                <p14:modId xmlns:p14="http://schemas.microsoft.com/office/powerpoint/2010/main" val="4248365435"/>
              </p:ext>
            </p:extLst>
          </p:nvPr>
        </p:nvGraphicFramePr>
        <p:xfrm>
          <a:off x="165571" y="3308816"/>
          <a:ext cx="6040010" cy="5755395"/>
        </p:xfrm>
        <a:graphic>
          <a:graphicData uri="http://schemas.openxmlformats.org/presentationml/2006/ole">
            <mc:AlternateContent xmlns:mc="http://schemas.openxmlformats.org/markup-compatibility/2006">
              <mc:Choice xmlns:v="urn:schemas-microsoft-com:vml" Requires="v">
                <p:oleObj spid="_x0000_s4260" name="Лист" r:id="rId6" imgW="5572032" imgH="5467230" progId="Excel.Sheet.12">
                  <p:embed/>
                </p:oleObj>
              </mc:Choice>
              <mc:Fallback>
                <p:oleObj name="Лист" r:id="rId6" imgW="5572032" imgH="5467230" progId="Excel.Sheet.12">
                  <p:embed/>
                  <p:pic>
                    <p:nvPicPr>
                      <p:cNvPr id="0" name=""/>
                      <p:cNvPicPr/>
                      <p:nvPr/>
                    </p:nvPicPr>
                    <p:blipFill>
                      <a:blip r:embed="rId7"/>
                      <a:stretch>
                        <a:fillRect/>
                      </a:stretch>
                    </p:blipFill>
                    <p:spPr>
                      <a:xfrm>
                        <a:off x="165571" y="3308816"/>
                        <a:ext cx="6040010" cy="5755395"/>
                      </a:xfrm>
                      <a:prstGeom prst="rect">
                        <a:avLst/>
                      </a:prstGeom>
                    </p:spPr>
                  </p:pic>
                </p:oleObj>
              </mc:Fallback>
            </mc:AlternateContent>
          </a:graphicData>
        </a:graphic>
      </p:graphicFrame>
      <p:sp>
        <p:nvSpPr>
          <p:cNvPr id="26" name="Скругленный прямоугольник 25"/>
          <p:cNvSpPr/>
          <p:nvPr/>
        </p:nvSpPr>
        <p:spPr>
          <a:xfrm>
            <a:off x="3952528" y="8909499"/>
            <a:ext cx="1800200" cy="576090"/>
          </a:xfrm>
          <a:prstGeom prst="roundRect">
            <a:avLst/>
          </a:prstGeom>
          <a:ln>
            <a:solidFill>
              <a:srgbClr val="AC0000"/>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400" b="1" dirty="0" smtClean="0">
                <a:solidFill>
                  <a:srgbClr val="9E4326"/>
                </a:solidFill>
                <a:latin typeface="Arial Narrow" panose="020B0606020202030204" pitchFamily="34" charset="0"/>
                <a:cs typeface="Times New Roman" panose="02020603050405020304" pitchFamily="18" charset="0"/>
              </a:rPr>
              <a:t>ВСЕГО ПО ГП </a:t>
            </a:r>
          </a:p>
          <a:p>
            <a:r>
              <a:rPr lang="ru-RU" sz="1400" b="1" dirty="0" smtClean="0">
                <a:solidFill>
                  <a:srgbClr val="9E4326"/>
                </a:solidFill>
                <a:latin typeface="Arial Narrow" panose="020B0606020202030204" pitchFamily="34" charset="0"/>
                <a:cs typeface="Times New Roman" panose="02020603050405020304" pitchFamily="18" charset="0"/>
              </a:rPr>
              <a:t>10 677,0 млн. руб.</a:t>
            </a:r>
            <a:endParaRPr lang="ru-RU" sz="1400" b="1" dirty="0">
              <a:solidFill>
                <a:srgbClr val="9E4326"/>
              </a:solidFill>
              <a:latin typeface="Arial Narrow" panose="020B0606020202030204" pitchFamily="34" charset="0"/>
              <a:cs typeface="Times New Roman" panose="02020603050405020304" pitchFamily="18" charset="0"/>
            </a:endParaRPr>
          </a:p>
        </p:txBody>
      </p:sp>
      <p:graphicFrame>
        <p:nvGraphicFramePr>
          <p:cNvPr id="7" name="Объект 6"/>
          <p:cNvGraphicFramePr>
            <a:graphicFrameLocks noChangeAspect="1"/>
          </p:cNvGraphicFramePr>
          <p:nvPr>
            <p:extLst>
              <p:ext uri="{D42A27DB-BD31-4B8C-83A1-F6EECF244321}">
                <p14:modId xmlns:p14="http://schemas.microsoft.com/office/powerpoint/2010/main" val="4047534072"/>
              </p:ext>
            </p:extLst>
          </p:nvPr>
        </p:nvGraphicFramePr>
        <p:xfrm>
          <a:off x="6480166" y="1696137"/>
          <a:ext cx="6250656" cy="7352935"/>
        </p:xfrm>
        <a:graphic>
          <a:graphicData uri="http://schemas.openxmlformats.org/presentationml/2006/ole">
            <mc:AlternateContent xmlns:mc="http://schemas.openxmlformats.org/markup-compatibility/2006">
              <mc:Choice xmlns:v="urn:schemas-microsoft-com:vml" Requires="v">
                <p:oleObj spid="_x0000_s4261" name="Лист" r:id="rId9" imgW="5895922" imgH="7153380" progId="Excel.Sheet.12">
                  <p:embed/>
                </p:oleObj>
              </mc:Choice>
              <mc:Fallback>
                <p:oleObj name="Лист" r:id="rId9" imgW="5895922" imgH="7153380" progId="Excel.Sheet.12">
                  <p:embed/>
                  <p:pic>
                    <p:nvPicPr>
                      <p:cNvPr id="0" name=""/>
                      <p:cNvPicPr/>
                      <p:nvPr/>
                    </p:nvPicPr>
                    <p:blipFill>
                      <a:blip r:embed="rId10"/>
                      <a:stretch>
                        <a:fillRect/>
                      </a:stretch>
                    </p:blipFill>
                    <p:spPr>
                      <a:xfrm>
                        <a:off x="6480166" y="1696137"/>
                        <a:ext cx="6250656" cy="7352935"/>
                      </a:xfrm>
                      <a:prstGeom prst="rect">
                        <a:avLst/>
                      </a:prstGeom>
                    </p:spPr>
                  </p:pic>
                </p:oleObj>
              </mc:Fallback>
            </mc:AlternateContent>
          </a:graphicData>
        </a:graphic>
      </p:graphicFrame>
      <p:sp>
        <p:nvSpPr>
          <p:cNvPr id="27" name="Скругленный прямоугольник 26"/>
          <p:cNvSpPr/>
          <p:nvPr/>
        </p:nvSpPr>
        <p:spPr>
          <a:xfrm>
            <a:off x="10217224" y="8986872"/>
            <a:ext cx="1800200" cy="498717"/>
          </a:xfrm>
          <a:prstGeom prst="roundRect">
            <a:avLst/>
          </a:prstGeom>
          <a:ln>
            <a:solidFill>
              <a:srgbClr val="7030A0"/>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400" b="1" dirty="0" smtClean="0">
                <a:solidFill>
                  <a:srgbClr val="7030A0"/>
                </a:solidFill>
                <a:latin typeface="Times New Roman" panose="02020603050405020304" pitchFamily="18" charset="0"/>
                <a:cs typeface="Times New Roman" panose="02020603050405020304" pitchFamily="18" charset="0"/>
              </a:rPr>
              <a:t> ВСЕГО ПО ГП</a:t>
            </a:r>
          </a:p>
          <a:p>
            <a:r>
              <a:rPr lang="ru-RU" sz="1400" b="1" dirty="0" smtClean="0">
                <a:solidFill>
                  <a:srgbClr val="7030A0"/>
                </a:solidFill>
                <a:latin typeface="Times New Roman" panose="02020603050405020304" pitchFamily="18" charset="0"/>
                <a:cs typeface="Times New Roman" panose="02020603050405020304" pitchFamily="18" charset="0"/>
              </a:rPr>
              <a:t>19 637,1 млн. руб.</a:t>
            </a:r>
            <a:endParaRPr lang="ru-RU" sz="1400" b="1"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25030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6374596" y="0"/>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33472" y="-5615"/>
            <a:ext cx="12768128"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solidFill>
                <a:prstClr val="white"/>
              </a:solidFill>
            </a:endParaRPr>
          </a:p>
        </p:txBody>
      </p:sp>
      <p:sp>
        <p:nvSpPr>
          <p:cNvPr id="46" name="TextBox 45"/>
          <p:cNvSpPr txBox="1"/>
          <p:nvPr/>
        </p:nvSpPr>
        <p:spPr>
          <a:xfrm>
            <a:off x="41174" y="9284307"/>
            <a:ext cx="382962" cy="246199"/>
          </a:xfrm>
          <a:prstGeom prst="rect">
            <a:avLst/>
          </a:prstGeom>
          <a:noFill/>
        </p:spPr>
        <p:txBody>
          <a:bodyPr wrap="square" lIns="91417" tIns="45709" rIns="91417" bIns="45709" rtlCol="0">
            <a:spAutoFit/>
          </a:bodyPr>
          <a:lstStyle/>
          <a:p>
            <a:r>
              <a:rPr lang="ru-RU" sz="1000" dirty="0" smtClean="0">
                <a:solidFill>
                  <a:prstClr val="black"/>
                </a:solidFill>
                <a:latin typeface="Arial Black" panose="020B0A04020102020204" pitchFamily="34" charset="0"/>
              </a:rPr>
              <a:t>12</a:t>
            </a:r>
            <a:endParaRPr lang="ru-RU" sz="1000" dirty="0">
              <a:solidFill>
                <a:prstClr val="black"/>
              </a:solidFill>
              <a:latin typeface="Arial Black" panose="020B0A04020102020204" pitchFamily="34" charset="0"/>
            </a:endParaRPr>
          </a:p>
        </p:txBody>
      </p:sp>
      <p:sp>
        <p:nvSpPr>
          <p:cNvPr id="48" name="TextBox 47"/>
          <p:cNvSpPr txBox="1"/>
          <p:nvPr/>
        </p:nvSpPr>
        <p:spPr>
          <a:xfrm>
            <a:off x="12421531" y="9283308"/>
            <a:ext cx="373660" cy="246199"/>
          </a:xfrm>
          <a:prstGeom prst="rect">
            <a:avLst/>
          </a:prstGeom>
          <a:noFill/>
        </p:spPr>
        <p:txBody>
          <a:bodyPr wrap="square" lIns="91417" tIns="45709" rIns="91417" bIns="45709" rtlCol="0">
            <a:spAutoFit/>
          </a:bodyPr>
          <a:lstStyle/>
          <a:p>
            <a:r>
              <a:rPr lang="ru-RU" sz="1000" dirty="0" smtClean="0">
                <a:solidFill>
                  <a:prstClr val="black"/>
                </a:solidFill>
                <a:latin typeface="Arial Black" panose="020B0A04020102020204" pitchFamily="34" charset="0"/>
              </a:rPr>
              <a:t>13</a:t>
            </a:r>
            <a:endParaRPr lang="ru-RU" sz="1000" dirty="0">
              <a:solidFill>
                <a:prstClr val="black"/>
              </a:solidFill>
              <a:latin typeface="Arial Black" panose="020B0A04020102020204" pitchFamily="34" charset="0"/>
            </a:endParaRPr>
          </a:p>
        </p:txBody>
      </p:sp>
      <p:sp>
        <p:nvSpPr>
          <p:cNvPr id="33" name="Прямоугольник 32"/>
          <p:cNvSpPr/>
          <p:nvPr/>
        </p:nvSpPr>
        <p:spPr>
          <a:xfrm>
            <a:off x="116665" y="171088"/>
            <a:ext cx="6140119" cy="323143"/>
          </a:xfrm>
          <a:prstGeom prst="rect">
            <a:avLst/>
          </a:prstGeom>
          <a:solidFill>
            <a:srgbClr val="7DC571"/>
          </a:solidFill>
        </p:spPr>
        <p:txBody>
          <a:bodyPr wrap="square" lIns="91417" tIns="45709" rIns="91417" bIns="45709">
            <a:spAutoFit/>
          </a:bodyPr>
          <a:lstStyle/>
          <a:p>
            <a:pPr algn="ctr"/>
            <a:r>
              <a:rPr lang="ru-RU" sz="1500" b="1" dirty="0" smtClean="0">
                <a:latin typeface="Arial Narrow" panose="020B0606020202030204" pitchFamily="34" charset="0"/>
              </a:rPr>
              <a:t>Госпрограмма «Социальная поддержка населения Ярославской области»</a:t>
            </a:r>
            <a:endParaRPr lang="ru-RU" sz="1500" b="1" dirty="0">
              <a:latin typeface="Arial Narrow" panose="020B0606020202030204" pitchFamily="34" charset="0"/>
            </a:endParaRPr>
          </a:p>
        </p:txBody>
      </p:sp>
      <p:sp>
        <p:nvSpPr>
          <p:cNvPr id="34" name="TextBox 33"/>
          <p:cNvSpPr txBox="1"/>
          <p:nvPr/>
        </p:nvSpPr>
        <p:spPr>
          <a:xfrm>
            <a:off x="135182" y="605915"/>
            <a:ext cx="6239414" cy="1215695"/>
          </a:xfrm>
          <a:prstGeom prst="rect">
            <a:avLst/>
          </a:prstGeom>
          <a:noFill/>
        </p:spPr>
        <p:txBody>
          <a:bodyPr wrap="square" lIns="91417" tIns="45709" rIns="91417" bIns="45709" rtlCol="0">
            <a:spAutoFit/>
          </a:bodyPr>
          <a:lstStyle/>
          <a:p>
            <a:r>
              <a:rPr lang="ru-RU" sz="1300" b="1" u="sng" dirty="0" smtClean="0">
                <a:solidFill>
                  <a:schemeClr val="accent3">
                    <a:lumMod val="50000"/>
                  </a:schemeClr>
                </a:solidFill>
                <a:latin typeface="Arial Narrow" panose="020B0606020202030204" pitchFamily="34" charset="0"/>
              </a:rPr>
              <a:t>Цели ГП:</a:t>
            </a:r>
          </a:p>
          <a:p>
            <a:pPr marL="285750" indent="-285750" algn="just">
              <a:buFontTx/>
              <a:buChar char="-"/>
            </a:pPr>
            <a:r>
              <a:rPr lang="ru-RU" sz="1200" b="1" dirty="0">
                <a:solidFill>
                  <a:schemeClr val="accent3">
                    <a:lumMod val="50000"/>
                  </a:schemeClr>
                </a:solidFill>
                <a:latin typeface="Arial Narrow" panose="020B0606020202030204" pitchFamily="34" charset="0"/>
              </a:rPr>
              <a:t>в</a:t>
            </a:r>
            <a:r>
              <a:rPr lang="ru-RU" sz="1200" b="1" dirty="0" smtClean="0">
                <a:solidFill>
                  <a:schemeClr val="accent3">
                    <a:lumMod val="50000"/>
                  </a:schemeClr>
                </a:solidFill>
                <a:latin typeface="Arial Narrow" panose="020B0606020202030204" pitchFamily="34" charset="0"/>
              </a:rPr>
              <a:t>ыполнение обязательств государства по социальной поддержке граждан;</a:t>
            </a:r>
          </a:p>
          <a:p>
            <a:pPr marL="285750" indent="-285750" algn="just">
              <a:buFontTx/>
              <a:buChar char="-"/>
            </a:pPr>
            <a:r>
              <a:rPr lang="ru-RU" sz="1200" b="1" dirty="0">
                <a:solidFill>
                  <a:schemeClr val="accent3">
                    <a:lumMod val="50000"/>
                  </a:schemeClr>
                </a:solidFill>
                <a:latin typeface="Arial Narrow" panose="020B0606020202030204" pitchFamily="34" charset="0"/>
              </a:rPr>
              <a:t>о</a:t>
            </a:r>
            <a:r>
              <a:rPr lang="ru-RU" sz="1200" b="1" dirty="0" smtClean="0">
                <a:solidFill>
                  <a:schemeClr val="accent3">
                    <a:lumMod val="50000"/>
                  </a:schemeClr>
                </a:solidFill>
                <a:latin typeface="Arial Narrow" panose="020B0606020202030204" pitchFamily="34" charset="0"/>
              </a:rPr>
              <a:t>беспечение потребностей граждан старших возрастов, инвалидов, включая детей-инвалидов, семей и детей в социальном обслуживании;</a:t>
            </a:r>
          </a:p>
          <a:p>
            <a:pPr marL="285750" indent="-285750" algn="just">
              <a:buFontTx/>
              <a:buChar char="-"/>
            </a:pPr>
            <a:r>
              <a:rPr lang="ru-RU" sz="1200" b="1" dirty="0" smtClean="0">
                <a:solidFill>
                  <a:schemeClr val="accent3">
                    <a:lumMod val="50000"/>
                  </a:schemeClr>
                </a:solidFill>
                <a:latin typeface="Arial Narrow" panose="020B0606020202030204" pitchFamily="34" charset="0"/>
              </a:rPr>
              <a:t>создание благоприятных условий для жизнедеятельности семьи, функционирования института семьи, рождения детей</a:t>
            </a:r>
            <a:endParaRPr lang="ru-RU" sz="1200" b="1" dirty="0">
              <a:solidFill>
                <a:schemeClr val="accent3">
                  <a:lumMod val="50000"/>
                </a:schemeClr>
              </a:solidFill>
              <a:latin typeface="Arial Narrow" panose="020B0606020202030204" pitchFamily="34" charset="0"/>
            </a:endParaRPr>
          </a:p>
        </p:txBody>
      </p:sp>
      <p:sp>
        <p:nvSpPr>
          <p:cNvPr id="58" name="Прямоугольник 57"/>
          <p:cNvSpPr/>
          <p:nvPr/>
        </p:nvSpPr>
        <p:spPr>
          <a:xfrm>
            <a:off x="6536274" y="136509"/>
            <a:ext cx="6206308" cy="323143"/>
          </a:xfrm>
          <a:prstGeom prst="rect">
            <a:avLst/>
          </a:prstGeom>
          <a:solidFill>
            <a:schemeClr val="accent1"/>
          </a:solidFill>
        </p:spPr>
        <p:txBody>
          <a:bodyPr wrap="square" lIns="91417" tIns="45709" rIns="91417" bIns="45709">
            <a:spAutoFit/>
          </a:bodyPr>
          <a:lstStyle/>
          <a:p>
            <a:pPr algn="ctr"/>
            <a:r>
              <a:rPr lang="ru-RU" sz="1500" b="1" dirty="0" smtClean="0">
                <a:solidFill>
                  <a:prstClr val="white"/>
                </a:solidFill>
                <a:latin typeface="Arial Narrow" panose="020B0606020202030204" pitchFamily="34" charset="0"/>
              </a:rPr>
              <a:t>Госпрограмма «Развитие культуры и туризма в Ярославской области»</a:t>
            </a:r>
            <a:endParaRPr lang="ru-RU" sz="1500" b="1" dirty="0">
              <a:solidFill>
                <a:prstClr val="white"/>
              </a:solidFill>
              <a:latin typeface="Arial Narrow" panose="020B0606020202030204" pitchFamily="34" charset="0"/>
            </a:endParaRPr>
          </a:p>
        </p:txBody>
      </p:sp>
      <p:sp>
        <p:nvSpPr>
          <p:cNvPr id="20" name="Скругленный прямоугольник 19"/>
          <p:cNvSpPr/>
          <p:nvPr/>
        </p:nvSpPr>
        <p:spPr>
          <a:xfrm>
            <a:off x="3520480" y="3755419"/>
            <a:ext cx="1820685" cy="498717"/>
          </a:xfrm>
          <a:prstGeom prst="roundRect">
            <a:avLst/>
          </a:prstGeom>
          <a:ln>
            <a:solidFill>
              <a:schemeClr val="accent3">
                <a:lumMod val="50000"/>
              </a:schemeClr>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400" b="1" dirty="0" smtClean="0">
                <a:solidFill>
                  <a:schemeClr val="accent3">
                    <a:lumMod val="50000"/>
                  </a:schemeClr>
                </a:solidFill>
                <a:latin typeface="Times New Roman" panose="02020603050405020304" pitchFamily="18" charset="0"/>
                <a:cs typeface="Times New Roman" panose="02020603050405020304" pitchFamily="18" charset="0"/>
              </a:rPr>
              <a:t> ВСЕГО ПО ГП</a:t>
            </a:r>
          </a:p>
          <a:p>
            <a:r>
              <a:rPr lang="ru-RU" sz="1400" b="1" dirty="0" smtClean="0">
                <a:solidFill>
                  <a:schemeClr val="accent3">
                    <a:lumMod val="50000"/>
                  </a:schemeClr>
                </a:solidFill>
                <a:latin typeface="Times New Roman" panose="02020603050405020304" pitchFamily="18" charset="0"/>
                <a:cs typeface="Times New Roman" panose="02020603050405020304" pitchFamily="18" charset="0"/>
              </a:rPr>
              <a:t> 11 123,2 млн. руб.</a:t>
            </a:r>
            <a:endParaRPr lang="ru-RU" sz="1400" b="1" dirty="0">
              <a:solidFill>
                <a:schemeClr val="accent3">
                  <a:lumMod val="50000"/>
                </a:schemeClr>
              </a:solidFill>
              <a:latin typeface="Times New Roman" panose="02020603050405020304" pitchFamily="18" charset="0"/>
              <a:cs typeface="Times New Roman" panose="02020603050405020304" pitchFamily="18" charset="0"/>
            </a:endParaRPr>
          </a:p>
        </p:txBody>
      </p:sp>
      <p:sp>
        <p:nvSpPr>
          <p:cNvPr id="18" name="TextBox 17"/>
          <p:cNvSpPr txBox="1"/>
          <p:nvPr/>
        </p:nvSpPr>
        <p:spPr>
          <a:xfrm>
            <a:off x="6388391" y="459652"/>
            <a:ext cx="6239414" cy="1031029"/>
          </a:xfrm>
          <a:prstGeom prst="rect">
            <a:avLst/>
          </a:prstGeom>
          <a:noFill/>
        </p:spPr>
        <p:txBody>
          <a:bodyPr wrap="square" lIns="91417" tIns="45709" rIns="91417" bIns="45709" rtlCol="0">
            <a:spAutoFit/>
          </a:bodyPr>
          <a:lstStyle/>
          <a:p>
            <a:r>
              <a:rPr lang="ru-RU" sz="1300" b="1" u="sng" dirty="0" smtClean="0">
                <a:solidFill>
                  <a:schemeClr val="accent1">
                    <a:lumMod val="75000"/>
                  </a:schemeClr>
                </a:solidFill>
                <a:latin typeface="Arial Narrow" panose="020B0606020202030204" pitchFamily="34" charset="0"/>
              </a:rPr>
              <a:t>Цели ГП:</a:t>
            </a:r>
          </a:p>
          <a:p>
            <a:pPr marL="285750" indent="-285750" algn="just">
              <a:buFontTx/>
              <a:buChar char="-"/>
            </a:pPr>
            <a:r>
              <a:rPr lang="ru-RU" sz="1200" b="1" dirty="0" smtClean="0">
                <a:solidFill>
                  <a:schemeClr val="accent1">
                    <a:lumMod val="75000"/>
                  </a:schemeClr>
                </a:solidFill>
                <a:latin typeface="Arial Narrow" panose="020B0606020202030204" pitchFamily="34" charset="0"/>
              </a:rPr>
              <a:t>повышение качества и доступности услуг в сфере культуры, расширение возможностей для духовного развития населения Ярославской области;</a:t>
            </a:r>
          </a:p>
          <a:p>
            <a:pPr marL="285750" indent="-285750" algn="just">
              <a:buFontTx/>
              <a:buChar char="-"/>
            </a:pPr>
            <a:r>
              <a:rPr lang="ru-RU" sz="1200" b="1" dirty="0" smtClean="0">
                <a:solidFill>
                  <a:schemeClr val="accent1">
                    <a:lumMod val="75000"/>
                  </a:schemeClr>
                </a:solidFill>
                <a:latin typeface="Arial Narrow" panose="020B0606020202030204" pitchFamily="34" charset="0"/>
              </a:rPr>
              <a:t>повышение уровня конкурентоспособности туристско-рекреационного комплекса Ярославской области</a:t>
            </a:r>
          </a:p>
        </p:txBody>
      </p:sp>
      <p:graphicFrame>
        <p:nvGraphicFramePr>
          <p:cNvPr id="15" name="Диаграмма 14"/>
          <p:cNvGraphicFramePr>
            <a:graphicFrameLocks/>
          </p:cNvGraphicFramePr>
          <p:nvPr>
            <p:extLst>
              <p:ext uri="{D42A27DB-BD31-4B8C-83A1-F6EECF244321}">
                <p14:modId xmlns:p14="http://schemas.microsoft.com/office/powerpoint/2010/main" val="4293499405"/>
              </p:ext>
            </p:extLst>
          </p:nvPr>
        </p:nvGraphicFramePr>
        <p:xfrm>
          <a:off x="135182" y="1632248"/>
          <a:ext cx="6140119" cy="252412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Объект 1"/>
          <p:cNvGraphicFramePr>
            <a:graphicFrameLocks noChangeAspect="1"/>
          </p:cNvGraphicFramePr>
          <p:nvPr>
            <p:extLst>
              <p:ext uri="{D42A27DB-BD31-4B8C-83A1-F6EECF244321}">
                <p14:modId xmlns:p14="http://schemas.microsoft.com/office/powerpoint/2010/main" val="3522896214"/>
              </p:ext>
            </p:extLst>
          </p:nvPr>
        </p:nvGraphicFramePr>
        <p:xfrm>
          <a:off x="135182" y="4368552"/>
          <a:ext cx="6124575" cy="4743450"/>
        </p:xfrm>
        <a:graphic>
          <a:graphicData uri="http://schemas.openxmlformats.org/presentationml/2006/ole">
            <mc:AlternateContent xmlns:mc="http://schemas.openxmlformats.org/markup-compatibility/2006">
              <mc:Choice xmlns:v="urn:schemas-microsoft-com:vml" Requires="v">
                <p:oleObj spid="_x0000_s5246" name="Лист" r:id="rId5" imgW="6124454" imgH="4743360" progId="Excel.Sheet.12">
                  <p:embed/>
                </p:oleObj>
              </mc:Choice>
              <mc:Fallback>
                <p:oleObj name="Лист" r:id="rId5" imgW="6124454" imgH="4743360" progId="Excel.Sheet.12">
                  <p:embed/>
                  <p:pic>
                    <p:nvPicPr>
                      <p:cNvPr id="0" name=""/>
                      <p:cNvPicPr/>
                      <p:nvPr/>
                    </p:nvPicPr>
                    <p:blipFill>
                      <a:blip r:embed="rId6"/>
                      <a:stretch>
                        <a:fillRect/>
                      </a:stretch>
                    </p:blipFill>
                    <p:spPr>
                      <a:xfrm>
                        <a:off x="135182" y="4368552"/>
                        <a:ext cx="6124575" cy="4743450"/>
                      </a:xfrm>
                      <a:prstGeom prst="rect">
                        <a:avLst/>
                      </a:prstGeom>
                    </p:spPr>
                  </p:pic>
                </p:oleObj>
              </mc:Fallback>
            </mc:AlternateContent>
          </a:graphicData>
        </a:graphic>
      </p:graphicFrame>
      <p:sp>
        <p:nvSpPr>
          <p:cNvPr id="19" name="Прямоугольник 18"/>
          <p:cNvSpPr/>
          <p:nvPr/>
        </p:nvSpPr>
        <p:spPr>
          <a:xfrm>
            <a:off x="5571745" y="4148315"/>
            <a:ext cx="648072" cy="16652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latin typeface="Arial Narrow" panose="020B0606020202030204" pitchFamily="34" charset="0"/>
                <a:cs typeface="Angsana New" panose="02020603050405020304" pitchFamily="18" charset="-34"/>
              </a:rPr>
              <a:t>м</a:t>
            </a:r>
            <a:r>
              <a:rPr lang="ru-RU" sz="1000" dirty="0" smtClean="0">
                <a:solidFill>
                  <a:schemeClr val="tx1"/>
                </a:solidFill>
                <a:latin typeface="Arial Narrow" panose="020B0606020202030204" pitchFamily="34" charset="0"/>
                <a:cs typeface="Angsana New" panose="02020603050405020304" pitchFamily="18" charset="-34"/>
              </a:rPr>
              <a:t>лн. руб.</a:t>
            </a:r>
            <a:endParaRPr lang="ru-RU" sz="1000" dirty="0">
              <a:solidFill>
                <a:schemeClr val="tx1"/>
              </a:solidFill>
              <a:latin typeface="Arial Narrow" panose="020B0606020202030204" pitchFamily="34" charset="0"/>
              <a:cs typeface="Angsana New" panose="02020603050405020304" pitchFamily="18" charset="-34"/>
            </a:endParaRPr>
          </a:p>
        </p:txBody>
      </p:sp>
      <p:sp>
        <p:nvSpPr>
          <p:cNvPr id="24" name="Прямоугольник 23"/>
          <p:cNvSpPr/>
          <p:nvPr/>
        </p:nvSpPr>
        <p:spPr>
          <a:xfrm>
            <a:off x="12080337" y="3531066"/>
            <a:ext cx="662246" cy="3541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latin typeface="Arial Narrow" panose="020B0606020202030204" pitchFamily="34" charset="0"/>
                <a:cs typeface="Angsana New" panose="02020603050405020304" pitchFamily="18" charset="-34"/>
              </a:rPr>
              <a:t>м</a:t>
            </a:r>
            <a:r>
              <a:rPr lang="ru-RU" sz="1000" dirty="0" smtClean="0">
                <a:solidFill>
                  <a:schemeClr val="tx1"/>
                </a:solidFill>
                <a:latin typeface="Arial Narrow" panose="020B0606020202030204" pitchFamily="34" charset="0"/>
                <a:cs typeface="Angsana New" panose="02020603050405020304" pitchFamily="18" charset="-34"/>
              </a:rPr>
              <a:t>лн. руб.</a:t>
            </a:r>
            <a:endParaRPr lang="ru-RU" sz="1000" dirty="0">
              <a:solidFill>
                <a:schemeClr val="tx1"/>
              </a:solidFill>
              <a:latin typeface="Arial Narrow" panose="020B0606020202030204" pitchFamily="34" charset="0"/>
              <a:cs typeface="Angsana New" panose="02020603050405020304" pitchFamily="18" charset="-34"/>
            </a:endParaRPr>
          </a:p>
        </p:txBody>
      </p:sp>
      <p:graphicFrame>
        <p:nvGraphicFramePr>
          <p:cNvPr id="25" name="Диаграмма 24"/>
          <p:cNvGraphicFramePr>
            <a:graphicFrameLocks/>
          </p:cNvGraphicFramePr>
          <p:nvPr>
            <p:extLst>
              <p:ext uri="{D42A27DB-BD31-4B8C-83A1-F6EECF244321}">
                <p14:modId xmlns:p14="http://schemas.microsoft.com/office/powerpoint/2010/main" val="3808335219"/>
              </p:ext>
            </p:extLst>
          </p:nvPr>
        </p:nvGraphicFramePr>
        <p:xfrm>
          <a:off x="6542593" y="1380153"/>
          <a:ext cx="5934075" cy="214312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 name="Объект 2"/>
          <p:cNvGraphicFramePr>
            <a:graphicFrameLocks noChangeAspect="1"/>
          </p:cNvGraphicFramePr>
          <p:nvPr>
            <p:extLst>
              <p:ext uri="{D42A27DB-BD31-4B8C-83A1-F6EECF244321}">
                <p14:modId xmlns:p14="http://schemas.microsoft.com/office/powerpoint/2010/main" val="1487398739"/>
              </p:ext>
            </p:extLst>
          </p:nvPr>
        </p:nvGraphicFramePr>
        <p:xfrm>
          <a:off x="6417537" y="3808848"/>
          <a:ext cx="6325046" cy="5419725"/>
        </p:xfrm>
        <a:graphic>
          <a:graphicData uri="http://schemas.openxmlformats.org/presentationml/2006/ole">
            <mc:AlternateContent xmlns:mc="http://schemas.openxmlformats.org/markup-compatibility/2006">
              <mc:Choice xmlns:v="urn:schemas-microsoft-com:vml" Requires="v">
                <p:oleObj spid="_x0000_s5247" name="Лист" r:id="rId9" imgW="5895922" imgH="5419710" progId="Excel.Sheet.12">
                  <p:embed/>
                </p:oleObj>
              </mc:Choice>
              <mc:Fallback>
                <p:oleObj name="Лист" r:id="rId9" imgW="5895922" imgH="5419710" progId="Excel.Sheet.12">
                  <p:embed/>
                  <p:pic>
                    <p:nvPicPr>
                      <p:cNvPr id="0" name=""/>
                      <p:cNvPicPr/>
                      <p:nvPr/>
                    </p:nvPicPr>
                    <p:blipFill>
                      <a:blip r:embed="rId10"/>
                      <a:stretch>
                        <a:fillRect/>
                      </a:stretch>
                    </p:blipFill>
                    <p:spPr>
                      <a:xfrm>
                        <a:off x="6417537" y="3808848"/>
                        <a:ext cx="6325046" cy="5419725"/>
                      </a:xfrm>
                      <a:prstGeom prst="rect">
                        <a:avLst/>
                      </a:prstGeom>
                    </p:spPr>
                  </p:pic>
                </p:oleObj>
              </mc:Fallback>
            </mc:AlternateContent>
          </a:graphicData>
        </a:graphic>
      </p:graphicFrame>
      <p:sp>
        <p:nvSpPr>
          <p:cNvPr id="22" name="Скругленный прямоугольник 21"/>
          <p:cNvSpPr/>
          <p:nvPr/>
        </p:nvSpPr>
        <p:spPr>
          <a:xfrm>
            <a:off x="8739347" y="3179347"/>
            <a:ext cx="1800161" cy="576072"/>
          </a:xfrm>
          <a:prstGeom prst="roundRect">
            <a:avLst/>
          </a:prstGeom>
          <a:ln>
            <a:solidFill>
              <a:schemeClr val="accent1">
                <a:lumMod val="75000"/>
              </a:schemeClr>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400" b="1" dirty="0" smtClean="0">
                <a:solidFill>
                  <a:schemeClr val="accent1">
                    <a:lumMod val="75000"/>
                  </a:schemeClr>
                </a:solidFill>
                <a:latin typeface="Times New Roman" panose="02020603050405020304" pitchFamily="18" charset="0"/>
                <a:cs typeface="Times New Roman" panose="02020603050405020304" pitchFamily="18" charset="0"/>
              </a:rPr>
              <a:t>ВСЕГО ПО ГП </a:t>
            </a:r>
          </a:p>
          <a:p>
            <a:r>
              <a:rPr lang="ru-RU" sz="1400" b="1" dirty="0">
                <a:solidFill>
                  <a:schemeClr val="accent1">
                    <a:lumMod val="75000"/>
                  </a:schemeClr>
                </a:solidFill>
                <a:latin typeface="Times New Roman" panose="02020603050405020304" pitchFamily="18" charset="0"/>
                <a:cs typeface="Times New Roman" panose="02020603050405020304" pitchFamily="18" charset="0"/>
              </a:rPr>
              <a:t>1</a:t>
            </a:r>
            <a:r>
              <a:rPr lang="ru-RU" sz="1400" b="1" dirty="0" smtClean="0">
                <a:solidFill>
                  <a:schemeClr val="accent1">
                    <a:lumMod val="75000"/>
                  </a:schemeClr>
                </a:solidFill>
                <a:latin typeface="Times New Roman" panose="02020603050405020304" pitchFamily="18" charset="0"/>
                <a:cs typeface="Times New Roman" panose="02020603050405020304" pitchFamily="18" charset="0"/>
              </a:rPr>
              <a:t> 721,0 млн. руб.</a:t>
            </a:r>
            <a:endParaRPr lang="ru-RU" sz="1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0712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6374596" y="0"/>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33474" y="-5615"/>
            <a:ext cx="12768126"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solidFill>
                <a:prstClr val="white"/>
              </a:solidFill>
            </a:endParaRPr>
          </a:p>
        </p:txBody>
      </p:sp>
      <p:sp>
        <p:nvSpPr>
          <p:cNvPr id="46" name="TextBox 45"/>
          <p:cNvSpPr txBox="1"/>
          <p:nvPr/>
        </p:nvSpPr>
        <p:spPr>
          <a:xfrm>
            <a:off x="41174" y="9284307"/>
            <a:ext cx="382962" cy="246199"/>
          </a:xfrm>
          <a:prstGeom prst="rect">
            <a:avLst/>
          </a:prstGeom>
          <a:noFill/>
        </p:spPr>
        <p:txBody>
          <a:bodyPr wrap="square" lIns="91417" tIns="45709" rIns="91417" bIns="45709" rtlCol="0">
            <a:spAutoFit/>
          </a:bodyPr>
          <a:lstStyle/>
          <a:p>
            <a:r>
              <a:rPr lang="ru-RU" sz="1000" dirty="0" smtClean="0">
                <a:solidFill>
                  <a:prstClr val="black"/>
                </a:solidFill>
                <a:latin typeface="Arial Black" panose="020B0A04020102020204" pitchFamily="34" charset="0"/>
              </a:rPr>
              <a:t>14</a:t>
            </a:r>
            <a:endParaRPr lang="ru-RU" sz="1000" dirty="0">
              <a:solidFill>
                <a:prstClr val="black"/>
              </a:solidFill>
              <a:latin typeface="Arial Black" panose="020B0A04020102020204" pitchFamily="34" charset="0"/>
            </a:endParaRPr>
          </a:p>
        </p:txBody>
      </p:sp>
      <p:sp>
        <p:nvSpPr>
          <p:cNvPr id="48" name="TextBox 47"/>
          <p:cNvSpPr txBox="1"/>
          <p:nvPr/>
        </p:nvSpPr>
        <p:spPr>
          <a:xfrm>
            <a:off x="12435055" y="9292109"/>
            <a:ext cx="373660" cy="246199"/>
          </a:xfrm>
          <a:prstGeom prst="rect">
            <a:avLst/>
          </a:prstGeom>
          <a:noFill/>
        </p:spPr>
        <p:txBody>
          <a:bodyPr wrap="square" lIns="91417" tIns="45709" rIns="91417" bIns="45709" rtlCol="0">
            <a:spAutoFit/>
          </a:bodyPr>
          <a:lstStyle/>
          <a:p>
            <a:r>
              <a:rPr lang="ru-RU" sz="1000" dirty="0" smtClean="0">
                <a:solidFill>
                  <a:prstClr val="black"/>
                </a:solidFill>
                <a:latin typeface="Arial Black" panose="020B0A04020102020204" pitchFamily="34" charset="0"/>
              </a:rPr>
              <a:t>15</a:t>
            </a:r>
            <a:endParaRPr lang="ru-RU" sz="1000" dirty="0">
              <a:solidFill>
                <a:prstClr val="black"/>
              </a:solidFill>
              <a:latin typeface="Arial Black" panose="020B0A04020102020204" pitchFamily="34" charset="0"/>
            </a:endParaRPr>
          </a:p>
        </p:txBody>
      </p:sp>
      <p:sp>
        <p:nvSpPr>
          <p:cNvPr id="33" name="Прямоугольник 32"/>
          <p:cNvSpPr/>
          <p:nvPr/>
        </p:nvSpPr>
        <p:spPr>
          <a:xfrm>
            <a:off x="165570" y="60724"/>
            <a:ext cx="6139771" cy="553976"/>
          </a:xfrm>
          <a:prstGeom prst="rect">
            <a:avLst/>
          </a:prstGeom>
          <a:solidFill>
            <a:schemeClr val="accent6">
              <a:lumMod val="60000"/>
              <a:lumOff val="40000"/>
            </a:schemeClr>
          </a:solidFill>
        </p:spPr>
        <p:txBody>
          <a:bodyPr wrap="square" lIns="91417" tIns="45709" rIns="91417" bIns="45709">
            <a:spAutoFit/>
          </a:bodyPr>
          <a:lstStyle/>
          <a:p>
            <a:pPr algn="ctr"/>
            <a:r>
              <a:rPr lang="ru-RU" sz="1500" b="1" dirty="0" smtClean="0">
                <a:latin typeface="Arial Narrow" panose="020B0606020202030204" pitchFamily="34" charset="0"/>
              </a:rPr>
              <a:t>Госпрограмма «Обеспечение качественными коммунальными услугами населения Ярославской области»</a:t>
            </a:r>
            <a:endParaRPr lang="ru-RU" sz="1500" b="1" dirty="0">
              <a:latin typeface="Arial Narrow" panose="020B0606020202030204" pitchFamily="34" charset="0"/>
            </a:endParaRPr>
          </a:p>
        </p:txBody>
      </p:sp>
      <p:sp>
        <p:nvSpPr>
          <p:cNvPr id="34" name="TextBox 33"/>
          <p:cNvSpPr txBox="1"/>
          <p:nvPr/>
        </p:nvSpPr>
        <p:spPr>
          <a:xfrm>
            <a:off x="101335" y="693998"/>
            <a:ext cx="6239414" cy="492420"/>
          </a:xfrm>
          <a:prstGeom prst="rect">
            <a:avLst/>
          </a:prstGeom>
          <a:noFill/>
        </p:spPr>
        <p:txBody>
          <a:bodyPr wrap="square" lIns="91417" tIns="45709" rIns="91417" bIns="45709" rtlCol="0">
            <a:spAutoFit/>
          </a:bodyPr>
          <a:lstStyle/>
          <a:p>
            <a:r>
              <a:rPr lang="ru-RU" sz="1300" b="1" u="sng" dirty="0" smtClean="0">
                <a:solidFill>
                  <a:schemeClr val="accent6">
                    <a:lumMod val="75000"/>
                  </a:schemeClr>
                </a:solidFill>
                <a:latin typeface="Arial Narrow" panose="020B0606020202030204" pitchFamily="34" charset="0"/>
              </a:rPr>
              <a:t>Цель ГП </a:t>
            </a:r>
            <a:r>
              <a:rPr lang="ru-RU" sz="1300" b="1" dirty="0" smtClean="0">
                <a:solidFill>
                  <a:schemeClr val="accent6">
                    <a:lumMod val="75000"/>
                  </a:schemeClr>
                </a:solidFill>
                <a:latin typeface="Arial Narrow" panose="020B0606020202030204" pitchFamily="34" charset="0"/>
              </a:rPr>
              <a:t>– повышение качества и надежности предоставления жилищно-коммунальных услуг населению Ярославской области</a:t>
            </a:r>
          </a:p>
        </p:txBody>
      </p:sp>
      <p:sp>
        <p:nvSpPr>
          <p:cNvPr id="58" name="Прямоугольник 57"/>
          <p:cNvSpPr/>
          <p:nvPr/>
        </p:nvSpPr>
        <p:spPr>
          <a:xfrm>
            <a:off x="6500968" y="60724"/>
            <a:ext cx="6250156" cy="553976"/>
          </a:xfrm>
          <a:prstGeom prst="rect">
            <a:avLst/>
          </a:prstGeom>
          <a:solidFill>
            <a:schemeClr val="accent3">
              <a:lumMod val="75000"/>
            </a:schemeClr>
          </a:solidFill>
        </p:spPr>
        <p:txBody>
          <a:bodyPr wrap="square" lIns="91417" tIns="45709" rIns="91417" bIns="45709">
            <a:spAutoFit/>
          </a:bodyPr>
          <a:lstStyle/>
          <a:p>
            <a:pPr algn="ctr"/>
            <a:r>
              <a:rPr lang="ru-RU" sz="1500" b="1" dirty="0" smtClean="0">
                <a:solidFill>
                  <a:prstClr val="white"/>
                </a:solidFill>
                <a:latin typeface="Arial Narrow" panose="020B0606020202030204" pitchFamily="34" charset="0"/>
              </a:rPr>
              <a:t>Госпрограмма «Развитие дорожного хозяйства и транспорта в Ярославской области»</a:t>
            </a:r>
            <a:endParaRPr lang="ru-RU" sz="1500" b="1" dirty="0">
              <a:solidFill>
                <a:prstClr val="white"/>
              </a:solidFill>
              <a:latin typeface="Arial Narrow" panose="020B0606020202030204" pitchFamily="34" charset="0"/>
            </a:endParaRPr>
          </a:p>
        </p:txBody>
      </p:sp>
      <p:sp>
        <p:nvSpPr>
          <p:cNvPr id="18" name="TextBox 17"/>
          <p:cNvSpPr txBox="1"/>
          <p:nvPr/>
        </p:nvSpPr>
        <p:spPr>
          <a:xfrm>
            <a:off x="6500968" y="614700"/>
            <a:ext cx="6239414" cy="846363"/>
          </a:xfrm>
          <a:prstGeom prst="rect">
            <a:avLst/>
          </a:prstGeom>
          <a:noFill/>
        </p:spPr>
        <p:txBody>
          <a:bodyPr wrap="square" lIns="91417" tIns="45709" rIns="91417" bIns="45709" rtlCol="0">
            <a:spAutoFit/>
          </a:bodyPr>
          <a:lstStyle/>
          <a:p>
            <a:r>
              <a:rPr lang="ru-RU" sz="1300" b="1" u="sng" dirty="0" smtClean="0">
                <a:solidFill>
                  <a:schemeClr val="accent3">
                    <a:lumMod val="50000"/>
                  </a:schemeClr>
                </a:solidFill>
                <a:latin typeface="Arial Narrow" panose="020B0606020202030204" pitchFamily="34" charset="0"/>
              </a:rPr>
              <a:t>Цели ГП:</a:t>
            </a:r>
          </a:p>
          <a:p>
            <a:pPr marL="285750" indent="-285750" algn="just">
              <a:buFontTx/>
              <a:buChar char="-"/>
            </a:pPr>
            <a:r>
              <a:rPr lang="ru-RU" sz="1200" b="1" dirty="0">
                <a:solidFill>
                  <a:schemeClr val="accent3">
                    <a:lumMod val="50000"/>
                  </a:schemeClr>
                </a:solidFill>
                <a:latin typeface="Arial Narrow" panose="020B0606020202030204" pitchFamily="34" charset="0"/>
              </a:rPr>
              <a:t>о</a:t>
            </a:r>
            <a:r>
              <a:rPr lang="ru-RU" sz="1200" b="1" dirty="0" smtClean="0">
                <a:solidFill>
                  <a:schemeClr val="accent3">
                    <a:lumMod val="50000"/>
                  </a:schemeClr>
                </a:solidFill>
                <a:latin typeface="Arial Narrow" panose="020B0606020202030204" pitchFamily="34" charset="0"/>
              </a:rPr>
              <a:t>беспечение устойчивого функционирования и развития дорожной сети ЯО;</a:t>
            </a:r>
          </a:p>
          <a:p>
            <a:pPr marL="285750" indent="-285750" algn="just">
              <a:buFontTx/>
              <a:buChar char="-"/>
            </a:pPr>
            <a:r>
              <a:rPr lang="ru-RU" sz="1200" b="1" dirty="0">
                <a:solidFill>
                  <a:schemeClr val="accent3">
                    <a:lumMod val="50000"/>
                  </a:schemeClr>
                </a:solidFill>
                <a:latin typeface="Arial Narrow" panose="020B0606020202030204" pitchFamily="34" charset="0"/>
              </a:rPr>
              <a:t>о</a:t>
            </a:r>
            <a:r>
              <a:rPr lang="ru-RU" sz="1200" b="1" dirty="0" smtClean="0">
                <a:solidFill>
                  <a:schemeClr val="accent3">
                    <a:lumMod val="50000"/>
                  </a:schemeClr>
                </a:solidFill>
                <a:latin typeface="Arial Narrow" panose="020B0606020202030204" pitchFamily="34" charset="0"/>
              </a:rPr>
              <a:t>беспечение удовлетворения потребностей населения в услугах транспорта общего пользования</a:t>
            </a:r>
          </a:p>
        </p:txBody>
      </p:sp>
      <p:sp>
        <p:nvSpPr>
          <p:cNvPr id="21" name="Скругленный прямоугольник 20"/>
          <p:cNvSpPr/>
          <p:nvPr/>
        </p:nvSpPr>
        <p:spPr>
          <a:xfrm>
            <a:off x="4484877" y="1344216"/>
            <a:ext cx="1800161" cy="576070"/>
          </a:xfrm>
          <a:prstGeom prst="roundRect">
            <a:avLst/>
          </a:prstGeom>
          <a:ln>
            <a:solidFill>
              <a:schemeClr val="accent6">
                <a:lumMod val="75000"/>
              </a:schemeClr>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400" b="1" dirty="0" smtClean="0">
                <a:solidFill>
                  <a:schemeClr val="accent6">
                    <a:lumMod val="75000"/>
                  </a:schemeClr>
                </a:solidFill>
                <a:latin typeface="Times New Roman" panose="02020603050405020304" pitchFamily="18" charset="0"/>
                <a:cs typeface="Times New Roman" panose="02020603050405020304" pitchFamily="18" charset="0"/>
              </a:rPr>
              <a:t>ВСЕГО ПО ГП </a:t>
            </a:r>
          </a:p>
          <a:p>
            <a:r>
              <a:rPr lang="ru-RU" sz="1400" b="1" dirty="0">
                <a:solidFill>
                  <a:schemeClr val="accent6">
                    <a:lumMod val="75000"/>
                  </a:schemeClr>
                </a:solidFill>
                <a:latin typeface="Times New Roman" panose="02020603050405020304" pitchFamily="18" charset="0"/>
                <a:cs typeface="Times New Roman" panose="02020603050405020304" pitchFamily="18" charset="0"/>
              </a:rPr>
              <a:t>3</a:t>
            </a:r>
            <a:r>
              <a:rPr lang="ru-RU" sz="1400" b="1" dirty="0" smtClean="0">
                <a:solidFill>
                  <a:schemeClr val="accent6">
                    <a:lumMod val="75000"/>
                  </a:schemeClr>
                </a:solidFill>
                <a:latin typeface="Times New Roman" panose="02020603050405020304" pitchFamily="18" charset="0"/>
                <a:cs typeface="Times New Roman" panose="02020603050405020304" pitchFamily="18" charset="0"/>
              </a:rPr>
              <a:t> 209,2 млн. руб.</a:t>
            </a:r>
            <a:endParaRPr lang="ru-RU" sz="1400" b="1" dirty="0">
              <a:solidFill>
                <a:schemeClr val="accent6">
                  <a:lumMod val="75000"/>
                </a:schemeClr>
              </a:solidFill>
              <a:latin typeface="Times New Roman" panose="02020603050405020304" pitchFamily="18" charset="0"/>
              <a:cs typeface="Times New Roman" panose="02020603050405020304" pitchFamily="18" charset="0"/>
            </a:endParaRPr>
          </a:p>
        </p:txBody>
      </p:sp>
      <p:graphicFrame>
        <p:nvGraphicFramePr>
          <p:cNvPr id="20" name="Диаграмма 19"/>
          <p:cNvGraphicFramePr>
            <a:graphicFrameLocks/>
          </p:cNvGraphicFramePr>
          <p:nvPr>
            <p:extLst>
              <p:ext uri="{D42A27DB-BD31-4B8C-83A1-F6EECF244321}">
                <p14:modId xmlns:p14="http://schemas.microsoft.com/office/powerpoint/2010/main" val="3767730046"/>
              </p:ext>
            </p:extLst>
          </p:nvPr>
        </p:nvGraphicFramePr>
        <p:xfrm>
          <a:off x="101335" y="1272208"/>
          <a:ext cx="6204006" cy="237626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Диаграмма 22"/>
          <p:cNvGraphicFramePr>
            <a:graphicFrameLocks/>
          </p:cNvGraphicFramePr>
          <p:nvPr>
            <p:extLst>
              <p:ext uri="{D42A27DB-BD31-4B8C-83A1-F6EECF244321}">
                <p14:modId xmlns:p14="http://schemas.microsoft.com/office/powerpoint/2010/main" val="3789160009"/>
              </p:ext>
            </p:extLst>
          </p:nvPr>
        </p:nvGraphicFramePr>
        <p:xfrm>
          <a:off x="6184778" y="1461063"/>
          <a:ext cx="6437108" cy="168335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 name="Объект 1"/>
          <p:cNvGraphicFramePr>
            <a:graphicFrameLocks noChangeAspect="1"/>
          </p:cNvGraphicFramePr>
          <p:nvPr>
            <p:extLst>
              <p:ext uri="{D42A27DB-BD31-4B8C-83A1-F6EECF244321}">
                <p14:modId xmlns:p14="http://schemas.microsoft.com/office/powerpoint/2010/main" val="414038562"/>
              </p:ext>
            </p:extLst>
          </p:nvPr>
        </p:nvGraphicFramePr>
        <p:xfrm>
          <a:off x="165100" y="3754438"/>
          <a:ext cx="6108700" cy="5505450"/>
        </p:xfrm>
        <a:graphic>
          <a:graphicData uri="http://schemas.openxmlformats.org/presentationml/2006/ole">
            <mc:AlternateContent xmlns:mc="http://schemas.openxmlformats.org/markup-compatibility/2006">
              <mc:Choice xmlns:v="urn:schemas-microsoft-com:vml" Requires="v">
                <p:oleObj spid="_x0000_s7289" name="Лист" r:id="rId7" imgW="5667389" imgH="5505570" progId="Excel.Sheet.12">
                  <p:embed/>
                </p:oleObj>
              </mc:Choice>
              <mc:Fallback>
                <p:oleObj name="Лист" r:id="rId7" imgW="5667389" imgH="5505570" progId="Excel.Sheet.12">
                  <p:embed/>
                  <p:pic>
                    <p:nvPicPr>
                      <p:cNvPr id="0" name=""/>
                      <p:cNvPicPr/>
                      <p:nvPr/>
                    </p:nvPicPr>
                    <p:blipFill>
                      <a:blip r:embed="rId8"/>
                      <a:stretch>
                        <a:fillRect/>
                      </a:stretch>
                    </p:blipFill>
                    <p:spPr>
                      <a:xfrm>
                        <a:off x="165100" y="3754438"/>
                        <a:ext cx="6108700" cy="5505450"/>
                      </a:xfrm>
                      <a:prstGeom prst="rect">
                        <a:avLst/>
                      </a:prstGeom>
                    </p:spPr>
                  </p:pic>
                </p:oleObj>
              </mc:Fallback>
            </mc:AlternateContent>
          </a:graphicData>
        </a:graphic>
      </p:graphicFrame>
      <p:sp>
        <p:nvSpPr>
          <p:cNvPr id="26" name="Прямоугольник 25"/>
          <p:cNvSpPr/>
          <p:nvPr/>
        </p:nvSpPr>
        <p:spPr>
          <a:xfrm>
            <a:off x="5553304" y="3576464"/>
            <a:ext cx="648072" cy="16652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latin typeface="Arial Narrow" panose="020B0606020202030204" pitchFamily="34" charset="0"/>
                <a:cs typeface="Angsana New" panose="02020603050405020304" pitchFamily="18" charset="-34"/>
              </a:rPr>
              <a:t>м</a:t>
            </a:r>
            <a:r>
              <a:rPr lang="ru-RU" sz="1000" dirty="0" smtClean="0">
                <a:solidFill>
                  <a:schemeClr val="tx1"/>
                </a:solidFill>
                <a:latin typeface="Arial Narrow" panose="020B0606020202030204" pitchFamily="34" charset="0"/>
                <a:cs typeface="Angsana New" panose="02020603050405020304" pitchFamily="18" charset="-34"/>
              </a:rPr>
              <a:t>лн. руб.</a:t>
            </a:r>
            <a:endParaRPr lang="ru-RU" sz="1000" dirty="0">
              <a:solidFill>
                <a:schemeClr val="tx1"/>
              </a:solidFill>
              <a:latin typeface="Arial Narrow" panose="020B0606020202030204" pitchFamily="34" charset="0"/>
              <a:cs typeface="Angsana New" panose="02020603050405020304" pitchFamily="18" charset="-34"/>
            </a:endParaRPr>
          </a:p>
        </p:txBody>
      </p:sp>
      <p:sp>
        <p:nvSpPr>
          <p:cNvPr id="28" name="Прямоугольник 27"/>
          <p:cNvSpPr/>
          <p:nvPr/>
        </p:nvSpPr>
        <p:spPr>
          <a:xfrm>
            <a:off x="12055539" y="3199354"/>
            <a:ext cx="648072" cy="16652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latin typeface="Arial Narrow" panose="020B0606020202030204" pitchFamily="34" charset="0"/>
                <a:cs typeface="Angsana New" panose="02020603050405020304" pitchFamily="18" charset="-34"/>
              </a:rPr>
              <a:t>м</a:t>
            </a:r>
            <a:r>
              <a:rPr lang="ru-RU" sz="1000" dirty="0" smtClean="0">
                <a:solidFill>
                  <a:schemeClr val="tx1"/>
                </a:solidFill>
                <a:latin typeface="Arial Narrow" panose="020B0606020202030204" pitchFamily="34" charset="0"/>
                <a:cs typeface="Angsana New" panose="02020603050405020304" pitchFamily="18" charset="-34"/>
              </a:rPr>
              <a:t>лн. руб.</a:t>
            </a:r>
            <a:endParaRPr lang="ru-RU" sz="1000" dirty="0">
              <a:solidFill>
                <a:schemeClr val="tx1"/>
              </a:solidFill>
              <a:latin typeface="Arial Narrow" panose="020B0606020202030204" pitchFamily="34" charset="0"/>
              <a:cs typeface="Angsana New" panose="02020603050405020304" pitchFamily="18" charset="-34"/>
            </a:endParaRPr>
          </a:p>
        </p:txBody>
      </p:sp>
      <p:graphicFrame>
        <p:nvGraphicFramePr>
          <p:cNvPr id="3" name="Объект 2"/>
          <p:cNvGraphicFramePr>
            <a:graphicFrameLocks noChangeAspect="1"/>
          </p:cNvGraphicFramePr>
          <p:nvPr>
            <p:extLst>
              <p:ext uri="{D42A27DB-BD31-4B8C-83A1-F6EECF244321}">
                <p14:modId xmlns:p14="http://schemas.microsoft.com/office/powerpoint/2010/main" val="1465076917"/>
              </p:ext>
            </p:extLst>
          </p:nvPr>
        </p:nvGraphicFramePr>
        <p:xfrm>
          <a:off x="6417537" y="3365876"/>
          <a:ext cx="6314949" cy="5918431"/>
        </p:xfrm>
        <a:graphic>
          <a:graphicData uri="http://schemas.openxmlformats.org/presentationml/2006/ole">
            <mc:AlternateContent xmlns:mc="http://schemas.openxmlformats.org/markup-compatibility/2006">
              <mc:Choice xmlns:v="urn:schemas-microsoft-com:vml" Requires="v">
                <p:oleObj spid="_x0000_s7290" name="Лист" r:id="rId10" imgW="6696055" imgH="6943860" progId="Excel.Sheet.12">
                  <p:embed/>
                </p:oleObj>
              </mc:Choice>
              <mc:Fallback>
                <p:oleObj name="Лист" r:id="rId10" imgW="6696055" imgH="6943860" progId="Excel.Sheet.12">
                  <p:embed/>
                  <p:pic>
                    <p:nvPicPr>
                      <p:cNvPr id="0" name=""/>
                      <p:cNvPicPr/>
                      <p:nvPr/>
                    </p:nvPicPr>
                    <p:blipFill>
                      <a:blip r:embed="rId11"/>
                      <a:stretch>
                        <a:fillRect/>
                      </a:stretch>
                    </p:blipFill>
                    <p:spPr>
                      <a:xfrm>
                        <a:off x="6417537" y="3365876"/>
                        <a:ext cx="6314949" cy="5918431"/>
                      </a:xfrm>
                      <a:prstGeom prst="rect">
                        <a:avLst/>
                      </a:prstGeom>
                    </p:spPr>
                  </p:pic>
                </p:oleObj>
              </mc:Fallback>
            </mc:AlternateContent>
          </a:graphicData>
        </a:graphic>
      </p:graphicFrame>
      <p:sp>
        <p:nvSpPr>
          <p:cNvPr id="19" name="Скругленный прямоугольник 18"/>
          <p:cNvSpPr/>
          <p:nvPr/>
        </p:nvSpPr>
        <p:spPr>
          <a:xfrm>
            <a:off x="6530502" y="2816455"/>
            <a:ext cx="1800131" cy="576064"/>
          </a:xfrm>
          <a:prstGeom prst="roundRect">
            <a:avLst/>
          </a:prstGeom>
          <a:ln>
            <a:solidFill>
              <a:schemeClr val="accent3">
                <a:lumMod val="75000"/>
              </a:schemeClr>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400" b="1" dirty="0" smtClean="0">
                <a:solidFill>
                  <a:schemeClr val="accent3">
                    <a:lumMod val="75000"/>
                  </a:schemeClr>
                </a:solidFill>
                <a:latin typeface="Times New Roman" panose="02020603050405020304" pitchFamily="18" charset="0"/>
                <a:cs typeface="Times New Roman" panose="02020603050405020304" pitchFamily="18" charset="0"/>
              </a:rPr>
              <a:t>ВСЕГО ПО ГП </a:t>
            </a:r>
          </a:p>
          <a:p>
            <a:r>
              <a:rPr lang="ru-RU" sz="1400" b="1" dirty="0">
                <a:solidFill>
                  <a:schemeClr val="accent3">
                    <a:lumMod val="75000"/>
                  </a:schemeClr>
                </a:solidFill>
                <a:latin typeface="Times New Roman" panose="02020603050405020304" pitchFamily="18" charset="0"/>
                <a:cs typeface="Times New Roman" panose="02020603050405020304" pitchFamily="18" charset="0"/>
              </a:rPr>
              <a:t>7</a:t>
            </a:r>
            <a:r>
              <a:rPr lang="ru-RU" sz="1400" b="1" dirty="0" smtClean="0">
                <a:solidFill>
                  <a:schemeClr val="accent3">
                    <a:lumMod val="75000"/>
                  </a:schemeClr>
                </a:solidFill>
                <a:latin typeface="Times New Roman" panose="02020603050405020304" pitchFamily="18" charset="0"/>
                <a:cs typeface="Times New Roman" panose="02020603050405020304" pitchFamily="18" charset="0"/>
              </a:rPr>
              <a:t> 429,3 млн. руб.</a:t>
            </a:r>
            <a:endParaRPr lang="ru-RU" sz="1400" b="1" dirty="0">
              <a:solidFill>
                <a:schemeClr val="accent3">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75398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6374596" y="0"/>
            <a:ext cx="0" cy="9601200"/>
          </a:xfrm>
          <a:prstGeom prst="line">
            <a:avLst/>
          </a:prstGeom>
          <a:ln w="88900">
            <a:solidFill>
              <a:schemeClr val="accent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33473" y="-5615"/>
            <a:ext cx="12768127" cy="9586804"/>
          </a:xfrm>
          <a:prstGeom prst="rect">
            <a:avLst/>
          </a:prstGeom>
          <a:noFill/>
          <a:ln w="889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ru-RU">
              <a:solidFill>
                <a:prstClr val="white"/>
              </a:solidFill>
            </a:endParaRPr>
          </a:p>
        </p:txBody>
      </p:sp>
      <p:sp>
        <p:nvSpPr>
          <p:cNvPr id="46" name="TextBox 45"/>
          <p:cNvSpPr txBox="1"/>
          <p:nvPr/>
        </p:nvSpPr>
        <p:spPr>
          <a:xfrm>
            <a:off x="41174" y="9284307"/>
            <a:ext cx="382962" cy="246199"/>
          </a:xfrm>
          <a:prstGeom prst="rect">
            <a:avLst/>
          </a:prstGeom>
          <a:noFill/>
        </p:spPr>
        <p:txBody>
          <a:bodyPr wrap="square" lIns="91417" tIns="45709" rIns="91417" bIns="45709" rtlCol="0">
            <a:spAutoFit/>
          </a:bodyPr>
          <a:lstStyle/>
          <a:p>
            <a:r>
              <a:rPr lang="ru-RU" sz="1000" dirty="0" smtClean="0">
                <a:solidFill>
                  <a:prstClr val="black"/>
                </a:solidFill>
                <a:latin typeface="Arial Black" panose="020B0A04020102020204" pitchFamily="34" charset="0"/>
              </a:rPr>
              <a:t>16</a:t>
            </a:r>
            <a:endParaRPr lang="ru-RU" sz="1000" dirty="0">
              <a:solidFill>
                <a:prstClr val="black"/>
              </a:solidFill>
              <a:latin typeface="Arial Black" panose="020B0A04020102020204" pitchFamily="34" charset="0"/>
            </a:endParaRPr>
          </a:p>
        </p:txBody>
      </p:sp>
      <p:sp>
        <p:nvSpPr>
          <p:cNvPr id="48" name="TextBox 47"/>
          <p:cNvSpPr txBox="1"/>
          <p:nvPr/>
        </p:nvSpPr>
        <p:spPr>
          <a:xfrm>
            <a:off x="12427940" y="9292109"/>
            <a:ext cx="373660" cy="246199"/>
          </a:xfrm>
          <a:prstGeom prst="rect">
            <a:avLst/>
          </a:prstGeom>
          <a:noFill/>
        </p:spPr>
        <p:txBody>
          <a:bodyPr wrap="square" lIns="91417" tIns="45709" rIns="91417" bIns="45709" rtlCol="0">
            <a:spAutoFit/>
          </a:bodyPr>
          <a:lstStyle/>
          <a:p>
            <a:r>
              <a:rPr lang="ru-RU" sz="1000" dirty="0" smtClean="0">
                <a:solidFill>
                  <a:prstClr val="black"/>
                </a:solidFill>
                <a:latin typeface="Arial Black" panose="020B0A04020102020204" pitchFamily="34" charset="0"/>
              </a:rPr>
              <a:t>17</a:t>
            </a:r>
            <a:endParaRPr lang="ru-RU" sz="1000" dirty="0">
              <a:solidFill>
                <a:prstClr val="black"/>
              </a:solidFill>
              <a:latin typeface="Arial Black" panose="020B0A04020102020204" pitchFamily="34" charset="0"/>
            </a:endParaRPr>
          </a:p>
        </p:txBody>
      </p:sp>
      <p:sp>
        <p:nvSpPr>
          <p:cNvPr id="33" name="Прямоугольник 32"/>
          <p:cNvSpPr/>
          <p:nvPr/>
        </p:nvSpPr>
        <p:spPr>
          <a:xfrm>
            <a:off x="135182" y="84871"/>
            <a:ext cx="6049594" cy="323143"/>
          </a:xfrm>
          <a:prstGeom prst="rect">
            <a:avLst/>
          </a:prstGeom>
          <a:solidFill>
            <a:schemeClr val="accent2">
              <a:lumMod val="60000"/>
              <a:lumOff val="40000"/>
            </a:schemeClr>
          </a:solidFill>
        </p:spPr>
        <p:txBody>
          <a:bodyPr wrap="square" lIns="91417" tIns="45709" rIns="91417" bIns="45709">
            <a:spAutoFit/>
          </a:bodyPr>
          <a:lstStyle/>
          <a:p>
            <a:pPr algn="ctr"/>
            <a:r>
              <a:rPr lang="ru-RU" sz="1500" b="1" dirty="0" smtClean="0">
                <a:latin typeface="Arial Narrow" panose="020B0606020202030204" pitchFamily="34" charset="0"/>
              </a:rPr>
              <a:t>Госпрограмма «Развитие сельского хозяйства в Ярославской области»</a:t>
            </a:r>
            <a:endParaRPr lang="ru-RU" sz="1500" b="1" dirty="0">
              <a:latin typeface="Arial Narrow" panose="020B0606020202030204" pitchFamily="34" charset="0"/>
            </a:endParaRPr>
          </a:p>
        </p:txBody>
      </p:sp>
      <p:sp>
        <p:nvSpPr>
          <p:cNvPr id="34" name="TextBox 33"/>
          <p:cNvSpPr txBox="1"/>
          <p:nvPr/>
        </p:nvSpPr>
        <p:spPr>
          <a:xfrm>
            <a:off x="33473" y="414645"/>
            <a:ext cx="6315702" cy="892530"/>
          </a:xfrm>
          <a:prstGeom prst="rect">
            <a:avLst/>
          </a:prstGeom>
          <a:noFill/>
        </p:spPr>
        <p:txBody>
          <a:bodyPr wrap="square" lIns="91417" tIns="45709" rIns="91417" bIns="45709" rtlCol="0">
            <a:spAutoFit/>
          </a:bodyPr>
          <a:lstStyle/>
          <a:p>
            <a:pPr algn="just"/>
            <a:r>
              <a:rPr lang="ru-RU" sz="1300" b="1" u="sng" dirty="0" smtClean="0">
                <a:solidFill>
                  <a:schemeClr val="accent2">
                    <a:lumMod val="75000"/>
                  </a:schemeClr>
                </a:solidFill>
                <a:latin typeface="Arial Narrow" panose="020B0606020202030204" pitchFamily="34" charset="0"/>
              </a:rPr>
              <a:t>Цель ГП </a:t>
            </a:r>
            <a:r>
              <a:rPr lang="ru-RU" sz="1300" b="1" dirty="0" smtClean="0">
                <a:solidFill>
                  <a:schemeClr val="accent2">
                    <a:lumMod val="75000"/>
                  </a:schemeClr>
                </a:solidFill>
                <a:latin typeface="Arial Narrow" panose="020B0606020202030204" pitchFamily="34" charset="0"/>
              </a:rPr>
              <a:t>– обеспечение эффективного развития аграрной экономики области, повышение конкурентоспособности продукции агропромышленного комплекса, производимой в области, в </a:t>
            </a:r>
            <a:r>
              <a:rPr lang="ru-RU" sz="1300" b="1" dirty="0" smtClean="0">
                <a:solidFill>
                  <a:schemeClr val="accent2">
                    <a:lumMod val="75000"/>
                  </a:schemeClr>
                </a:solidFill>
                <a:latin typeface="Arial Narrow" panose="020B0606020202030204" pitchFamily="34" charset="0"/>
                <a:cs typeface="Times New Roman" panose="02020603050405020304" pitchFamily="18" charset="0"/>
              </a:rPr>
              <a:t>рамках</a:t>
            </a:r>
            <a:r>
              <a:rPr lang="ru-RU" sz="1300" b="1" dirty="0" smtClean="0">
                <a:solidFill>
                  <a:schemeClr val="accent2">
                    <a:lumMod val="75000"/>
                  </a:schemeClr>
                </a:solidFill>
                <a:latin typeface="Arial Narrow" panose="020B0606020202030204" pitchFamily="34" charset="0"/>
              </a:rPr>
              <a:t> вступления России во Всемирную торговую организацию, устойчивое развитие сельских территорий и повышение уровня жизни сельского населения области</a:t>
            </a:r>
          </a:p>
        </p:txBody>
      </p:sp>
      <p:sp>
        <p:nvSpPr>
          <p:cNvPr id="58" name="Прямоугольник 57"/>
          <p:cNvSpPr/>
          <p:nvPr/>
        </p:nvSpPr>
        <p:spPr>
          <a:xfrm>
            <a:off x="6477120" y="70952"/>
            <a:ext cx="6239414" cy="553976"/>
          </a:xfrm>
          <a:prstGeom prst="rect">
            <a:avLst/>
          </a:prstGeom>
          <a:solidFill>
            <a:schemeClr val="accent6">
              <a:lumMod val="60000"/>
              <a:lumOff val="40000"/>
            </a:schemeClr>
          </a:solidFill>
        </p:spPr>
        <p:txBody>
          <a:bodyPr wrap="square" lIns="91417" tIns="45709" rIns="91417" bIns="45709">
            <a:spAutoFit/>
          </a:bodyPr>
          <a:lstStyle/>
          <a:p>
            <a:pPr algn="ctr"/>
            <a:r>
              <a:rPr lang="ru-RU" sz="1500" b="1" dirty="0" smtClean="0">
                <a:latin typeface="Arial Narrow" panose="020B0606020202030204" pitchFamily="34" charset="0"/>
              </a:rPr>
              <a:t>Госпрограмма «Создание условий для эффективного управления региональными и муниципальными финансами в Ярославской области»</a:t>
            </a:r>
            <a:endParaRPr lang="ru-RU" sz="1500" b="1" dirty="0">
              <a:latin typeface="Arial Narrow" panose="020B0606020202030204" pitchFamily="34" charset="0"/>
            </a:endParaRPr>
          </a:p>
        </p:txBody>
      </p:sp>
      <p:sp>
        <p:nvSpPr>
          <p:cNvPr id="18" name="TextBox 17"/>
          <p:cNvSpPr txBox="1"/>
          <p:nvPr/>
        </p:nvSpPr>
        <p:spPr>
          <a:xfrm>
            <a:off x="6500968" y="653908"/>
            <a:ext cx="6239414" cy="492420"/>
          </a:xfrm>
          <a:prstGeom prst="rect">
            <a:avLst/>
          </a:prstGeom>
          <a:noFill/>
        </p:spPr>
        <p:txBody>
          <a:bodyPr wrap="square" lIns="91417" tIns="45709" rIns="91417" bIns="45709" rtlCol="0">
            <a:spAutoFit/>
          </a:bodyPr>
          <a:lstStyle/>
          <a:p>
            <a:r>
              <a:rPr lang="ru-RU" sz="1300" b="1" u="sng" dirty="0" smtClean="0">
                <a:solidFill>
                  <a:schemeClr val="accent6">
                    <a:lumMod val="75000"/>
                  </a:schemeClr>
                </a:solidFill>
                <a:latin typeface="Arial Narrow" panose="020B0606020202030204" pitchFamily="34" charset="0"/>
              </a:rPr>
              <a:t>Цель ГП </a:t>
            </a:r>
            <a:r>
              <a:rPr lang="ru-RU" sz="1300" b="1" dirty="0" smtClean="0">
                <a:solidFill>
                  <a:schemeClr val="accent6">
                    <a:lumMod val="75000"/>
                  </a:schemeClr>
                </a:solidFill>
                <a:latin typeface="Arial Narrow" panose="020B0606020202030204" pitchFamily="34" charset="0"/>
              </a:rPr>
              <a:t>– обеспечение долгосрочной сбалансированности и устойчивости бюджетной системы Ярославской области</a:t>
            </a:r>
          </a:p>
        </p:txBody>
      </p:sp>
      <p:sp>
        <p:nvSpPr>
          <p:cNvPr id="23" name="Скругленный прямоугольник 22"/>
          <p:cNvSpPr/>
          <p:nvPr/>
        </p:nvSpPr>
        <p:spPr>
          <a:xfrm>
            <a:off x="6760840" y="1583690"/>
            <a:ext cx="1800161" cy="576070"/>
          </a:xfrm>
          <a:prstGeom prst="roundRect">
            <a:avLst/>
          </a:prstGeom>
          <a:ln>
            <a:solidFill>
              <a:schemeClr val="accent6">
                <a:lumMod val="75000"/>
              </a:schemeClr>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400" b="1" dirty="0" smtClean="0">
                <a:solidFill>
                  <a:schemeClr val="accent6">
                    <a:lumMod val="75000"/>
                  </a:schemeClr>
                </a:solidFill>
                <a:latin typeface="Times New Roman" panose="02020603050405020304" pitchFamily="18" charset="0"/>
                <a:cs typeface="Times New Roman" panose="02020603050405020304" pitchFamily="18" charset="0"/>
              </a:rPr>
              <a:t>ВСЕГО ПО ГП </a:t>
            </a:r>
          </a:p>
          <a:p>
            <a:r>
              <a:rPr lang="ru-RU" sz="1400" b="1" dirty="0" smtClean="0">
                <a:solidFill>
                  <a:schemeClr val="accent6">
                    <a:lumMod val="75000"/>
                  </a:schemeClr>
                </a:solidFill>
                <a:latin typeface="Times New Roman" panose="02020603050405020304" pitchFamily="18" charset="0"/>
                <a:cs typeface="Times New Roman" panose="02020603050405020304" pitchFamily="18" charset="0"/>
              </a:rPr>
              <a:t>7 301,2 млн. руб.</a:t>
            </a:r>
            <a:endParaRPr lang="ru-RU" sz="1400" b="1" dirty="0">
              <a:solidFill>
                <a:schemeClr val="accent6">
                  <a:lumMod val="75000"/>
                </a:schemeClr>
              </a:solidFill>
              <a:latin typeface="Times New Roman" panose="02020603050405020304" pitchFamily="18" charset="0"/>
              <a:cs typeface="Times New Roman" panose="02020603050405020304" pitchFamily="18" charset="0"/>
            </a:endParaRPr>
          </a:p>
        </p:txBody>
      </p:sp>
      <p:graphicFrame>
        <p:nvGraphicFramePr>
          <p:cNvPr id="15" name="Диаграмма 14"/>
          <p:cNvGraphicFramePr>
            <a:graphicFrameLocks/>
          </p:cNvGraphicFramePr>
          <p:nvPr>
            <p:extLst>
              <p:ext uri="{D42A27DB-BD31-4B8C-83A1-F6EECF244321}">
                <p14:modId xmlns:p14="http://schemas.microsoft.com/office/powerpoint/2010/main" val="3000131039"/>
              </p:ext>
            </p:extLst>
          </p:nvPr>
        </p:nvGraphicFramePr>
        <p:xfrm>
          <a:off x="1783194" y="653908"/>
          <a:ext cx="4556887" cy="2490508"/>
        </p:xfrm>
        <a:graphic>
          <a:graphicData uri="http://schemas.openxmlformats.org/drawingml/2006/chart">
            <c:chart xmlns:c="http://schemas.openxmlformats.org/drawingml/2006/chart" xmlns:r="http://schemas.openxmlformats.org/officeDocument/2006/relationships" r:id="rId4"/>
          </a:graphicData>
        </a:graphic>
      </p:graphicFrame>
      <p:sp>
        <p:nvSpPr>
          <p:cNvPr id="19" name="Скругленный прямоугольник 18"/>
          <p:cNvSpPr/>
          <p:nvPr/>
        </p:nvSpPr>
        <p:spPr>
          <a:xfrm>
            <a:off x="568152" y="1364964"/>
            <a:ext cx="1584176" cy="411300"/>
          </a:xfrm>
          <a:prstGeom prst="roundRect">
            <a:avLst/>
          </a:prstGeom>
          <a:ln w="0">
            <a:solidFill>
              <a:schemeClr val="bg1"/>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000" b="1" dirty="0" smtClean="0">
                <a:solidFill>
                  <a:schemeClr val="tx1"/>
                </a:solidFill>
                <a:latin typeface="Arial Narrow" panose="020B0606020202030204" pitchFamily="34" charset="0"/>
                <a:cs typeface="Times New Roman" panose="02020603050405020304" pitchFamily="18" charset="0"/>
              </a:rPr>
              <a:t>ОЦП «Устойчивое развитие сельских территорий ЯО»</a:t>
            </a:r>
            <a:endParaRPr lang="ru-RU" sz="1000" b="1" dirty="0">
              <a:solidFill>
                <a:schemeClr val="tx1"/>
              </a:solidFill>
              <a:latin typeface="Arial Narrow" panose="020B0606020202030204" pitchFamily="34" charset="0"/>
              <a:cs typeface="Times New Roman" panose="02020603050405020304" pitchFamily="18" charset="0"/>
            </a:endParaRPr>
          </a:p>
        </p:txBody>
      </p:sp>
      <p:sp>
        <p:nvSpPr>
          <p:cNvPr id="20" name="Скругленный прямоугольник 19"/>
          <p:cNvSpPr/>
          <p:nvPr/>
        </p:nvSpPr>
        <p:spPr>
          <a:xfrm>
            <a:off x="568152" y="2159760"/>
            <a:ext cx="1368152" cy="313662"/>
          </a:xfrm>
          <a:prstGeom prst="roundRect">
            <a:avLst/>
          </a:prstGeom>
          <a:ln w="0">
            <a:solidFill>
              <a:schemeClr val="bg1"/>
            </a:solidFill>
          </a:ln>
        </p:spPr>
        <p:style>
          <a:lnRef idx="2">
            <a:schemeClr val="accent4"/>
          </a:lnRef>
          <a:fillRef idx="1">
            <a:schemeClr val="lt1"/>
          </a:fillRef>
          <a:effectRef idx="0">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000" b="1" dirty="0" smtClean="0">
                <a:solidFill>
                  <a:schemeClr val="tx1"/>
                </a:solidFill>
                <a:latin typeface="Arial Narrow" panose="020B0606020202030204" pitchFamily="34" charset="0"/>
                <a:cs typeface="Times New Roman" panose="02020603050405020304" pitchFamily="18" charset="0"/>
              </a:rPr>
              <a:t>ОЦП «Развитие АПК ЯО»</a:t>
            </a:r>
            <a:endParaRPr lang="ru-RU" sz="1000" b="1" dirty="0">
              <a:solidFill>
                <a:schemeClr val="tx1"/>
              </a:solidFill>
              <a:latin typeface="Arial Narrow" panose="020B0606020202030204" pitchFamily="34" charset="0"/>
              <a:cs typeface="Times New Roman" panose="02020603050405020304" pitchFamily="18" charset="0"/>
            </a:endParaRPr>
          </a:p>
        </p:txBody>
      </p:sp>
      <p:sp>
        <p:nvSpPr>
          <p:cNvPr id="2" name="Прямоугольник 1"/>
          <p:cNvSpPr/>
          <p:nvPr/>
        </p:nvSpPr>
        <p:spPr>
          <a:xfrm>
            <a:off x="309242" y="2199672"/>
            <a:ext cx="258910" cy="228600"/>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309242" y="1456314"/>
            <a:ext cx="258910" cy="228600"/>
          </a:xfrm>
          <a:prstGeom prst="rect">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5" name="Диаграмма 24"/>
          <p:cNvGraphicFramePr>
            <a:graphicFrameLocks/>
          </p:cNvGraphicFramePr>
          <p:nvPr>
            <p:extLst>
              <p:ext uri="{D42A27DB-BD31-4B8C-83A1-F6EECF244321}">
                <p14:modId xmlns:p14="http://schemas.microsoft.com/office/powerpoint/2010/main" val="89517028"/>
              </p:ext>
            </p:extLst>
          </p:nvPr>
        </p:nvGraphicFramePr>
        <p:xfrm>
          <a:off x="6477120" y="442063"/>
          <a:ext cx="6298998" cy="436245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Объект 8"/>
          <p:cNvGraphicFramePr>
            <a:graphicFrameLocks noChangeAspect="1"/>
          </p:cNvGraphicFramePr>
          <p:nvPr>
            <p:extLst>
              <p:ext uri="{D42A27DB-BD31-4B8C-83A1-F6EECF244321}">
                <p14:modId xmlns:p14="http://schemas.microsoft.com/office/powerpoint/2010/main" val="1555518026"/>
              </p:ext>
            </p:extLst>
          </p:nvPr>
        </p:nvGraphicFramePr>
        <p:xfrm>
          <a:off x="6477121" y="4696532"/>
          <a:ext cx="6279526" cy="4587775"/>
        </p:xfrm>
        <a:graphic>
          <a:graphicData uri="http://schemas.openxmlformats.org/presentationml/2006/ole">
            <mc:AlternateContent xmlns:mc="http://schemas.openxmlformats.org/markup-compatibility/2006">
              <mc:Choice xmlns:v="urn:schemas-microsoft-com:vml" Requires="v">
                <p:oleObj spid="_x0000_s8320" name="Лист" r:id="rId7" imgW="6124454" imgH="4762530" progId="Excel.Sheet.12">
                  <p:embed/>
                </p:oleObj>
              </mc:Choice>
              <mc:Fallback>
                <p:oleObj name="Лист" r:id="rId7" imgW="6124454" imgH="4762530" progId="Excel.Sheet.12">
                  <p:embed/>
                  <p:pic>
                    <p:nvPicPr>
                      <p:cNvPr id="0" name=""/>
                      <p:cNvPicPr/>
                      <p:nvPr/>
                    </p:nvPicPr>
                    <p:blipFill>
                      <a:blip r:embed="rId8"/>
                      <a:stretch>
                        <a:fillRect/>
                      </a:stretch>
                    </p:blipFill>
                    <p:spPr>
                      <a:xfrm>
                        <a:off x="6477121" y="4696532"/>
                        <a:ext cx="6279526" cy="4587775"/>
                      </a:xfrm>
                      <a:prstGeom prst="rect">
                        <a:avLst/>
                      </a:prstGeom>
                    </p:spPr>
                  </p:pic>
                </p:oleObj>
              </mc:Fallback>
            </mc:AlternateContent>
          </a:graphicData>
        </a:graphic>
      </p:graphicFrame>
      <p:sp>
        <p:nvSpPr>
          <p:cNvPr id="27" name="Прямоугольник 26"/>
          <p:cNvSpPr/>
          <p:nvPr/>
        </p:nvSpPr>
        <p:spPr>
          <a:xfrm>
            <a:off x="12092310" y="4512568"/>
            <a:ext cx="648072" cy="16652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latin typeface="Arial Narrow" panose="020B0606020202030204" pitchFamily="34" charset="0"/>
                <a:cs typeface="Angsana New" panose="02020603050405020304" pitchFamily="18" charset="-34"/>
              </a:rPr>
              <a:t>м</a:t>
            </a:r>
            <a:r>
              <a:rPr lang="ru-RU" sz="1000" dirty="0" smtClean="0">
                <a:solidFill>
                  <a:schemeClr val="tx1"/>
                </a:solidFill>
                <a:latin typeface="Arial Narrow" panose="020B0606020202030204" pitchFamily="34" charset="0"/>
                <a:cs typeface="Angsana New" panose="02020603050405020304" pitchFamily="18" charset="-34"/>
              </a:rPr>
              <a:t>лн. руб.</a:t>
            </a:r>
            <a:endParaRPr lang="ru-RU" sz="1000" dirty="0">
              <a:solidFill>
                <a:schemeClr val="tx1"/>
              </a:solidFill>
              <a:latin typeface="Arial Narrow" panose="020B0606020202030204" pitchFamily="34" charset="0"/>
              <a:cs typeface="Angsana New" panose="02020603050405020304" pitchFamily="18" charset="-34"/>
            </a:endParaRPr>
          </a:p>
        </p:txBody>
      </p:sp>
      <p:graphicFrame>
        <p:nvGraphicFramePr>
          <p:cNvPr id="3" name="Объект 2"/>
          <p:cNvGraphicFramePr>
            <a:graphicFrameLocks noChangeAspect="1"/>
          </p:cNvGraphicFramePr>
          <p:nvPr>
            <p:extLst>
              <p:ext uri="{D42A27DB-BD31-4B8C-83A1-F6EECF244321}">
                <p14:modId xmlns:p14="http://schemas.microsoft.com/office/powerpoint/2010/main" val="859606371"/>
              </p:ext>
            </p:extLst>
          </p:nvPr>
        </p:nvGraphicFramePr>
        <p:xfrm>
          <a:off x="135182" y="3144416"/>
          <a:ext cx="6136323" cy="6147693"/>
        </p:xfrm>
        <a:graphic>
          <a:graphicData uri="http://schemas.openxmlformats.org/presentationml/2006/ole">
            <mc:AlternateContent xmlns:mc="http://schemas.openxmlformats.org/markup-compatibility/2006">
              <mc:Choice xmlns:v="urn:schemas-microsoft-com:vml" Requires="v">
                <p:oleObj spid="_x0000_s8321" name="Лист" r:id="rId10" imgW="6038822" imgH="6610410" progId="Excel.Sheet.12">
                  <p:embed/>
                </p:oleObj>
              </mc:Choice>
              <mc:Fallback>
                <p:oleObj name="Лист" r:id="rId10" imgW="6038822" imgH="6610410" progId="Excel.Sheet.12">
                  <p:embed/>
                  <p:pic>
                    <p:nvPicPr>
                      <p:cNvPr id="0" name=""/>
                      <p:cNvPicPr/>
                      <p:nvPr/>
                    </p:nvPicPr>
                    <p:blipFill>
                      <a:blip r:embed="rId11"/>
                      <a:stretch>
                        <a:fillRect/>
                      </a:stretch>
                    </p:blipFill>
                    <p:spPr>
                      <a:xfrm>
                        <a:off x="135182" y="3144416"/>
                        <a:ext cx="6136323" cy="6147693"/>
                      </a:xfrm>
                      <a:prstGeom prst="rect">
                        <a:avLst/>
                      </a:prstGeom>
                    </p:spPr>
                  </p:pic>
                </p:oleObj>
              </mc:Fallback>
            </mc:AlternateContent>
          </a:graphicData>
        </a:graphic>
      </p:graphicFrame>
    </p:spTree>
    <p:extLst>
      <p:ext uri="{BB962C8B-B14F-4D97-AF65-F5344CB8AC3E}">
        <p14:creationId xmlns:p14="http://schemas.microsoft.com/office/powerpoint/2010/main" val="323308931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Документ" ma:contentTypeID="0x010100888A45750EF1CA4C9A5D6274012A5A06" ma:contentTypeVersion="16" ma:contentTypeDescription="Создание документа." ma:contentTypeScope="" ma:versionID="5b56b5891c0bfaa3fbbfad49d98de9da">
  <xsd:schema xmlns:xsd="http://www.w3.org/2001/XMLSchema" xmlns:xs="http://www.w3.org/2001/XMLSchema" xmlns:p="http://schemas.microsoft.com/office/2006/metadata/properties" xmlns:ns1="http://schemas.microsoft.com/sharepoint/v3" xmlns:ns2="f07adec3-9edc-4ba9-a947-c557adee0635" xmlns:ns3="e0e05f54-cbf1-4c6c-9b4a-ded4f332edc5" xmlns:ns4="aafbb199-1328-4a0f-94a7-ff9dcc491817" xmlns:ns5="http://schemas.microsoft.com/sharepoint/v3/fields" targetNamespace="http://schemas.microsoft.com/office/2006/metadata/properties" ma:root="true" ma:fieldsID="f5366217b7a7f8e805b6dc09166a4b88" ns1:_="" ns2:_="" ns3:_="" ns4:_="" ns5:_="">
    <xsd:import namespace="http://schemas.microsoft.com/sharepoint/v3"/>
    <xsd:import namespace="f07adec3-9edc-4ba9-a947-c557adee0635"/>
    <xsd:import namespace="e0e05f54-cbf1-4c6c-9b4a-ded4f332edc5"/>
    <xsd:import namespace="aafbb199-1328-4a0f-94a7-ff9dcc491817"/>
    <xsd:import namespace="http://schemas.microsoft.com/sharepoint/v3/fields"/>
    <xsd:element name="properties">
      <xsd:complexType>
        <xsd:sequence>
          <xsd:element name="documentManagement">
            <xsd:complexType>
              <xsd:all>
                <xsd:element ref="ns2:Description" minOccurs="0"/>
                <xsd:element ref="ns3:DocDate" minOccurs="0"/>
                <xsd:element ref="ns4:docType"/>
                <xsd:element ref="ns5:_DCDateCreated" minOccurs="0"/>
                <xsd:element ref="ns1:FirstName" minOccurs="0"/>
                <xsd:element ref="ns4:_x0031__x0020__x0423__x0440__x043e__x0432__x0435__x043d__x044c__x0020__x0432__x043b__x043e__x0436__x0435__x043d__x043d__x043e__x0441__x0442__x0438_" minOccurs="0"/>
                <xsd:element ref="ns4:_x0032__x0020__x0443__x0440__x043e__x0432__x0435__x043d__x044c__x0020__x0433__x0440__x0443__x043f__x043f__x0438__x0440__x043e__x0432__x043a__x0438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FirstName" ma:index="12" nillable="true" ma:displayName="Имя" ma:internalName="FirstNam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07adec3-9edc-4ba9-a947-c557adee0635" elementFormDefault="qualified">
    <xsd:import namespace="http://schemas.microsoft.com/office/2006/documentManagement/types"/>
    <xsd:import namespace="http://schemas.microsoft.com/office/infopath/2007/PartnerControls"/>
    <xsd:element name="Description" ma:index="8" nillable="true" ma:displayName="Описание" ma:internalName="Description">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0e05f54-cbf1-4c6c-9b4a-ded4f332edc5" elementFormDefault="qualified">
    <xsd:import namespace="http://schemas.microsoft.com/office/2006/documentManagement/types"/>
    <xsd:import namespace="http://schemas.microsoft.com/office/infopath/2007/PartnerControls"/>
    <xsd:element name="DocDate" ma:index="9" nillable="true" ma:displayName="Дата документа" ma:default="[today]" ma:format="DateOnly" ma:internalName="Doc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afbb199-1328-4a0f-94a7-ff9dcc491817" elementFormDefault="qualified">
    <xsd:import namespace="http://schemas.microsoft.com/office/2006/documentManagement/types"/>
    <xsd:import namespace="http://schemas.microsoft.com/office/infopath/2007/PartnerControls"/>
    <xsd:element name="docType" ma:index="10" ma:displayName="Тип документа" ma:indexed="true" ma:list="{10f0f151-8569-4db7-aa67-2bce480f2f53}" ma:internalName="docType" ma:showField="Title">
      <xsd:simpleType>
        <xsd:restriction base="dms:Lookup"/>
      </xsd:simpleType>
    </xsd:element>
    <xsd:element name="_x0031__x0020__x0423__x0440__x043e__x0432__x0435__x043d__x044c__x0020__x0432__x043b__x043e__x0436__x0435__x043d__x043d__x043e__x0441__x0442__x0438_" ma:index="13" nillable="true" ma:displayName="1 Уровень группировки" ma:list="{72132dc0-dc7b-49ef-93e8-c3b1c6765e36}" ma:internalName="_x0031__x0020__x0423__x0440__x043e__x0432__x0435__x043d__x044c__x0020__x0432__x043b__x043e__x0436__x0435__x043d__x043d__x043e__x0441__x0442__x0438_" ma:readOnly="false" ma:showField="Title">
      <xsd:simpleType>
        <xsd:restriction base="dms:Lookup"/>
      </xsd:simpleType>
    </xsd:element>
    <xsd:element name="_x0032__x0020__x0443__x0440__x043e__x0432__x0435__x043d__x044c__x0020__x0433__x0440__x0443__x043f__x043f__x0438__x0440__x043e__x0432__x043a__x0438_" ma:index="14" nillable="true" ma:displayName="2 Уровень группировки" ma:list="{39c1bbda-82dd-4977-aac4-8f76559b35ed}" ma:internalName="_x0032__x0020__x0443__x0440__x043e__x0432__x0435__x043d__x044c__x0020__x0433__x0440__x0443__x043f__x043f__x0438__x0440__x043e__x0432__x043a__x0438_" ma:readOnly="false" ma:showField="Title">
      <xsd:simpleType>
        <xsd:restriction base="dms:Lookup"/>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DCDateCreated" ma:index="11" nillable="true" ma:displayName="Дата создания" ma:description="Дата создания этого ресурса" ma:format="DateTime" ma:internalName="_DCDateCreated">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ocDate xmlns="e0e05f54-cbf1-4c6c-9b4a-ded4f332edc5">2018-12-28T21:00:00+00:00</DocDate>
    <FirstName xmlns="http://schemas.microsoft.com/sharepoint/v3" xsi:nil="true"/>
    <Description xmlns="f07adec3-9edc-4ba9-a947-c557adee0635" xsi:nil="true"/>
    <docType xmlns="aafbb199-1328-4a0f-94a7-ff9dcc491817">48</docType>
    <_x0031__x0020__x0423__x0440__x043e__x0432__x0435__x043d__x044c__x0020__x0432__x043b__x043e__x0436__x0435__x043d__x043d__x043e__x0441__x0442__x0438_ xmlns="aafbb199-1328-4a0f-94a7-ff9dcc491817">58</_x0031__x0020__x0423__x0440__x043e__x0432__x0435__x043d__x044c__x0020__x0432__x043b__x043e__x0436__x0435__x043d__x043d__x043e__x0441__x0442__x0438_>
    <_x0032__x0020__x0443__x0440__x043e__x0432__x0435__x043d__x044c__x0020__x0433__x0440__x0443__x043f__x043f__x0438__x0440__x043e__x0432__x043a__x0438_ xmlns="aafbb199-1328-4a0f-94a7-ff9dcc491817" xsi:nil="true"/>
    <_DCDateCreated xmlns="http://schemas.microsoft.com/sharepoint/v3/fields" xsi:nil="true"/>
  </documentManagement>
</p:properties>
</file>

<file path=customXml/itemProps1.xml><?xml version="1.0" encoding="utf-8"?>
<ds:datastoreItem xmlns:ds="http://schemas.openxmlformats.org/officeDocument/2006/customXml" ds:itemID="{5CE428B2-E6CA-435C-AC53-EC106E828699}"/>
</file>

<file path=customXml/itemProps2.xml><?xml version="1.0" encoding="utf-8"?>
<ds:datastoreItem xmlns:ds="http://schemas.openxmlformats.org/officeDocument/2006/customXml" ds:itemID="{DFB1596A-8C4E-4798-96DE-96BD58B5BAF5}"/>
</file>

<file path=customXml/itemProps3.xml><?xml version="1.0" encoding="utf-8"?>
<ds:datastoreItem xmlns:ds="http://schemas.openxmlformats.org/officeDocument/2006/customXml" ds:itemID="{636511FC-FD40-43ED-A663-3DCB2DDD8580}"/>
</file>

<file path=docProps/app.xml><?xml version="1.0" encoding="utf-8"?>
<Properties xmlns="http://schemas.openxmlformats.org/officeDocument/2006/extended-properties" xmlns:vt="http://schemas.openxmlformats.org/officeDocument/2006/docPropsVTypes">
  <Template/>
  <TotalTime>7924</TotalTime>
  <Words>4433</Words>
  <Application>Microsoft Office PowerPoint</Application>
  <PresentationFormat>A3 (297x420 мм)</PresentationFormat>
  <Paragraphs>1051</Paragraphs>
  <Slides>13</Slides>
  <Notes>9</Notes>
  <HiddenSlides>0</HiddenSlides>
  <MMClips>0</MMClips>
  <ScaleCrop>false</ScaleCrop>
  <HeadingPairs>
    <vt:vector size="6" baseType="variant">
      <vt:variant>
        <vt:lpstr>Тема</vt:lpstr>
      </vt:variant>
      <vt:variant>
        <vt:i4>2</vt:i4>
      </vt:variant>
      <vt:variant>
        <vt:lpstr>Внедренные серверы OLE</vt:lpstr>
      </vt:variant>
      <vt:variant>
        <vt:i4>1</vt:i4>
      </vt:variant>
      <vt:variant>
        <vt:lpstr>Заголовки слайдов</vt:lpstr>
      </vt:variant>
      <vt:variant>
        <vt:i4>13</vt:i4>
      </vt:variant>
    </vt:vector>
  </HeadingPairs>
  <TitlesOfParts>
    <vt:vector size="16" baseType="lpstr">
      <vt:lpstr>Тема Office</vt:lpstr>
      <vt:lpstr>1_Тема Office</vt:lpstr>
      <vt:lpstr>Лист</vt:lpstr>
      <vt:lpstr>            БЮДЖЕТ  ДЛЯ  ГРАЖДАН к закону Ярославской области от 24.12.2018 №93-з  «Об областном бюджете на 2019 год  и на плановый период 2020 и 2021 годов»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Косолапова Ксения Вячеславовна</dc:creator>
  <cp:lastModifiedBy>Жигулина Ирэна Валерьевна</cp:lastModifiedBy>
  <cp:revision>606</cp:revision>
  <cp:lastPrinted>2019-02-15T13:20:44Z</cp:lastPrinted>
  <dcterms:created xsi:type="dcterms:W3CDTF">2018-10-16T09:35:19Z</dcterms:created>
  <dcterms:modified xsi:type="dcterms:W3CDTF">2019-02-18T07:55:34Z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0x010100888A45750EF1CA4C9A5D6274012A5A06</vt:lpwstr>
  </property>
</Properties>
</file>