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7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3.xml" ContentType="application/vnd.openxmlformats-officedocument.drawingml.chart+xml"/>
  <Override PartName="/ppt/charts/chart39.xml" ContentType="application/vnd.openxmlformats-officedocument.drawingml.chart+xml"/>
  <Override PartName="/ppt/notesMasters/notesMaster1.xml" ContentType="application/vnd.openxmlformats-officedocument.presentationml.notesMaster+xml"/>
  <Override PartName="/ppt/diagrams/colors2.xml" ContentType="application/vnd.openxmlformats-officedocument.drawingml.diagramColors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drawing7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quickStyle7.xml" ContentType="application/vnd.openxmlformats-officedocument.drawingml.diagramStyle+xml"/>
  <Override PartName="/ppt/theme/theme1.xml" ContentType="application/vnd.openxmlformats-officedocument.theme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charts/chart38.xml" ContentType="application/vnd.openxmlformats-officedocument.drawingml.chart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37.xml" ContentType="application/vnd.openxmlformats-officedocument.drawingml.chart+xml"/>
  <Override PartName="/ppt/diagrams/drawing6.xml" ContentType="application/vnd.ms-office.drawingml.diagramDrawing+xml"/>
  <Override PartName="/ppt/diagrams/quickStyle1.xml" ContentType="application/vnd.openxmlformats-officedocument.drawingml.diagramStyle+xml"/>
  <Override PartName="/ppt/diagrams/layout7.xml" ContentType="application/vnd.openxmlformats-officedocument.drawingml.diagramLayout+xml"/>
  <Override PartName="/ppt/diagrams/colors7.xml" ContentType="application/vnd.openxmlformats-officedocument.drawingml.diagramColors+xml"/>
  <Override PartName="/ppt/theme/theme2.xml" ContentType="application/vnd.openxmlformats-officedocument.theme+xml"/>
  <Override PartName="/ppt/diagrams/layout5.xml" ContentType="application/vnd.openxmlformats-officedocument.drawingml.diagramLayout+xml"/>
  <Override PartName="/ppt/diagrams/layout1.xml" ContentType="application/vnd.openxmlformats-officedocument.drawingml.diagramLayout+xml"/>
  <Override PartName="/ppt/diagrams/quickStyle5.xml" ContentType="application/vnd.openxmlformats-officedocument.drawingml.diagramStyle+xml"/>
  <Override PartName="/ppt/charts/chart15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6.xml" ContentType="application/vnd.openxmlformats-officedocument.drawingml.chart+xml"/>
  <Override PartName="/ppt/charts/chart19.xml" ContentType="application/vnd.openxmlformats-officedocument.drawingml.chart+xml"/>
  <Override PartName="/ppt/charts/chart18.xml" ContentType="application/vnd.openxmlformats-officedocument.drawingml.chart+xml"/>
  <Override PartName="/ppt/charts/chart17.xml" ContentType="application/vnd.openxmlformats-officedocument.drawingml.chart+xml"/>
  <Override PartName="/ppt/charts/chart1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2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diagrams/layout3.xml" ContentType="application/vnd.openxmlformats-officedocument.drawingml.diagramLayout+xml"/>
  <Override PartName="/ppt/charts/chart28.xml" ContentType="application/vnd.openxmlformats-officedocument.drawingml.char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3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diagrams/quickStyle3.xml" ContentType="application/vnd.openxmlformats-officedocument.drawingml.diagramStyle+xml"/>
  <Override PartName="/ppt/diagrams/drawing3.xml" ContentType="application/vnd.ms-office.drawingml.diagramDrawing+xml"/>
  <Override PartName="/ppt/charts/chart22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3.xml" ContentType="application/vnd.openxmlformats-officedocument.drawingml.chart+xml"/>
  <Override PartName="/ppt/charts/chart27.xml" ContentType="application/vnd.openxmlformats-officedocument.drawingml.chart+xml"/>
  <Override PartName="/ppt/charts/chart26.xml" ContentType="application/vnd.openxmlformats-officedocument.drawingml.chart+xml"/>
  <Override PartName="/ppt/diagrams/colors3.xml" ContentType="application/vnd.openxmlformats-officedocument.drawingml.diagramColors+xml"/>
  <Override PartName="/ppt/charts/chart25.xml" ContentType="application/vnd.openxmlformats-officedocument.drawingml.chart+xml"/>
  <Override PartName="/ppt/charts/chart24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69" r:id="rId3"/>
    <p:sldId id="258" r:id="rId4"/>
    <p:sldId id="259" r:id="rId5"/>
    <p:sldId id="260" r:id="rId6"/>
    <p:sldId id="276" r:id="rId7"/>
    <p:sldId id="277" r:id="rId8"/>
    <p:sldId id="278" r:id="rId9"/>
    <p:sldId id="279" r:id="rId10"/>
    <p:sldId id="280" r:id="rId11"/>
    <p:sldId id="282" r:id="rId12"/>
    <p:sldId id="281" r:id="rId13"/>
    <p:sldId id="275" r:id="rId14"/>
  </p:sldIdLst>
  <p:sldSz cx="12801600" cy="9601200" type="A3"/>
  <p:notesSz cx="6797675" cy="9928225"/>
  <p:defaultTextStyle>
    <a:defPPr>
      <a:defRPr lang="ru-RU"/>
    </a:defPPr>
    <a:lvl1pPr marL="0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811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62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43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9243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9055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8866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8677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8488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3300"/>
    <a:srgbClr val="FF7C80"/>
    <a:srgbClr val="FF9999"/>
    <a:srgbClr val="00C800"/>
    <a:srgbClr val="AA98C2"/>
    <a:srgbClr val="3AA5C6"/>
    <a:srgbClr val="99CCFF"/>
    <a:srgbClr val="6699FF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489" autoAdjust="0"/>
  </p:normalViewPr>
  <p:slideViewPr>
    <p:cSldViewPr>
      <p:cViewPr>
        <p:scale>
          <a:sx n="100" d="100"/>
          <a:sy n="100" d="100"/>
        </p:scale>
        <p:origin x="-678" y="480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igulina\Desktop\&#1056;&#1072;&#1089;&#1095;&#1077;&#1090;&#1099;%20&#1087;&#1086;%20&#1075;&#1086;&#1089;&#1087;&#1088;&#1086;&#1075;&#1088;&#1072;&#1084;&#1084;&#1072;&#1084;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62729658792651E-2"/>
          <c:y val="5.6030183727034118E-2"/>
          <c:w val="0.88376898924276559"/>
          <c:h val="0.6518779022053529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pattFill prst="pct75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4"/>
            <c:invertIfNegative val="0"/>
            <c:bubble3D val="0"/>
            <c:spPr>
              <a:pattFill prst="pct75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5"/>
            <c:invertIfNegative val="0"/>
            <c:bubble3D val="0"/>
            <c:spPr>
              <a:pattFill prst="pct75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Lbls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Лист1!$D$5:$I$5</c:f>
              <c:numCache>
                <c:formatCode>0.0</c:formatCode>
                <c:ptCount val="6"/>
                <c:pt idx="0">
                  <c:v>560.6</c:v>
                </c:pt>
                <c:pt idx="1">
                  <c:v>597</c:v>
                </c:pt>
                <c:pt idx="2">
                  <c:v>578.5</c:v>
                </c:pt>
                <c:pt idx="3">
                  <c:v>549.6</c:v>
                </c:pt>
                <c:pt idx="4">
                  <c:v>604.70000000000005</c:v>
                </c:pt>
                <c:pt idx="5">
                  <c:v>654.20000000000005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0151040"/>
        <c:axId val="160152576"/>
      </c:barChart>
      <c:catAx>
        <c:axId val="160151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160152576"/>
        <c:crosses val="autoZero"/>
        <c:auto val="1"/>
        <c:lblAlgn val="ctr"/>
        <c:lblOffset val="100"/>
        <c:noMultiLvlLbl val="0"/>
      </c:catAx>
      <c:valAx>
        <c:axId val="160152576"/>
        <c:scaling>
          <c:orientation val="minMax"/>
          <c:max val="800"/>
          <c:min val="100"/>
        </c:scaling>
        <c:delete val="1"/>
        <c:axPos val="l"/>
        <c:numFmt formatCode="#,##0" sourceLinked="0"/>
        <c:majorTickMark val="out"/>
        <c:minorTickMark val="none"/>
        <c:tickLblPos val="nextTo"/>
        <c:crossAx val="160151040"/>
        <c:crosses val="autoZero"/>
        <c:crossBetween val="between"/>
        <c:majorUnit val="200"/>
        <c:minorUnit val="1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3.7037037037037035E-2"/>
          <c:w val="0.9691174938895678"/>
          <c:h val="0.8981481481481481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999"/>
            </a:solidFill>
          </c:spPr>
          <c:invertIfNegative val="0"/>
          <c:dPt>
            <c:idx val="9"/>
            <c:invertIfNegative val="0"/>
            <c:bubble3D val="0"/>
            <c:spPr>
              <a:pattFill prst="pct70">
                <a:fgClr>
                  <a:srgbClr val="009999"/>
                </a:fgClr>
                <a:bgClr>
                  <a:schemeClr val="bg1"/>
                </a:bgClr>
              </a:pattFill>
            </c:spPr>
          </c:dPt>
          <c:val>
            <c:numRef>
              <c:f>Лист1!$G$21:$X$21</c:f>
              <c:numCache>
                <c:formatCode>General</c:formatCode>
                <c:ptCount val="18"/>
                <c:pt idx="0">
                  <c:v>38.299999999999997</c:v>
                </c:pt>
                <c:pt idx="1">
                  <c:v>47</c:v>
                </c:pt>
                <c:pt idx="2">
                  <c:v>45</c:v>
                </c:pt>
                <c:pt idx="3">
                  <c:v>47.5</c:v>
                </c:pt>
                <c:pt idx="4">
                  <c:v>46.8</c:v>
                </c:pt>
                <c:pt idx="5">
                  <c:v>48.9</c:v>
                </c:pt>
                <c:pt idx="6">
                  <c:v>50.7</c:v>
                </c:pt>
                <c:pt idx="7">
                  <c:v>52.4</c:v>
                </c:pt>
                <c:pt idx="8">
                  <c:v>52.7</c:v>
                </c:pt>
                <c:pt idx="9">
                  <c:v>55.4</c:v>
                </c:pt>
                <c:pt idx="10">
                  <c:v>44.5</c:v>
                </c:pt>
                <c:pt idx="11">
                  <c:v>56.3</c:v>
                </c:pt>
                <c:pt idx="12">
                  <c:v>55.3</c:v>
                </c:pt>
                <c:pt idx="13">
                  <c:v>54</c:v>
                </c:pt>
                <c:pt idx="14">
                  <c:v>62.3</c:v>
                </c:pt>
                <c:pt idx="15">
                  <c:v>67.900000000000006</c:v>
                </c:pt>
                <c:pt idx="16">
                  <c:v>81.5</c:v>
                </c:pt>
                <c:pt idx="17">
                  <c:v>170.2</c:v>
                </c:pt>
              </c:numCache>
            </c:numRef>
          </c:val>
        </c:ser>
        <c:ser>
          <c:idx val="1"/>
          <c:order val="1"/>
          <c:spPr>
            <a:solidFill>
              <a:srgbClr val="66CCFF"/>
            </a:solidFill>
          </c:spPr>
          <c:invertIfNegative val="0"/>
          <c:dPt>
            <c:idx val="9"/>
            <c:invertIfNegative val="0"/>
            <c:bubble3D val="0"/>
            <c:spPr>
              <a:pattFill prst="pct70">
                <a:fgClr>
                  <a:srgbClr val="66CCFF"/>
                </a:fgClr>
                <a:bgClr>
                  <a:schemeClr val="bg1"/>
                </a:bgClr>
              </a:pattFill>
            </c:spPr>
          </c:dPt>
          <c:val>
            <c:numRef>
              <c:f>Лист1!$G$22:$X$22</c:f>
              <c:numCache>
                <c:formatCode>General</c:formatCode>
                <c:ptCount val="18"/>
                <c:pt idx="0">
                  <c:v>45.8</c:v>
                </c:pt>
                <c:pt idx="1">
                  <c:v>51</c:v>
                </c:pt>
                <c:pt idx="2">
                  <c:v>52.7</c:v>
                </c:pt>
                <c:pt idx="3">
                  <c:v>52.2</c:v>
                </c:pt>
                <c:pt idx="4">
                  <c:v>52.1</c:v>
                </c:pt>
                <c:pt idx="5">
                  <c:v>58.2</c:v>
                </c:pt>
                <c:pt idx="6">
                  <c:v>54.8</c:v>
                </c:pt>
                <c:pt idx="7">
                  <c:v>56.7</c:v>
                </c:pt>
                <c:pt idx="8">
                  <c:v>57</c:v>
                </c:pt>
                <c:pt idx="9">
                  <c:v>62.2</c:v>
                </c:pt>
                <c:pt idx="10">
                  <c:v>55.8</c:v>
                </c:pt>
                <c:pt idx="11">
                  <c:v>65.400000000000006</c:v>
                </c:pt>
                <c:pt idx="12">
                  <c:v>61.8</c:v>
                </c:pt>
                <c:pt idx="13">
                  <c:v>59.3</c:v>
                </c:pt>
                <c:pt idx="14">
                  <c:v>73.2</c:v>
                </c:pt>
                <c:pt idx="15">
                  <c:v>84.2</c:v>
                </c:pt>
                <c:pt idx="16">
                  <c:v>89.5</c:v>
                </c:pt>
                <c:pt idx="17">
                  <c:v>190.8</c:v>
                </c:pt>
              </c:numCache>
            </c:numRef>
          </c:val>
        </c:ser>
        <c:ser>
          <c:idx val="2"/>
          <c:order val="2"/>
          <c:spPr>
            <a:solidFill>
              <a:srgbClr val="CC99FF"/>
            </a:solidFill>
          </c:spPr>
          <c:invertIfNegative val="0"/>
          <c:dPt>
            <c:idx val="9"/>
            <c:invertIfNegative val="0"/>
            <c:bubble3D val="0"/>
            <c:spPr>
              <a:pattFill prst="pct70">
                <a:fgClr>
                  <a:srgbClr val="CC99FF"/>
                </a:fgClr>
                <a:bgClr>
                  <a:schemeClr val="bg1"/>
                </a:bgClr>
              </a:pattFill>
            </c:spPr>
          </c:dPt>
          <c:val>
            <c:numRef>
              <c:f>Лист1!$G$23:$X$23</c:f>
              <c:numCache>
                <c:formatCode>General</c:formatCode>
                <c:ptCount val="18"/>
                <c:pt idx="0">
                  <c:v>51.1</c:v>
                </c:pt>
                <c:pt idx="1">
                  <c:v>53.7</c:v>
                </c:pt>
                <c:pt idx="2">
                  <c:v>56</c:v>
                </c:pt>
                <c:pt idx="3">
                  <c:v>57.3</c:v>
                </c:pt>
                <c:pt idx="4">
                  <c:v>57.4</c:v>
                </c:pt>
                <c:pt idx="5">
                  <c:v>61</c:v>
                </c:pt>
                <c:pt idx="6">
                  <c:v>61.9</c:v>
                </c:pt>
                <c:pt idx="7">
                  <c:v>63.1</c:v>
                </c:pt>
                <c:pt idx="8">
                  <c:v>63.8</c:v>
                </c:pt>
                <c:pt idx="9">
                  <c:v>65.099999999999994</c:v>
                </c:pt>
                <c:pt idx="10">
                  <c:v>65.8</c:v>
                </c:pt>
                <c:pt idx="11">
                  <c:v>66.400000000000006</c:v>
                </c:pt>
                <c:pt idx="12">
                  <c:v>68.099999999999994</c:v>
                </c:pt>
                <c:pt idx="13">
                  <c:v>69.2</c:v>
                </c:pt>
                <c:pt idx="14">
                  <c:v>79.599999999999994</c:v>
                </c:pt>
                <c:pt idx="15">
                  <c:v>83.6</c:v>
                </c:pt>
                <c:pt idx="16">
                  <c:v>97.3</c:v>
                </c:pt>
                <c:pt idx="17">
                  <c:v>209.4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549184"/>
        <c:axId val="165550720"/>
      </c:barChart>
      <c:catAx>
        <c:axId val="165549184"/>
        <c:scaling>
          <c:orientation val="minMax"/>
        </c:scaling>
        <c:delete val="1"/>
        <c:axPos val="b"/>
        <c:majorTickMark val="out"/>
        <c:minorTickMark val="none"/>
        <c:tickLblPos val="nextTo"/>
        <c:crossAx val="165550720"/>
        <c:crosses val="autoZero"/>
        <c:auto val="1"/>
        <c:lblAlgn val="ctr"/>
        <c:lblOffset val="100"/>
        <c:noMultiLvlLbl val="0"/>
      </c:catAx>
      <c:valAx>
        <c:axId val="165550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5549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-2.4691721496268262E-2"/>
                  <c:y val="2.939453371390238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-1.26799403343909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1.014395226751279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5555555555555558E-3"/>
                  <c:y val="2.53598806687822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доходы!$B$7:$B$17</c:f>
              <c:numCache>
                <c:formatCode>General</c:formatCode>
                <c:ptCount val="6"/>
                <c:pt idx="0">
                  <c:v>17876867.835360002</c:v>
                </c:pt>
                <c:pt idx="1">
                  <c:v>17814349.895199999</c:v>
                </c:pt>
                <c:pt idx="2">
                  <c:v>10205810.678819999</c:v>
                </c:pt>
                <c:pt idx="3">
                  <c:v>3196471.7457599998</c:v>
                </c:pt>
                <c:pt idx="4" formatCode="0.00">
                  <c:v>6665322.5811400004</c:v>
                </c:pt>
                <c:pt idx="5" formatCode="#,##0.00">
                  <c:v>1134458.5814400001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3.5273887851811898E-3"/>
                  <c:y val="2.939684842637744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-5.071976133756397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7777777777777779E-3"/>
                  <c:y val="2.5359880668781986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5555555555555558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доходы!$C$7:$C$17</c:f>
              <c:numCache>
                <c:formatCode>General</c:formatCode>
                <c:ptCount val="6"/>
                <c:pt idx="0">
                  <c:v>16260300</c:v>
                </c:pt>
                <c:pt idx="1">
                  <c:v>17569000</c:v>
                </c:pt>
                <c:pt idx="2">
                  <c:v>11494304</c:v>
                </c:pt>
                <c:pt idx="3">
                  <c:v>3200825</c:v>
                </c:pt>
                <c:pt idx="4" formatCode="0.00">
                  <c:v>6530331</c:v>
                </c:pt>
                <c:pt idx="5" formatCode="#,##0.00">
                  <c:v>1001651</c:v>
                </c:pt>
              </c:numCache>
            </c:numRef>
          </c:val>
        </c:ser>
        <c:ser>
          <c:idx val="2"/>
          <c:order val="2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2.8218832534301078E-2"/>
                  <c:y val="-5.879601156522940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5555555555555558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8.3333333333333332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доходы!$D$7:$D$17</c:f>
              <c:numCache>
                <c:formatCode>0.00</c:formatCode>
                <c:ptCount val="6"/>
                <c:pt idx="0">
                  <c:v>16274.9</c:v>
                </c:pt>
                <c:pt idx="1">
                  <c:v>19233.844577</c:v>
                </c:pt>
                <c:pt idx="2">
                  <c:v>14122.840968</c:v>
                </c:pt>
                <c:pt idx="3">
                  <c:v>3347.5</c:v>
                </c:pt>
                <c:pt idx="4">
                  <c:v>6892.5240000000003</c:v>
                </c:pt>
                <c:pt idx="5">
                  <c:v>939.76255900000001</c:v>
                </c:pt>
              </c:numCache>
            </c:numRef>
          </c:val>
        </c:ser>
        <c:ser>
          <c:idx val="3"/>
          <c:order val="3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6.3272466897400487E-2"/>
                  <c:y val="-4.03482160858165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3333333333333332E-3"/>
                  <c:y val="1.521592840126919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3888888888888888E-2"/>
                  <c:y val="-5.0721758178561517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8.3333333333333332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доходы!$E$7:$E$17</c:f>
              <c:numCache>
                <c:formatCode>0.00</c:formatCode>
                <c:ptCount val="6"/>
                <c:pt idx="0">
                  <c:v>16292.4198</c:v>
                </c:pt>
                <c:pt idx="1">
                  <c:v>20214.770649999999</c:v>
                </c:pt>
                <c:pt idx="2">
                  <c:v>15596.816969</c:v>
                </c:pt>
                <c:pt idx="3">
                  <c:v>3454.62</c:v>
                </c:pt>
                <c:pt idx="4">
                  <c:v>7116.0240000000003</c:v>
                </c:pt>
                <c:pt idx="5">
                  <c:v>932.77937399999996</c:v>
                </c:pt>
              </c:numCache>
            </c:numRef>
          </c:val>
        </c:ser>
        <c:ser>
          <c:idx val="4"/>
          <c:order val="4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-1.1111111111111112E-2"/>
                  <c:y val="-2.028790453502558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064382622249713"/>
                  <c:y val="-7.82743170382976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2222222222222195E-2"/>
                  <c:y val="4.311179713692937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3333333333333332E-3"/>
                  <c:y val="-7.6079642006345958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1.1111111111111112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доходы!$F$7:$F$17</c:f>
              <c:numCache>
                <c:formatCode>0.00</c:formatCode>
                <c:ptCount val="6"/>
                <c:pt idx="0">
                  <c:v>18117.170817999999</c:v>
                </c:pt>
                <c:pt idx="1">
                  <c:v>21528.730743</c:v>
                </c:pt>
                <c:pt idx="2">
                  <c:v>17789.061280000002</c:v>
                </c:pt>
                <c:pt idx="3">
                  <c:v>3568.62246</c:v>
                </c:pt>
                <c:pt idx="4">
                  <c:v>7311.7240000000002</c:v>
                </c:pt>
                <c:pt idx="5">
                  <c:v>941.11512000000005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4.9650358002186971E-2"/>
          <c:y val="0.6737023895471288"/>
          <c:w val="0.74549417744765367"/>
          <c:h val="0.314538871082320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4334282318469"/>
          <c:y val="8.38976494332139E-2"/>
          <c:w val="0.55989623025196145"/>
          <c:h val="0.56489535551715098"/>
        </c:manualLayout>
      </c:layout>
      <c:doughnutChart>
        <c:varyColors val="1"/>
        <c:ser>
          <c:idx val="0"/>
          <c:order val="0"/>
          <c:tx>
            <c:strRef>
              <c:f>доходы!$B$4</c:f>
              <c:strCache>
                <c:ptCount val="1"/>
                <c:pt idx="0">
                  <c:v>2019 год</c:v>
                </c:pt>
              </c:strCache>
            </c:strRef>
          </c:tx>
          <c:dPt>
            <c:idx val="0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2.2566366439884227E-2"/>
                  <c:y val="1.26488077452932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7610610733140377E-2"/>
                  <c:y val="7.84226080208181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064585416435211E-2"/>
                  <c:y val="-2.096123632865102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2536870244380126E-2"/>
                  <c:y val="-1.7708330843410548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доходы!$B$19:$B$22</c:f>
              <c:numCache>
                <c:formatCode>0.00</c:formatCode>
                <c:ptCount val="4"/>
                <c:pt idx="0">
                  <c:v>1532871.9</c:v>
                </c:pt>
                <c:pt idx="1">
                  <c:v>3450519.8793600001</c:v>
                </c:pt>
                <c:pt idx="2">
                  <c:v>2983594.1378899999</c:v>
                </c:pt>
                <c:pt idx="3">
                  <c:v>3647809.15753</c:v>
                </c:pt>
              </c:numCache>
            </c:numRef>
          </c:val>
        </c:ser>
        <c:ser>
          <c:idx val="1"/>
          <c:order val="1"/>
          <c:tx>
            <c:strRef>
              <c:f>доходы!$C$4</c:f>
              <c:strCache>
                <c:ptCount val="1"/>
                <c:pt idx="0">
                  <c:v>2020 год (оценка)</c:v>
                </c:pt>
              </c:strCache>
            </c:strRef>
          </c:tx>
          <c:dPt>
            <c:idx val="0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-3.0088488586512301E-2"/>
                  <c:y val="-1.77083308434105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766960312414858E-2"/>
                  <c:y val="-6.07142771774075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6276914650808782E-2"/>
                  <c:y val="6.649692235996498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доходы!$C$19:$C$22</c:f>
              <c:numCache>
                <c:formatCode>General</c:formatCode>
                <c:ptCount val="4"/>
                <c:pt idx="0">
                  <c:v>4621656</c:v>
                </c:pt>
                <c:pt idx="1">
                  <c:v>8920699</c:v>
                </c:pt>
                <c:pt idx="2">
                  <c:v>4596250</c:v>
                </c:pt>
                <c:pt idx="3">
                  <c:v>4235414</c:v>
                </c:pt>
              </c:numCache>
            </c:numRef>
          </c:val>
        </c:ser>
        <c:ser>
          <c:idx val="2"/>
          <c:order val="2"/>
          <c:tx>
            <c:strRef>
              <c:f>доходы!$D$4</c:f>
              <c:strCache>
                <c:ptCount val="1"/>
                <c:pt idx="0">
                  <c:v>2021 год (план)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2.475358488433059E-2"/>
                  <c:y val="-2.31306213857337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475358488433059E-2"/>
                  <c:y val="6.64996542962315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доходы!$D$19:$D$22</c:f>
              <c:numCache>
                <c:formatCode>0.00</c:formatCode>
                <c:ptCount val="4"/>
                <c:pt idx="0">
                  <c:v>703.52509999999995</c:v>
                </c:pt>
                <c:pt idx="1">
                  <c:v>9445.9851999999992</c:v>
                </c:pt>
                <c:pt idx="2">
                  <c:v>4677.3846000000003</c:v>
                </c:pt>
                <c:pt idx="3">
                  <c:v>1964.0137</c:v>
                </c:pt>
              </c:numCache>
            </c:numRef>
          </c:val>
        </c:ser>
        <c:ser>
          <c:idx val="3"/>
          <c:order val="3"/>
          <c:tx>
            <c:strRef>
              <c:f>доходы!$E$4</c:f>
              <c:strCache>
                <c:ptCount val="1"/>
                <c:pt idx="0">
                  <c:v>2022 год (план)</c:v>
                </c:pt>
              </c:strCache>
            </c:strRef>
          </c:tx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2.5340507974747444E-2"/>
                  <c:y val="-6.216543740917740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0941981105413238E-3"/>
                  <c:y val="9.5412874113059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доходы!$E$19:$E$22</c:f>
              <c:numCache>
                <c:formatCode>0.00</c:formatCode>
                <c:ptCount val="4"/>
                <c:pt idx="1">
                  <c:v>9139.2404999999999</c:v>
                </c:pt>
                <c:pt idx="2">
                  <c:v>4238.9907999999996</c:v>
                </c:pt>
                <c:pt idx="3">
                  <c:v>983.82539999999995</c:v>
                </c:pt>
              </c:numCache>
            </c:numRef>
          </c:val>
        </c:ser>
        <c:ser>
          <c:idx val="4"/>
          <c:order val="4"/>
          <c:tx>
            <c:strRef>
              <c:f>доходы!$F$4</c:f>
              <c:strCache>
                <c:ptCount val="1"/>
                <c:pt idx="0">
                  <c:v>2023 (план)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3.8464049803433147E-2"/>
                  <c:y val="-0.121795182640184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1659386773789268E-2"/>
                  <c:y val="8.963027568196528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доходы!$F$19:$F$22</c:f>
              <c:numCache>
                <c:formatCode>0.00</c:formatCode>
                <c:ptCount val="4"/>
                <c:pt idx="1">
                  <c:v>10025.022000000001</c:v>
                </c:pt>
                <c:pt idx="2">
                  <c:v>4351.3940000000002</c:v>
                </c:pt>
                <c:pt idx="3">
                  <c:v>774.21310000000005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1078808007687255"/>
          <c:y val="0.76810733049075364"/>
          <c:w val="0.79661524246504478"/>
          <c:h val="0.23189268392960014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2"/>
          <c:order val="0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6699FF"/>
              </a:solidFill>
              <a:ln w="19050"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FF66CC"/>
              </a:solidFill>
              <a:ln w="19050"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00CC99"/>
              </a:solidFill>
              <a:ln w="19050"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9999FF"/>
              </a:solidFill>
              <a:ln w="19050"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FF7C80"/>
              </a:solidFill>
              <a:ln w="19050">
                <a:solidFill>
                  <a:schemeClr val="bg1"/>
                </a:solidFill>
              </a:ln>
            </c:spPr>
          </c:dPt>
          <c:dLbls>
            <c:dLbl>
              <c:idx val="4"/>
              <c:delete val="1"/>
            </c:dLbl>
            <c:dLbl>
              <c:idx val="5"/>
              <c:layout>
                <c:manualLayout>
                  <c:x val="9.3970233485693357E-3"/>
                  <c:y val="6.609749953679705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Лист1!$C$38:$C$43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Лист1!$G$38:$G$43</c:f>
              <c:numCache>
                <c:formatCode>#,##0</c:formatCode>
                <c:ptCount val="6"/>
                <c:pt idx="0" formatCode="0.00">
                  <c:v>57845381575</c:v>
                </c:pt>
                <c:pt idx="1">
                  <c:v>14370249828</c:v>
                </c:pt>
                <c:pt idx="2">
                  <c:v>7584240895</c:v>
                </c:pt>
                <c:pt idx="3">
                  <c:v>1410008189</c:v>
                </c:pt>
                <c:pt idx="4" formatCode="0.00">
                  <c:v>0</c:v>
                </c:pt>
                <c:pt idx="5">
                  <c:v>3139370816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00CC99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99FF"/>
              </a:solidFill>
              <a:ln>
                <a:solidFill>
                  <a:schemeClr val="accent1"/>
                </a:solidFill>
              </a:ln>
            </c:spPr>
          </c:dPt>
          <c:dPt>
            <c:idx val="4"/>
            <c:bubble3D val="0"/>
            <c:spPr>
              <a:solidFill>
                <a:srgbClr val="33CCCC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Лист1!$C$38:$C$43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Лист1!$J$38:$J$43</c:f>
              <c:numCache>
                <c:formatCode>#,##0</c:formatCode>
                <c:ptCount val="6"/>
                <c:pt idx="0" formatCode="0.00">
                  <c:v>50576103275</c:v>
                </c:pt>
                <c:pt idx="1">
                  <c:v>14041337959</c:v>
                </c:pt>
                <c:pt idx="2">
                  <c:v>4839955932</c:v>
                </c:pt>
                <c:pt idx="3">
                  <c:v>1020363603</c:v>
                </c:pt>
                <c:pt idx="4" formatCode="0.00">
                  <c:v>4670020472</c:v>
                </c:pt>
                <c:pt idx="5">
                  <c:v>2821706252</c:v>
                </c:pt>
              </c:numCache>
            </c:numRef>
          </c:val>
        </c:ser>
        <c:ser>
          <c:idx val="0"/>
          <c:order val="2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6699FF"/>
              </a:solidFill>
              <a:ln w="19050"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FF66CC"/>
              </a:solidFill>
              <a:ln w="19050"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00CC99"/>
              </a:solidFill>
              <a:ln w="19050"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9999FF"/>
              </a:solidFill>
              <a:ln w="19050"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33CCCC"/>
              </a:solidFill>
              <a:ln w="19050"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FF7C80"/>
              </a:solidFill>
              <a:ln w="19050">
                <a:solidFill>
                  <a:schemeClr val="bg1"/>
                </a:solidFill>
              </a:ln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Лист1!$C$38:$C$43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Лист1!$K$38:$K$43</c:f>
              <c:numCache>
                <c:formatCode>#,##0</c:formatCode>
                <c:ptCount val="6"/>
                <c:pt idx="0" formatCode="0.00">
                  <c:v>53688869948</c:v>
                </c:pt>
                <c:pt idx="1">
                  <c:v>18781898164</c:v>
                </c:pt>
                <c:pt idx="2">
                  <c:v>3348609334</c:v>
                </c:pt>
                <c:pt idx="3">
                  <c:v>1373803696</c:v>
                </c:pt>
                <c:pt idx="4" formatCode="0.00">
                  <c:v>4207404522</c:v>
                </c:pt>
                <c:pt idx="5">
                  <c:v>3006173752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921424258185177"/>
          <c:y val="6.2159435924519613E-2"/>
          <c:w val="0.76120288334744679"/>
          <c:h val="0.82403000270539528"/>
        </c:manualLayout>
      </c:layout>
      <c:doughnutChart>
        <c:varyColors val="1"/>
        <c:ser>
          <c:idx val="0"/>
          <c:order val="0"/>
          <c:tx>
            <c:strRef>
              <c:f>'Приложение №28 Табл.№1'!$I$7</c:f>
              <c:strCache>
                <c:ptCount val="1"/>
                <c:pt idx="0">
                  <c:v>2021 год 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FF6600"/>
              </a:solidFill>
              <a:ln w="19050"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rgbClr val="FF66FF"/>
              </a:solidFill>
              <a:ln w="19050"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rgbClr val="92D050"/>
              </a:solidFill>
              <a:ln w="19050"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rgbClr val="9966FF"/>
              </a:solidFill>
              <a:ln w="19050">
                <a:solidFill>
                  <a:schemeClr val="bg1"/>
                </a:solidFill>
              </a:ln>
            </c:spPr>
          </c:dPt>
          <c:dPt>
            <c:idx val="10"/>
            <c:bubble3D val="0"/>
            <c:spPr>
              <a:solidFill>
                <a:srgbClr val="00B0F0"/>
              </a:solidFill>
              <a:ln w="19050">
                <a:solidFill>
                  <a:schemeClr val="bg1"/>
                </a:solidFill>
              </a:ln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3.5215474924554867E-2"/>
                  <c:y val="-1.9562419562419563E-3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9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1.0798119936787136E-2"/>
                  <c:y val="1.2819542231306937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'Приложение №28 Табл.№1'!$D$8:$D$21</c:f>
              <c:strCache>
                <c:ptCount val="14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Здравоохранение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Средства массовой информации</c:v>
                </c:pt>
                <c:pt idx="12">
                  <c:v>Обслуживание государственного и муниципального долга</c:v>
                </c:pt>
                <c:pt idx="13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'Приложение №28 Табл.№1'!$I$8:$I$21</c:f>
              <c:numCache>
                <c:formatCode>#,##0.0;[Red]\-#,##0.0</c:formatCode>
                <c:ptCount val="14"/>
                <c:pt idx="0">
                  <c:v>2893725.1140000001</c:v>
                </c:pt>
                <c:pt idx="1">
                  <c:v>19604.599999999999</c:v>
                </c:pt>
                <c:pt idx="2">
                  <c:v>614970.57900000003</c:v>
                </c:pt>
                <c:pt idx="3">
                  <c:v>12425956.495999999</c:v>
                </c:pt>
                <c:pt idx="4">
                  <c:v>4299462.4529999997</c:v>
                </c:pt>
                <c:pt idx="5">
                  <c:v>102722.15300000001</c:v>
                </c:pt>
                <c:pt idx="6">
                  <c:v>21272206.463</c:v>
                </c:pt>
                <c:pt idx="7">
                  <c:v>1653266.8759999999</c:v>
                </c:pt>
                <c:pt idx="8">
                  <c:v>9579617.3920000009</c:v>
                </c:pt>
                <c:pt idx="9">
                  <c:v>23580283.659000002</c:v>
                </c:pt>
                <c:pt idx="10">
                  <c:v>686387.29</c:v>
                </c:pt>
                <c:pt idx="11">
                  <c:v>102261.91099999999</c:v>
                </c:pt>
                <c:pt idx="12">
                  <c:v>2207041.2209999999</c:v>
                </c:pt>
                <c:pt idx="13">
                  <c:v>4911745.0959999999</c:v>
                </c:pt>
              </c:numCache>
            </c:numRef>
          </c:val>
        </c:ser>
        <c:ser>
          <c:idx val="1"/>
          <c:order val="1"/>
          <c:tx>
            <c:strRef>
              <c:f>'Приложение №28 Табл.№1'!$J$7</c:f>
              <c:strCache>
                <c:ptCount val="1"/>
                <c:pt idx="0">
                  <c:v>2022 год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FF6600"/>
              </a:solidFill>
              <a:ln w="19050"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rgbClr val="FF66FF"/>
              </a:solidFill>
              <a:ln w="19050"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rgbClr val="92D050"/>
              </a:solidFill>
              <a:ln w="19050"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rgbClr val="9966FF"/>
              </a:solidFill>
              <a:ln w="19050">
                <a:solidFill>
                  <a:schemeClr val="bg1"/>
                </a:solidFill>
              </a:ln>
            </c:spPr>
          </c:dPt>
          <c:dPt>
            <c:idx val="10"/>
            <c:bubble3D val="0"/>
            <c:spPr>
              <a:solidFill>
                <a:srgbClr val="00B0F0"/>
              </a:solidFill>
              <a:ln w="19050">
                <a:solidFill>
                  <a:schemeClr val="bg1"/>
                </a:solidFill>
              </a:ln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3.45344281474394E-2"/>
                  <c:y val="-6.9504798916563623E-3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9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1.7996866561311782E-2"/>
                  <c:y val="1.9585185492540408E-17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'Приложение №28 Табл.№1'!$D$8:$D$21</c:f>
              <c:strCache>
                <c:ptCount val="14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Здравоохранение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Средства массовой информации</c:v>
                </c:pt>
                <c:pt idx="12">
                  <c:v>Обслуживание государственного и муниципального долга</c:v>
                </c:pt>
                <c:pt idx="13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'Приложение №28 Табл.№1'!$J$8:$J$21</c:f>
              <c:numCache>
                <c:formatCode>#,##0.0;[Red]\-#,##0.0</c:formatCode>
                <c:ptCount val="14"/>
                <c:pt idx="0">
                  <c:v>2417397.3679999998</c:v>
                </c:pt>
                <c:pt idx="1">
                  <c:v>19745.599999999999</c:v>
                </c:pt>
                <c:pt idx="2">
                  <c:v>550928.42500000005</c:v>
                </c:pt>
                <c:pt idx="3">
                  <c:v>12160997.627</c:v>
                </c:pt>
                <c:pt idx="4">
                  <c:v>3073418.3820000002</c:v>
                </c:pt>
                <c:pt idx="5">
                  <c:v>95250.426999999996</c:v>
                </c:pt>
                <c:pt idx="6">
                  <c:v>18282013.206</c:v>
                </c:pt>
                <c:pt idx="7">
                  <c:v>1502371.6680000001</c:v>
                </c:pt>
                <c:pt idx="8">
                  <c:v>8336320.7549999999</c:v>
                </c:pt>
                <c:pt idx="9">
                  <c:v>22007252.193</c:v>
                </c:pt>
                <c:pt idx="10">
                  <c:v>468107.49599999998</c:v>
                </c:pt>
                <c:pt idx="11">
                  <c:v>99895.112999999998</c:v>
                </c:pt>
                <c:pt idx="12">
                  <c:v>2266465.7609999999</c:v>
                </c:pt>
                <c:pt idx="13">
                  <c:v>2019303</c:v>
                </c:pt>
              </c:numCache>
            </c:numRef>
          </c:val>
        </c:ser>
        <c:ser>
          <c:idx val="2"/>
          <c:order val="2"/>
          <c:tx>
            <c:strRef>
              <c:f>'Приложение №28 Табл.№1'!$K$7</c:f>
              <c:strCache>
                <c:ptCount val="1"/>
                <c:pt idx="0">
                  <c:v>2023 год 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FF6600"/>
              </a:solidFill>
              <a:ln w="19050"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rgbClr val="FF66FF"/>
              </a:solidFill>
              <a:ln w="19050"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rgbClr val="92D050"/>
              </a:solidFill>
              <a:ln w="19050"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rgbClr val="9966FF"/>
              </a:solidFill>
              <a:ln w="19050">
                <a:solidFill>
                  <a:schemeClr val="bg1"/>
                </a:solidFill>
              </a:ln>
            </c:spPr>
          </c:dPt>
          <c:dPt>
            <c:idx val="10"/>
            <c:bubble3D val="0"/>
            <c:spPr>
              <a:solidFill>
                <a:srgbClr val="00B0F0"/>
              </a:solidFill>
              <a:ln w="19050">
                <a:solidFill>
                  <a:schemeClr val="bg1"/>
                </a:solidFill>
              </a:ln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2.8016728300030155E-2"/>
                  <c:y val="8.5463614875379585E-3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'Приложение №28 Табл.№1'!$D$8:$D$21</c:f>
              <c:strCache>
                <c:ptCount val="14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Здравоохранение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Средства массовой информации</c:v>
                </c:pt>
                <c:pt idx="12">
                  <c:v>Обслуживание государственного и муниципального долга</c:v>
                </c:pt>
                <c:pt idx="13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'Приложение №28 Табл.№1'!$K$8:$K$21</c:f>
              <c:numCache>
                <c:formatCode>#,##0.0;[Red]\-#,##0.0</c:formatCode>
                <c:ptCount val="14"/>
                <c:pt idx="0">
                  <c:v>2558937.9219999998</c:v>
                </c:pt>
                <c:pt idx="1">
                  <c:v>20290</c:v>
                </c:pt>
                <c:pt idx="2">
                  <c:v>611780.56299999997</c:v>
                </c:pt>
                <c:pt idx="3">
                  <c:v>14270153.011</c:v>
                </c:pt>
                <c:pt idx="4">
                  <c:v>4585496.0319999997</c:v>
                </c:pt>
                <c:pt idx="5">
                  <c:v>1494723.22</c:v>
                </c:pt>
                <c:pt idx="6">
                  <c:v>19482892.614</c:v>
                </c:pt>
                <c:pt idx="7">
                  <c:v>1680749.591</c:v>
                </c:pt>
                <c:pt idx="8">
                  <c:v>7201705.102</c:v>
                </c:pt>
                <c:pt idx="9">
                  <c:v>22860007.261999998</c:v>
                </c:pt>
                <c:pt idx="10">
                  <c:v>2535573.452</c:v>
                </c:pt>
                <c:pt idx="11">
                  <c:v>111243.364</c:v>
                </c:pt>
                <c:pt idx="12">
                  <c:v>2266465.7609999999</c:v>
                </c:pt>
                <c:pt idx="13">
                  <c:v>519337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1.0643395852890654E-2"/>
          <c:y val="0.10379903366604021"/>
          <c:w val="0.45101175083528605"/>
          <c:h val="0.69426427614453512"/>
        </c:manualLayout>
      </c:layout>
      <c:ofPieChart>
        <c:ofPieType val="bar"/>
        <c:varyColors val="1"/>
        <c:ser>
          <c:idx val="2"/>
          <c:order val="2"/>
          <c:dLbls>
            <c:dLbl>
              <c:idx val="0"/>
              <c:spPr/>
              <c:txPr>
                <a:bodyPr/>
                <a:lstStyle/>
                <a:p>
                  <a:pPr>
                    <a:defRPr sz="7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1.6045044475990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41,</a:t>
                    </a:r>
                    <a:r>
                      <a:rPr lang="ru-RU" smtClean="0"/>
                      <a:t>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6220600162206002E-3"/>
                  <c:y val="1.925390851816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txPr>
              <a:bodyPr/>
              <a:lstStyle/>
              <a:p>
                <a:pPr>
                  <a:defRPr sz="7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Лист1!$A$114:$A$121</c:f>
              <c:strCache>
                <c:ptCount val="8"/>
                <c:pt idx="0">
                  <c:v>ВЦП департамента здравоохранения и фармации ЯО</c:v>
                </c:pt>
                <c:pt idx="1">
                  <c:v>Подпрограмма "Развитие материально-технической базы мед. организаций ЯО"</c:v>
                </c:pt>
                <c:pt idx="2">
                  <c:v>РЦП "Борьба с сердечно-сосудистыми заболеваниями"</c:v>
                </c:pt>
                <c:pt idx="3">
                  <c:v>РЦП "Борьба с онкологическими заболеваниями"</c:v>
                </c:pt>
                <c:pt idx="4">
                  <c:v>РЦП "Развитие системы оказания первичной медико-санитарной помощи"</c:v>
                </c:pt>
                <c:pt idx="5">
                  <c:v>РЦП "Улучшение кадрового обеспечения государственных мед. организаций ЯО"</c:v>
                </c:pt>
                <c:pt idx="6">
                  <c:v>РЦП "Создание единого цифрового контура в системе здравоохранения ЯО на основе ЕГИС здравоохранения"</c:v>
                </c:pt>
                <c:pt idx="7">
                  <c:v>РП "Модернизация первичного звена здравоохранения ЯО"</c:v>
                </c:pt>
              </c:strCache>
            </c:strRef>
          </c:cat>
          <c:val>
            <c:numRef>
              <c:f>Лист1!$D$114:$D$121</c:f>
              <c:numCache>
                <c:formatCode>0.0</c:formatCode>
                <c:ptCount val="8"/>
                <c:pt idx="0">
                  <c:v>11649.792346</c:v>
                </c:pt>
                <c:pt idx="1">
                  <c:v>410</c:v>
                </c:pt>
                <c:pt idx="2">
                  <c:v>219.9281</c:v>
                </c:pt>
                <c:pt idx="3">
                  <c:v>1104.7082929999999</c:v>
                </c:pt>
                <c:pt idx="4">
                  <c:v>25.112199</c:v>
                </c:pt>
                <c:pt idx="5">
                  <c:v>41.732399999999998</c:v>
                </c:pt>
                <c:pt idx="6">
                  <c:v>97.828299999999999</c:v>
                </c:pt>
                <c:pt idx="7">
                  <c:v>1031.8086000000001</c:v>
                </c:pt>
              </c:numCache>
            </c:numRef>
          </c:val>
        </c:ser>
        <c:ser>
          <c:idx val="1"/>
          <c:order val="1"/>
          <c:cat>
            <c:strRef>
              <c:f>Лист1!$A$114:$A$121</c:f>
              <c:strCache>
                <c:ptCount val="8"/>
                <c:pt idx="0">
                  <c:v>ВЦП департамента здравоохранения и фармации ЯО</c:v>
                </c:pt>
                <c:pt idx="1">
                  <c:v>Подпрограмма "Развитие материально-технической базы мед. организаций ЯО"</c:v>
                </c:pt>
                <c:pt idx="2">
                  <c:v>РЦП "Борьба с сердечно-сосудистыми заболеваниями"</c:v>
                </c:pt>
                <c:pt idx="3">
                  <c:v>РЦП "Борьба с онкологическими заболеваниями"</c:v>
                </c:pt>
                <c:pt idx="4">
                  <c:v>РЦП "Развитие системы оказания первичной медико-санитарной помощи"</c:v>
                </c:pt>
                <c:pt idx="5">
                  <c:v>РЦП "Улучшение кадрового обеспечения государственных мед. организаций ЯО"</c:v>
                </c:pt>
                <c:pt idx="6">
                  <c:v>РЦП "Создание единого цифрового контура в системе здравоохранения ЯО на основе ЕГИС здравоохранения"</c:v>
                </c:pt>
                <c:pt idx="7">
                  <c:v>РП "Модернизация первичного звена здравоохранения ЯО"</c:v>
                </c:pt>
              </c:strCache>
            </c:strRef>
          </c:cat>
          <c:val>
            <c:numRef>
              <c:f>Лист1!$C$114:$C$121</c:f>
            </c:numRef>
          </c:val>
        </c:ser>
        <c:ser>
          <c:idx val="0"/>
          <c:order val="0"/>
          <c:cat>
            <c:strRef>
              <c:f>Лист1!$A$114:$A$121</c:f>
              <c:strCache>
                <c:ptCount val="8"/>
                <c:pt idx="0">
                  <c:v>ВЦП департамента здравоохранения и фармации ЯО</c:v>
                </c:pt>
                <c:pt idx="1">
                  <c:v>Подпрограмма "Развитие материально-технической базы мед. организаций ЯО"</c:v>
                </c:pt>
                <c:pt idx="2">
                  <c:v>РЦП "Борьба с сердечно-сосудистыми заболеваниями"</c:v>
                </c:pt>
                <c:pt idx="3">
                  <c:v>РЦП "Борьба с онкологическими заболеваниями"</c:v>
                </c:pt>
                <c:pt idx="4">
                  <c:v>РЦП "Развитие системы оказания первичной медико-санитарной помощи"</c:v>
                </c:pt>
                <c:pt idx="5">
                  <c:v>РЦП "Улучшение кадрового обеспечения государственных мед. организаций ЯО"</c:v>
                </c:pt>
                <c:pt idx="6">
                  <c:v>РЦП "Создание единого цифрового контура в системе здравоохранения ЯО на основе ЕГИС здравоохранения"</c:v>
                </c:pt>
                <c:pt idx="7">
                  <c:v>РП "Модернизация первичного звена здравоохранения ЯО"</c:v>
                </c:pt>
              </c:strCache>
            </c:strRef>
          </c:cat>
          <c:val>
            <c:numRef>
              <c:f>Лист1!$B$114:$B$121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7"/>
        <c:secondPieSize val="75"/>
        <c:serLines/>
      </c:ofPieChart>
    </c:plotArea>
    <c:legend>
      <c:legendPos val="r"/>
      <c:layout>
        <c:manualLayout>
          <c:xMode val="edge"/>
          <c:yMode val="edge"/>
          <c:x val="0.52743472311143158"/>
          <c:y val="0"/>
          <c:w val="0.46516523186457465"/>
          <c:h val="0.99984335291421911"/>
        </c:manualLayout>
      </c:layout>
      <c:overlay val="0"/>
      <c:txPr>
        <a:bodyPr/>
        <a:lstStyle/>
        <a:p>
          <a:pPr>
            <a:defRPr sz="8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730095005682303E-2"/>
          <c:y val="0.11391517058198167"/>
          <c:w val="0.4026294778389829"/>
          <c:h val="0.88608482941801836"/>
        </c:manualLayout>
      </c:layout>
      <c:doughnutChart>
        <c:varyColors val="1"/>
        <c:ser>
          <c:idx val="1"/>
          <c:order val="1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20363,9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5555555555555552E-2"/>
                  <c:y val="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858,4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8187211294003045E-2"/>
                  <c:y val="-1.66807791492890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212,6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Лист1!$A$169:$B$171</c:f>
              <c:strCache>
                <c:ptCount val="3"/>
                <c:pt idx="0">
                  <c:v>ВЦП департамента образования ЯО</c:v>
                </c:pt>
                <c:pt idx="1">
                  <c:v>РЦП "Образование в ЯО"</c:v>
                </c:pt>
                <c:pt idx="2">
                  <c:v>РЦП "Содействие занятости женщин – создание условий дошкольного образования для детей в ЯО"</c:v>
                </c:pt>
              </c:strCache>
            </c:strRef>
          </c:cat>
          <c:val>
            <c:numRef>
              <c:f>Лист1!$D$169:$D$171</c:f>
              <c:numCache>
                <c:formatCode>General</c:formatCode>
                <c:ptCount val="3"/>
                <c:pt idx="0">
                  <c:v>20363.914689000001</c:v>
                </c:pt>
                <c:pt idx="1">
                  <c:v>858.41039699999999</c:v>
                </c:pt>
                <c:pt idx="2">
                  <c:v>212.616771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Лист1!$A$169:$B$171</c:f>
              <c:strCache>
                <c:ptCount val="3"/>
                <c:pt idx="0">
                  <c:v>ВЦП департамента образования ЯО</c:v>
                </c:pt>
                <c:pt idx="1">
                  <c:v>РЦП "Образование в ЯО"</c:v>
                </c:pt>
                <c:pt idx="2">
                  <c:v>РЦП "Содействие занятости женщин – создание условий дошкольного образования для детей в ЯО"</c:v>
                </c:pt>
              </c:strCache>
            </c:strRef>
          </c:cat>
          <c:val>
            <c:numRef>
              <c:f>Лист1!$C$169:$C$171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39176708637436297"/>
          <c:y val="0.24901020125907733"/>
          <c:w val="0.56907840302884938"/>
          <c:h val="0.53936616221368316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592744375149732"/>
          <c:y val="1.721665241751006E-2"/>
          <c:w val="0.52279605655851291"/>
          <c:h val="0.76430891326344252"/>
        </c:manualLayout>
      </c:layout>
      <c:ofPieChart>
        <c:ofPieType val="pie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plitType val="pos"/>
        <c:splitPos val="2"/>
        <c:secondPieSize val="75"/>
        <c:serLines/>
      </c:ofPieChart>
    </c:plotArea>
    <c:legend>
      <c:legendPos val="l"/>
      <c:layout/>
      <c:overlay val="0"/>
      <c:txPr>
        <a:bodyPr/>
        <a:lstStyle/>
        <a:p>
          <a:pPr>
            <a:defRPr sz="11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1"/>
          <c:order val="1"/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0792408174411726E-2"/>
                  <c:y val="-9.93146689997083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Лист1!$A$144:$B$146</c:f>
              <c:strCache>
                <c:ptCount val="3"/>
                <c:pt idx="0">
                  <c:v>ВЦП "Социальная поддержка населения ЯО"</c:v>
                </c:pt>
                <c:pt idx="1">
                  <c:v>РЦП "Семья и дети Ярославии"</c:v>
                </c:pt>
                <c:pt idx="2">
                  <c:v>РЦП "Государственная поддержка и повышение качества жизни семей с детьми и граждан старшего поколения в ЯО"</c:v>
                </c:pt>
              </c:strCache>
            </c:strRef>
          </c:cat>
          <c:val>
            <c:numRef>
              <c:f>Лист1!$D$144:$D$146</c:f>
              <c:numCache>
                <c:formatCode>0.0</c:formatCode>
                <c:ptCount val="3"/>
                <c:pt idx="0">
                  <c:v>12185.405357</c:v>
                </c:pt>
                <c:pt idx="1">
                  <c:v>168.15016399999999</c:v>
                </c:pt>
                <c:pt idx="2">
                  <c:v>2195.6096040000002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Лист1!$A$144:$B$146</c:f>
              <c:strCache>
                <c:ptCount val="3"/>
                <c:pt idx="0">
                  <c:v>ВЦП "Социальная поддержка населения ЯО"</c:v>
                </c:pt>
                <c:pt idx="1">
                  <c:v>РЦП "Семья и дети Ярославии"</c:v>
                </c:pt>
                <c:pt idx="2">
                  <c:v>РЦП "Государственная поддержка и повышение качества жизни семей с детьми и граждан старшего поколения в ЯО"</c:v>
                </c:pt>
              </c:strCache>
            </c:strRef>
          </c:cat>
          <c:val>
            <c:numRef>
              <c:f>Лист1!$C$144:$C$146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840419947506567"/>
          <c:y val="0"/>
          <c:w val="0.33492913385826772"/>
          <c:h val="0.9953470399533391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ofPieChart>
        <c:ofPieType val="pie"/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Лист1!$A$28:$A$30</c:f>
              <c:strCache>
                <c:ptCount val="3"/>
                <c:pt idx="0">
                  <c:v>ВЦП департамента культуры ЯО</c:v>
                </c:pt>
                <c:pt idx="1">
                  <c:v>РЦП "Развитие культуры и искусства в ЯО"</c:v>
                </c:pt>
                <c:pt idx="2">
                  <c:v>ВЦП департамента охраны объектов культурного наследия ЯО</c:v>
                </c:pt>
              </c:strCache>
            </c:strRef>
          </c:cat>
          <c:val>
            <c:numRef>
              <c:f>Лист1!$B$28:$B$30</c:f>
              <c:numCache>
                <c:formatCode>General</c:formatCode>
                <c:ptCount val="3"/>
                <c:pt idx="0" formatCode="0.0">
                  <c:v>1792.2</c:v>
                </c:pt>
                <c:pt idx="1">
                  <c:v>145.30000000000001</c:v>
                </c:pt>
                <c:pt idx="2" formatCode="0.0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2"/>
        <c:secondPieSize val="75"/>
        <c:serLines/>
      </c:ofPieChart>
    </c:plotArea>
    <c:legend>
      <c:legendPos val="r"/>
      <c:layout>
        <c:manualLayout>
          <c:xMode val="edge"/>
          <c:yMode val="edge"/>
          <c:x val="0.64670975503062123"/>
          <c:y val="4.8622776319626713E-2"/>
          <c:w val="0.33662357830271217"/>
          <c:h val="0.95137722368037325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855072463768113E-2"/>
          <c:y val="0.11238829552731591"/>
          <c:w val="0.8876811594202898"/>
          <c:h val="0.77522340894536823"/>
        </c:manualLayout>
      </c:layout>
      <c:lineChart>
        <c:grouping val="stacked"/>
        <c:varyColors val="0"/>
        <c:ser>
          <c:idx val="0"/>
          <c:order val="0"/>
          <c:spPr>
            <a:ln>
              <a:solidFill>
                <a:srgbClr val="FF00FF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4.4444444444444446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76E-2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777777777777828E-2"/>
                  <c:y val="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753623188405795E-2"/>
                  <c:y val="-9.17947694792970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1449275362318837E-2"/>
                  <c:y val="-0.116858083429604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6666666666666666E-2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Лист1!$D$7:$I$7</c:f>
              <c:numCache>
                <c:formatCode>0.0</c:formatCode>
                <c:ptCount val="6"/>
                <c:pt idx="0">
                  <c:v>103.3</c:v>
                </c:pt>
                <c:pt idx="1">
                  <c:v>102.7</c:v>
                </c:pt>
                <c:pt idx="2">
                  <c:v>98.8</c:v>
                </c:pt>
                <c:pt idx="3">
                  <c:v>99.3</c:v>
                </c:pt>
                <c:pt idx="4">
                  <c:v>100.2</c:v>
                </c:pt>
                <c:pt idx="5">
                  <c:v>100.6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147520"/>
        <c:axId val="161153408"/>
      </c:lineChart>
      <c:catAx>
        <c:axId val="161147520"/>
        <c:scaling>
          <c:orientation val="minMax"/>
        </c:scaling>
        <c:delete val="1"/>
        <c:axPos val="b"/>
        <c:majorTickMark val="out"/>
        <c:minorTickMark val="none"/>
        <c:tickLblPos val="nextTo"/>
        <c:crossAx val="161153408"/>
        <c:crosses val="autoZero"/>
        <c:auto val="1"/>
        <c:lblAlgn val="ctr"/>
        <c:lblOffset val="100"/>
        <c:noMultiLvlLbl val="0"/>
      </c:catAx>
      <c:valAx>
        <c:axId val="161153408"/>
        <c:scaling>
          <c:orientation val="minMax"/>
          <c:max val="110"/>
          <c:min val="90"/>
        </c:scaling>
        <c:delete val="1"/>
        <c:axPos val="l"/>
        <c:numFmt formatCode="General" sourceLinked="0"/>
        <c:majorTickMark val="out"/>
        <c:minorTickMark val="none"/>
        <c:tickLblPos val="nextTo"/>
        <c:crossAx val="161147520"/>
        <c:crosses val="autoZero"/>
        <c:crossBetween val="between"/>
        <c:majorUnit val="20"/>
        <c:minorUnit val="10"/>
      </c:valAx>
      <c:spPr>
        <a:noFill/>
        <a:ln w="25400">
          <a:noFill/>
        </a:ln>
      </c:spPr>
    </c:plotArea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9163096092439462"/>
          <c:y val="5.9590304923277479E-2"/>
          <c:w val="0.46802762239696727"/>
          <c:h val="0.8209725810304977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Лист1!$A$55:$A$58</c:f>
              <c:strCache>
                <c:ptCount val="4"/>
                <c:pt idx="0">
                  <c:v>ВЦП департамента государственного жилищного надзора ЯО</c:v>
                </c:pt>
                <c:pt idx="1">
                  <c:v>РП "Газификация и модернизация жилищно-коммунального хозяйства, промышленных и иных организаций ЯО"</c:v>
                </c:pt>
                <c:pt idx="2">
                  <c:v>РЦП "Развитие водоснабжения и водоотведения ЯО"</c:v>
                </c:pt>
                <c:pt idx="3">
                  <c:v>ВЦП департамента жилищно-коммунального хозяйства, энергетики и регулирования тарифов ЯО</c:v>
                </c:pt>
              </c:strCache>
            </c:strRef>
          </c:cat>
          <c:val>
            <c:numRef>
              <c:f>Лист1!$B$55:$B$58</c:f>
              <c:numCache>
                <c:formatCode>0.0</c:formatCode>
                <c:ptCount val="4"/>
                <c:pt idx="0">
                  <c:v>12.512098999999999</c:v>
                </c:pt>
                <c:pt idx="1">
                  <c:v>237.440223</c:v>
                </c:pt>
                <c:pt idx="2">
                  <c:v>1278.2740650000001</c:v>
                </c:pt>
                <c:pt idx="3">
                  <c:v>1388.8588589999999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324352"/>
        <c:axId val="66325888"/>
      </c:barChart>
      <c:catAx>
        <c:axId val="663243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66325888"/>
        <c:crosses val="autoZero"/>
        <c:auto val="1"/>
        <c:lblAlgn val="ctr"/>
        <c:lblOffset val="100"/>
        <c:noMultiLvlLbl val="0"/>
      </c:catAx>
      <c:valAx>
        <c:axId val="66325888"/>
        <c:scaling>
          <c:orientation val="minMax"/>
          <c:max val="2000"/>
        </c:scaling>
        <c:delete val="0"/>
        <c:axPos val="b"/>
        <c:numFmt formatCode="0.0" sourceLinked="1"/>
        <c:majorTickMark val="out"/>
        <c:minorTickMark val="none"/>
        <c:tickLblPos val="nextTo"/>
        <c:crossAx val="66324352"/>
        <c:crosses val="autoZero"/>
        <c:crossBetween val="between"/>
        <c:majorUnit val="5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5531,</a:t>
                    </a:r>
                    <a:r>
                      <a:rPr lang="ru-RU" smtClean="0"/>
                      <a:t>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Лист1!$A$23:$A$25</c:f>
              <c:strCache>
                <c:ptCount val="3"/>
                <c:pt idx="0">
                  <c:v>ВЦП "Сохранность региональных автомобильных дорог ЯО"</c:v>
                </c:pt>
                <c:pt idx="1">
                  <c:v>РЦП "Комплексное развитие транспортной инфраструктуры объединенной дорожной сети ЯО и городской агломерации "Ярославская"</c:v>
                </c:pt>
                <c:pt idx="2">
                  <c:v>ПП "Развитие сети автомобильных дорог Ярославской области"</c:v>
                </c:pt>
              </c:strCache>
            </c:strRef>
          </c:cat>
          <c:val>
            <c:numRef>
              <c:f>Лист1!$B$23:$B$25</c:f>
              <c:numCache>
                <c:formatCode>0.0</c:formatCode>
                <c:ptCount val="3"/>
                <c:pt idx="0">
                  <c:v>3316.1779999999999</c:v>
                </c:pt>
                <c:pt idx="1">
                  <c:v>5531.2688179999996</c:v>
                </c:pt>
                <c:pt idx="2">
                  <c:v>118.975942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724736"/>
        <c:axId val="166726656"/>
      </c:barChart>
      <c:catAx>
        <c:axId val="1667247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66726656"/>
        <c:crosses val="autoZero"/>
        <c:auto val="1"/>
        <c:lblAlgn val="ctr"/>
        <c:lblOffset val="100"/>
        <c:noMultiLvlLbl val="0"/>
      </c:catAx>
      <c:valAx>
        <c:axId val="166726656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66724736"/>
        <c:crosses val="autoZero"/>
        <c:crossBetween val="between"/>
        <c:majorUnit val="10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Лист1!$B$33:$B$37</c:f>
              <c:strCache>
                <c:ptCount val="5"/>
                <c:pt idx="0">
                  <c:v>ПП "Развитие АПК ЯО"</c:v>
                </c:pt>
                <c:pt idx="1">
                  <c:v>ВЦП департамента АПК и потребительского рынка ЯО</c:v>
                </c:pt>
                <c:pt idx="2">
                  <c:v>ОЦП "Обеспечение эпизоотического благополучия территории ЯО по африканской чуме свиней, бешенству и другим заразным и особо опасным болезням животных"</c:v>
                </c:pt>
                <c:pt idx="3">
                  <c:v>ВЦП департамента ветеринарии ЯО</c:v>
                </c:pt>
                <c:pt idx="4">
                  <c:v>РЦП "Развитие системы поддержки фермеров, сельской кооперации и экспорта продукции АПК"</c:v>
                </c:pt>
              </c:strCache>
            </c:strRef>
          </c:cat>
          <c:val>
            <c:numRef>
              <c:f>Лист1!$C$33:$C$37</c:f>
              <c:numCache>
                <c:formatCode>0.0</c:formatCode>
                <c:ptCount val="5"/>
                <c:pt idx="0">
                  <c:v>703.87757099999999</c:v>
                </c:pt>
                <c:pt idx="1">
                  <c:v>19.508697000000002</c:v>
                </c:pt>
                <c:pt idx="2">
                  <c:v>0.34887800000000002</c:v>
                </c:pt>
                <c:pt idx="3">
                  <c:v>74.416646999999998</c:v>
                </c:pt>
                <c:pt idx="4">
                  <c:v>46.985208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4"/>
        <c:secondPieSize val="75"/>
        <c:serLines/>
      </c:ofPie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312014533344211E-3"/>
          <c:y val="9.7997193751345121E-2"/>
          <c:w val="0.52125971137817595"/>
          <c:h val="0.77738258616497058"/>
        </c:manualLayout>
      </c:layout>
      <c:ofPieChart>
        <c:ofPieType val="bar"/>
        <c:varyColors val="1"/>
        <c:ser>
          <c:idx val="1"/>
          <c:order val="1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2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Лист1!$A$42:$B$45</c:f>
              <c:strCache>
                <c:ptCount val="4"/>
                <c:pt idx="0">
                  <c:v>Подпрограмма "Выравнивание уровня бюджетной обеспеченности муниципальных образований ЯО и обеспечение сбалансированности местных бюджетов"</c:v>
                </c:pt>
                <c:pt idx="1">
                  <c:v>Подпрограмма "Управление гос. долгом ЯО"</c:v>
                </c:pt>
                <c:pt idx="2">
                  <c:v>ВЦП департамента финансов ЯО</c:v>
                </c:pt>
                <c:pt idx="3">
                  <c:v>Подпрограмма "Повышение финансовой грамотности в ЯО"</c:v>
                </c:pt>
              </c:strCache>
            </c:strRef>
          </c:cat>
          <c:val>
            <c:numRef>
              <c:f>Лист1!$D$42:$D$45</c:f>
              <c:numCache>
                <c:formatCode>0.0</c:formatCode>
                <c:ptCount val="4"/>
                <c:pt idx="0">
                  <c:v>4566.2450959999996</c:v>
                </c:pt>
                <c:pt idx="1">
                  <c:v>2218.2057610000002</c:v>
                </c:pt>
                <c:pt idx="2">
                  <c:v>102.553178</c:v>
                </c:pt>
                <c:pt idx="3">
                  <c:v>2.9988000000000001</c:v>
                </c:pt>
              </c:numCache>
            </c:numRef>
          </c:val>
        </c:ser>
        <c:ser>
          <c:idx val="0"/>
          <c:order val="0"/>
          <c:cat>
            <c:strRef>
              <c:f>Лист1!$A$42:$B$45</c:f>
              <c:strCache>
                <c:ptCount val="4"/>
                <c:pt idx="0">
                  <c:v>Подпрограмма "Выравнивание уровня бюджетной обеспеченности муниципальных образований ЯО и обеспечение сбалансированности местных бюджетов"</c:v>
                </c:pt>
                <c:pt idx="1">
                  <c:v>Подпрограмма "Управление гос. долгом ЯО"</c:v>
                </c:pt>
                <c:pt idx="2">
                  <c:v>ВЦП департамента финансов ЯО</c:v>
                </c:pt>
                <c:pt idx="3">
                  <c:v>Подпрограмма "Повышение финансовой грамотности в ЯО"</c:v>
                </c:pt>
              </c:strCache>
            </c:strRef>
          </c:cat>
          <c:val>
            <c:numRef>
              <c:f>Лист1!$C$42:$C$45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6055562817792155"/>
          <c:y val="2.6982755301674876E-4"/>
          <c:w val="0.38357414055519956"/>
          <c:h val="0.99535146009383135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53%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Лист1!$Q$13:$R$13</c:f>
              <c:numCache>
                <c:formatCode>#,##0</c:formatCode>
                <c:ptCount val="2"/>
                <c:pt idx="0" formatCode="General">
                  <c:v>3560381199</c:v>
                </c:pt>
                <c:pt idx="1">
                  <c:v>3118426733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19%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spPr>
              <a:solidFill>
                <a:sysClr val="window" lastClr="FFFFFF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Лист1!$Q$14:$R$14</c:f>
              <c:numCache>
                <c:formatCode>#,##0</c:formatCode>
                <c:ptCount val="2"/>
                <c:pt idx="0" formatCode="General">
                  <c:v>1268340925</c:v>
                </c:pt>
                <c:pt idx="1">
                  <c:v>5410467007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spPr>
              <a:solidFill>
                <a:sysClr val="window" lastClr="FFFFFF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Лист1!$Q$15:$R$15</c:f>
              <c:numCache>
                <c:formatCode>#,##0</c:formatCode>
                <c:ptCount val="2"/>
                <c:pt idx="0" formatCode="General">
                  <c:v>295602066</c:v>
                </c:pt>
                <c:pt idx="1">
                  <c:v>6383205866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23%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Лист1!$Q$16:$R$16</c:f>
              <c:numCache>
                <c:formatCode>#,##0</c:formatCode>
                <c:ptCount val="2"/>
                <c:pt idx="0" formatCode="General">
                  <c:v>1554483742</c:v>
                </c:pt>
                <c:pt idx="1">
                  <c:v>5124324190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2"/>
            <c:invertIfNegative val="0"/>
            <c:bubble3D val="0"/>
            <c:spPr>
              <a:solidFill>
                <a:srgbClr val="FF6699"/>
              </a:solidFill>
            </c:spPr>
          </c:dPt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[Государственный_долг_субъектов_РФ_Таблица_2020_10_23.xls]Лист1!$A$22:$A$38</c:f>
              <c:strCache>
                <c:ptCount val="17"/>
                <c:pt idx="0">
                  <c:v>Владимирская </c:v>
                </c:pt>
                <c:pt idx="1">
                  <c:v>Воронежская</c:v>
                </c:pt>
                <c:pt idx="2">
                  <c:v>Курская </c:v>
                </c:pt>
                <c:pt idx="3">
                  <c:v>Брянская </c:v>
                </c:pt>
                <c:pt idx="4">
                  <c:v>Тульская </c:v>
                </c:pt>
                <c:pt idx="5">
                  <c:v>Липецкая </c:v>
                </c:pt>
                <c:pt idx="6">
                  <c:v>Тверская </c:v>
                </c:pt>
                <c:pt idx="7">
                  <c:v>Московская</c:v>
                </c:pt>
                <c:pt idx="8">
                  <c:v>Белгородская</c:v>
                </c:pt>
                <c:pt idx="9">
                  <c:v>Рязанская </c:v>
                </c:pt>
                <c:pt idx="10">
                  <c:v>Ивановская </c:v>
                </c:pt>
                <c:pt idx="11">
                  <c:v>Калужская</c:v>
                </c:pt>
                <c:pt idx="12">
                  <c:v>Ярославская </c:v>
                </c:pt>
                <c:pt idx="13">
                  <c:v>Смоленская </c:v>
                </c:pt>
                <c:pt idx="14">
                  <c:v>Тамбовская </c:v>
                </c:pt>
                <c:pt idx="15">
                  <c:v>Орловская </c:v>
                </c:pt>
                <c:pt idx="16">
                  <c:v>Костромская</c:v>
                </c:pt>
              </c:strCache>
            </c:strRef>
          </c:cat>
          <c:val>
            <c:numRef>
              <c:f>[Государственный_долг_субъектов_РФ_Таблица_2020_10_23.xls]Лист1!$B$22:$B$38</c:f>
              <c:numCache>
                <c:formatCode>General</c:formatCode>
                <c:ptCount val="17"/>
                <c:pt idx="0">
                  <c:v>8.5299999999999994</c:v>
                </c:pt>
                <c:pt idx="1">
                  <c:v>13.94</c:v>
                </c:pt>
                <c:pt idx="2">
                  <c:v>19.940000000000001</c:v>
                </c:pt>
                <c:pt idx="3">
                  <c:v>22.19</c:v>
                </c:pt>
                <c:pt idx="4">
                  <c:v>23.42</c:v>
                </c:pt>
                <c:pt idx="5">
                  <c:v>23.89</c:v>
                </c:pt>
                <c:pt idx="6">
                  <c:v>24.57</c:v>
                </c:pt>
                <c:pt idx="7">
                  <c:v>30.11</c:v>
                </c:pt>
                <c:pt idx="8">
                  <c:v>33.130000000000003</c:v>
                </c:pt>
                <c:pt idx="9">
                  <c:v>47.51</c:v>
                </c:pt>
                <c:pt idx="10">
                  <c:v>50.43</c:v>
                </c:pt>
                <c:pt idx="11">
                  <c:v>52.91</c:v>
                </c:pt>
                <c:pt idx="12">
                  <c:v>64.94</c:v>
                </c:pt>
                <c:pt idx="13">
                  <c:v>73.98</c:v>
                </c:pt>
                <c:pt idx="14">
                  <c:v>81.040000000000006</c:v>
                </c:pt>
                <c:pt idx="15">
                  <c:v>82.76</c:v>
                </c:pt>
                <c:pt idx="16">
                  <c:v>83.22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344640"/>
        <c:axId val="173346176"/>
      </c:barChart>
      <c:catAx>
        <c:axId val="173344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Narrow" panose="020B0606020202030204" pitchFamily="34" charset="0"/>
              </a:defRPr>
            </a:pPr>
            <a:endParaRPr lang="ru-RU"/>
          </a:p>
        </c:txPr>
        <c:crossAx val="173346176"/>
        <c:crosses val="autoZero"/>
        <c:auto val="1"/>
        <c:lblAlgn val="ctr"/>
        <c:lblOffset val="100"/>
        <c:noMultiLvlLbl val="0"/>
      </c:catAx>
      <c:valAx>
        <c:axId val="173346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3344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Лист1!$A$8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17,</a:t>
                    </a:r>
                    <a:r>
                      <a:rPr lang="ru-RU"/>
                      <a:t>6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29,</a:t>
                    </a:r>
                    <a:r>
                      <a:rPr lang="ru-RU"/>
                      <a:t>9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Лист1!$I$8:$N$8</c:f>
              <c:numCache>
                <c:formatCode>0.0%</c:formatCode>
                <c:ptCount val="6"/>
                <c:pt idx="0">
                  <c:v>9.8337547748426318E-2</c:v>
                </c:pt>
                <c:pt idx="1">
                  <c:v>0.10646369573568959</c:v>
                </c:pt>
                <c:pt idx="2">
                  <c:v>2.5257245040739937E-2</c:v>
                </c:pt>
                <c:pt idx="3">
                  <c:v>9.9052578797821894E-2</c:v>
                </c:pt>
                <c:pt idx="4">
                  <c:v>0.17659464975324821</c:v>
                </c:pt>
                <c:pt idx="5">
                  <c:v>0.29835630778433631</c:v>
                </c:pt>
              </c:numCache>
            </c:numRef>
          </c:val>
        </c:ser>
        <c:ser>
          <c:idx val="1"/>
          <c:order val="1"/>
          <c:tx>
            <c:strRef>
              <c:f>Лист1!$A$9</c:f>
              <c:strCache>
                <c:ptCount val="1"/>
                <c:pt idx="0">
                  <c:v>Государственные ценные бумаги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50,</a:t>
                    </a:r>
                    <a:r>
                      <a:rPr lang="ru-RU"/>
                      <a:t>9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Лист1!$I$9:$N$9</c:f>
              <c:numCache>
                <c:formatCode>0.0%</c:formatCode>
                <c:ptCount val="6"/>
                <c:pt idx="0">
                  <c:v>0.50841986334534894</c:v>
                </c:pt>
                <c:pt idx="1">
                  <c:v>0.52290092628164087</c:v>
                </c:pt>
                <c:pt idx="2">
                  <c:v>0.57333946242479661</c:v>
                </c:pt>
                <c:pt idx="3">
                  <c:v>0.61138137002208004</c:v>
                </c:pt>
                <c:pt idx="4">
                  <c:v>0.54980339030762593</c:v>
                </c:pt>
                <c:pt idx="5">
                  <c:v>0.44534074614917701</c:v>
                </c:pt>
              </c:numCache>
            </c:numRef>
          </c:val>
        </c:ser>
        <c:ser>
          <c:idx val="2"/>
          <c:order val="2"/>
          <c:tx>
            <c:strRef>
              <c:f>Лист1!$A$10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40,</a:t>
                    </a:r>
                    <a:r>
                      <a:rPr lang="ru-RU"/>
                      <a:t>2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Лист1!$I$10:$N$10</c:f>
              <c:numCache>
                <c:formatCode>0.0%</c:formatCode>
                <c:ptCount val="6"/>
                <c:pt idx="0">
                  <c:v>0.39324258890622477</c:v>
                </c:pt>
                <c:pt idx="1">
                  <c:v>0.3706353779826696</c:v>
                </c:pt>
                <c:pt idx="2">
                  <c:v>0.40140329253446355</c:v>
                </c:pt>
                <c:pt idx="3">
                  <c:v>0.28956605118009798</c:v>
                </c:pt>
                <c:pt idx="4">
                  <c:v>0.27360195993912573</c:v>
                </c:pt>
                <c:pt idx="5">
                  <c:v>0.25630294606648657</c:v>
                </c:pt>
              </c:numCache>
            </c:numRef>
          </c:val>
        </c:ser>
        <c:ser>
          <c:idx val="3"/>
          <c:order val="3"/>
          <c:tx>
            <c:strRef>
              <c:f>Лист1!$A$11</c:f>
              <c:strCache>
                <c:ptCount val="1"/>
                <c:pt idx="0">
                  <c:v>Обязательства по госгарантиям 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5"/>
              <c:layout>
                <c:manualLayout>
                  <c:x val="0"/>
                  <c:y val="-4.629994167395752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Лист1!$I$11:$N$11</c:f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6769920"/>
        <c:axId val="168375424"/>
      </c:barChart>
      <c:catAx>
        <c:axId val="567699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68375424"/>
        <c:crosses val="autoZero"/>
        <c:auto val="1"/>
        <c:lblAlgn val="ctr"/>
        <c:lblOffset val="100"/>
        <c:noMultiLvlLbl val="0"/>
      </c:catAx>
      <c:valAx>
        <c:axId val="168375424"/>
        <c:scaling>
          <c:orientation val="minMax"/>
          <c:max val="1"/>
        </c:scaling>
        <c:delete val="1"/>
        <c:axPos val="b"/>
        <c:numFmt formatCode="0.0%" sourceLinked="1"/>
        <c:majorTickMark val="out"/>
        <c:minorTickMark val="none"/>
        <c:tickLblPos val="nextTo"/>
        <c:crossAx val="5676992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756218145861959"/>
          <c:y val="6.4814814814814811E-2"/>
          <c:w val="0.69218865647334249"/>
          <c:h val="0.7215992271799358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Лист1!$C$18</c:f>
              <c:strCache>
                <c:ptCount val="1"/>
                <c:pt idx="0">
                  <c:v>%, декабрь к декабрю</c:v>
                </c:pt>
              </c:strCache>
            </c:strRef>
          </c:tx>
          <c:spPr>
            <a:pattFill prst="pct60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6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Лист1!$D$17:$I$17</c:f>
              <c:numCache>
                <c:formatCode>General</c:formatCode>
                <c:ptCount val="6"/>
                <c:pt idx="0">
                  <c:v>105.1</c:v>
                </c:pt>
                <c:pt idx="1">
                  <c:v>103.8</c:v>
                </c:pt>
                <c:pt idx="2">
                  <c:v>104.5</c:v>
                </c:pt>
                <c:pt idx="3">
                  <c:v>104.9</c:v>
                </c:pt>
                <c:pt idx="4">
                  <c:v>105.5</c:v>
                </c:pt>
                <c:pt idx="5">
                  <c:v>105</c:v>
                </c:pt>
              </c:numCache>
            </c:numRef>
          </c:val>
        </c:ser>
        <c:ser>
          <c:idx val="2"/>
          <c:order val="1"/>
          <c:tx>
            <c:strRef>
              <c:f>Лист1!$C$20</c:f>
              <c:strCache>
                <c:ptCount val="1"/>
                <c:pt idx="0">
                  <c:v>%, год к году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6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Лист1!$D$19:$I$19</c:f>
              <c:numCache>
                <c:formatCode>General</c:formatCode>
                <c:ptCount val="6"/>
                <c:pt idx="0">
                  <c:v>102.9</c:v>
                </c:pt>
                <c:pt idx="1">
                  <c:v>105.9</c:v>
                </c:pt>
                <c:pt idx="2">
                  <c:v>104</c:v>
                </c:pt>
                <c:pt idx="3">
                  <c:v>104.4</c:v>
                </c:pt>
                <c:pt idx="4">
                  <c:v>105.3</c:v>
                </c:pt>
                <c:pt idx="5">
                  <c:v>105.3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236096"/>
        <c:axId val="161237632"/>
      </c:barChart>
      <c:catAx>
        <c:axId val="161236096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800">
                <a:latin typeface="Arial Narrow" panose="020B0606020202030204" pitchFamily="34" charset="0"/>
              </a:defRPr>
            </a:pPr>
            <a:endParaRPr lang="ru-RU"/>
          </a:p>
        </c:txPr>
        <c:crossAx val="161237632"/>
        <c:crosses val="autoZero"/>
        <c:auto val="1"/>
        <c:lblAlgn val="ctr"/>
        <c:lblOffset val="100"/>
        <c:tickLblSkip val="1"/>
        <c:noMultiLvlLbl val="0"/>
      </c:catAx>
      <c:valAx>
        <c:axId val="161237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2360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3563704301841388E-2"/>
          <c:y val="0.83975173126968961"/>
          <c:w val="0.8328725913963172"/>
          <c:h val="9.1294013676414515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cat>
            <c:strRef>
              <c:f>Лист1!$B$37:$G$37</c:f>
              <c:strCache>
                <c:ptCount val="6"/>
                <c:pt idx="0">
                  <c:v>2018 год
(факт)</c:v>
                </c:pt>
                <c:pt idx="1">
                  <c:v>2019 год
(факт)</c:v>
                </c:pt>
                <c:pt idx="2">
                  <c:v>2020 год
(оценка)</c:v>
                </c:pt>
                <c:pt idx="3">
                  <c:v>2021 год
(проект)</c:v>
                </c:pt>
                <c:pt idx="4">
                  <c:v>2022 год
(проект)</c:v>
                </c:pt>
                <c:pt idx="5">
                  <c:v>2023 год
(проект)</c:v>
                </c:pt>
              </c:strCache>
            </c:strRef>
          </c:cat>
          <c:val>
            <c:numRef>
              <c:f>Лист1!$B$38:$G$38</c:f>
              <c:numCache>
                <c:formatCode>#,##0.0</c:formatCode>
                <c:ptCount val="6"/>
                <c:pt idx="0">
                  <c:v>2037.4</c:v>
                </c:pt>
                <c:pt idx="1">
                  <c:v>2178.9</c:v>
                </c:pt>
                <c:pt idx="2">
                  <c:v>2043.9</c:v>
                </c:pt>
                <c:pt idx="3">
                  <c:v>2207</c:v>
                </c:pt>
                <c:pt idx="4">
                  <c:v>2266.5</c:v>
                </c:pt>
                <c:pt idx="5">
                  <c:v>2266.5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3492480"/>
        <c:axId val="173498368"/>
      </c:lineChart>
      <c:catAx>
        <c:axId val="173492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3498368"/>
        <c:crosses val="autoZero"/>
        <c:auto val="1"/>
        <c:lblAlgn val="ctr"/>
        <c:lblOffset val="100"/>
        <c:noMultiLvlLbl val="0"/>
      </c:catAx>
      <c:valAx>
        <c:axId val="173498368"/>
        <c:scaling>
          <c:orientation val="minMax"/>
          <c:max val="2790"/>
          <c:min val="1460"/>
        </c:scaling>
        <c:delete val="0"/>
        <c:axPos val="l"/>
        <c:numFmt formatCode="#,##0.0" sourceLinked="1"/>
        <c:majorTickMark val="out"/>
        <c:minorTickMark val="none"/>
        <c:tickLblPos val="nextTo"/>
        <c:crossAx val="173492480"/>
        <c:crosses val="autoZero"/>
        <c:crossBetween val="between"/>
      </c:valAx>
      <c:spPr>
        <a:ln>
          <a:prstDash val="sysDash"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</c:spPr>
          <c:dLbls>
            <c:dLbl>
              <c:idx val="0"/>
              <c:layout>
                <c:manualLayout>
                  <c:x val="2.7777777777777776E-2"/>
                  <c:y val="-0.27314814814814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8E-2"/>
                  <c:y val="-0.245370370370370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38E-2"/>
                  <c:y val="-0.22222222222222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666666666666666E-2"/>
                  <c:y val="-0.18981481481481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666666666666666E-2"/>
                  <c:y val="-0.18518518518518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444444444444445E-2"/>
                  <c:y val="-0.166666666666666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ограничения!$B$40:$G$40</c:f>
              <c:strCache>
                <c:ptCount val="6"/>
                <c:pt idx="0">
                  <c:v>2018 (факт)</c:v>
                </c:pt>
                <c:pt idx="1">
                  <c:v>2019 (факт)</c:v>
                </c:pt>
                <c:pt idx="2">
                  <c:v>2020 (оценка)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ограничения!$B$41:$G$41</c:f>
              <c:numCache>
                <c:formatCode>0.0%</c:formatCode>
                <c:ptCount val="6"/>
                <c:pt idx="0">
                  <c:v>0.66400000000000003</c:v>
                </c:pt>
                <c:pt idx="1">
                  <c:v>0.65900000000000003</c:v>
                </c:pt>
                <c:pt idx="2">
                  <c:v>0.70599999999999996</c:v>
                </c:pt>
                <c:pt idx="3">
                  <c:v>0.748</c:v>
                </c:pt>
                <c:pt idx="4">
                  <c:v>0.71499999999999997</c:v>
                </c:pt>
                <c:pt idx="5">
                  <c:v>0.65700000000000003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89056"/>
        <c:axId val="178594944"/>
      </c:areaChart>
      <c:catAx>
        <c:axId val="178589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78594944"/>
        <c:crosses val="autoZero"/>
        <c:auto val="1"/>
        <c:lblAlgn val="ctr"/>
        <c:lblOffset val="100"/>
        <c:noMultiLvlLbl val="0"/>
      </c:catAx>
      <c:valAx>
        <c:axId val="178594944"/>
        <c:scaling>
          <c:orientation val="minMax"/>
          <c:max val="1"/>
          <c:min val="0"/>
        </c:scaling>
        <c:delete val="0"/>
        <c:axPos val="l"/>
        <c:numFmt formatCode="0.0%" sourceLinked="1"/>
        <c:majorTickMark val="out"/>
        <c:minorTickMark val="none"/>
        <c:tickLblPos val="nextTo"/>
        <c:crossAx val="178589056"/>
        <c:crosses val="autoZero"/>
        <c:crossBetween val="midCat"/>
        <c:majorUnit val="0.5"/>
        <c:minorUnit val="0.25"/>
      </c:valAx>
      <c:spPr>
        <a:pattFill prst="ltDnDiag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ограничения!$B$29:$G$29</c:f>
              <c:strCache>
                <c:ptCount val="6"/>
                <c:pt idx="0">
                  <c:v>2018 (факт)</c:v>
                </c:pt>
                <c:pt idx="1">
                  <c:v>2019 (факт)</c:v>
                </c:pt>
                <c:pt idx="2">
                  <c:v>2020 (оценка)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ограничения!$B$30:$G$30</c:f>
              <c:numCache>
                <c:formatCode>0.0%</c:formatCode>
                <c:ptCount val="6"/>
                <c:pt idx="0">
                  <c:v>3.1E-2</c:v>
                </c:pt>
                <c:pt idx="1">
                  <c:v>3.3000000000000002E-2</c:v>
                </c:pt>
                <c:pt idx="2">
                  <c:v>2.7E-2</c:v>
                </c:pt>
                <c:pt idx="3">
                  <c:v>2.8000000000000001E-2</c:v>
                </c:pt>
                <c:pt idx="4">
                  <c:v>3.1E-2</c:v>
                </c:pt>
                <c:pt idx="5">
                  <c:v>2.8000000000000001E-2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389760"/>
        <c:axId val="178391296"/>
      </c:areaChart>
      <c:catAx>
        <c:axId val="178389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78391296"/>
        <c:crosses val="autoZero"/>
        <c:auto val="1"/>
        <c:lblAlgn val="ctr"/>
        <c:lblOffset val="100"/>
        <c:noMultiLvlLbl val="0"/>
      </c:catAx>
      <c:valAx>
        <c:axId val="178391296"/>
        <c:scaling>
          <c:orientation val="minMax"/>
          <c:max val="0.15000000000000002"/>
        </c:scaling>
        <c:delete val="0"/>
        <c:axPos val="l"/>
        <c:numFmt formatCode="0.0%" sourceLinked="1"/>
        <c:majorTickMark val="out"/>
        <c:minorTickMark val="none"/>
        <c:tickLblPos val="nextTo"/>
        <c:crossAx val="178389760"/>
        <c:crosses val="autoZero"/>
        <c:crossBetween val="midCat"/>
        <c:majorUnit val="5.000000000000001E-2"/>
        <c:minorUnit val="2.5000000000000005E-2"/>
      </c:valAx>
      <c:spPr>
        <a:pattFill prst="ltUp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ln cap="rnd">
              <a:solidFill>
                <a:srgbClr val="008080"/>
              </a:solidFill>
              <a:bevel/>
            </a:ln>
          </c:spPr>
          <c:dLbls>
            <c:dLbl>
              <c:idx val="2"/>
              <c:layout>
                <c:manualLayout>
                  <c:x val="0"/>
                  <c:y val="-5.925924389767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025641025641026E-3"/>
                  <c:y val="-4.6090523031522494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9,7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025641025641026E-3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ограничения!$B$3:$G$3</c:f>
              <c:strCache>
                <c:ptCount val="6"/>
                <c:pt idx="0">
                  <c:v>2018 (факт)</c:v>
                </c:pt>
                <c:pt idx="1">
                  <c:v>2019 (факт)</c:v>
                </c:pt>
                <c:pt idx="2">
                  <c:v>2020 (оценка)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ограничения!$B$4:$G$4</c:f>
              <c:numCache>
                <c:formatCode>0.0%</c:formatCode>
                <c:ptCount val="6"/>
                <c:pt idx="0">
                  <c:v>2.1000000000000001E-2</c:v>
                </c:pt>
                <c:pt idx="1">
                  <c:v>1.4999999999999999E-2</c:v>
                </c:pt>
                <c:pt idx="2">
                  <c:v>3.9E-2</c:v>
                </c:pt>
                <c:pt idx="3" formatCode="0%">
                  <c:v>9.7000000000000003E-2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382720"/>
        <c:axId val="178384256"/>
      </c:areaChart>
      <c:catAx>
        <c:axId val="17838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78384256"/>
        <c:crosses val="autoZero"/>
        <c:auto val="1"/>
        <c:lblAlgn val="ctr"/>
        <c:lblOffset val="100"/>
        <c:noMultiLvlLbl val="0"/>
      </c:catAx>
      <c:valAx>
        <c:axId val="178384256"/>
        <c:scaling>
          <c:orientation val="minMax"/>
          <c:max val="0.15000000000000002"/>
        </c:scaling>
        <c:delete val="0"/>
        <c:axPos val="l"/>
        <c:numFmt formatCode="0.0%" sourceLinked="1"/>
        <c:majorTickMark val="none"/>
        <c:minorTickMark val="none"/>
        <c:tickLblPos val="nextTo"/>
        <c:crossAx val="178382720"/>
        <c:crosses val="autoZero"/>
        <c:crossBetween val="midCat"/>
        <c:majorUnit val="5.000000000000001E-2"/>
        <c:minorUnit val="2.5000000000000005E-2"/>
      </c:valAx>
      <c:spPr>
        <a:pattFill prst="ltDnDiag">
          <a:fgClr>
            <a:schemeClr val="accent5">
              <a:lumMod val="60000"/>
              <a:lumOff val="40000"/>
            </a:schemeClr>
          </a:fgClr>
          <a:bgClr>
            <a:srgbClr val="CCFFFF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780452240217939E-2"/>
          <c:y val="0.20647191893838682"/>
          <c:w val="0.90634601569112805"/>
          <c:h val="0.6959100215480043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dLbls>
            <c:dLbl>
              <c:idx val="0"/>
              <c:layout>
                <c:manualLayout>
                  <c:x val="-4.4650313306147868E-2"/>
                  <c:y val="0.1471705825039367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7902132333446958E-2"/>
                  <c:y val="0.1753820792676153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1720132813190424E-2"/>
                  <c:y val="0.1009208231186894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4797645048752876E-2"/>
                  <c:y val="8.15939846624850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3155786169080112E-2"/>
                  <c:y val="-8.94253686519111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6286911840826169E-2"/>
                  <c:y val="-9.06979973166636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1680216802168022E-2"/>
                  <c:y val="-4.198669391917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дефицит!$A$3:$F$3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 </c:v>
                </c:pt>
                <c:pt idx="3">
                  <c:v>2021 г. </c:v>
                </c:pt>
                <c:pt idx="4">
                  <c:v>2022 г. </c:v>
                </c:pt>
                <c:pt idx="5">
                  <c:v>2023 г. </c:v>
                </c:pt>
              </c:strCache>
            </c:strRef>
          </c:cat>
          <c:val>
            <c:numRef>
              <c:f>дефицит!$A$4:$F$4</c:f>
              <c:numCache>
                <c:formatCode>#,##0.00</c:formatCode>
                <c:ptCount val="6"/>
                <c:pt idx="0">
                  <c:v>-1190.3800000000001</c:v>
                </c:pt>
                <c:pt idx="1">
                  <c:v>-873.4</c:v>
                </c:pt>
                <c:pt idx="2">
                  <c:v>-2202.6999999999998</c:v>
                </c:pt>
                <c:pt idx="3">
                  <c:v>-5878.2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929024"/>
        <c:axId val="178934912"/>
      </c:lineChart>
      <c:catAx>
        <c:axId val="178929024"/>
        <c:scaling>
          <c:orientation val="minMax"/>
        </c:scaling>
        <c:delete val="0"/>
        <c:axPos val="b"/>
        <c:majorTickMark val="out"/>
        <c:minorTickMark val="none"/>
        <c:tickLblPos val="nextTo"/>
        <c:crossAx val="178934912"/>
        <c:crosses val="autoZero"/>
        <c:auto val="1"/>
        <c:lblAlgn val="ctr"/>
        <c:lblOffset val="100"/>
        <c:noMultiLvlLbl val="0"/>
      </c:catAx>
      <c:valAx>
        <c:axId val="178934912"/>
        <c:scaling>
          <c:orientation val="minMax"/>
        </c:scaling>
        <c:delete val="0"/>
        <c:axPos val="l"/>
        <c:numFmt formatCode="#,##0.00" sourceLinked="1"/>
        <c:majorTickMark val="out"/>
        <c:minorTickMark val="none"/>
        <c:tickLblPos val="nextTo"/>
        <c:crossAx val="178929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42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Arial Narrow" panose="020B0606020202030204" pitchFamily="34" charset="0"/>
              </a:defRPr>
            </a:pPr>
            <a:r>
              <a:rPr lang="ru-RU" sz="1200" b="1" i="0" baseline="0" dirty="0">
                <a:effectLst/>
                <a:latin typeface="Arial Narrow" panose="020B0606020202030204" pitchFamily="34" charset="0"/>
              </a:rPr>
              <a:t>В 2020 году реализовано </a:t>
            </a:r>
            <a:r>
              <a:rPr lang="ru-RU" sz="1200" b="1" i="0" baseline="0" dirty="0" smtClean="0">
                <a:effectLst/>
                <a:latin typeface="Arial Narrow" panose="020B0606020202030204" pitchFamily="34" charset="0"/>
              </a:rPr>
              <a:t>458 </a:t>
            </a:r>
            <a:r>
              <a:rPr lang="ru-RU" sz="1200" b="1" i="0" baseline="0" dirty="0">
                <a:effectLst/>
                <a:latin typeface="Arial Narrow" panose="020B0606020202030204" pitchFamily="34" charset="0"/>
              </a:rPr>
              <a:t>проектов </a:t>
            </a:r>
            <a:endParaRPr lang="ru-RU" sz="1200" dirty="0">
              <a:effectLst/>
              <a:latin typeface="Arial Narrow" panose="020B0606020202030204" pitchFamily="34" charset="0"/>
            </a:endParaRPr>
          </a:p>
          <a:p>
            <a:pPr>
              <a:defRPr sz="1200">
                <a:latin typeface="Arial Narrow" panose="020B0606020202030204" pitchFamily="34" charset="0"/>
              </a:defRPr>
            </a:pPr>
            <a:r>
              <a:rPr lang="ru-RU" sz="1200" b="1" i="0" baseline="0" dirty="0">
                <a:effectLst/>
                <a:latin typeface="Arial Narrow" panose="020B0606020202030204" pitchFamily="34" charset="0"/>
              </a:rPr>
              <a:t>на общую сумму 759 </a:t>
            </a:r>
            <a:r>
              <a:rPr lang="ru-RU" sz="1200" b="1" i="0" baseline="0" dirty="0" err="1">
                <a:effectLst/>
                <a:latin typeface="Arial Narrow" panose="020B0606020202030204" pitchFamily="34" charset="0"/>
              </a:rPr>
              <a:t>млн.руб</a:t>
            </a:r>
            <a:r>
              <a:rPr lang="ru-RU" sz="1200" b="1" i="0" baseline="0" dirty="0">
                <a:effectLst/>
                <a:latin typeface="Arial Narrow" panose="020B0606020202030204" pitchFamily="34" charset="0"/>
              </a:rPr>
              <a:t>.</a:t>
            </a:r>
            <a:endParaRPr lang="ru-RU" sz="1200" dirty="0">
              <a:effectLst/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2536279925029367"/>
          <c:y val="8.9147082946139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7657357264578608E-2"/>
          <c:y val="0.33201638346342638"/>
          <c:w val="0.44651864114985007"/>
          <c:h val="0.64581917598171223"/>
        </c:manualLayout>
      </c:layout>
      <c:pieChart>
        <c:varyColors val="1"/>
        <c:ser>
          <c:idx val="0"/>
          <c:order val="0"/>
          <c:spPr>
            <a:solidFill>
              <a:srgbClr val="9EB163"/>
            </a:solidFill>
          </c:spPr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5050"/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900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sz="900">
                        <a:solidFill>
                          <a:schemeClr val="bg1"/>
                        </a:solidFill>
                        <a:latin typeface="Arial Narrow" panose="020B0606020202030204" pitchFamily="34" charset="0"/>
                      </a:rPr>
                      <a:t>557 млн.руб.</a:t>
                    </a:r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pPr>
                      <a:defRPr sz="900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sz="900">
                        <a:solidFill>
                          <a:schemeClr val="bg1"/>
                        </a:solidFill>
                        <a:latin typeface="Arial Narrow" panose="020B0606020202030204" pitchFamily="34" charset="0"/>
                      </a:rPr>
                      <a:t>197 млн.руб.</a:t>
                    </a:r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4655692026091974"/>
                  <c:y val="-4.9356111001505479E-3"/>
                </c:manualLayout>
              </c:layout>
              <c:tx>
                <c:rich>
                  <a:bodyPr/>
                  <a:lstStyle/>
                  <a:p>
                    <a:r>
                      <a:rPr lang="ru-RU" sz="900">
                        <a:latin typeface="Arial Narrow" panose="020B0606020202030204" pitchFamily="34" charset="0"/>
                      </a:rPr>
                      <a:t>5 млн.руб.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Лист1!$A$1:$A$3</c:f>
              <c:strCache>
                <c:ptCount val="3"/>
                <c:pt idx="0">
                  <c:v>Формирование комфортной городской среды 156 проектов</c:v>
                </c:pt>
                <c:pt idx="1">
                  <c:v>Поддержка местных инициатив 297 проектов</c:v>
                </c:pt>
                <c:pt idx="2">
                  <c:v>Школьное инициативное бюджетирование 5 проектов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557</c:v>
                </c:pt>
                <c:pt idx="1">
                  <c:v>197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2288908422620969"/>
          <c:y val="0.21811342856066879"/>
          <c:w val="0.42856942995214142"/>
          <c:h val="0.7508885055513681"/>
        </c:manualLayout>
      </c:layout>
      <c:overlay val="0"/>
      <c:txPr>
        <a:bodyPr/>
        <a:lstStyle/>
        <a:p>
          <a:pPr>
            <a:defRPr sz="10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Лист1!$A$12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Лист1!$B$11:$D$11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 </c:v>
                </c:pt>
              </c:strCache>
            </c:strRef>
          </c:cat>
          <c:val>
            <c:numRef>
              <c:f>Лист1!$B$12:$D$12</c:f>
              <c:numCache>
                <c:formatCode>#,##0.0</c:formatCode>
                <c:ptCount val="3"/>
                <c:pt idx="0">
                  <c:v>28645.920125000001</c:v>
                </c:pt>
                <c:pt idx="1">
                  <c:v>25466.415580000001</c:v>
                </c:pt>
                <c:pt idx="2">
                  <c:v>27848.977722</c:v>
                </c:pt>
              </c:numCache>
            </c:numRef>
          </c:val>
        </c:ser>
        <c:ser>
          <c:idx val="1"/>
          <c:order val="1"/>
          <c:tx>
            <c:strRef>
              <c:f>Лист1!$A$13</c:f>
              <c:strCache>
                <c:ptCount val="1"/>
                <c:pt idx="0">
                  <c:v>дотации
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val>
            <c:numRef>
              <c:f>Лист1!$B$13:$D$13</c:f>
              <c:numCache>
                <c:formatCode>#,##0.0</c:formatCode>
                <c:ptCount val="3"/>
                <c:pt idx="0">
                  <c:v>4911.7450959999996</c:v>
                </c:pt>
                <c:pt idx="1">
                  <c:v>2019.3030000000001</c:v>
                </c:pt>
                <c:pt idx="2">
                  <c:v>519.33699999999999</c:v>
                </c:pt>
              </c:numCache>
            </c:numRef>
          </c:val>
        </c:ser>
        <c:ser>
          <c:idx val="2"/>
          <c:order val="2"/>
          <c:tx>
            <c:strRef>
              <c:f>Лист1!$A$14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8468250121182743E-2"/>
                  <c:y val="6.6449604737926661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 </a:t>
                    </a:r>
                    <a:r>
                      <a:rPr lang="en-US" dirty="0" smtClean="0"/>
                      <a:t>465,</a:t>
                    </a:r>
                    <a:r>
                      <a:rPr lang="ru-RU" dirty="0" smtClean="0"/>
                      <a:t>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26013895621263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Лист1!$B$14:$D$14</c:f>
              <c:numCache>
                <c:formatCode>#,##0.0</c:formatCode>
                <c:ptCount val="3"/>
                <c:pt idx="0">
                  <c:v>6465.1465449999996</c:v>
                </c:pt>
                <c:pt idx="1">
                  <c:v>3438.8230429999999</c:v>
                </c:pt>
                <c:pt idx="2">
                  <c:v>3569.1035240000001</c:v>
                </c:pt>
              </c:numCache>
            </c:numRef>
          </c:val>
        </c:ser>
        <c:ser>
          <c:idx val="3"/>
          <c:order val="3"/>
          <c:tx>
            <c:strRef>
              <c:f>Лист1!$A$15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val>
            <c:numRef>
              <c:f>Лист1!$B$15:$D$15</c:f>
              <c:numCache>
                <c:formatCode>#,##0.0</c:formatCode>
                <c:ptCount val="3"/>
                <c:pt idx="0">
                  <c:v>902.67322300000001</c:v>
                </c:pt>
                <c:pt idx="1">
                  <c:v>3.45</c:v>
                </c:pt>
                <c:pt idx="2">
                  <c:v>1.45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2754816"/>
        <c:axId val="132777088"/>
      </c:barChart>
      <c:catAx>
        <c:axId val="13275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2777088"/>
        <c:crosses val="autoZero"/>
        <c:auto val="1"/>
        <c:lblAlgn val="ctr"/>
        <c:lblOffset val="100"/>
        <c:noMultiLvlLbl val="0"/>
      </c:catAx>
      <c:valAx>
        <c:axId val="132777088"/>
        <c:scaling>
          <c:orientation val="minMax"/>
          <c:max val="30000"/>
        </c:scaling>
        <c:delete val="0"/>
        <c:axPos val="l"/>
        <c:numFmt formatCode="#,##0.0" sourceLinked="1"/>
        <c:majorTickMark val="out"/>
        <c:minorTickMark val="none"/>
        <c:tickLblPos val="nextTo"/>
        <c:crossAx val="132754816"/>
        <c:crosses val="autoZero"/>
        <c:crossBetween val="between"/>
      </c:valAx>
      <c:spPr>
        <a:ln>
          <a:noFill/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642025587584359E-2"/>
          <c:y val="7.3747848298073182E-2"/>
          <c:w val="0.7141763498134035"/>
          <c:h val="0.61858203700147241"/>
        </c:manualLayout>
      </c:layout>
      <c:lineChart>
        <c:grouping val="standard"/>
        <c:varyColors val="0"/>
        <c:ser>
          <c:idx val="0"/>
          <c:order val="0"/>
          <c:tx>
            <c:v>Общий объем МБТ</c:v>
          </c:tx>
          <c:dLbls>
            <c:dLbl>
              <c:idx val="0"/>
              <c:layout>
                <c:manualLayout>
                  <c:x val="-3.6363636363636362E-2"/>
                  <c:y val="-5.2845528455284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545454545454545E-2"/>
                  <c:y val="-4.878048780487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Лист1!$B$16:$D$16</c:f>
              <c:numCache>
                <c:formatCode>#,##0.0</c:formatCode>
                <c:ptCount val="3"/>
                <c:pt idx="0">
                  <c:v>40925.484988999997</c:v>
                </c:pt>
                <c:pt idx="1">
                  <c:v>30927.991623000002</c:v>
                </c:pt>
                <c:pt idx="2">
                  <c:v>31938.868245999998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834432"/>
        <c:axId val="132835968"/>
      </c:lineChart>
      <c:catAx>
        <c:axId val="132834432"/>
        <c:scaling>
          <c:orientation val="minMax"/>
        </c:scaling>
        <c:delete val="1"/>
        <c:axPos val="b"/>
        <c:majorTickMark val="out"/>
        <c:minorTickMark val="none"/>
        <c:tickLblPos val="nextTo"/>
        <c:crossAx val="132835968"/>
        <c:crosses val="autoZero"/>
        <c:auto val="1"/>
        <c:lblAlgn val="ctr"/>
        <c:lblOffset val="100"/>
        <c:noMultiLvlLbl val="0"/>
      </c:catAx>
      <c:valAx>
        <c:axId val="13283596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32834432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257473090065506"/>
          <c:y val="0.1934036839604889"/>
          <c:w val="0.19771262731754047"/>
          <c:h val="8.4290030910470687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Лист1!$A$3:$A$7</c:f>
              <c:numCache>
                <c:formatCode>0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Лист1!$B$3:$B$7</c:f>
              <c:numCache>
                <c:formatCode>0</c:formatCode>
                <c:ptCount val="5"/>
                <c:pt idx="0">
                  <c:v>21</c:v>
                </c:pt>
                <c:pt idx="1">
                  <c:v>29</c:v>
                </c:pt>
                <c:pt idx="2">
                  <c:v>59</c:v>
                </c:pt>
                <c:pt idx="3">
                  <c:v>71</c:v>
                </c:pt>
                <c:pt idx="4">
                  <c:v>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754496"/>
        <c:axId val="179756032"/>
      </c:lineChart>
      <c:catAx>
        <c:axId val="17975449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179756032"/>
        <c:crosses val="autoZero"/>
        <c:auto val="1"/>
        <c:lblAlgn val="ctr"/>
        <c:lblOffset val="100"/>
        <c:noMultiLvlLbl val="0"/>
      </c:catAx>
      <c:valAx>
        <c:axId val="179756032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179754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Лист1!$B$25</c:f>
              <c:strCache>
                <c:ptCount val="1"/>
                <c:pt idx="0">
                  <c:v>Численность населения с денежными доходами ниже прожиточного минимума, %</c:v>
                </c:pt>
              </c:strCache>
            </c:strRef>
          </c:tx>
          <c:dLbls>
            <c:dLbl>
              <c:idx val="0"/>
              <c:layout>
                <c:manualLayout>
                  <c:x val="-1.762687812998532E-2"/>
                  <c:y val="-3.03030303030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62687812998532E-2"/>
                  <c:y val="-3.0822851688993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050751251994127E-3"/>
                  <c:y val="-2.1645021645021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677629381979444E-2"/>
                  <c:y val="-2.1645021645021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0576126877991192E-2"/>
                  <c:y val="-2.1645021645021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17283806339737E-2"/>
                  <c:y val="-3.03030303030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Лист1!$D$25:$I$25</c:f>
              <c:numCache>
                <c:formatCode>General</c:formatCode>
                <c:ptCount val="6"/>
                <c:pt idx="0">
                  <c:v>10.199999999999999</c:v>
                </c:pt>
                <c:pt idx="1">
                  <c:v>10.3</c:v>
                </c:pt>
                <c:pt idx="2">
                  <c:v>10.4</c:v>
                </c:pt>
                <c:pt idx="3">
                  <c:v>10.4</c:v>
                </c:pt>
                <c:pt idx="4">
                  <c:v>10.4</c:v>
                </c:pt>
                <c:pt idx="5">
                  <c:v>10.3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274496"/>
        <c:axId val="161902976"/>
      </c:lineChart>
      <c:catAx>
        <c:axId val="161274496"/>
        <c:scaling>
          <c:orientation val="minMax"/>
        </c:scaling>
        <c:delete val="1"/>
        <c:axPos val="b"/>
        <c:majorTickMark val="out"/>
        <c:minorTickMark val="none"/>
        <c:tickLblPos val="nextTo"/>
        <c:crossAx val="161902976"/>
        <c:crosses val="autoZero"/>
        <c:auto val="1"/>
        <c:lblAlgn val="ctr"/>
        <c:lblOffset val="100"/>
        <c:noMultiLvlLbl val="0"/>
      </c:catAx>
      <c:valAx>
        <c:axId val="161902976"/>
        <c:scaling>
          <c:orientation val="minMax"/>
          <c:max val="10.5"/>
          <c:min val="1"/>
        </c:scaling>
        <c:delete val="1"/>
        <c:axPos val="l"/>
        <c:numFmt formatCode="General" sourceLinked="1"/>
        <c:majorTickMark val="out"/>
        <c:minorTickMark val="none"/>
        <c:tickLblPos val="nextTo"/>
        <c:crossAx val="1612744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2857274120126825E-2"/>
          <c:y val="0.80876095033575346"/>
          <c:w val="0.94199429433019821"/>
          <c:h val="0.11331697174216859"/>
        </c:manualLayout>
      </c:layout>
      <c:overlay val="0"/>
      <c:txPr>
        <a:bodyPr/>
        <a:lstStyle/>
        <a:p>
          <a:pPr>
            <a:defRPr sz="9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Лист1!$B$34</c:f>
              <c:strCache>
                <c:ptCount val="1"/>
                <c:pt idx="0">
                  <c:v>Численность занятых в экономике, тыс. человек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1.9444444444444445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7777777777777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2.7777777777777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6666666666666666E-2"/>
                  <c:y val="-6.9444444444444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Лист1!$D$34:$I$34</c:f>
              <c:numCache>
                <c:formatCode>General</c:formatCode>
                <c:ptCount val="6"/>
                <c:pt idx="0">
                  <c:v>622.20000000000005</c:v>
                </c:pt>
                <c:pt idx="1">
                  <c:v>607.4</c:v>
                </c:pt>
                <c:pt idx="2">
                  <c:v>595.79999999999995</c:v>
                </c:pt>
                <c:pt idx="3">
                  <c:v>600.79999999999995</c:v>
                </c:pt>
                <c:pt idx="4">
                  <c:v>600.4</c:v>
                </c:pt>
                <c:pt idx="5">
                  <c:v>605.9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829248"/>
        <c:axId val="161830784"/>
      </c:areaChart>
      <c:catAx>
        <c:axId val="161829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61830784"/>
        <c:crosses val="autoZero"/>
        <c:auto val="1"/>
        <c:lblAlgn val="ctr"/>
        <c:lblOffset val="100"/>
        <c:noMultiLvlLbl val="0"/>
      </c:catAx>
      <c:valAx>
        <c:axId val="161830784"/>
        <c:scaling>
          <c:orientation val="minMax"/>
          <c:max val="700"/>
          <c:min val="500"/>
        </c:scaling>
        <c:delete val="1"/>
        <c:axPos val="l"/>
        <c:numFmt formatCode="General" sourceLinked="1"/>
        <c:majorTickMark val="out"/>
        <c:minorTickMark val="none"/>
        <c:tickLblPos val="nextTo"/>
        <c:crossAx val="161829248"/>
        <c:crosses val="autoZero"/>
        <c:crossBetween val="midCat"/>
        <c:majorUnit val="50"/>
        <c:minorUnit val="1"/>
      </c:valAx>
    </c:plotArea>
    <c:legend>
      <c:legendPos val="b"/>
      <c:layout>
        <c:manualLayout>
          <c:xMode val="edge"/>
          <c:yMode val="edge"/>
          <c:x val="8.4273664502469453E-2"/>
          <c:y val="0.83215022670710403"/>
          <c:w val="0.80846417218325273"/>
          <c:h val="0.10000376875875196"/>
        </c:manualLayout>
      </c:layout>
      <c:overlay val="0"/>
      <c:txPr>
        <a:bodyPr/>
        <a:lstStyle/>
        <a:p>
          <a:pPr>
            <a:defRPr sz="9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532967679831577"/>
          <c:y val="5.4726368159203981E-2"/>
          <c:w val="0.69788932056316177"/>
          <c:h val="0.700823050103811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Лист1!$B$10</c:f>
              <c:strCache>
                <c:ptCount val="1"/>
                <c:pt idx="0">
                  <c:v>Ввод в действие жилых домов, тыс. кв.м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30304888718178519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30047436143652773"/>
                  <c:y val="-8.56818270850472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3004065040650406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2866532232251456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31009474425452915"/>
                  <c:y val="-4.97512437810945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35914644815739494"/>
                  <c:y val="-6.910330238570924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Лист1!$D$10:$I$10</c:f>
              <c:numCache>
                <c:formatCode>General</c:formatCode>
                <c:ptCount val="6"/>
                <c:pt idx="0">
                  <c:v>767.5</c:v>
                </c:pt>
                <c:pt idx="1">
                  <c:v>777.7</c:v>
                </c:pt>
                <c:pt idx="2">
                  <c:v>775.3</c:v>
                </c:pt>
                <c:pt idx="3">
                  <c:v>723.9</c:v>
                </c:pt>
                <c:pt idx="4">
                  <c:v>714.1</c:v>
                </c:pt>
                <c:pt idx="5">
                  <c:v>789.3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2224000"/>
        <c:axId val="162225536"/>
      </c:barChart>
      <c:catAx>
        <c:axId val="1622240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62225536"/>
        <c:crosses val="autoZero"/>
        <c:auto val="1"/>
        <c:lblAlgn val="ctr"/>
        <c:lblOffset val="100"/>
        <c:noMultiLvlLbl val="0"/>
      </c:catAx>
      <c:valAx>
        <c:axId val="162225536"/>
        <c:scaling>
          <c:orientation val="minMax"/>
          <c:max val="1000"/>
          <c:min val="2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162224000"/>
        <c:crosses val="autoZero"/>
        <c:crossBetween val="between"/>
        <c:majorUnit val="200"/>
        <c:minorUnit val="10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11637525373319E-2"/>
          <c:y val="0.26578458215833034"/>
          <c:w val="0.951626034969552"/>
          <c:h val="0.2556922770067509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Лист1!$B$45</c:f>
              <c:strCache>
                <c:ptCount val="1"/>
                <c:pt idx="0">
                  <c:v>Уровень зарегистрированной безработицы, %</c:v>
                </c:pt>
              </c:strCache>
            </c:strRef>
          </c:tx>
          <c:dLbls>
            <c:dLbl>
              <c:idx val="0"/>
              <c:layout>
                <c:manualLayout>
                  <c:x val="-4.0311637525373319E-2"/>
                  <c:y val="-3.6925549660066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155818762686732E-2"/>
                  <c:y val="-3.32329946940601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4186982515223991E-2"/>
                  <c:y val="-2.9540439728053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2093491257611996E-2"/>
                  <c:y val="-1.1077664898020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Лист1!$D$45:$I$45</c:f>
              <c:numCache>
                <c:formatCode>General</c:formatCode>
                <c:ptCount val="6"/>
                <c:pt idx="0">
                  <c:v>1.1000000000000001</c:v>
                </c:pt>
                <c:pt idx="1">
                  <c:v>1.2</c:v>
                </c:pt>
                <c:pt idx="2">
                  <c:v>3.9</c:v>
                </c:pt>
                <c:pt idx="3">
                  <c:v>2.2999999999999998</c:v>
                </c:pt>
                <c:pt idx="4">
                  <c:v>1.9</c:v>
                </c:pt>
                <c:pt idx="5">
                  <c:v>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295168"/>
        <c:axId val="162296960"/>
      </c:lineChart>
      <c:catAx>
        <c:axId val="162295168"/>
        <c:scaling>
          <c:orientation val="minMax"/>
        </c:scaling>
        <c:delete val="1"/>
        <c:axPos val="b"/>
        <c:majorTickMark val="out"/>
        <c:minorTickMark val="none"/>
        <c:tickLblPos val="nextTo"/>
        <c:crossAx val="162296960"/>
        <c:crosses val="autoZero"/>
        <c:auto val="1"/>
        <c:lblAlgn val="ctr"/>
        <c:lblOffset val="100"/>
        <c:noMultiLvlLbl val="0"/>
      </c:catAx>
      <c:valAx>
        <c:axId val="162296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229516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4329834896864105"/>
          <c:y val="0.88058102788518655"/>
          <c:w val="0.6771225108754132"/>
          <c:h val="6.1707521325352829E-2"/>
        </c:manualLayout>
      </c:layout>
      <c:overlay val="0"/>
      <c:txPr>
        <a:bodyPr/>
        <a:lstStyle/>
        <a:p>
          <a:pPr>
            <a:defRPr sz="8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Лист1!$B$27</c:f>
              <c:strCache>
                <c:ptCount val="1"/>
                <c:pt idx="0">
                  <c:v>Среднемес. начисленная номинальная з/пл работников по полному кругу организаций, руб.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Лист1!$D$30:$I$30</c:f>
              <c:numCache>
                <c:formatCode>#,##0</c:formatCode>
                <c:ptCount val="6"/>
                <c:pt idx="0">
                  <c:v>33473.699999999997</c:v>
                </c:pt>
                <c:pt idx="1">
                  <c:v>36015.9</c:v>
                </c:pt>
                <c:pt idx="2">
                  <c:v>37444.6</c:v>
                </c:pt>
                <c:pt idx="3">
                  <c:v>39520.9</c:v>
                </c:pt>
                <c:pt idx="4">
                  <c:v>41615.199999999997</c:v>
                </c:pt>
                <c:pt idx="5">
                  <c:v>43769.8</c:v>
                </c:pt>
              </c:numCache>
            </c:numRef>
          </c:val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Величина прожиточного минимума в расчёте на душу населения в месяц, руб.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8.3333333333333332E-3"/>
                  <c:y val="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444444444444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444444444444445E-2"/>
                  <c:y val="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9444444444444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Лист1!$D$31:$I$31</c:f>
              <c:numCache>
                <c:formatCode>#,##0</c:formatCode>
                <c:ptCount val="6"/>
                <c:pt idx="0">
                  <c:v>9541</c:v>
                </c:pt>
                <c:pt idx="1">
                  <c:v>10183</c:v>
                </c:pt>
                <c:pt idx="2">
                  <c:v>10586.9</c:v>
                </c:pt>
                <c:pt idx="3">
                  <c:v>11106.3</c:v>
                </c:pt>
                <c:pt idx="4">
                  <c:v>11694.9</c:v>
                </c:pt>
                <c:pt idx="5">
                  <c:v>12300.4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581696"/>
        <c:axId val="161583488"/>
      </c:barChart>
      <c:catAx>
        <c:axId val="1615816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161583488"/>
        <c:crosses val="autoZero"/>
        <c:auto val="1"/>
        <c:lblAlgn val="ctr"/>
        <c:lblOffset val="100"/>
        <c:noMultiLvlLbl val="0"/>
      </c:catAx>
      <c:valAx>
        <c:axId val="16158348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615816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1009911074548509E-2"/>
          <c:y val="0.72471334881174809"/>
          <c:w val="0.96461367702171574"/>
          <c:h val="0.23996657107378142"/>
        </c:manualLayout>
      </c:layout>
      <c:overlay val="0"/>
      <c:txPr>
        <a:bodyPr/>
        <a:lstStyle/>
        <a:p>
          <a:pPr>
            <a:defRPr sz="9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9999"/>
            </a:solidFill>
          </c:spPr>
          <c:invertIfNegative val="0"/>
          <c:dPt>
            <c:idx val="10"/>
            <c:invertIfNegative val="0"/>
            <c:bubble3D val="0"/>
            <c:spPr>
              <a:pattFill prst="pct70">
                <a:fgClr>
                  <a:srgbClr val="009999"/>
                </a:fgClr>
                <a:bgClr>
                  <a:schemeClr val="bg1"/>
                </a:bgClr>
              </a:pattFill>
            </c:spPr>
          </c:dPt>
          <c:val>
            <c:numRef>
              <c:f>Таблица!$N$29:$AE$29</c:f>
              <c:numCache>
                <c:formatCode>General</c:formatCode>
                <c:ptCount val="18"/>
                <c:pt idx="0">
                  <c:v>38.9</c:v>
                </c:pt>
                <c:pt idx="1">
                  <c:v>49.2</c:v>
                </c:pt>
                <c:pt idx="2">
                  <c:v>49.3</c:v>
                </c:pt>
                <c:pt idx="3">
                  <c:v>47.3</c:v>
                </c:pt>
                <c:pt idx="4">
                  <c:v>46.3</c:v>
                </c:pt>
                <c:pt idx="5">
                  <c:v>51</c:v>
                </c:pt>
                <c:pt idx="6">
                  <c:v>46.4</c:v>
                </c:pt>
                <c:pt idx="7">
                  <c:v>49</c:v>
                </c:pt>
                <c:pt idx="8">
                  <c:v>48.7</c:v>
                </c:pt>
                <c:pt idx="9">
                  <c:v>49</c:v>
                </c:pt>
                <c:pt idx="10">
                  <c:v>57.7</c:v>
                </c:pt>
                <c:pt idx="11">
                  <c:v>53.1</c:v>
                </c:pt>
                <c:pt idx="12">
                  <c:v>58.5</c:v>
                </c:pt>
                <c:pt idx="13">
                  <c:v>54.9</c:v>
                </c:pt>
                <c:pt idx="14">
                  <c:v>61.6</c:v>
                </c:pt>
                <c:pt idx="15">
                  <c:v>67</c:v>
                </c:pt>
                <c:pt idx="16">
                  <c:v>83.5</c:v>
                </c:pt>
                <c:pt idx="17">
                  <c:v>170</c:v>
                </c:pt>
              </c:numCache>
            </c:numRef>
          </c:val>
        </c:ser>
        <c:ser>
          <c:idx val="1"/>
          <c:order val="1"/>
          <c:spPr>
            <a:solidFill>
              <a:srgbClr val="66CCFF"/>
            </a:solidFill>
          </c:spPr>
          <c:invertIfNegative val="0"/>
          <c:dPt>
            <c:idx val="10"/>
            <c:invertIfNegative val="0"/>
            <c:bubble3D val="0"/>
            <c:spPr>
              <a:pattFill prst="pct70">
                <a:fgClr>
                  <a:srgbClr val="66CCFF"/>
                </a:fgClr>
                <a:bgClr>
                  <a:schemeClr val="bg1"/>
                </a:bgClr>
              </a:pattFill>
            </c:spPr>
          </c:dPt>
          <c:val>
            <c:numRef>
              <c:f>Таблица!$N$30:$AE$30</c:f>
              <c:numCache>
                <c:formatCode>General</c:formatCode>
                <c:ptCount val="18"/>
                <c:pt idx="0" formatCode="#,##0.0">
                  <c:v>43.2</c:v>
                </c:pt>
                <c:pt idx="1">
                  <c:v>52.4</c:v>
                </c:pt>
                <c:pt idx="2" formatCode="#,##0.0">
                  <c:v>51.7</c:v>
                </c:pt>
                <c:pt idx="3">
                  <c:v>49.6</c:v>
                </c:pt>
                <c:pt idx="4">
                  <c:v>51.4</c:v>
                </c:pt>
                <c:pt idx="5">
                  <c:v>51.9</c:v>
                </c:pt>
                <c:pt idx="6">
                  <c:v>52.9</c:v>
                </c:pt>
                <c:pt idx="7">
                  <c:v>53</c:v>
                </c:pt>
                <c:pt idx="8">
                  <c:v>53.9</c:v>
                </c:pt>
                <c:pt idx="9">
                  <c:v>55.3</c:v>
                </c:pt>
                <c:pt idx="10">
                  <c:v>63.9</c:v>
                </c:pt>
                <c:pt idx="11">
                  <c:v>58.1</c:v>
                </c:pt>
                <c:pt idx="12">
                  <c:v>59.8</c:v>
                </c:pt>
                <c:pt idx="13">
                  <c:v>60.3</c:v>
                </c:pt>
                <c:pt idx="14">
                  <c:v>68.3</c:v>
                </c:pt>
                <c:pt idx="15">
                  <c:v>72.8</c:v>
                </c:pt>
                <c:pt idx="16">
                  <c:v>93.8</c:v>
                </c:pt>
                <c:pt idx="17">
                  <c:v>185.9</c:v>
                </c:pt>
              </c:numCache>
            </c:numRef>
          </c:val>
        </c:ser>
        <c:ser>
          <c:idx val="2"/>
          <c:order val="2"/>
          <c:spPr>
            <a:solidFill>
              <a:srgbClr val="CC99FF"/>
            </a:solidFill>
          </c:spPr>
          <c:invertIfNegative val="0"/>
          <c:dPt>
            <c:idx val="10"/>
            <c:invertIfNegative val="0"/>
            <c:bubble3D val="0"/>
            <c:spPr>
              <a:pattFill prst="pct70">
                <a:fgClr>
                  <a:srgbClr val="CC99FF"/>
                </a:fgClr>
                <a:bgClr>
                  <a:schemeClr val="bg1"/>
                </a:bgClr>
              </a:pattFill>
            </c:spPr>
          </c:dPt>
          <c:val>
            <c:numRef>
              <c:f>Таблица!$N$31:$AE$31</c:f>
              <c:numCache>
                <c:formatCode>General</c:formatCode>
                <c:ptCount val="18"/>
                <c:pt idx="0">
                  <c:v>49.6</c:v>
                </c:pt>
                <c:pt idx="1">
                  <c:v>56.1</c:v>
                </c:pt>
                <c:pt idx="2">
                  <c:v>56.4</c:v>
                </c:pt>
                <c:pt idx="3">
                  <c:v>56.7</c:v>
                </c:pt>
                <c:pt idx="4">
                  <c:v>57.1</c:v>
                </c:pt>
                <c:pt idx="5">
                  <c:v>60.2</c:v>
                </c:pt>
                <c:pt idx="6">
                  <c:v>60.3</c:v>
                </c:pt>
                <c:pt idx="7">
                  <c:v>61.1</c:v>
                </c:pt>
                <c:pt idx="8">
                  <c:v>62.8</c:v>
                </c:pt>
                <c:pt idx="9">
                  <c:v>63.5</c:v>
                </c:pt>
                <c:pt idx="10">
                  <c:v>65.7</c:v>
                </c:pt>
                <c:pt idx="11">
                  <c:v>68.099999999999994</c:v>
                </c:pt>
                <c:pt idx="12">
                  <c:v>69.099999999999994</c:v>
                </c:pt>
                <c:pt idx="13">
                  <c:v>69.8</c:v>
                </c:pt>
                <c:pt idx="14">
                  <c:v>80.2</c:v>
                </c:pt>
                <c:pt idx="15">
                  <c:v>82.5</c:v>
                </c:pt>
                <c:pt idx="16">
                  <c:v>107.1</c:v>
                </c:pt>
                <c:pt idx="17">
                  <c:v>213.6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516800"/>
        <c:axId val="165518336"/>
      </c:barChart>
      <c:catAx>
        <c:axId val="165516800"/>
        <c:scaling>
          <c:orientation val="minMax"/>
        </c:scaling>
        <c:delete val="1"/>
        <c:axPos val="b"/>
        <c:majorTickMark val="out"/>
        <c:minorTickMark val="none"/>
        <c:tickLblPos val="nextTo"/>
        <c:crossAx val="165518336"/>
        <c:crosses val="autoZero"/>
        <c:auto val="1"/>
        <c:lblAlgn val="ctr"/>
        <c:lblOffset val="100"/>
        <c:noMultiLvlLbl val="0"/>
      </c:catAx>
      <c:valAx>
        <c:axId val="1655183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5516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98E1B-DBDD-43AB-8F92-E6D686E235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29EC5C9-F638-4ABF-B74F-E550087DF522}">
      <dgm:prSet phldrT="[Текст]" custT="1"/>
      <dgm:spPr>
        <a:solidFill>
          <a:srgbClr val="FF33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07C813-24A4-400A-AE8A-83090CC3A2DB}" type="par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3D4DC16-FFFD-4374-8D72-8D9CA9BC8684}" type="sib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70B5821D-D5B1-4602-9FA7-6174D7940FAE}">
      <dgm:prSet phldrT="[Текст]" custT="1"/>
      <dgm:spPr/>
      <dgm:t>
        <a:bodyPr/>
        <a:lstStyle/>
        <a:p>
          <a:r>
            <a:rPr lang="ru-RU" alt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F528AC9-68B9-4247-B2FD-D28C3F0341AB}" type="par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6E090440-36BF-4A5B-8562-31C43855AB03}" type="sib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36E9CB-7483-4FE0-982F-B0B3642EADCF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EAB2FD2-81DE-4707-B614-84C613254B6C}" type="par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9B0C32B-73C1-490B-A20A-58810C703893}" type="sib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4D7E3D54-9AE0-467F-BCA2-C441534D7CB5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E7375CA-7E0E-4601-BF7D-B55BAEAB50AF}" type="par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DA02BA-40EA-4359-8DD6-089251BC5EA0}" type="sib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6A8DBCC-2AFF-4ADF-81C4-C5FAB9C18172}">
      <dgm:prSet phldrT="[Текст]" custT="1"/>
      <dgm:spPr/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931B6B3C-3D95-43A6-ACC2-F494B0F553FD}" type="par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20C16D7-A00F-4C3B-A3CE-869FBF302A30}" type="sib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60CF8E-0754-4AEE-8AD8-FBDAEE6261B2}">
      <dgm:prSet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B2DA98A5-949C-4754-927E-E3D29EA5D725}" type="par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6BE8B28-9283-4D8A-B726-EFDFCFA27A44}" type="sib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DC4CA4F-CDC5-44F2-9773-A2B938303B0F}" type="pres">
      <dgm:prSet presAssocID="{D3098E1B-DBDD-43AB-8F92-E6D686E235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1B49D5-C6C4-4036-B572-401A3D29BF62}" type="pres">
      <dgm:prSet presAssocID="{329EC5C9-F638-4ABF-B74F-E550087DF522}" presName="parentText" presStyleLbl="node1" presStyleIdx="0" presStyleCnt="3" custLinFactNeighborX="-556" custLinFactNeighborY="-186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A7F4A-2F59-4BFC-937C-FD248216A3A3}" type="pres">
      <dgm:prSet presAssocID="{329EC5C9-F638-4ABF-B74F-E550087DF522}" presName="childText" presStyleLbl="revTx" presStyleIdx="0" presStyleCnt="3" custScaleY="110982" custLinFactNeighborX="698" custLinFactNeighborY="-6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A47B-858C-4502-A84B-3CD5EE2822B5}" type="pres">
      <dgm:prSet presAssocID="{A836E9CB-7483-4FE0-982F-B0B3642EADCF}" presName="parentText" presStyleLbl="node1" presStyleIdx="1" presStyleCnt="3" custLinFactNeighborX="687" custLinFactNeighborY="-116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6E5DA-B981-4AC9-BAD1-AF609A98162F}" type="pres">
      <dgm:prSet presAssocID="{A836E9CB-7483-4FE0-982F-B0B3642EADCF}" presName="childText" presStyleLbl="revTx" presStyleIdx="1" presStyleCnt="3" custLinFactNeighborY="-15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823D8-B81C-4E64-9419-21720722CD31}" type="pres">
      <dgm:prSet presAssocID="{F6A8DBCC-2AFF-4ADF-81C4-C5FAB9C1817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15107-A1B9-4A62-B62B-15DFA70186A4}" type="pres">
      <dgm:prSet presAssocID="{F6A8DBCC-2AFF-4ADF-81C4-C5FAB9C18172}" presName="childText" presStyleLbl="revTx" presStyleIdx="2" presStyleCnt="3" custScaleY="122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2DE389-84A6-477B-A73A-E74FB7F0FC84}" type="presOf" srcId="{4D7E3D54-9AE0-467F-BCA2-C441534D7CB5}" destId="{8356E5DA-B981-4AC9-BAD1-AF609A98162F}" srcOrd="0" destOrd="0" presId="urn:microsoft.com/office/officeart/2005/8/layout/vList2"/>
    <dgm:cxn modelId="{29B8C33A-4417-4C46-ADBC-4771CEA0CBDA}" srcId="{F6A8DBCC-2AFF-4ADF-81C4-C5FAB9C18172}" destId="{A860CF8E-0754-4AEE-8AD8-FBDAEE6261B2}" srcOrd="0" destOrd="0" parTransId="{B2DA98A5-949C-4754-927E-E3D29EA5D725}" sibTransId="{36BE8B28-9283-4D8A-B726-EFDFCFA27A44}"/>
    <dgm:cxn modelId="{6CA51182-5B00-435F-A31C-7BBAC1557640}" type="presOf" srcId="{D3098E1B-DBDD-43AB-8F92-E6D686E2356E}" destId="{FDC4CA4F-CDC5-44F2-9773-A2B938303B0F}" srcOrd="0" destOrd="0" presId="urn:microsoft.com/office/officeart/2005/8/layout/vList2"/>
    <dgm:cxn modelId="{FCD92B52-2C56-45A0-9743-72E98068EC98}" srcId="{D3098E1B-DBDD-43AB-8F92-E6D686E2356E}" destId="{F6A8DBCC-2AFF-4ADF-81C4-C5FAB9C18172}" srcOrd="2" destOrd="0" parTransId="{931B6B3C-3D95-43A6-ACC2-F494B0F553FD}" sibTransId="{320C16D7-A00F-4C3B-A3CE-869FBF302A30}"/>
    <dgm:cxn modelId="{D955656E-ABAB-4F05-B94D-C548BBD92CDD}" type="presOf" srcId="{A836E9CB-7483-4FE0-982F-B0B3642EADCF}" destId="{D8B6A47B-858C-4502-A84B-3CD5EE2822B5}" srcOrd="0" destOrd="0" presId="urn:microsoft.com/office/officeart/2005/8/layout/vList2"/>
    <dgm:cxn modelId="{393670C6-3FD4-46AC-A8C9-B96EF806E43C}" srcId="{D3098E1B-DBDD-43AB-8F92-E6D686E2356E}" destId="{329EC5C9-F638-4ABF-B74F-E550087DF522}" srcOrd="0" destOrd="0" parTransId="{3C07C813-24A4-400A-AE8A-83090CC3A2DB}" sibTransId="{33D4DC16-FFFD-4374-8D72-8D9CA9BC8684}"/>
    <dgm:cxn modelId="{60A4D201-1B6A-403D-9510-F9F82496E3EC}" type="presOf" srcId="{70B5821D-D5B1-4602-9FA7-6174D7940FAE}" destId="{BD8A7F4A-2F59-4BFC-937C-FD248216A3A3}" srcOrd="0" destOrd="0" presId="urn:microsoft.com/office/officeart/2005/8/layout/vList2"/>
    <dgm:cxn modelId="{79FEB235-D20A-43ED-B698-7FCC102F670B}" type="presOf" srcId="{A860CF8E-0754-4AEE-8AD8-FBDAEE6261B2}" destId="{38A15107-A1B9-4A62-B62B-15DFA70186A4}" srcOrd="0" destOrd="0" presId="urn:microsoft.com/office/officeart/2005/8/layout/vList2"/>
    <dgm:cxn modelId="{2DBEE7A2-C200-4386-BEF9-C72EB9C4416C}" srcId="{A836E9CB-7483-4FE0-982F-B0B3642EADCF}" destId="{4D7E3D54-9AE0-467F-BCA2-C441534D7CB5}" srcOrd="0" destOrd="0" parTransId="{8E7375CA-7E0E-4601-BF7D-B55BAEAB50AF}" sibTransId="{3CDA02BA-40EA-4359-8DD6-089251BC5EA0}"/>
    <dgm:cxn modelId="{0850BAB5-4BD8-43E2-A2F7-F29E82E26EEB}" type="presOf" srcId="{329EC5C9-F638-4ABF-B74F-E550087DF522}" destId="{051B49D5-C6C4-4036-B572-401A3D29BF62}" srcOrd="0" destOrd="0" presId="urn:microsoft.com/office/officeart/2005/8/layout/vList2"/>
    <dgm:cxn modelId="{8F4D4346-C6C1-467C-AC71-63F9064B2511}" type="presOf" srcId="{F6A8DBCC-2AFF-4ADF-81C4-C5FAB9C18172}" destId="{F01823D8-B81C-4E64-9419-21720722CD31}" srcOrd="0" destOrd="0" presId="urn:microsoft.com/office/officeart/2005/8/layout/vList2"/>
    <dgm:cxn modelId="{ADDD04C4-9621-4601-80D2-855DE9600933}" srcId="{D3098E1B-DBDD-43AB-8F92-E6D686E2356E}" destId="{A836E9CB-7483-4FE0-982F-B0B3642EADCF}" srcOrd="1" destOrd="0" parTransId="{EEAB2FD2-81DE-4707-B614-84C613254B6C}" sibTransId="{89B0C32B-73C1-490B-A20A-58810C703893}"/>
    <dgm:cxn modelId="{87107ACD-862A-460A-B009-F54957C47997}" srcId="{329EC5C9-F638-4ABF-B74F-E550087DF522}" destId="{70B5821D-D5B1-4602-9FA7-6174D7940FAE}" srcOrd="0" destOrd="0" parTransId="{EF528AC9-68B9-4247-B2FD-D28C3F0341AB}" sibTransId="{6E090440-36BF-4A5B-8562-31C43855AB03}"/>
    <dgm:cxn modelId="{F9C84683-F7D6-4633-BE8D-A8003169B14D}" type="presParOf" srcId="{FDC4CA4F-CDC5-44F2-9773-A2B938303B0F}" destId="{051B49D5-C6C4-4036-B572-401A3D29BF62}" srcOrd="0" destOrd="0" presId="urn:microsoft.com/office/officeart/2005/8/layout/vList2"/>
    <dgm:cxn modelId="{BC033B4C-FA14-47A0-9DF1-3233C351734B}" type="presParOf" srcId="{FDC4CA4F-CDC5-44F2-9773-A2B938303B0F}" destId="{BD8A7F4A-2F59-4BFC-937C-FD248216A3A3}" srcOrd="1" destOrd="0" presId="urn:microsoft.com/office/officeart/2005/8/layout/vList2"/>
    <dgm:cxn modelId="{7EB9061A-88C6-430C-8C06-812A483A95B9}" type="presParOf" srcId="{FDC4CA4F-CDC5-44F2-9773-A2B938303B0F}" destId="{D8B6A47B-858C-4502-A84B-3CD5EE2822B5}" srcOrd="2" destOrd="0" presId="urn:microsoft.com/office/officeart/2005/8/layout/vList2"/>
    <dgm:cxn modelId="{A9456140-959B-440A-9E0C-70621DFBF8F3}" type="presParOf" srcId="{FDC4CA4F-CDC5-44F2-9773-A2B938303B0F}" destId="{8356E5DA-B981-4AC9-BAD1-AF609A98162F}" srcOrd="3" destOrd="0" presId="urn:microsoft.com/office/officeart/2005/8/layout/vList2"/>
    <dgm:cxn modelId="{69269F9E-4A90-459D-8D9D-3A348CB9514C}" type="presParOf" srcId="{FDC4CA4F-CDC5-44F2-9773-A2B938303B0F}" destId="{F01823D8-B81C-4E64-9419-21720722CD31}" srcOrd="4" destOrd="0" presId="urn:microsoft.com/office/officeart/2005/8/layout/vList2"/>
    <dgm:cxn modelId="{4473F2F4-963C-4BEA-A134-282AB537E67A}" type="presParOf" srcId="{FDC4CA4F-CDC5-44F2-9773-A2B938303B0F}" destId="{38A15107-A1B9-4A62-B62B-15DFA70186A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A9A0D-AC7E-499C-82A5-2FF6E47BFCAC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071F1DEC-A1A7-451E-B875-8456B51CF3F2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июнь-октябрь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E7EBFBA7-09F8-4306-81C0-6961D5B9F292}" type="parTrans" cxnId="{1B7F7AEE-73D5-4DC2-BE9B-78B1605EB99E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A064341-1B9A-4E30-BB8B-CB5EA5015944}" type="sibTrans" cxnId="{1B7F7AEE-73D5-4DC2-BE9B-78B1605EB99E}">
      <dgm:prSet/>
      <dgm:spPr>
        <a:solidFill>
          <a:srgbClr val="009999"/>
        </a:solidFill>
        <a:ln w="6350">
          <a:noFill/>
        </a:ln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38492E08-948D-4798-B725-FD3F0777FC2F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76E42C18-8BA4-4834-B010-202D35EFC63E}" type="par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4E3420A0-AB06-4669-85CA-D528D75B29C5}" type="sib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64E98F0E-1275-4391-B4EC-2F335F08799F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ноябрь-декабрь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1B1BF48-F3B7-405F-9425-9D7EE3AA7FE2}" type="parTrans" cxnId="{4F475227-F1C8-4512-9DB2-D5497EDD5669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26D8A527-3897-4EAB-BBA1-8403B192DA19}" type="sibTrans" cxnId="{4F475227-F1C8-4512-9DB2-D5497EDD5669}">
      <dgm:prSet/>
      <dgm:spPr>
        <a:solidFill>
          <a:srgbClr val="009999"/>
        </a:solidFill>
        <a:ln w="19050"/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F92FDD1B-2780-46F4-8DF4-59E6D226738A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9028EE18-D8C3-43E1-8C3E-377FED00D54C}" type="par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E6B6BBB8-A3FF-483A-880B-77956DCC5836}" type="sib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5226B69A-6238-45FF-B679-83AC673A951A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январь - 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02C66A42-0D22-4F40-9872-40F923C01B3F}" type="parTrans" cxnId="{316EC519-2C5D-4A89-9BD6-2438CCC5AB72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7E7C0F2E-8618-42A5-98CB-6393409679FC}" type="sibTrans" cxnId="{316EC519-2C5D-4A89-9BD6-2438CCC5AB72}">
      <dgm:prSet/>
      <dgm:spPr>
        <a:solidFill>
          <a:srgbClr val="009999"/>
        </a:solidFill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0B9B38B0-2A08-4FFA-AAF6-02C7E5B54D48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E630C763-3F60-4FEE-B583-6F300B9F7037}" type="par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4B938EA-4B62-4D1F-AFE2-3AA117175B07}" type="sib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D3C64455-96C3-4726-9628-E63FA90890AE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март -май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B9295770-A70B-4E68-AAC5-00A6AC5744DB}" type="parTrans" cxnId="{1F341E0D-B390-479E-B009-4050B6EF9108}">
      <dgm:prSet/>
      <dgm:spPr/>
      <dgm:t>
        <a:bodyPr/>
        <a:lstStyle/>
        <a:p>
          <a:pPr algn="ctr"/>
          <a:endParaRPr lang="ru-RU"/>
        </a:p>
      </dgm:t>
    </dgm:pt>
    <dgm:pt modelId="{D346F413-CE51-40FA-A61D-4D15DDF275A0}" type="sibTrans" cxnId="{1F341E0D-B390-479E-B009-4050B6EF9108}">
      <dgm:prSet/>
      <dgm:spPr>
        <a:solidFill>
          <a:srgbClr val="009999"/>
        </a:solidFill>
      </dgm:spPr>
      <dgm:t>
        <a:bodyPr/>
        <a:lstStyle/>
        <a:p>
          <a:pPr algn="ctr"/>
          <a:endParaRPr lang="ru-RU"/>
        </a:p>
      </dgm:t>
    </dgm:pt>
    <dgm:pt modelId="{4F96D8A4-3ED7-4903-8258-AF7A83B906AE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5428C11B-EE2E-4516-B2FC-3C1518F44169}" type="par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2BC01B6B-0E8D-4513-B0B4-3A18E83B5059}" type="sib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E98ADD95-1020-4A9A-B4BC-2339D7AEFD24}">
      <dgm:prSet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AC569C5F-470E-48BE-87DE-3F74479B789B}" type="par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366AB8F5-E61A-4BC4-A28F-B9B074EAAEF7}" type="sib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E38EF8A3-765C-4B6A-8B15-5E64CCE60048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8078D3DB-4738-4952-9362-113EA47E3E83}" type="par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8076BC6-4C8D-4D71-9590-5464201B0F43}" type="sib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61A5A0D-CB50-4CF2-BF63-E865C6A9061C}" type="pres">
      <dgm:prSet presAssocID="{AA6A9A0D-AC7E-499C-82A5-2FF6E47BFC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60619-E084-4B22-A284-8D60D2A988FA}" type="pres">
      <dgm:prSet presAssocID="{AA6A9A0D-AC7E-499C-82A5-2FF6E47BFCAC}" presName="tSp" presStyleCnt="0"/>
      <dgm:spPr/>
    </dgm:pt>
    <dgm:pt modelId="{2B999FC8-C55A-4FB4-9553-C11BA2F15C29}" type="pres">
      <dgm:prSet presAssocID="{AA6A9A0D-AC7E-499C-82A5-2FF6E47BFCAC}" presName="bSp" presStyleCnt="0"/>
      <dgm:spPr/>
    </dgm:pt>
    <dgm:pt modelId="{AB812C07-470E-43FC-B18A-DAF56F3D8CEA}" type="pres">
      <dgm:prSet presAssocID="{AA6A9A0D-AC7E-499C-82A5-2FF6E47BFCAC}" presName="process" presStyleCnt="0"/>
      <dgm:spPr/>
    </dgm:pt>
    <dgm:pt modelId="{C7BD1D44-38C5-40C2-8D75-062F723B787C}" type="pres">
      <dgm:prSet presAssocID="{071F1DEC-A1A7-451E-B875-8456B51CF3F2}" presName="composite1" presStyleCnt="0"/>
      <dgm:spPr/>
    </dgm:pt>
    <dgm:pt modelId="{D43B9E5D-B268-45EB-8148-B90BEB60324F}" type="pres">
      <dgm:prSet presAssocID="{071F1DEC-A1A7-451E-B875-8456B51CF3F2}" presName="dummyNode1" presStyleLbl="node1" presStyleIdx="0" presStyleCnt="5"/>
      <dgm:spPr/>
    </dgm:pt>
    <dgm:pt modelId="{4578F3E6-798D-44EE-9AD5-ACA7715C1C48}" type="pres">
      <dgm:prSet presAssocID="{071F1DEC-A1A7-451E-B875-8456B51CF3F2}" presName="childNode1" presStyleLbl="bgAcc1" presStyleIdx="0" presStyleCnt="5" custScaleX="172172" custScaleY="150523" custLinFactNeighborX="411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D12C4-91BC-4440-A2C1-51054B992267}" type="pres">
      <dgm:prSet presAssocID="{071F1DEC-A1A7-451E-B875-8456B51CF3F2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37477-EB85-4120-A202-2832E948ACA1}" type="pres">
      <dgm:prSet presAssocID="{071F1DEC-A1A7-451E-B875-8456B51CF3F2}" presName="parentNode1" presStyleLbl="node1" presStyleIdx="0" presStyleCnt="5" custScaleY="116812" custLinFactNeighborX="27185" custLinFactNeighborY="256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29518-B097-4A0C-93E6-4ADB2D949CE2}" type="pres">
      <dgm:prSet presAssocID="{071F1DEC-A1A7-451E-B875-8456B51CF3F2}" presName="connSite1" presStyleCnt="0"/>
      <dgm:spPr/>
    </dgm:pt>
    <dgm:pt modelId="{9C7BF5F1-A989-4374-ABBF-0308703021F9}" type="pres">
      <dgm:prSet presAssocID="{AA064341-1B9A-4E30-BB8B-CB5EA5015944}" presName="Name9" presStyleLbl="sibTrans2D1" presStyleIdx="0" presStyleCnt="4"/>
      <dgm:spPr/>
      <dgm:t>
        <a:bodyPr/>
        <a:lstStyle/>
        <a:p>
          <a:endParaRPr lang="ru-RU"/>
        </a:p>
      </dgm:t>
    </dgm:pt>
    <dgm:pt modelId="{D17A7725-C92A-4E9E-A9D9-6F144297BC3C}" type="pres">
      <dgm:prSet presAssocID="{64E98F0E-1275-4391-B4EC-2F335F08799F}" presName="composite2" presStyleCnt="0"/>
      <dgm:spPr/>
    </dgm:pt>
    <dgm:pt modelId="{915F9FA5-D2C0-4CD6-9FD9-D4B0B2F70721}" type="pres">
      <dgm:prSet presAssocID="{64E98F0E-1275-4391-B4EC-2F335F08799F}" presName="dummyNode2" presStyleLbl="node1" presStyleIdx="0" presStyleCnt="5"/>
      <dgm:spPr/>
    </dgm:pt>
    <dgm:pt modelId="{CA7A49CE-9861-479C-A34F-9B5EC425C248}" type="pres">
      <dgm:prSet presAssocID="{64E98F0E-1275-4391-B4EC-2F335F08799F}" presName="childNode2" presStyleLbl="bgAcc1" presStyleIdx="1" presStyleCnt="5" custScaleX="182727" custScaleY="150027" custLinFactNeighborX="1065" custLinFactNeighborY="-6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1C84-B5A0-4EB8-86C7-5E493EAFF2CB}" type="pres">
      <dgm:prSet presAssocID="{64E98F0E-1275-4391-B4EC-2F335F08799F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FD9D5-4588-4B9C-9428-44B9323AC41C}" type="pres">
      <dgm:prSet presAssocID="{64E98F0E-1275-4391-B4EC-2F335F08799F}" presName="parentNode2" presStyleLbl="node1" presStyleIdx="1" presStyleCnt="5" custScaleY="119584" custLinFactNeighborX="38897" custLinFactNeighborY="-37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B65F9-BCCA-41B2-8BDA-832F6117897F}" type="pres">
      <dgm:prSet presAssocID="{64E98F0E-1275-4391-B4EC-2F335F08799F}" presName="connSite2" presStyleCnt="0"/>
      <dgm:spPr/>
    </dgm:pt>
    <dgm:pt modelId="{E1AECC5B-D00F-4A12-A323-9284D3460DF3}" type="pres">
      <dgm:prSet presAssocID="{26D8A527-3897-4EAB-BBA1-8403B192DA19}" presName="Name18" presStyleLbl="sibTrans2D1" presStyleIdx="1" presStyleCnt="4" custScaleX="98419" custScaleY="101596" custLinFactNeighborX="-52" custLinFactNeighborY="-5944"/>
      <dgm:spPr/>
      <dgm:t>
        <a:bodyPr/>
        <a:lstStyle/>
        <a:p>
          <a:endParaRPr lang="ru-RU"/>
        </a:p>
      </dgm:t>
    </dgm:pt>
    <dgm:pt modelId="{0C82B96A-5243-4C01-8073-269C8E85BCBC}" type="pres">
      <dgm:prSet presAssocID="{5226B69A-6238-45FF-B679-83AC673A951A}" presName="composite1" presStyleCnt="0"/>
      <dgm:spPr/>
    </dgm:pt>
    <dgm:pt modelId="{2B2F80D3-BC23-4C4C-B324-6A3C2A87BB3A}" type="pres">
      <dgm:prSet presAssocID="{5226B69A-6238-45FF-B679-83AC673A951A}" presName="dummyNode1" presStyleLbl="node1" presStyleIdx="1" presStyleCnt="5"/>
      <dgm:spPr/>
    </dgm:pt>
    <dgm:pt modelId="{6154658E-1F54-4306-ACB0-2DE3C855BC5A}" type="pres">
      <dgm:prSet presAssocID="{5226B69A-6238-45FF-B679-83AC673A951A}" presName="childNode1" presStyleLbl="bgAcc1" presStyleIdx="2" presStyleCnt="5" custScaleX="161587" custScaleY="150523" custLinFactNeighborX="3119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5C259-8847-46C7-8859-562EE222E3AB}" type="pres">
      <dgm:prSet presAssocID="{5226B69A-6238-45FF-B679-83AC673A951A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44E61-C2D2-4AC8-AD30-E2AFA3E8E39D}" type="pres">
      <dgm:prSet presAssocID="{5226B69A-6238-45FF-B679-83AC673A951A}" presName="parentNode1" presStyleLbl="node1" presStyleIdx="2" presStyleCnt="5" custScaleY="138566" custLinFactNeighborX="19571" custLinFactNeighborY="147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86D36-25E8-4551-B232-CB19A5129796}" type="pres">
      <dgm:prSet presAssocID="{5226B69A-6238-45FF-B679-83AC673A951A}" presName="connSite1" presStyleCnt="0"/>
      <dgm:spPr/>
    </dgm:pt>
    <dgm:pt modelId="{93B64701-7191-496D-BD5C-76D73ED9ECCF}" type="pres">
      <dgm:prSet presAssocID="{7E7C0F2E-8618-42A5-98CB-6393409679FC}" presName="Name9" presStyleLbl="sibTrans2D1" presStyleIdx="2" presStyleCnt="4" custLinFactNeighborX="-815" custLinFactNeighborY="3088"/>
      <dgm:spPr/>
      <dgm:t>
        <a:bodyPr/>
        <a:lstStyle/>
        <a:p>
          <a:endParaRPr lang="ru-RU"/>
        </a:p>
      </dgm:t>
    </dgm:pt>
    <dgm:pt modelId="{9FA97F36-6E86-41C4-B535-1DEA08FC3803}" type="pres">
      <dgm:prSet presAssocID="{D3C64455-96C3-4726-9628-E63FA90890AE}" presName="composite2" presStyleCnt="0"/>
      <dgm:spPr/>
    </dgm:pt>
    <dgm:pt modelId="{3A2D26AF-2E4B-44F3-B747-DD0613BF1E4F}" type="pres">
      <dgm:prSet presAssocID="{D3C64455-96C3-4726-9628-E63FA90890AE}" presName="dummyNode2" presStyleLbl="node1" presStyleIdx="2" presStyleCnt="5"/>
      <dgm:spPr/>
    </dgm:pt>
    <dgm:pt modelId="{9828E6D6-24C4-405C-9747-3A3985283117}" type="pres">
      <dgm:prSet presAssocID="{D3C64455-96C3-4726-9628-E63FA90890AE}" presName="childNode2" presStyleLbl="bgAcc1" presStyleIdx="3" presStyleCnt="5" custScaleX="197874" custScaleY="159713" custLinFactNeighborX="-354" custLinFactNeighborY="-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8905-7704-4103-9709-085CBD05EF04}" type="pres">
      <dgm:prSet presAssocID="{D3C64455-96C3-4726-9628-E63FA90890A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9A1CF-ADC6-4F35-967B-226D6EABC0DF}" type="pres">
      <dgm:prSet presAssocID="{D3C64455-96C3-4726-9628-E63FA90890AE}" presName="parentNode2" presStyleLbl="node1" presStyleIdx="3" presStyleCnt="5" custScaleY="110375" custLinFactNeighborX="43867" custLinFactNeighborY="-637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35FC-011E-4097-9C14-BA38617AB41D}" type="pres">
      <dgm:prSet presAssocID="{D3C64455-96C3-4726-9628-E63FA90890AE}" presName="connSite2" presStyleCnt="0"/>
      <dgm:spPr/>
    </dgm:pt>
    <dgm:pt modelId="{7FEEDA7E-38AB-4A8E-B374-E1C724575A30}" type="pres">
      <dgm:prSet presAssocID="{D346F413-CE51-40FA-A61D-4D15DDF275A0}" presName="Name18" presStyleLbl="sibTrans2D1" presStyleIdx="3" presStyleCnt="4" custLinFactNeighborX="656" custLinFactNeighborY="-3809"/>
      <dgm:spPr/>
      <dgm:t>
        <a:bodyPr/>
        <a:lstStyle/>
        <a:p>
          <a:endParaRPr lang="ru-RU"/>
        </a:p>
      </dgm:t>
    </dgm:pt>
    <dgm:pt modelId="{C71DFCE6-5CCE-48A5-B0C9-842B0EDA59E0}" type="pres">
      <dgm:prSet presAssocID="{E98ADD95-1020-4A9A-B4BC-2339D7AEFD24}" presName="composite1" presStyleCnt="0"/>
      <dgm:spPr/>
    </dgm:pt>
    <dgm:pt modelId="{A07D3E33-F702-4FBA-9269-A37EB6CB41EE}" type="pres">
      <dgm:prSet presAssocID="{E98ADD95-1020-4A9A-B4BC-2339D7AEFD24}" presName="dummyNode1" presStyleLbl="node1" presStyleIdx="3" presStyleCnt="5"/>
      <dgm:spPr/>
    </dgm:pt>
    <dgm:pt modelId="{E7800FA8-290E-411A-AD28-598F70127060}" type="pres">
      <dgm:prSet presAssocID="{E98ADD95-1020-4A9A-B4BC-2339D7AEFD24}" presName="childNode1" presStyleLbl="bgAcc1" presStyleIdx="4" presStyleCnt="5" custScaleX="165646" custScaleY="158998" custLinFactNeighborX="-749" custLinFactNeighborY="-12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85C5F-1031-4D01-ADA5-99A7E19DA430}" type="pres">
      <dgm:prSet presAssocID="{E98ADD95-1020-4A9A-B4BC-2339D7AEFD24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E4A98-D810-4494-A3E6-2179F054C812}" type="pres">
      <dgm:prSet presAssocID="{E98ADD95-1020-4A9A-B4BC-2339D7AEFD24}" presName="parentNode1" presStyleLbl="node1" presStyleIdx="4" presStyleCnt="5" custLinFactNeighborX="20555" custLinFactNeighborY="696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B4640-3B25-4070-9A64-B4230EB4A275}" type="pres">
      <dgm:prSet presAssocID="{E98ADD95-1020-4A9A-B4BC-2339D7AEFD24}" presName="connSite1" presStyleCnt="0"/>
      <dgm:spPr/>
    </dgm:pt>
  </dgm:ptLst>
  <dgm:cxnLst>
    <dgm:cxn modelId="{95B60E5D-0BF8-4C13-A670-C1D110492858}" srcId="{5226B69A-6238-45FF-B679-83AC673A951A}" destId="{0B9B38B0-2A08-4FFA-AAF6-02C7E5B54D48}" srcOrd="0" destOrd="0" parTransId="{E630C763-3F60-4FEE-B583-6F300B9F7037}" sibTransId="{A4B938EA-4B62-4D1F-AFE2-3AA117175B07}"/>
    <dgm:cxn modelId="{316EC519-2C5D-4A89-9BD6-2438CCC5AB72}" srcId="{AA6A9A0D-AC7E-499C-82A5-2FF6E47BFCAC}" destId="{5226B69A-6238-45FF-B679-83AC673A951A}" srcOrd="2" destOrd="0" parTransId="{02C66A42-0D22-4F40-9872-40F923C01B3F}" sibTransId="{7E7C0F2E-8618-42A5-98CB-6393409679FC}"/>
    <dgm:cxn modelId="{73F232B9-9AB0-46AA-8480-238A41C0B5F8}" type="presOf" srcId="{7E7C0F2E-8618-42A5-98CB-6393409679FC}" destId="{93B64701-7191-496D-BD5C-76D73ED9ECCF}" srcOrd="0" destOrd="0" presId="urn:microsoft.com/office/officeart/2005/8/layout/hProcess4"/>
    <dgm:cxn modelId="{C61D2C9F-28C2-4AE5-9712-EB965E7A41FA}" type="presOf" srcId="{0B9B38B0-2A08-4FFA-AAF6-02C7E5B54D48}" destId="{9575C259-8847-46C7-8859-562EE222E3AB}" srcOrd="1" destOrd="0" presId="urn:microsoft.com/office/officeart/2005/8/layout/hProcess4"/>
    <dgm:cxn modelId="{59A3DEFB-44DB-4300-932E-FD2087FE4AA3}" srcId="{64E98F0E-1275-4391-B4EC-2F335F08799F}" destId="{F92FDD1B-2780-46F4-8DF4-59E6D226738A}" srcOrd="0" destOrd="0" parTransId="{9028EE18-D8C3-43E1-8C3E-377FED00D54C}" sibTransId="{E6B6BBB8-A3FF-483A-880B-77956DCC5836}"/>
    <dgm:cxn modelId="{B366961C-BB97-4E13-906D-20068DFCA8FF}" type="presOf" srcId="{64E98F0E-1275-4391-B4EC-2F335F08799F}" destId="{501FD9D5-4588-4B9C-9428-44B9323AC41C}" srcOrd="0" destOrd="0" presId="urn:microsoft.com/office/officeart/2005/8/layout/hProcess4"/>
    <dgm:cxn modelId="{B8A622B0-CC4B-4A7C-901A-4CF3BB8E39DC}" type="presOf" srcId="{5226B69A-6238-45FF-B679-83AC673A951A}" destId="{C0E44E61-C2D2-4AC8-AD30-E2AFA3E8E39D}" srcOrd="0" destOrd="0" presId="urn:microsoft.com/office/officeart/2005/8/layout/hProcess4"/>
    <dgm:cxn modelId="{4333C330-3655-4040-9352-7A5095644EC1}" type="presOf" srcId="{26D8A527-3897-4EAB-BBA1-8403B192DA19}" destId="{E1AECC5B-D00F-4A12-A323-9284D3460DF3}" srcOrd="0" destOrd="0" presId="urn:microsoft.com/office/officeart/2005/8/layout/hProcess4"/>
    <dgm:cxn modelId="{E570915A-D4B5-42B9-89C2-2833D032F38E}" type="presOf" srcId="{F92FDD1B-2780-46F4-8DF4-59E6D226738A}" destId="{CA7A49CE-9861-479C-A34F-9B5EC425C248}" srcOrd="0" destOrd="0" presId="urn:microsoft.com/office/officeart/2005/8/layout/hProcess4"/>
    <dgm:cxn modelId="{54B648E4-0E94-4412-B638-18E722CF8145}" type="presOf" srcId="{D3C64455-96C3-4726-9628-E63FA90890AE}" destId="{5139A1CF-ADC6-4F35-967B-226D6EABC0DF}" srcOrd="0" destOrd="0" presId="urn:microsoft.com/office/officeart/2005/8/layout/hProcess4"/>
    <dgm:cxn modelId="{BEF0DBB3-01BC-44BB-8547-1B45D9092F9E}" type="presOf" srcId="{4F96D8A4-3ED7-4903-8258-AF7A83B906AE}" destId="{284E8905-7704-4103-9709-085CBD05EF04}" srcOrd="1" destOrd="0" presId="urn:microsoft.com/office/officeart/2005/8/layout/hProcess4"/>
    <dgm:cxn modelId="{98F4DEEB-43AB-4B37-B98F-D442AF5FFD6A}" type="presOf" srcId="{F92FDD1B-2780-46F4-8DF4-59E6D226738A}" destId="{CB761C84-B5A0-4EB8-86C7-5E493EAFF2CB}" srcOrd="1" destOrd="0" presId="urn:microsoft.com/office/officeart/2005/8/layout/hProcess4"/>
    <dgm:cxn modelId="{23D1746B-A01A-41BB-B4D2-E546AFB86B68}" srcId="{071F1DEC-A1A7-451E-B875-8456B51CF3F2}" destId="{38492E08-948D-4798-B725-FD3F0777FC2F}" srcOrd="0" destOrd="0" parTransId="{76E42C18-8BA4-4834-B010-202D35EFC63E}" sibTransId="{4E3420A0-AB06-4669-85CA-D528D75B29C5}"/>
    <dgm:cxn modelId="{F824FF64-3C0E-404D-88B6-DFE6485BA9C5}" type="presOf" srcId="{AA064341-1B9A-4E30-BB8B-CB5EA5015944}" destId="{9C7BF5F1-A989-4374-ABBF-0308703021F9}" srcOrd="0" destOrd="0" presId="urn:microsoft.com/office/officeart/2005/8/layout/hProcess4"/>
    <dgm:cxn modelId="{30F9BC6A-900A-40CA-80BF-C083B9C9E521}" srcId="{AA6A9A0D-AC7E-499C-82A5-2FF6E47BFCAC}" destId="{E98ADD95-1020-4A9A-B4BC-2339D7AEFD24}" srcOrd="4" destOrd="0" parTransId="{AC569C5F-470E-48BE-87DE-3F74479B789B}" sibTransId="{366AB8F5-E61A-4BC4-A28F-B9B074EAAEF7}"/>
    <dgm:cxn modelId="{4F475227-F1C8-4512-9DB2-D5497EDD5669}" srcId="{AA6A9A0D-AC7E-499C-82A5-2FF6E47BFCAC}" destId="{64E98F0E-1275-4391-B4EC-2F335F08799F}" srcOrd="1" destOrd="0" parTransId="{D1B1BF48-F3B7-405F-9425-9D7EE3AA7FE2}" sibTransId="{26D8A527-3897-4EAB-BBA1-8403B192DA19}"/>
    <dgm:cxn modelId="{84789B0D-CDD1-44F6-B7B1-5BBD2CB1DF20}" srcId="{E98ADD95-1020-4A9A-B4BC-2339D7AEFD24}" destId="{E38EF8A3-765C-4B6A-8B15-5E64CCE60048}" srcOrd="0" destOrd="0" parTransId="{8078D3DB-4738-4952-9362-113EA47E3E83}" sibTransId="{18076BC6-4C8D-4D71-9590-5464201B0F43}"/>
    <dgm:cxn modelId="{1C24CDE0-F9BA-44C0-99FB-010E783180F3}" type="presOf" srcId="{E98ADD95-1020-4A9A-B4BC-2339D7AEFD24}" destId="{C48E4A98-D810-4494-A3E6-2179F054C812}" srcOrd="0" destOrd="0" presId="urn:microsoft.com/office/officeart/2005/8/layout/hProcess4"/>
    <dgm:cxn modelId="{3227EEB0-5475-4234-9583-3C6BA1444BD1}" type="presOf" srcId="{4F96D8A4-3ED7-4903-8258-AF7A83B906AE}" destId="{9828E6D6-24C4-405C-9747-3A3985283117}" srcOrd="0" destOrd="0" presId="urn:microsoft.com/office/officeart/2005/8/layout/hProcess4"/>
    <dgm:cxn modelId="{569DCBF1-7CE6-46A5-8FE0-07C4EE9A0CA3}" type="presOf" srcId="{E38EF8A3-765C-4B6A-8B15-5E64CCE60048}" destId="{E7800FA8-290E-411A-AD28-598F70127060}" srcOrd="0" destOrd="0" presId="urn:microsoft.com/office/officeart/2005/8/layout/hProcess4"/>
    <dgm:cxn modelId="{1F25FBFB-2769-4915-A702-A068FFF57F26}" type="presOf" srcId="{D346F413-CE51-40FA-A61D-4D15DDF275A0}" destId="{7FEEDA7E-38AB-4A8E-B374-E1C724575A30}" srcOrd="0" destOrd="0" presId="urn:microsoft.com/office/officeart/2005/8/layout/hProcess4"/>
    <dgm:cxn modelId="{121DD89C-5980-4A1C-BD91-759FB53A4FE9}" type="presOf" srcId="{071F1DEC-A1A7-451E-B875-8456B51CF3F2}" destId="{46537477-EB85-4120-A202-2832E948ACA1}" srcOrd="0" destOrd="0" presId="urn:microsoft.com/office/officeart/2005/8/layout/hProcess4"/>
    <dgm:cxn modelId="{C4BBBE4D-9408-49A1-AC87-F08BAF39446C}" type="presOf" srcId="{38492E08-948D-4798-B725-FD3F0777FC2F}" destId="{30AD12C4-91BC-4440-A2C1-51054B992267}" srcOrd="1" destOrd="0" presId="urn:microsoft.com/office/officeart/2005/8/layout/hProcess4"/>
    <dgm:cxn modelId="{76D9F180-CDFB-4866-8FB6-4CCB5E9F5CED}" type="presOf" srcId="{E38EF8A3-765C-4B6A-8B15-5E64CCE60048}" destId="{6B885C5F-1031-4D01-ADA5-99A7E19DA430}" srcOrd="1" destOrd="0" presId="urn:microsoft.com/office/officeart/2005/8/layout/hProcess4"/>
    <dgm:cxn modelId="{08893C9B-3185-4C5F-A906-AB7FFE16F4E5}" type="presOf" srcId="{38492E08-948D-4798-B725-FD3F0777FC2F}" destId="{4578F3E6-798D-44EE-9AD5-ACA7715C1C48}" srcOrd="0" destOrd="0" presId="urn:microsoft.com/office/officeart/2005/8/layout/hProcess4"/>
    <dgm:cxn modelId="{1F341E0D-B390-479E-B009-4050B6EF9108}" srcId="{AA6A9A0D-AC7E-499C-82A5-2FF6E47BFCAC}" destId="{D3C64455-96C3-4726-9628-E63FA90890AE}" srcOrd="3" destOrd="0" parTransId="{B9295770-A70B-4E68-AAC5-00A6AC5744DB}" sibTransId="{D346F413-CE51-40FA-A61D-4D15DDF275A0}"/>
    <dgm:cxn modelId="{1B7F7AEE-73D5-4DC2-BE9B-78B1605EB99E}" srcId="{AA6A9A0D-AC7E-499C-82A5-2FF6E47BFCAC}" destId="{071F1DEC-A1A7-451E-B875-8456B51CF3F2}" srcOrd="0" destOrd="0" parTransId="{E7EBFBA7-09F8-4306-81C0-6961D5B9F292}" sibTransId="{AA064341-1B9A-4E30-BB8B-CB5EA5015944}"/>
    <dgm:cxn modelId="{2697FCD8-F0BC-44D5-9ABC-ABBA3600CFE0}" type="presOf" srcId="{AA6A9A0D-AC7E-499C-82A5-2FF6E47BFCAC}" destId="{161A5A0D-CB50-4CF2-BF63-E865C6A9061C}" srcOrd="0" destOrd="0" presId="urn:microsoft.com/office/officeart/2005/8/layout/hProcess4"/>
    <dgm:cxn modelId="{A5BC6A7B-5969-4E74-848A-A29E3D220869}" type="presOf" srcId="{0B9B38B0-2A08-4FFA-AAF6-02C7E5B54D48}" destId="{6154658E-1F54-4306-ACB0-2DE3C855BC5A}" srcOrd="0" destOrd="0" presId="urn:microsoft.com/office/officeart/2005/8/layout/hProcess4"/>
    <dgm:cxn modelId="{5C402463-5DFD-40B1-8055-8B17913CB67C}" srcId="{D3C64455-96C3-4726-9628-E63FA90890AE}" destId="{4F96D8A4-3ED7-4903-8258-AF7A83B906AE}" srcOrd="0" destOrd="0" parTransId="{5428C11B-EE2E-4516-B2FC-3C1518F44169}" sibTransId="{2BC01B6B-0E8D-4513-B0B4-3A18E83B5059}"/>
    <dgm:cxn modelId="{93F96F6A-E801-4229-9E9C-A174D3C661F0}" type="presParOf" srcId="{161A5A0D-CB50-4CF2-BF63-E865C6A9061C}" destId="{FCB60619-E084-4B22-A284-8D60D2A988FA}" srcOrd="0" destOrd="0" presId="urn:microsoft.com/office/officeart/2005/8/layout/hProcess4"/>
    <dgm:cxn modelId="{277926EF-2DAA-4973-99D2-F44E9752E5B0}" type="presParOf" srcId="{161A5A0D-CB50-4CF2-BF63-E865C6A9061C}" destId="{2B999FC8-C55A-4FB4-9553-C11BA2F15C29}" srcOrd="1" destOrd="0" presId="urn:microsoft.com/office/officeart/2005/8/layout/hProcess4"/>
    <dgm:cxn modelId="{71764019-E8B2-4A61-9010-CE845842E4AE}" type="presParOf" srcId="{161A5A0D-CB50-4CF2-BF63-E865C6A9061C}" destId="{AB812C07-470E-43FC-B18A-DAF56F3D8CEA}" srcOrd="2" destOrd="0" presId="urn:microsoft.com/office/officeart/2005/8/layout/hProcess4"/>
    <dgm:cxn modelId="{3B2BD1C9-282A-4708-BD3D-D8102FF27A28}" type="presParOf" srcId="{AB812C07-470E-43FC-B18A-DAF56F3D8CEA}" destId="{C7BD1D44-38C5-40C2-8D75-062F723B787C}" srcOrd="0" destOrd="0" presId="urn:microsoft.com/office/officeart/2005/8/layout/hProcess4"/>
    <dgm:cxn modelId="{4582870C-856D-4F6C-85B5-8B4DA20D7628}" type="presParOf" srcId="{C7BD1D44-38C5-40C2-8D75-062F723B787C}" destId="{D43B9E5D-B268-45EB-8148-B90BEB60324F}" srcOrd="0" destOrd="0" presId="urn:microsoft.com/office/officeart/2005/8/layout/hProcess4"/>
    <dgm:cxn modelId="{EECFC42B-DDDF-4FF5-827B-F52BCAB74A9B}" type="presParOf" srcId="{C7BD1D44-38C5-40C2-8D75-062F723B787C}" destId="{4578F3E6-798D-44EE-9AD5-ACA7715C1C48}" srcOrd="1" destOrd="0" presId="urn:microsoft.com/office/officeart/2005/8/layout/hProcess4"/>
    <dgm:cxn modelId="{2BBCD568-618A-472F-B6D7-177970F6A895}" type="presParOf" srcId="{C7BD1D44-38C5-40C2-8D75-062F723B787C}" destId="{30AD12C4-91BC-4440-A2C1-51054B992267}" srcOrd="2" destOrd="0" presId="urn:microsoft.com/office/officeart/2005/8/layout/hProcess4"/>
    <dgm:cxn modelId="{95503571-FF20-44A3-B75A-3CC46C1AE6F7}" type="presParOf" srcId="{C7BD1D44-38C5-40C2-8D75-062F723B787C}" destId="{46537477-EB85-4120-A202-2832E948ACA1}" srcOrd="3" destOrd="0" presId="urn:microsoft.com/office/officeart/2005/8/layout/hProcess4"/>
    <dgm:cxn modelId="{01AA3B63-C81E-4EDE-A64A-BBACF83652C8}" type="presParOf" srcId="{C7BD1D44-38C5-40C2-8D75-062F723B787C}" destId="{D3E29518-B097-4A0C-93E6-4ADB2D949CE2}" srcOrd="4" destOrd="0" presId="urn:microsoft.com/office/officeart/2005/8/layout/hProcess4"/>
    <dgm:cxn modelId="{BD7AEC4F-E3A9-42F1-91D5-EC81655905F5}" type="presParOf" srcId="{AB812C07-470E-43FC-B18A-DAF56F3D8CEA}" destId="{9C7BF5F1-A989-4374-ABBF-0308703021F9}" srcOrd="1" destOrd="0" presId="urn:microsoft.com/office/officeart/2005/8/layout/hProcess4"/>
    <dgm:cxn modelId="{9BDB407A-D9FC-4748-A6FD-640B6D604D99}" type="presParOf" srcId="{AB812C07-470E-43FC-B18A-DAF56F3D8CEA}" destId="{D17A7725-C92A-4E9E-A9D9-6F144297BC3C}" srcOrd="2" destOrd="0" presId="urn:microsoft.com/office/officeart/2005/8/layout/hProcess4"/>
    <dgm:cxn modelId="{448B1771-4013-4A3D-9E85-61021440891E}" type="presParOf" srcId="{D17A7725-C92A-4E9E-A9D9-6F144297BC3C}" destId="{915F9FA5-D2C0-4CD6-9FD9-D4B0B2F70721}" srcOrd="0" destOrd="0" presId="urn:microsoft.com/office/officeart/2005/8/layout/hProcess4"/>
    <dgm:cxn modelId="{47B14A0D-43E4-4C60-982D-D32A2A3B7F95}" type="presParOf" srcId="{D17A7725-C92A-4E9E-A9D9-6F144297BC3C}" destId="{CA7A49CE-9861-479C-A34F-9B5EC425C248}" srcOrd="1" destOrd="0" presId="urn:microsoft.com/office/officeart/2005/8/layout/hProcess4"/>
    <dgm:cxn modelId="{6F0DCF2C-3080-4C97-8658-6E97215241A1}" type="presParOf" srcId="{D17A7725-C92A-4E9E-A9D9-6F144297BC3C}" destId="{CB761C84-B5A0-4EB8-86C7-5E493EAFF2CB}" srcOrd="2" destOrd="0" presId="urn:microsoft.com/office/officeart/2005/8/layout/hProcess4"/>
    <dgm:cxn modelId="{B25369F0-9ED2-4D15-AADF-A96E8827803A}" type="presParOf" srcId="{D17A7725-C92A-4E9E-A9D9-6F144297BC3C}" destId="{501FD9D5-4588-4B9C-9428-44B9323AC41C}" srcOrd="3" destOrd="0" presId="urn:microsoft.com/office/officeart/2005/8/layout/hProcess4"/>
    <dgm:cxn modelId="{676C1C40-ADAE-4E56-A065-E28E216F550C}" type="presParOf" srcId="{D17A7725-C92A-4E9E-A9D9-6F144297BC3C}" destId="{8C1B65F9-BCCA-41B2-8BDA-832F6117897F}" srcOrd="4" destOrd="0" presId="urn:microsoft.com/office/officeart/2005/8/layout/hProcess4"/>
    <dgm:cxn modelId="{22C29742-1684-434E-BEE6-748863BCA4B4}" type="presParOf" srcId="{AB812C07-470E-43FC-B18A-DAF56F3D8CEA}" destId="{E1AECC5B-D00F-4A12-A323-9284D3460DF3}" srcOrd="3" destOrd="0" presId="urn:microsoft.com/office/officeart/2005/8/layout/hProcess4"/>
    <dgm:cxn modelId="{610857A9-C505-40B5-A7E1-7D6B018101DE}" type="presParOf" srcId="{AB812C07-470E-43FC-B18A-DAF56F3D8CEA}" destId="{0C82B96A-5243-4C01-8073-269C8E85BCBC}" srcOrd="4" destOrd="0" presId="urn:microsoft.com/office/officeart/2005/8/layout/hProcess4"/>
    <dgm:cxn modelId="{D8DD9FAF-A451-4BB1-8AB8-59B291A6869B}" type="presParOf" srcId="{0C82B96A-5243-4C01-8073-269C8E85BCBC}" destId="{2B2F80D3-BC23-4C4C-B324-6A3C2A87BB3A}" srcOrd="0" destOrd="0" presId="urn:microsoft.com/office/officeart/2005/8/layout/hProcess4"/>
    <dgm:cxn modelId="{F397858E-EC10-45C5-9139-889321F54FC0}" type="presParOf" srcId="{0C82B96A-5243-4C01-8073-269C8E85BCBC}" destId="{6154658E-1F54-4306-ACB0-2DE3C855BC5A}" srcOrd="1" destOrd="0" presId="urn:microsoft.com/office/officeart/2005/8/layout/hProcess4"/>
    <dgm:cxn modelId="{97D7E3DA-71A3-46C1-A501-5712125C9A9A}" type="presParOf" srcId="{0C82B96A-5243-4C01-8073-269C8E85BCBC}" destId="{9575C259-8847-46C7-8859-562EE222E3AB}" srcOrd="2" destOrd="0" presId="urn:microsoft.com/office/officeart/2005/8/layout/hProcess4"/>
    <dgm:cxn modelId="{69D0988A-928F-4AE8-9EC9-227AD65B0F87}" type="presParOf" srcId="{0C82B96A-5243-4C01-8073-269C8E85BCBC}" destId="{C0E44E61-C2D2-4AC8-AD30-E2AFA3E8E39D}" srcOrd="3" destOrd="0" presId="urn:microsoft.com/office/officeart/2005/8/layout/hProcess4"/>
    <dgm:cxn modelId="{3DBC2404-45A4-4FD8-9307-85751718F05C}" type="presParOf" srcId="{0C82B96A-5243-4C01-8073-269C8E85BCBC}" destId="{AFD86D36-25E8-4551-B232-CB19A5129796}" srcOrd="4" destOrd="0" presId="urn:microsoft.com/office/officeart/2005/8/layout/hProcess4"/>
    <dgm:cxn modelId="{A4595BB2-EC5E-4D5C-8C55-2F2E794781ED}" type="presParOf" srcId="{AB812C07-470E-43FC-B18A-DAF56F3D8CEA}" destId="{93B64701-7191-496D-BD5C-76D73ED9ECCF}" srcOrd="5" destOrd="0" presId="urn:microsoft.com/office/officeart/2005/8/layout/hProcess4"/>
    <dgm:cxn modelId="{E9317271-5130-4EA4-A2AA-4662A37826AD}" type="presParOf" srcId="{AB812C07-470E-43FC-B18A-DAF56F3D8CEA}" destId="{9FA97F36-6E86-41C4-B535-1DEA08FC3803}" srcOrd="6" destOrd="0" presId="urn:microsoft.com/office/officeart/2005/8/layout/hProcess4"/>
    <dgm:cxn modelId="{CFA6F6C1-1ACB-4C74-A10A-EE7DD98F5BF2}" type="presParOf" srcId="{9FA97F36-6E86-41C4-B535-1DEA08FC3803}" destId="{3A2D26AF-2E4B-44F3-B747-DD0613BF1E4F}" srcOrd="0" destOrd="0" presId="urn:microsoft.com/office/officeart/2005/8/layout/hProcess4"/>
    <dgm:cxn modelId="{57C3820B-F88D-450D-9424-37DB8CD5EF87}" type="presParOf" srcId="{9FA97F36-6E86-41C4-B535-1DEA08FC3803}" destId="{9828E6D6-24C4-405C-9747-3A3985283117}" srcOrd="1" destOrd="0" presId="urn:microsoft.com/office/officeart/2005/8/layout/hProcess4"/>
    <dgm:cxn modelId="{E716F2A6-395A-4E8F-9E69-B97CF083D146}" type="presParOf" srcId="{9FA97F36-6E86-41C4-B535-1DEA08FC3803}" destId="{284E8905-7704-4103-9709-085CBD05EF04}" srcOrd="2" destOrd="0" presId="urn:microsoft.com/office/officeart/2005/8/layout/hProcess4"/>
    <dgm:cxn modelId="{89771F02-9C0B-4402-970D-E1930644BE9D}" type="presParOf" srcId="{9FA97F36-6E86-41C4-B535-1DEA08FC3803}" destId="{5139A1CF-ADC6-4F35-967B-226D6EABC0DF}" srcOrd="3" destOrd="0" presId="urn:microsoft.com/office/officeart/2005/8/layout/hProcess4"/>
    <dgm:cxn modelId="{11C68D5C-7409-4A57-9CF4-BB0065D05D11}" type="presParOf" srcId="{9FA97F36-6E86-41C4-B535-1DEA08FC3803}" destId="{27DF35FC-011E-4097-9C14-BA38617AB41D}" srcOrd="4" destOrd="0" presId="urn:microsoft.com/office/officeart/2005/8/layout/hProcess4"/>
    <dgm:cxn modelId="{176F716D-0B81-4967-8F9E-C07DA1A33083}" type="presParOf" srcId="{AB812C07-470E-43FC-B18A-DAF56F3D8CEA}" destId="{7FEEDA7E-38AB-4A8E-B374-E1C724575A30}" srcOrd="7" destOrd="0" presId="urn:microsoft.com/office/officeart/2005/8/layout/hProcess4"/>
    <dgm:cxn modelId="{F49C27F6-71FB-4203-B9E4-0A3719FB435B}" type="presParOf" srcId="{AB812C07-470E-43FC-B18A-DAF56F3D8CEA}" destId="{C71DFCE6-5CCE-48A5-B0C9-842B0EDA59E0}" srcOrd="8" destOrd="0" presId="urn:microsoft.com/office/officeart/2005/8/layout/hProcess4"/>
    <dgm:cxn modelId="{934B6BDE-C58D-476C-89B4-14837A529DE3}" type="presParOf" srcId="{C71DFCE6-5CCE-48A5-B0C9-842B0EDA59E0}" destId="{A07D3E33-F702-4FBA-9269-A37EB6CB41EE}" srcOrd="0" destOrd="0" presId="urn:microsoft.com/office/officeart/2005/8/layout/hProcess4"/>
    <dgm:cxn modelId="{FA7E35EB-FB08-4C7B-8435-53ABFF9E5E1B}" type="presParOf" srcId="{C71DFCE6-5CCE-48A5-B0C9-842B0EDA59E0}" destId="{E7800FA8-290E-411A-AD28-598F70127060}" srcOrd="1" destOrd="0" presId="urn:microsoft.com/office/officeart/2005/8/layout/hProcess4"/>
    <dgm:cxn modelId="{DBBCF689-F562-4574-B693-50D4E6E90DE1}" type="presParOf" srcId="{C71DFCE6-5CCE-48A5-B0C9-842B0EDA59E0}" destId="{6B885C5F-1031-4D01-ADA5-99A7E19DA430}" srcOrd="2" destOrd="0" presId="urn:microsoft.com/office/officeart/2005/8/layout/hProcess4"/>
    <dgm:cxn modelId="{C91E8F35-4AE9-45A9-95EB-D62CFBCB89DA}" type="presParOf" srcId="{C71DFCE6-5CCE-48A5-B0C9-842B0EDA59E0}" destId="{C48E4A98-D810-4494-A3E6-2179F054C812}" srcOrd="3" destOrd="0" presId="urn:microsoft.com/office/officeart/2005/8/layout/hProcess4"/>
    <dgm:cxn modelId="{7FED19DE-084E-4955-869C-7607522A90B7}" type="presParOf" srcId="{C71DFCE6-5CCE-48A5-B0C9-842B0EDA59E0}" destId="{9F6B4640-3B25-4070-9A64-B4230EB4A275}" srcOrd="4" destOrd="0" presId="urn:microsoft.com/office/officeart/2005/8/layout/h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78194-78C1-4932-B439-94108F479A2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6873B-40B0-47CE-B9A1-CF8CB91A69B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2018 год – 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1 262,6 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C454981-153A-484C-863A-C85AD35ECB23}" type="parTrans" cxnId="{72947BDD-1CF2-43E8-873E-D9EF3EC2EC9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0E293345-D396-43D3-907D-1F92F7F41FFC}" type="sibTrans" cxnId="{72947BDD-1CF2-43E8-873E-D9EF3EC2EC97}">
      <dgm:prSet/>
      <dgm:spPr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</dgm:spPr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8EEEFC3D-738E-4DF6-A865-5831A9ACE21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2019 год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1 256,5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B49CB69-FB63-4013-AD25-C177B3720CF0}" type="par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BE6C2AF-515D-4183-BE82-C04F9F326710}" type="sib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3576440C-5CCE-4B0F-A2F7-7F789BC5B628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2020 год (оценка)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1 249,3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C08F1F49-F916-4E78-B399-A9E73D376522}" type="par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E07A18C-0659-4B68-A87E-EB788F2A2C90}" type="sib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DF36030-1E11-4A6B-8D70-1B22638CDE53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2021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1 241,0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5828E98-045F-426D-B089-4A11BEABBECC}" type="par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DEE4219A-AFEF-4DC1-A02D-F04D342663C4}" type="sib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FBBDEB94-42E1-4CA0-A2FF-179E02553869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2022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1 232,5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7D5184B7-DE95-4F02-B559-AB06EB29C037}" type="par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BEE58FD-C5B4-4CB8-A182-1BD4E72E6878}" type="sib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3B57258-9C9D-43DD-BC78-803DF4BEBFF4}">
      <dgm:prSet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2023 год (прогноз) – 1 224,1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67A43976-A8E0-4820-A5A6-7E9A9C6EB733}" type="par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C6AF9B8-0426-4E24-8AFD-7C9D9AA1B229}" type="sib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CBC83B2-0BD6-40FD-80D2-B74D44C717BB}" type="pres">
      <dgm:prSet presAssocID="{BD078194-78C1-4932-B439-94108F479A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805558-DE1B-4969-8C37-0712AE7D73BE}" type="pres">
      <dgm:prSet presAssocID="{BD078194-78C1-4932-B439-94108F479A2E}" presName="cycle" presStyleCnt="0"/>
      <dgm:spPr/>
    </dgm:pt>
    <dgm:pt modelId="{65A1CEEC-E44E-43CF-9A4C-68EBA8285929}" type="pres">
      <dgm:prSet presAssocID="{6776873B-40B0-47CE-B9A1-CF8CB91A69B1}" presName="nodeFirstNode" presStyleLbl="node1" presStyleIdx="0" presStyleCnt="6" custRadScaleRad="105695" custRadScaleInc="1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90C17-452C-4F9A-AC9F-1CB9F9EDF8B3}" type="pres">
      <dgm:prSet presAssocID="{0E293345-D396-43D3-907D-1F92F7F41FFC}" presName="sibTransFirstNode" presStyleLbl="bgShp" presStyleIdx="0" presStyleCnt="1" custAng="10605845"/>
      <dgm:spPr/>
      <dgm:t>
        <a:bodyPr/>
        <a:lstStyle/>
        <a:p>
          <a:endParaRPr lang="ru-RU"/>
        </a:p>
      </dgm:t>
    </dgm:pt>
    <dgm:pt modelId="{966ABC37-BD09-4691-9168-912D7FD378A0}" type="pres">
      <dgm:prSet presAssocID="{8EEEFC3D-738E-4DF6-A865-5831A9ACE211}" presName="nodeFollowingNodes" presStyleLbl="node1" presStyleIdx="1" presStyleCnt="6" custRadScaleRad="112833" custRadScaleInc="6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A68DD-32B1-4634-93F1-E40BA016519E}" type="pres">
      <dgm:prSet presAssocID="{3576440C-5CCE-4B0F-A2F7-7F789BC5B628}" presName="nodeFollowingNodes" presStyleLbl="node1" presStyleIdx="2" presStyleCnt="6" custScaleY="136783" custRadScaleRad="112578" custRadScaleInc="-9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82563-8E50-4838-81B3-9C63BC93C107}" type="pres">
      <dgm:prSet presAssocID="{1DF36030-1E11-4A6B-8D70-1B22638CDE53}" presName="nodeFollowingNodes" presStyleLbl="node1" presStyleIdx="3" presStyleCnt="6" custScaleY="128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BE811-B82C-46DE-856A-F60CC779AF03}" type="pres">
      <dgm:prSet presAssocID="{FBBDEB94-42E1-4CA0-A2FF-179E02553869}" presName="nodeFollowingNodes" presStyleLbl="node1" presStyleIdx="4" presStyleCnt="6" custScaleY="122733" custRadScaleRad="97034" custRadScaleInc="7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035FB-E8F0-4672-9BC8-2C27F669E95C}" type="pres">
      <dgm:prSet presAssocID="{13B57258-9C9D-43DD-BC78-803DF4BEBFF4}" presName="nodeFollowingNodes" presStyleLbl="node1" presStyleIdx="5" presStyleCnt="6" custScaleY="142038" custRadScaleRad="104170" custRadScaleInc="-1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67439E-0614-4D40-9EA5-1EA9E8EAD6C7}" srcId="{BD078194-78C1-4932-B439-94108F479A2E}" destId="{FBBDEB94-42E1-4CA0-A2FF-179E02553869}" srcOrd="4" destOrd="0" parTransId="{7D5184B7-DE95-4F02-B559-AB06EB29C037}" sibTransId="{9BEE58FD-C5B4-4CB8-A182-1BD4E72E6878}"/>
    <dgm:cxn modelId="{957F87B8-7601-4AB1-B10C-E525D83FB25B}" type="presOf" srcId="{1DF36030-1E11-4A6B-8D70-1B22638CDE53}" destId="{E9682563-8E50-4838-81B3-9C63BC93C107}" srcOrd="0" destOrd="0" presId="urn:microsoft.com/office/officeart/2005/8/layout/cycle3"/>
    <dgm:cxn modelId="{47E90E6F-C7C5-4BAA-A92F-ADEEAD63A2D1}" type="presOf" srcId="{6776873B-40B0-47CE-B9A1-CF8CB91A69B1}" destId="{65A1CEEC-E44E-43CF-9A4C-68EBA8285929}" srcOrd="0" destOrd="0" presId="urn:microsoft.com/office/officeart/2005/8/layout/cycle3"/>
    <dgm:cxn modelId="{EB64E770-EF07-44E2-BF82-369729F75B80}" type="presOf" srcId="{13B57258-9C9D-43DD-BC78-803DF4BEBFF4}" destId="{4A3035FB-E8F0-4672-9BC8-2C27F669E95C}" srcOrd="0" destOrd="0" presId="urn:microsoft.com/office/officeart/2005/8/layout/cycle3"/>
    <dgm:cxn modelId="{B8FE0CF3-79D8-44CC-A97C-F8061157D2EF}" type="presOf" srcId="{3576440C-5CCE-4B0F-A2F7-7F789BC5B628}" destId="{E8DA68DD-32B1-4634-93F1-E40BA016519E}" srcOrd="0" destOrd="0" presId="urn:microsoft.com/office/officeart/2005/8/layout/cycle3"/>
    <dgm:cxn modelId="{208ABDE9-097C-4F2B-ACC9-DD4BBA3844B9}" type="presOf" srcId="{0E293345-D396-43D3-907D-1F92F7F41FFC}" destId="{F5E90C17-452C-4F9A-AC9F-1CB9F9EDF8B3}" srcOrd="0" destOrd="0" presId="urn:microsoft.com/office/officeart/2005/8/layout/cycle3"/>
    <dgm:cxn modelId="{BAC3766F-F32A-4A16-8154-A73990015D2B}" type="presOf" srcId="{8EEEFC3D-738E-4DF6-A865-5831A9ACE211}" destId="{966ABC37-BD09-4691-9168-912D7FD378A0}" srcOrd="0" destOrd="0" presId="urn:microsoft.com/office/officeart/2005/8/layout/cycle3"/>
    <dgm:cxn modelId="{308D6AC3-E7D4-49F8-B118-A1C0ED2095CB}" srcId="{BD078194-78C1-4932-B439-94108F479A2E}" destId="{3576440C-5CCE-4B0F-A2F7-7F789BC5B628}" srcOrd="2" destOrd="0" parTransId="{C08F1F49-F916-4E78-B399-A9E73D376522}" sibTransId="{9E07A18C-0659-4B68-A87E-EB788F2A2C90}"/>
    <dgm:cxn modelId="{C560566C-7777-4709-A03F-C1074C7A23F8}" type="presOf" srcId="{BD078194-78C1-4932-B439-94108F479A2E}" destId="{CCBC83B2-0BD6-40FD-80D2-B74D44C717BB}" srcOrd="0" destOrd="0" presId="urn:microsoft.com/office/officeart/2005/8/layout/cycle3"/>
    <dgm:cxn modelId="{107C889E-5BBF-48AC-A953-313EAD1D405A}" srcId="{BD078194-78C1-4932-B439-94108F479A2E}" destId="{8EEEFC3D-738E-4DF6-A865-5831A9ACE211}" srcOrd="1" destOrd="0" parTransId="{8B49CB69-FB63-4013-AD25-C177B3720CF0}" sibTransId="{CBE6C2AF-515D-4183-BE82-C04F9F326710}"/>
    <dgm:cxn modelId="{B5B379C5-97EC-424E-ACEF-5E97D9866CB3}" type="presOf" srcId="{FBBDEB94-42E1-4CA0-A2FF-179E02553869}" destId="{69ABE811-B82C-46DE-856A-F60CC779AF03}" srcOrd="0" destOrd="0" presId="urn:microsoft.com/office/officeart/2005/8/layout/cycle3"/>
    <dgm:cxn modelId="{C907B254-ADE6-4B63-A09E-8FA6842D0CB4}" srcId="{BD078194-78C1-4932-B439-94108F479A2E}" destId="{1DF36030-1E11-4A6B-8D70-1B22638CDE53}" srcOrd="3" destOrd="0" parTransId="{D5828E98-045F-426D-B089-4A11BEABBECC}" sibTransId="{DEE4219A-AFEF-4DC1-A02D-F04D342663C4}"/>
    <dgm:cxn modelId="{E6320309-2331-4556-B065-6B0F9E50F063}" srcId="{BD078194-78C1-4932-B439-94108F479A2E}" destId="{13B57258-9C9D-43DD-BC78-803DF4BEBFF4}" srcOrd="5" destOrd="0" parTransId="{67A43976-A8E0-4820-A5A6-7E9A9C6EB733}" sibTransId="{1C6AF9B8-0426-4E24-8AFD-7C9D9AA1B229}"/>
    <dgm:cxn modelId="{72947BDD-1CF2-43E8-873E-D9EF3EC2EC97}" srcId="{BD078194-78C1-4932-B439-94108F479A2E}" destId="{6776873B-40B0-47CE-B9A1-CF8CB91A69B1}" srcOrd="0" destOrd="0" parTransId="{8C454981-153A-484C-863A-C85AD35ECB23}" sibTransId="{0E293345-D396-43D3-907D-1F92F7F41FFC}"/>
    <dgm:cxn modelId="{D1695F18-9EA9-47DE-A326-55EC406263A6}" type="presParOf" srcId="{CCBC83B2-0BD6-40FD-80D2-B74D44C717BB}" destId="{B9805558-DE1B-4969-8C37-0712AE7D73BE}" srcOrd="0" destOrd="0" presId="urn:microsoft.com/office/officeart/2005/8/layout/cycle3"/>
    <dgm:cxn modelId="{20ED1CD4-55E2-4E28-8F87-2FC2CD830DE7}" type="presParOf" srcId="{B9805558-DE1B-4969-8C37-0712AE7D73BE}" destId="{65A1CEEC-E44E-43CF-9A4C-68EBA8285929}" srcOrd="0" destOrd="0" presId="urn:microsoft.com/office/officeart/2005/8/layout/cycle3"/>
    <dgm:cxn modelId="{CAA04CC0-41D4-4A50-A884-0577F3B699CB}" type="presParOf" srcId="{B9805558-DE1B-4969-8C37-0712AE7D73BE}" destId="{F5E90C17-452C-4F9A-AC9F-1CB9F9EDF8B3}" srcOrd="1" destOrd="0" presId="urn:microsoft.com/office/officeart/2005/8/layout/cycle3"/>
    <dgm:cxn modelId="{7393E4FC-032B-45F9-BA71-AE915C10809D}" type="presParOf" srcId="{B9805558-DE1B-4969-8C37-0712AE7D73BE}" destId="{966ABC37-BD09-4691-9168-912D7FD378A0}" srcOrd="2" destOrd="0" presId="urn:microsoft.com/office/officeart/2005/8/layout/cycle3"/>
    <dgm:cxn modelId="{8C171F34-B455-4A1E-B0FC-987810A77761}" type="presParOf" srcId="{B9805558-DE1B-4969-8C37-0712AE7D73BE}" destId="{E8DA68DD-32B1-4634-93F1-E40BA016519E}" srcOrd="3" destOrd="0" presId="urn:microsoft.com/office/officeart/2005/8/layout/cycle3"/>
    <dgm:cxn modelId="{D548290A-0508-4937-B9C3-0C8125EC142B}" type="presParOf" srcId="{B9805558-DE1B-4969-8C37-0712AE7D73BE}" destId="{E9682563-8E50-4838-81B3-9C63BC93C107}" srcOrd="4" destOrd="0" presId="urn:microsoft.com/office/officeart/2005/8/layout/cycle3"/>
    <dgm:cxn modelId="{6B98509F-7E76-4D19-B621-03F81B1156C0}" type="presParOf" srcId="{B9805558-DE1B-4969-8C37-0712AE7D73BE}" destId="{69ABE811-B82C-46DE-856A-F60CC779AF03}" srcOrd="5" destOrd="0" presId="urn:microsoft.com/office/officeart/2005/8/layout/cycle3"/>
    <dgm:cxn modelId="{DB63BD84-9D0A-4778-867E-29D4AC8FBD8B}" type="presParOf" srcId="{B9805558-DE1B-4969-8C37-0712AE7D73BE}" destId="{4A3035FB-E8F0-4672-9BC8-2C27F669E95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0B37CD-5B05-4B81-94DF-A588AE729C4A}" type="doc">
      <dgm:prSet loTypeId="urn:microsoft.com/office/officeart/2005/8/layout/cycle3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F0CA428-4CA5-4A0B-82EB-09F22075484D}">
      <dgm:prSet phldrT="[Текст]" custT="1"/>
      <dgm:spPr>
        <a:ln>
          <a:solidFill>
            <a:srgbClr val="FF9999"/>
          </a:solidFill>
        </a:ln>
      </dgm:spPr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ГП «Развитие здравоохранения в ЯО»   </a:t>
          </a:r>
          <a:r>
            <a:rPr lang="ru-RU" sz="8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2,8 млн. руб</a:t>
          </a:r>
          <a:r>
            <a:rPr lang="ru-RU" sz="7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.</a:t>
          </a:r>
          <a:endParaRPr lang="ru-RU" sz="700" b="1" dirty="0">
            <a:solidFill>
              <a:schemeClr val="accent3">
                <a:lumMod val="50000"/>
              </a:schemeClr>
            </a:solidFill>
          </a:endParaRPr>
        </a:p>
      </dgm:t>
    </dgm:pt>
    <dgm:pt modelId="{BF6D4B0F-2A89-400C-923B-FA3EC980F176}" type="parTrans" cxnId="{E45B5BEB-E65B-44C9-BEB9-DDF29E3A4EC7}">
      <dgm:prSet/>
      <dgm:spPr/>
      <dgm:t>
        <a:bodyPr/>
        <a:lstStyle/>
        <a:p>
          <a:endParaRPr lang="ru-RU"/>
        </a:p>
      </dgm:t>
    </dgm:pt>
    <dgm:pt modelId="{AF0A29C8-F02C-4B4B-965D-626869E56342}" type="sibTrans" cxnId="{E45B5BEB-E65B-44C9-BEB9-DDF29E3A4EC7}">
      <dgm:prSet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endParaRPr lang="ru-RU"/>
        </a:p>
      </dgm:t>
    </dgm:pt>
    <dgm:pt modelId="{94A3DC94-6F7E-4BF2-907B-56A5C52A4323}">
      <dgm:prSet phldrT="[Текст]" custT="1"/>
      <dgm:spPr>
        <a:ln>
          <a:solidFill>
            <a:srgbClr val="FF9999"/>
          </a:solidFill>
        </a:ln>
      </dgm:spPr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ГП «Развитие образования и молодежная политика в ЯО»</a:t>
          </a:r>
        </a:p>
        <a:p>
          <a:r>
            <a:rPr lang="ru-RU" sz="8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1 158,6 млн. руб.</a:t>
          </a:r>
          <a:endParaRPr lang="ru-RU" sz="800" b="1" dirty="0">
            <a:solidFill>
              <a:schemeClr val="accent3">
                <a:lumMod val="50000"/>
              </a:schemeClr>
            </a:solidFill>
          </a:endParaRPr>
        </a:p>
      </dgm:t>
    </dgm:pt>
    <dgm:pt modelId="{F7AF3365-D0FC-4948-AE96-4642618E234F}" type="parTrans" cxnId="{B54BDEE8-F9AE-4D66-A83B-F4DDA6A47AD2}">
      <dgm:prSet/>
      <dgm:spPr/>
      <dgm:t>
        <a:bodyPr/>
        <a:lstStyle/>
        <a:p>
          <a:endParaRPr lang="ru-RU"/>
        </a:p>
      </dgm:t>
    </dgm:pt>
    <dgm:pt modelId="{5C21F26B-012F-4DF7-B792-ED6DCE80B3C5}" type="sibTrans" cxnId="{B54BDEE8-F9AE-4D66-A83B-F4DDA6A47AD2}">
      <dgm:prSet/>
      <dgm:spPr/>
      <dgm:t>
        <a:bodyPr/>
        <a:lstStyle/>
        <a:p>
          <a:endParaRPr lang="ru-RU"/>
        </a:p>
      </dgm:t>
    </dgm:pt>
    <dgm:pt modelId="{B02161FF-1C0F-4574-88F1-2C0AE38F1C09}">
      <dgm:prSet phldrT="[Текст]" custT="1"/>
      <dgm:spPr>
        <a:ln>
          <a:solidFill>
            <a:srgbClr val="FF9999"/>
          </a:solidFill>
        </a:ln>
      </dgm:spPr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ГП «Социальная поддержка населения ЯО»</a:t>
          </a:r>
        </a:p>
        <a:p>
          <a:r>
            <a:rPr lang="ru-RU" sz="8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5 024,9 млн. руб.</a:t>
          </a:r>
          <a:endParaRPr lang="ru-RU" sz="800" b="1" dirty="0">
            <a:solidFill>
              <a:schemeClr val="accent3">
                <a:lumMod val="50000"/>
              </a:schemeClr>
            </a:solidFill>
          </a:endParaRPr>
        </a:p>
      </dgm:t>
    </dgm:pt>
    <dgm:pt modelId="{C6E9CB13-F059-41C8-89F1-C7E3B1CDC4CD}" type="parTrans" cxnId="{46AFF346-BE69-4EE2-AEE4-1DAA461578FF}">
      <dgm:prSet/>
      <dgm:spPr/>
      <dgm:t>
        <a:bodyPr/>
        <a:lstStyle/>
        <a:p>
          <a:endParaRPr lang="ru-RU"/>
        </a:p>
      </dgm:t>
    </dgm:pt>
    <dgm:pt modelId="{FC5A4EFA-F030-491B-AA9F-9910FD56E1D2}" type="sibTrans" cxnId="{46AFF346-BE69-4EE2-AEE4-1DAA461578FF}">
      <dgm:prSet/>
      <dgm:spPr/>
      <dgm:t>
        <a:bodyPr/>
        <a:lstStyle/>
        <a:p>
          <a:endParaRPr lang="ru-RU"/>
        </a:p>
      </dgm:t>
    </dgm:pt>
    <dgm:pt modelId="{A36F334B-0479-4234-9FBA-5C7805E97892}">
      <dgm:prSet phldrT="[Текст]" custT="1"/>
      <dgm:spPr>
        <a:ln>
          <a:solidFill>
            <a:srgbClr val="FF9999"/>
          </a:solidFill>
        </a:ln>
      </dgm:spPr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ПП «Стимулирование развития жил. строительства на территории ЯО»</a:t>
          </a:r>
        </a:p>
        <a:p>
          <a:r>
            <a:rPr lang="ru-RU" sz="8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415,2 млн. руб.</a:t>
          </a:r>
          <a:endParaRPr lang="ru-RU" sz="800" b="1" dirty="0">
            <a:solidFill>
              <a:schemeClr val="accent3">
                <a:lumMod val="50000"/>
              </a:schemeClr>
            </a:solidFill>
          </a:endParaRPr>
        </a:p>
      </dgm:t>
    </dgm:pt>
    <dgm:pt modelId="{BF9C8DF7-081F-432E-AFE2-FAC3A67F420E}" type="parTrans" cxnId="{7EA7C191-32B4-4269-AF88-E61954AB1165}">
      <dgm:prSet/>
      <dgm:spPr/>
      <dgm:t>
        <a:bodyPr/>
        <a:lstStyle/>
        <a:p>
          <a:endParaRPr lang="ru-RU"/>
        </a:p>
      </dgm:t>
    </dgm:pt>
    <dgm:pt modelId="{98317F2B-9F18-4757-9F8F-0860D218C002}" type="sibTrans" cxnId="{7EA7C191-32B4-4269-AF88-E61954AB1165}">
      <dgm:prSet/>
      <dgm:spPr/>
      <dgm:t>
        <a:bodyPr/>
        <a:lstStyle/>
        <a:p>
          <a:endParaRPr lang="ru-RU"/>
        </a:p>
      </dgm:t>
    </dgm:pt>
    <dgm:pt modelId="{7F33C88B-FD7A-4484-A21B-A56F20845D84}">
      <dgm:prSet phldrT="[Текст]" custT="1"/>
      <dgm:spPr>
        <a:ln>
          <a:solidFill>
            <a:srgbClr val="FF9999"/>
          </a:solidFill>
        </a:ln>
      </dgm:spPr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ВЦП департамента культуры ЯО</a:t>
          </a:r>
        </a:p>
        <a:p>
          <a:r>
            <a:rPr lang="ru-RU" sz="8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1,6 млн. руб.</a:t>
          </a:r>
          <a:endParaRPr lang="ru-RU" sz="800" b="1" dirty="0">
            <a:solidFill>
              <a:schemeClr val="accent3">
                <a:lumMod val="50000"/>
              </a:schemeClr>
            </a:solidFill>
          </a:endParaRPr>
        </a:p>
      </dgm:t>
    </dgm:pt>
    <dgm:pt modelId="{09989216-1FED-42B4-BBE9-512A33347FF3}" type="parTrans" cxnId="{66292FD4-0541-4A99-964B-03F0E2053093}">
      <dgm:prSet/>
      <dgm:spPr/>
      <dgm:t>
        <a:bodyPr/>
        <a:lstStyle/>
        <a:p>
          <a:endParaRPr lang="ru-RU"/>
        </a:p>
      </dgm:t>
    </dgm:pt>
    <dgm:pt modelId="{134B1881-9A75-472B-B88E-DE2D862BB0AB}" type="sibTrans" cxnId="{66292FD4-0541-4A99-964B-03F0E2053093}">
      <dgm:prSet/>
      <dgm:spPr/>
      <dgm:t>
        <a:bodyPr/>
        <a:lstStyle/>
        <a:p>
          <a:endParaRPr lang="ru-RU"/>
        </a:p>
      </dgm:t>
    </dgm:pt>
    <dgm:pt modelId="{9FCD6533-7592-41BE-B477-D262EDE2AA61}" type="pres">
      <dgm:prSet presAssocID="{DC0B37CD-5B05-4B81-94DF-A588AE729C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7C897B-54B2-4FB0-888C-EE803537B9ED}" type="pres">
      <dgm:prSet presAssocID="{DC0B37CD-5B05-4B81-94DF-A588AE729C4A}" presName="cycle" presStyleCnt="0"/>
      <dgm:spPr/>
    </dgm:pt>
    <dgm:pt modelId="{777EBFC3-9E07-40AF-9C85-05744711639F}" type="pres">
      <dgm:prSet presAssocID="{5F0CA428-4CA5-4A0B-82EB-09F22075484D}" presName="nodeFirstNode" presStyleLbl="node1" presStyleIdx="0" presStyleCnt="5" custScaleX="97011" custScaleY="116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5D460-21C7-435F-A180-47F01458405B}" type="pres">
      <dgm:prSet presAssocID="{AF0A29C8-F02C-4B4B-965D-626869E56342}" presName="sibTransFirstNode" presStyleLbl="bgShp" presStyleIdx="0" presStyleCnt="1" custLinFactNeighborX="58" custLinFactNeighborY="2009"/>
      <dgm:spPr/>
      <dgm:t>
        <a:bodyPr/>
        <a:lstStyle/>
        <a:p>
          <a:endParaRPr lang="ru-RU"/>
        </a:p>
      </dgm:t>
    </dgm:pt>
    <dgm:pt modelId="{96895A52-6ADE-46C2-9C56-966A8568A466}" type="pres">
      <dgm:prSet presAssocID="{94A3DC94-6F7E-4BF2-907B-56A5C52A4323}" presName="nodeFollowingNodes" presStyleLbl="node1" presStyleIdx="1" presStyleCnt="5" custScaleX="97011" custScaleY="116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8A6BE-0977-42D3-A73F-4924288EC82B}" type="pres">
      <dgm:prSet presAssocID="{B02161FF-1C0F-4574-88F1-2C0AE38F1C09}" presName="nodeFollowingNodes" presStyleLbl="node1" presStyleIdx="2" presStyleCnt="5" custScaleX="97011" custScaleY="116413" custRadScaleRad="100224" custRadScaleInc="-19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F80AC-F285-4087-889F-6D24B254F988}" type="pres">
      <dgm:prSet presAssocID="{A36F334B-0479-4234-9FBA-5C7805E97892}" presName="nodeFollowingNodes" presStyleLbl="node1" presStyleIdx="3" presStyleCnt="5" custScaleX="97011" custScaleY="116413" custRadScaleRad="94578" custRadScaleInc="12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F87A5-4F8B-4BDF-89A8-5D57C80F6F6D}" type="pres">
      <dgm:prSet presAssocID="{7F33C88B-FD7A-4484-A21B-A56F20845D84}" presName="nodeFollowingNodes" presStyleLbl="node1" presStyleIdx="4" presStyleCnt="5" custScaleX="97011" custScaleY="116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CB49CE-0916-436A-B63F-362F98DDAA0C}" type="presOf" srcId="{AF0A29C8-F02C-4B4B-965D-626869E56342}" destId="{B365D460-21C7-435F-A180-47F01458405B}" srcOrd="0" destOrd="0" presId="urn:microsoft.com/office/officeart/2005/8/layout/cycle3"/>
    <dgm:cxn modelId="{38CB365D-C640-4DF8-8897-90D4F93F3689}" type="presOf" srcId="{94A3DC94-6F7E-4BF2-907B-56A5C52A4323}" destId="{96895A52-6ADE-46C2-9C56-966A8568A466}" srcOrd="0" destOrd="0" presId="urn:microsoft.com/office/officeart/2005/8/layout/cycle3"/>
    <dgm:cxn modelId="{C98CA6E3-D147-47A8-AB53-9CB547C204F4}" type="presOf" srcId="{DC0B37CD-5B05-4B81-94DF-A588AE729C4A}" destId="{9FCD6533-7592-41BE-B477-D262EDE2AA61}" srcOrd="0" destOrd="0" presId="urn:microsoft.com/office/officeart/2005/8/layout/cycle3"/>
    <dgm:cxn modelId="{99E42C6D-0794-4381-BFBD-7F990F9943D0}" type="presOf" srcId="{A36F334B-0479-4234-9FBA-5C7805E97892}" destId="{376F80AC-F285-4087-889F-6D24B254F988}" srcOrd="0" destOrd="0" presId="urn:microsoft.com/office/officeart/2005/8/layout/cycle3"/>
    <dgm:cxn modelId="{E45B5BEB-E65B-44C9-BEB9-DDF29E3A4EC7}" srcId="{DC0B37CD-5B05-4B81-94DF-A588AE729C4A}" destId="{5F0CA428-4CA5-4A0B-82EB-09F22075484D}" srcOrd="0" destOrd="0" parTransId="{BF6D4B0F-2A89-400C-923B-FA3EC980F176}" sibTransId="{AF0A29C8-F02C-4B4B-965D-626869E56342}"/>
    <dgm:cxn modelId="{55E7D9F6-FF4C-4657-8090-420FE7FE3CBA}" type="presOf" srcId="{B02161FF-1C0F-4574-88F1-2C0AE38F1C09}" destId="{DD58A6BE-0977-42D3-A73F-4924288EC82B}" srcOrd="0" destOrd="0" presId="urn:microsoft.com/office/officeart/2005/8/layout/cycle3"/>
    <dgm:cxn modelId="{B54BDEE8-F9AE-4D66-A83B-F4DDA6A47AD2}" srcId="{DC0B37CD-5B05-4B81-94DF-A588AE729C4A}" destId="{94A3DC94-6F7E-4BF2-907B-56A5C52A4323}" srcOrd="1" destOrd="0" parTransId="{F7AF3365-D0FC-4948-AE96-4642618E234F}" sibTransId="{5C21F26B-012F-4DF7-B792-ED6DCE80B3C5}"/>
    <dgm:cxn modelId="{7EA7C191-32B4-4269-AF88-E61954AB1165}" srcId="{DC0B37CD-5B05-4B81-94DF-A588AE729C4A}" destId="{A36F334B-0479-4234-9FBA-5C7805E97892}" srcOrd="3" destOrd="0" parTransId="{BF9C8DF7-081F-432E-AFE2-FAC3A67F420E}" sibTransId="{98317F2B-9F18-4757-9F8F-0860D218C002}"/>
    <dgm:cxn modelId="{46AFF346-BE69-4EE2-AEE4-1DAA461578FF}" srcId="{DC0B37CD-5B05-4B81-94DF-A588AE729C4A}" destId="{B02161FF-1C0F-4574-88F1-2C0AE38F1C09}" srcOrd="2" destOrd="0" parTransId="{C6E9CB13-F059-41C8-89F1-C7E3B1CDC4CD}" sibTransId="{FC5A4EFA-F030-491B-AA9F-9910FD56E1D2}"/>
    <dgm:cxn modelId="{66292FD4-0541-4A99-964B-03F0E2053093}" srcId="{DC0B37CD-5B05-4B81-94DF-A588AE729C4A}" destId="{7F33C88B-FD7A-4484-A21B-A56F20845D84}" srcOrd="4" destOrd="0" parTransId="{09989216-1FED-42B4-BBE9-512A33347FF3}" sibTransId="{134B1881-9A75-472B-B88E-DE2D862BB0AB}"/>
    <dgm:cxn modelId="{F2E3E106-1196-473A-BD12-B87B7655AB9D}" type="presOf" srcId="{7F33C88B-FD7A-4484-A21B-A56F20845D84}" destId="{75FF87A5-4F8B-4BDF-89A8-5D57C80F6F6D}" srcOrd="0" destOrd="0" presId="urn:microsoft.com/office/officeart/2005/8/layout/cycle3"/>
    <dgm:cxn modelId="{561CB444-F036-4FA9-A9D6-A9F5FD46568E}" type="presOf" srcId="{5F0CA428-4CA5-4A0B-82EB-09F22075484D}" destId="{777EBFC3-9E07-40AF-9C85-05744711639F}" srcOrd="0" destOrd="0" presId="urn:microsoft.com/office/officeart/2005/8/layout/cycle3"/>
    <dgm:cxn modelId="{81406BA8-15E7-47C4-B6A4-94B510A80488}" type="presParOf" srcId="{9FCD6533-7592-41BE-B477-D262EDE2AA61}" destId="{D77C897B-54B2-4FB0-888C-EE803537B9ED}" srcOrd="0" destOrd="0" presId="urn:microsoft.com/office/officeart/2005/8/layout/cycle3"/>
    <dgm:cxn modelId="{760CC69B-1D8F-428A-8876-3BFD77206481}" type="presParOf" srcId="{D77C897B-54B2-4FB0-888C-EE803537B9ED}" destId="{777EBFC3-9E07-40AF-9C85-05744711639F}" srcOrd="0" destOrd="0" presId="urn:microsoft.com/office/officeart/2005/8/layout/cycle3"/>
    <dgm:cxn modelId="{D60B40EE-7308-4075-B054-071DC97F839A}" type="presParOf" srcId="{D77C897B-54B2-4FB0-888C-EE803537B9ED}" destId="{B365D460-21C7-435F-A180-47F01458405B}" srcOrd="1" destOrd="0" presId="urn:microsoft.com/office/officeart/2005/8/layout/cycle3"/>
    <dgm:cxn modelId="{FA01324E-70E1-47BD-A6AA-5316AF250CFE}" type="presParOf" srcId="{D77C897B-54B2-4FB0-888C-EE803537B9ED}" destId="{96895A52-6ADE-46C2-9C56-966A8568A466}" srcOrd="2" destOrd="0" presId="urn:microsoft.com/office/officeart/2005/8/layout/cycle3"/>
    <dgm:cxn modelId="{CC178EF2-1111-4274-8C4E-A215DF8EAD5F}" type="presParOf" srcId="{D77C897B-54B2-4FB0-888C-EE803537B9ED}" destId="{DD58A6BE-0977-42D3-A73F-4924288EC82B}" srcOrd="3" destOrd="0" presId="urn:microsoft.com/office/officeart/2005/8/layout/cycle3"/>
    <dgm:cxn modelId="{F8839828-9CE9-4EAF-BDAD-DCB740BBA6D9}" type="presParOf" srcId="{D77C897B-54B2-4FB0-888C-EE803537B9ED}" destId="{376F80AC-F285-4087-889F-6D24B254F988}" srcOrd="4" destOrd="0" presId="urn:microsoft.com/office/officeart/2005/8/layout/cycle3"/>
    <dgm:cxn modelId="{94A92C2E-3FC6-4E26-A939-432CC892808C}" type="presParOf" srcId="{D77C897B-54B2-4FB0-888C-EE803537B9ED}" destId="{75FF87A5-4F8B-4BDF-89A8-5D57C80F6F6D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A4579F-A820-4266-BF8C-A942FF508D7D}" type="doc">
      <dgm:prSet loTypeId="urn:microsoft.com/office/officeart/2005/8/layout/vList2" loCatId="list" qsTypeId="urn:microsoft.com/office/officeart/2005/8/quickstyle/3d4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1E9048B-206E-40F5-988D-B14FA4DF6C22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</a:rPr>
            <a:t>Формирование комфортной городской среды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ED5F70E-7004-4E6B-B1B8-844DC3283C50}" type="parTrans" cxnId="{EAC9A3EF-F2C3-43C1-8ACA-83B7F4A17844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151234A8-F4AB-42C6-B6F7-33A30C50615F}" type="sibTrans" cxnId="{EAC9A3EF-F2C3-43C1-8ACA-83B7F4A17844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53048B02-7C92-4823-A325-3018F73B424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</a:rPr>
            <a:t>Приоритетные проекты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985F1E0-B5B7-4729-907A-4158C7AA4B53}" type="parTrans" cxnId="{0090FA13-4D76-4A07-BEA1-A9605D0C624B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ACD0256B-A540-4DA9-946C-65A9ACD2E472}" type="sibTrans" cxnId="{0090FA13-4D76-4A07-BEA1-A9605D0C624B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2604200B-5500-4B71-8631-07D49D4E87AF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</a:rPr>
            <a:t>Школьное инициативное бюджетирование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6A7C583-C4AD-49FE-9049-75DA16B05B2B}" type="parTrans" cxnId="{A74BD43D-A87F-4F10-9CD2-2722CBFF37CB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A325BEB5-DDD7-4559-B447-2BCE355DBF3A}" type="sibTrans" cxnId="{A74BD43D-A87F-4F10-9CD2-2722CBFF37CB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E4BB6C19-0564-40FB-82D9-BD9B7C407FA0}">
      <dgm:prSet phldrT="[Текст]"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147 проектов на сумму 473 </a:t>
          </a:r>
          <a:r>
            <a:rPr lang="ru-RU" sz="1000" dirty="0" err="1" smtClean="0">
              <a:latin typeface="Arial Narrow" panose="020B0606020202030204" pitchFamily="34" charset="0"/>
            </a:rPr>
            <a:t>млн.руб</a:t>
          </a:r>
          <a:r>
            <a:rPr lang="ru-RU" sz="1000" dirty="0" smtClean="0">
              <a:latin typeface="Arial Narrow" panose="020B0606020202030204" pitchFamily="34" charset="0"/>
            </a:rPr>
            <a:t>.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53C584DF-C88A-43B6-A38A-592246C020A2}" type="parTrans" cxnId="{F67D7DE0-AD98-4E6F-8117-B47C15C327F8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6FAFB3C3-17F8-4D91-9ED1-91ACBC57A520}" type="sibTrans" cxnId="{F67D7DE0-AD98-4E6F-8117-B47C15C327F8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657E97A6-C384-4F94-949B-DC626D23701B}">
      <dgm:prSet phldrT="[Текст]"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46 проектов на сумму 293 </a:t>
          </a:r>
          <a:r>
            <a:rPr lang="ru-RU" sz="1000" dirty="0" err="1" smtClean="0">
              <a:latin typeface="Arial Narrow" panose="020B0606020202030204" pitchFamily="34" charset="0"/>
            </a:rPr>
            <a:t>млн.руб</a:t>
          </a:r>
          <a:r>
            <a:rPr lang="ru-RU" sz="1000" dirty="0" smtClean="0">
              <a:latin typeface="Arial Narrow" panose="020B0606020202030204" pitchFamily="34" charset="0"/>
            </a:rPr>
            <a:t>.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7D477A9E-DDBA-4923-948A-86E79ACDEA29}" type="parTrans" cxnId="{81613B2A-D57F-487B-8DF3-2589FB81EA22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AD2C71B7-2CFE-40A3-9449-3F04DA2F7BFB}" type="sibTrans" cxnId="{81613B2A-D57F-487B-8DF3-2589FB81EA22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ABFF38CD-1FEE-415A-9EA0-0D376E853D52}">
      <dgm:prSet phldrT="[Текст]"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10 проектов на сумму 10 </a:t>
          </a:r>
          <a:r>
            <a:rPr lang="ru-RU" sz="1000" dirty="0" err="1" smtClean="0">
              <a:latin typeface="Arial Narrow" panose="020B0606020202030204" pitchFamily="34" charset="0"/>
            </a:rPr>
            <a:t>млн.руб</a:t>
          </a:r>
          <a:r>
            <a:rPr lang="ru-RU" sz="1000" dirty="0" smtClean="0">
              <a:latin typeface="Arial Narrow" panose="020B0606020202030204" pitchFamily="34" charset="0"/>
            </a:rPr>
            <a:t>.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569B3146-EF12-4A65-977D-7E5E7A1F5C08}" type="parTrans" cxnId="{D20E0B19-0967-4FC4-BAB8-ECAB829A487E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9B13C7AA-4DFC-4B3F-9DF1-C6AF46AB2569}" type="sibTrans" cxnId="{D20E0B19-0967-4FC4-BAB8-ECAB829A487E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F65CE3DB-2601-40A4-9804-A0B55BE041A8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</a:rPr>
            <a:t>Поддержка местных инициатив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552AA13-199F-4521-A6CA-3E5385A51DF1}" type="parTrans" cxnId="{EA8EBF41-F764-43F6-8D11-51754C7B923F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3C6C731D-5EE7-4A14-B98C-5A48DED85723}" type="sibTrans" cxnId="{EA8EBF41-F764-43F6-8D11-51754C7B923F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687907DA-42EC-42DD-B246-A45BA4BBC6F1}">
      <dgm:prSet phldrT="[Текст]"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Запланировано 180 </a:t>
          </a:r>
          <a:r>
            <a:rPr lang="ru-RU" sz="1000" dirty="0" err="1" smtClean="0">
              <a:latin typeface="Arial Narrow" panose="020B0606020202030204" pitchFamily="34" charset="0"/>
            </a:rPr>
            <a:t>млн.руб</a:t>
          </a:r>
          <a:r>
            <a:rPr lang="ru-RU" sz="1000" dirty="0" smtClean="0">
              <a:latin typeface="Arial Narrow" panose="020B0606020202030204" pitchFamily="34" charset="0"/>
            </a:rPr>
            <a:t>. Утверждение результатов конкурсного отбора до 01.03.2020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996D4CA4-350C-4BD7-8148-198058EFB9CC}" type="parTrans" cxnId="{08171B62-6C17-4575-ACEC-8BCEBBBFBE2B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7917FAA5-F30F-421A-AC87-CF455C41FC5F}" type="sibTrans" cxnId="{08171B62-6C17-4575-ACEC-8BCEBBBFBE2B}">
      <dgm:prSet/>
      <dgm:spPr/>
      <dgm:t>
        <a:bodyPr/>
        <a:lstStyle/>
        <a:p>
          <a:endParaRPr lang="ru-RU" sz="2800">
            <a:latin typeface="Arial Narrow" panose="020B0606020202030204" pitchFamily="34" charset="0"/>
          </a:endParaRPr>
        </a:p>
      </dgm:t>
    </dgm:pt>
    <dgm:pt modelId="{EECEC272-2841-4F77-81F4-23CF95C7A4B9}" type="pres">
      <dgm:prSet presAssocID="{77A4579F-A820-4266-BF8C-A942FF508D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C1C59A-0BC6-49FE-A1FD-12ABFF545AB4}" type="pres">
      <dgm:prSet presAssocID="{A1E9048B-206E-40F5-988D-B14FA4DF6C2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3F03D1-D638-4365-874A-80554E870926}" type="pres">
      <dgm:prSet presAssocID="{A1E9048B-206E-40F5-988D-B14FA4DF6C22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26129-BA6B-4473-BAA1-A78DE0A0118A}" type="pres">
      <dgm:prSet presAssocID="{53048B02-7C92-4823-A325-3018F73B424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0CCD1-FDE5-4766-AB4D-5B0A58DCA828}" type="pres">
      <dgm:prSet presAssocID="{53048B02-7C92-4823-A325-3018F73B4244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74963-980D-4799-B930-5C63E8C247A9}" type="pres">
      <dgm:prSet presAssocID="{2604200B-5500-4B71-8631-07D49D4E87A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D4CA5-71E9-4EF6-818F-36722A8D6EA2}" type="pres">
      <dgm:prSet presAssocID="{2604200B-5500-4B71-8631-07D49D4E87AF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DECDE-8CC4-42D5-BE0D-4EDAD8619B1A}" type="pres">
      <dgm:prSet presAssocID="{F65CE3DB-2601-40A4-9804-A0B55BE041A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D8F49-2BE3-443E-8D75-2D6700F73A0B}" type="pres">
      <dgm:prSet presAssocID="{F65CE3DB-2601-40A4-9804-A0B55BE041A8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35741A-52AE-4666-83C6-C4B7D854CECC}" type="presOf" srcId="{53048B02-7C92-4823-A325-3018F73B4244}" destId="{9AC26129-BA6B-4473-BAA1-A78DE0A0118A}" srcOrd="0" destOrd="0" presId="urn:microsoft.com/office/officeart/2005/8/layout/vList2"/>
    <dgm:cxn modelId="{BFA4553A-7AB8-4B83-B778-85174A4CEA9A}" type="presOf" srcId="{77A4579F-A820-4266-BF8C-A942FF508D7D}" destId="{EECEC272-2841-4F77-81F4-23CF95C7A4B9}" srcOrd="0" destOrd="0" presId="urn:microsoft.com/office/officeart/2005/8/layout/vList2"/>
    <dgm:cxn modelId="{88B608D2-0328-4A78-B929-13FFE12CAA67}" type="presOf" srcId="{E4BB6C19-0564-40FB-82D9-BD9B7C407FA0}" destId="{503F03D1-D638-4365-874A-80554E870926}" srcOrd="0" destOrd="0" presId="urn:microsoft.com/office/officeart/2005/8/layout/vList2"/>
    <dgm:cxn modelId="{EAC9A3EF-F2C3-43C1-8ACA-83B7F4A17844}" srcId="{77A4579F-A820-4266-BF8C-A942FF508D7D}" destId="{A1E9048B-206E-40F5-988D-B14FA4DF6C22}" srcOrd="0" destOrd="0" parTransId="{0ED5F70E-7004-4E6B-B1B8-844DC3283C50}" sibTransId="{151234A8-F4AB-42C6-B6F7-33A30C50615F}"/>
    <dgm:cxn modelId="{0090FA13-4D76-4A07-BEA1-A9605D0C624B}" srcId="{77A4579F-A820-4266-BF8C-A942FF508D7D}" destId="{53048B02-7C92-4823-A325-3018F73B4244}" srcOrd="1" destOrd="0" parTransId="{9985F1E0-B5B7-4729-907A-4158C7AA4B53}" sibTransId="{ACD0256B-A540-4DA9-946C-65A9ACD2E472}"/>
    <dgm:cxn modelId="{F67D7DE0-AD98-4E6F-8117-B47C15C327F8}" srcId="{A1E9048B-206E-40F5-988D-B14FA4DF6C22}" destId="{E4BB6C19-0564-40FB-82D9-BD9B7C407FA0}" srcOrd="0" destOrd="0" parTransId="{53C584DF-C88A-43B6-A38A-592246C020A2}" sibTransId="{6FAFB3C3-17F8-4D91-9ED1-91ACBC57A520}"/>
    <dgm:cxn modelId="{81613B2A-D57F-487B-8DF3-2589FB81EA22}" srcId="{53048B02-7C92-4823-A325-3018F73B4244}" destId="{657E97A6-C384-4F94-949B-DC626D23701B}" srcOrd="0" destOrd="0" parTransId="{7D477A9E-DDBA-4923-948A-86E79ACDEA29}" sibTransId="{AD2C71B7-2CFE-40A3-9449-3F04DA2F7BFB}"/>
    <dgm:cxn modelId="{EA8EBF41-F764-43F6-8D11-51754C7B923F}" srcId="{77A4579F-A820-4266-BF8C-A942FF508D7D}" destId="{F65CE3DB-2601-40A4-9804-A0B55BE041A8}" srcOrd="3" destOrd="0" parTransId="{F552AA13-199F-4521-A6CA-3E5385A51DF1}" sibTransId="{3C6C731D-5EE7-4A14-B98C-5A48DED85723}"/>
    <dgm:cxn modelId="{D20E0B19-0967-4FC4-BAB8-ECAB829A487E}" srcId="{2604200B-5500-4B71-8631-07D49D4E87AF}" destId="{ABFF38CD-1FEE-415A-9EA0-0D376E853D52}" srcOrd="0" destOrd="0" parTransId="{569B3146-EF12-4A65-977D-7E5E7A1F5C08}" sibTransId="{9B13C7AA-4DFC-4B3F-9DF1-C6AF46AB2569}"/>
    <dgm:cxn modelId="{A74BD43D-A87F-4F10-9CD2-2722CBFF37CB}" srcId="{77A4579F-A820-4266-BF8C-A942FF508D7D}" destId="{2604200B-5500-4B71-8631-07D49D4E87AF}" srcOrd="2" destOrd="0" parTransId="{26A7C583-C4AD-49FE-9049-75DA16B05B2B}" sibTransId="{A325BEB5-DDD7-4559-B447-2BCE355DBF3A}"/>
    <dgm:cxn modelId="{92DF7FFA-8868-4900-823A-A0B3981EF7B4}" type="presOf" srcId="{ABFF38CD-1FEE-415A-9EA0-0D376E853D52}" destId="{259D4CA5-71E9-4EF6-818F-36722A8D6EA2}" srcOrd="0" destOrd="0" presId="urn:microsoft.com/office/officeart/2005/8/layout/vList2"/>
    <dgm:cxn modelId="{788F0F8D-5919-46F1-B80B-B65BE066B83D}" type="presOf" srcId="{657E97A6-C384-4F94-949B-DC626D23701B}" destId="{6310CCD1-FDE5-4766-AB4D-5B0A58DCA828}" srcOrd="0" destOrd="0" presId="urn:microsoft.com/office/officeart/2005/8/layout/vList2"/>
    <dgm:cxn modelId="{C59F6F9D-3DE5-4763-AB79-507B2AF790E3}" type="presOf" srcId="{2604200B-5500-4B71-8631-07D49D4E87AF}" destId="{09174963-980D-4799-B930-5C63E8C247A9}" srcOrd="0" destOrd="0" presId="urn:microsoft.com/office/officeart/2005/8/layout/vList2"/>
    <dgm:cxn modelId="{08171B62-6C17-4575-ACEC-8BCEBBBFBE2B}" srcId="{F65CE3DB-2601-40A4-9804-A0B55BE041A8}" destId="{687907DA-42EC-42DD-B246-A45BA4BBC6F1}" srcOrd="0" destOrd="0" parTransId="{996D4CA4-350C-4BD7-8148-198058EFB9CC}" sibTransId="{7917FAA5-F30F-421A-AC87-CF455C41FC5F}"/>
    <dgm:cxn modelId="{643057A8-198C-49B4-AA5B-6E5A2FF2FBD9}" type="presOf" srcId="{A1E9048B-206E-40F5-988D-B14FA4DF6C22}" destId="{49C1C59A-0BC6-49FE-A1FD-12ABFF545AB4}" srcOrd="0" destOrd="0" presId="urn:microsoft.com/office/officeart/2005/8/layout/vList2"/>
    <dgm:cxn modelId="{8291AF48-98DF-46A2-97C5-11C6FDB57458}" type="presOf" srcId="{F65CE3DB-2601-40A4-9804-A0B55BE041A8}" destId="{520DECDE-8CC4-42D5-BE0D-4EDAD8619B1A}" srcOrd="0" destOrd="0" presId="urn:microsoft.com/office/officeart/2005/8/layout/vList2"/>
    <dgm:cxn modelId="{3741FA74-3383-4CF9-9271-CE59AF72287F}" type="presOf" srcId="{687907DA-42EC-42DD-B246-A45BA4BBC6F1}" destId="{380D8F49-2BE3-443E-8D75-2D6700F73A0B}" srcOrd="0" destOrd="0" presId="urn:microsoft.com/office/officeart/2005/8/layout/vList2"/>
    <dgm:cxn modelId="{B0AA5CF8-E7DE-4BA3-8440-A771067EF8E7}" type="presParOf" srcId="{EECEC272-2841-4F77-81F4-23CF95C7A4B9}" destId="{49C1C59A-0BC6-49FE-A1FD-12ABFF545AB4}" srcOrd="0" destOrd="0" presId="urn:microsoft.com/office/officeart/2005/8/layout/vList2"/>
    <dgm:cxn modelId="{1DCBB72C-820B-4DC9-B8FB-993E0F5883BB}" type="presParOf" srcId="{EECEC272-2841-4F77-81F4-23CF95C7A4B9}" destId="{503F03D1-D638-4365-874A-80554E870926}" srcOrd="1" destOrd="0" presId="urn:microsoft.com/office/officeart/2005/8/layout/vList2"/>
    <dgm:cxn modelId="{2011C62A-354E-4DE6-82FC-D13B0D4612CE}" type="presParOf" srcId="{EECEC272-2841-4F77-81F4-23CF95C7A4B9}" destId="{9AC26129-BA6B-4473-BAA1-A78DE0A0118A}" srcOrd="2" destOrd="0" presId="urn:microsoft.com/office/officeart/2005/8/layout/vList2"/>
    <dgm:cxn modelId="{D3067CC9-A2DD-4B18-B058-864ACC188233}" type="presParOf" srcId="{EECEC272-2841-4F77-81F4-23CF95C7A4B9}" destId="{6310CCD1-FDE5-4766-AB4D-5B0A58DCA828}" srcOrd="3" destOrd="0" presId="urn:microsoft.com/office/officeart/2005/8/layout/vList2"/>
    <dgm:cxn modelId="{89EE7154-D217-4951-AF84-4B7DB5EC6F00}" type="presParOf" srcId="{EECEC272-2841-4F77-81F4-23CF95C7A4B9}" destId="{09174963-980D-4799-B930-5C63E8C247A9}" srcOrd="4" destOrd="0" presId="urn:microsoft.com/office/officeart/2005/8/layout/vList2"/>
    <dgm:cxn modelId="{B3FA21BD-9591-45A4-98BA-99796D811F52}" type="presParOf" srcId="{EECEC272-2841-4F77-81F4-23CF95C7A4B9}" destId="{259D4CA5-71E9-4EF6-818F-36722A8D6EA2}" srcOrd="5" destOrd="0" presId="urn:microsoft.com/office/officeart/2005/8/layout/vList2"/>
    <dgm:cxn modelId="{26C9F3F7-DE0A-42AC-9028-7D046A4F8652}" type="presParOf" srcId="{EECEC272-2841-4F77-81F4-23CF95C7A4B9}" destId="{520DECDE-8CC4-42D5-BE0D-4EDAD8619B1A}" srcOrd="6" destOrd="0" presId="urn:microsoft.com/office/officeart/2005/8/layout/vList2"/>
    <dgm:cxn modelId="{B6D4BAB8-DAAD-43BE-BDA7-38C35E3DF488}" type="presParOf" srcId="{EECEC272-2841-4F77-81F4-23CF95C7A4B9}" destId="{380D8F49-2BE3-443E-8D75-2D6700F73A0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931FDE-9004-49CE-B962-37E9EAA7E55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87A704-5A54-43B9-8682-3970D5CC4E7D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Среди физических лиц  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BE41A16B-B0B4-41AB-B67A-43DF43DC3F7D}" type="parTrans" cxnId="{51D60DCA-EEA5-4732-AD9F-6076410FB467}">
      <dgm:prSet/>
      <dgm:spPr/>
      <dgm:t>
        <a:bodyPr/>
        <a:lstStyle/>
        <a:p>
          <a:endParaRPr lang="ru-RU"/>
        </a:p>
      </dgm:t>
    </dgm:pt>
    <dgm:pt modelId="{3305EE38-318A-4186-BA37-D0533990BFB2}" type="sibTrans" cxnId="{51D60DCA-EEA5-4732-AD9F-6076410FB467}">
      <dgm:prSet/>
      <dgm:spPr/>
      <dgm:t>
        <a:bodyPr/>
        <a:lstStyle/>
        <a:p>
          <a:endParaRPr lang="ru-RU"/>
        </a:p>
      </dgm:t>
    </dgm:pt>
    <dgm:pt modelId="{E537F181-9C10-46A9-A28B-5E4ED9BCBEAE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Среди юридических лиц 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D728B57D-7D1B-4980-AED8-3F338CEAA058}" type="parTrans" cxnId="{8E7E793A-49A4-4894-AE51-044F1A40EC45}">
      <dgm:prSet/>
      <dgm:spPr/>
      <dgm:t>
        <a:bodyPr/>
        <a:lstStyle/>
        <a:p>
          <a:endParaRPr lang="ru-RU"/>
        </a:p>
      </dgm:t>
    </dgm:pt>
    <dgm:pt modelId="{C46E1859-5253-462D-AC5B-F7138FE11AFF}" type="sibTrans" cxnId="{8E7E793A-49A4-4894-AE51-044F1A40EC45}">
      <dgm:prSet/>
      <dgm:spPr/>
      <dgm:t>
        <a:bodyPr/>
        <a:lstStyle/>
        <a:p>
          <a:endParaRPr lang="ru-RU"/>
        </a:p>
      </dgm:t>
    </dgm:pt>
    <dgm:pt modelId="{9C383401-FFEF-4E65-BEDF-40FD142D9CBB}">
      <dgm:prSet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«Бюджетный квест»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39551F2C-78FA-490B-989A-1892A523C372}" type="parTrans" cxnId="{E54BB30A-5416-4D0C-A1AA-F4FC4F1CAC83}">
      <dgm:prSet/>
      <dgm:spPr/>
      <dgm:t>
        <a:bodyPr/>
        <a:lstStyle/>
        <a:p>
          <a:endParaRPr lang="ru-RU"/>
        </a:p>
      </dgm:t>
    </dgm:pt>
    <dgm:pt modelId="{EE3C2BD1-A914-443D-B29E-F79B57997713}" type="sibTrans" cxnId="{E54BB30A-5416-4D0C-A1AA-F4FC4F1CAC83}">
      <dgm:prSet/>
      <dgm:spPr/>
      <dgm:t>
        <a:bodyPr/>
        <a:lstStyle/>
        <a:p>
          <a:endParaRPr lang="ru-RU"/>
        </a:p>
      </dgm:t>
    </dgm:pt>
    <dgm:pt modelId="{1EB7F68B-EF3E-4AB6-B9F0-0B540CB99C8A}">
      <dgm:prSet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«</a:t>
          </a:r>
          <a:r>
            <a:rPr lang="ru-RU" sz="1000" dirty="0" smtClean="0">
              <a:effectLst/>
              <a:latin typeface="Times New Roman"/>
              <a:ea typeface="Calibri"/>
            </a:rPr>
            <a:t>Лучшее </a:t>
          </a:r>
          <a:r>
            <a:rPr lang="en-US" sz="1000" dirty="0" smtClean="0">
              <a:effectLst/>
              <a:latin typeface="Times New Roman"/>
              <a:ea typeface="Calibri"/>
            </a:rPr>
            <a:t>event</a:t>
          </a:r>
          <a:r>
            <a:rPr lang="ru-RU" sz="1000" dirty="0" smtClean="0">
              <a:effectLst/>
              <a:latin typeface="Times New Roman"/>
              <a:ea typeface="Calibri"/>
            </a:rPr>
            <a:t>-мероприятие по проекту «Бюджет для граждан</a:t>
          </a:r>
          <a:r>
            <a:rPr lang="ru-RU" sz="1000" dirty="0" smtClean="0">
              <a:latin typeface="Arial Narrow" panose="020B0606020202030204" pitchFamily="34" charset="0"/>
            </a:rPr>
            <a:t>»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764B91CC-C7EA-4F77-8E6D-6A7E5040F13B}" type="parTrans" cxnId="{31EE4A1C-6711-48AF-B0DF-65949DCBFE5C}">
      <dgm:prSet/>
      <dgm:spPr/>
      <dgm:t>
        <a:bodyPr/>
        <a:lstStyle/>
        <a:p>
          <a:endParaRPr lang="ru-RU"/>
        </a:p>
      </dgm:t>
    </dgm:pt>
    <dgm:pt modelId="{5E4D9B85-3885-4573-9DD2-C41EC377ED2E}" type="sibTrans" cxnId="{31EE4A1C-6711-48AF-B0DF-65949DCBFE5C}">
      <dgm:prSet/>
      <dgm:spPr/>
      <dgm:t>
        <a:bodyPr/>
        <a:lstStyle/>
        <a:p>
          <a:endParaRPr lang="ru-RU"/>
        </a:p>
      </dgm:t>
    </dgm:pt>
    <dgm:pt modelId="{207BFDA6-9D6C-41F8-A1CD-8D0D92BAF6DF}">
      <dgm:prSet custT="1"/>
      <dgm:spPr/>
      <dgm:t>
        <a:bodyPr/>
        <a:lstStyle/>
        <a:p>
          <a:r>
            <a:rPr lang="ru-RU" sz="1000" dirty="0" smtClean="0">
              <a:latin typeface="Arial Narrow" panose="020B0606020202030204" pitchFamily="34" charset="0"/>
            </a:rPr>
            <a:t>«</a:t>
          </a:r>
          <a:r>
            <a:rPr lang="ru-RU" sz="1000" dirty="0" smtClean="0">
              <a:effectLst/>
              <a:latin typeface="Times New Roman"/>
              <a:ea typeface="Calibri"/>
            </a:rPr>
            <a:t>Бюджет и национальные проекты</a:t>
          </a:r>
          <a:r>
            <a:rPr lang="ru-RU" sz="1000" dirty="0" smtClean="0">
              <a:latin typeface="Arial Narrow" panose="020B0606020202030204" pitchFamily="34" charset="0"/>
            </a:rPr>
            <a:t>»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A01BD2B2-4498-4A59-8C72-D3973A010661}" type="parTrans" cxnId="{9BF0E881-EEAB-4A0D-A600-569D01173361}">
      <dgm:prSet/>
      <dgm:spPr/>
      <dgm:t>
        <a:bodyPr/>
        <a:lstStyle/>
        <a:p>
          <a:endParaRPr lang="ru-RU"/>
        </a:p>
      </dgm:t>
    </dgm:pt>
    <dgm:pt modelId="{EC75D9E8-E329-4876-850E-CDF8F55388F1}" type="sibTrans" cxnId="{9BF0E881-EEAB-4A0D-A600-569D01173361}">
      <dgm:prSet/>
      <dgm:spPr/>
      <dgm:t>
        <a:bodyPr/>
        <a:lstStyle/>
        <a:p>
          <a:endParaRPr lang="ru-RU"/>
        </a:p>
      </dgm:t>
    </dgm:pt>
    <dgm:pt modelId="{1705D9F4-C791-4310-BA0E-A87DAF822D7C}">
      <dgm:prSet custT="1"/>
      <dgm:spPr/>
      <dgm:t>
        <a:bodyPr/>
        <a:lstStyle/>
        <a:p>
          <a:r>
            <a:rPr lang="ru-RU" sz="700" dirty="0" smtClean="0">
              <a:latin typeface="Arial Narrow" panose="020B0606020202030204" pitchFamily="34" charset="0"/>
            </a:rPr>
            <a:t>«</a:t>
          </a:r>
          <a:r>
            <a:rPr lang="ru-RU" sz="1000" dirty="0" smtClean="0">
              <a:effectLst/>
              <a:latin typeface="Times New Roman"/>
              <a:ea typeface="Calibri"/>
            </a:rPr>
            <a:t>Современные формы визуализации бюджета для граждан</a:t>
          </a:r>
          <a:r>
            <a:rPr lang="ru-RU" sz="1000" dirty="0" smtClean="0">
              <a:latin typeface="Arial Narrow" panose="020B0606020202030204" pitchFamily="34" charset="0"/>
            </a:rPr>
            <a:t>»</a:t>
          </a:r>
        </a:p>
      </dgm:t>
    </dgm:pt>
    <dgm:pt modelId="{289131E9-77BB-4E05-BDB4-FBF1C9C3F255}" type="parTrans" cxnId="{F7343603-FCDF-44FA-85CF-6B4334D22629}">
      <dgm:prSet/>
      <dgm:spPr/>
      <dgm:t>
        <a:bodyPr/>
        <a:lstStyle/>
        <a:p>
          <a:endParaRPr lang="ru-RU"/>
        </a:p>
      </dgm:t>
    </dgm:pt>
    <dgm:pt modelId="{3B34E218-D8CF-44A5-97DA-2F6297B7E1B1}" type="sibTrans" cxnId="{F7343603-FCDF-44FA-85CF-6B4334D22629}">
      <dgm:prSet/>
      <dgm:spPr/>
      <dgm:t>
        <a:bodyPr/>
        <a:lstStyle/>
        <a:p>
          <a:endParaRPr lang="ru-RU"/>
        </a:p>
      </dgm:t>
    </dgm:pt>
    <dgm:pt modelId="{02D7C909-C5D4-41E8-B312-DF763B027043}">
      <dgm:prSet custT="1"/>
      <dgm:spPr/>
      <dgm:t>
        <a:bodyPr/>
        <a:lstStyle/>
        <a:p>
          <a:r>
            <a:rPr lang="ru-RU" sz="1000" dirty="0" smtClean="0">
              <a:effectLst/>
              <a:latin typeface="Times New Roman"/>
              <a:ea typeface="Calibri"/>
            </a:rPr>
            <a:t>«Бюджет в стихах</a:t>
          </a:r>
          <a:r>
            <a:rPr lang="ru-RU" sz="1000" dirty="0" smtClean="0">
              <a:latin typeface="Arial Narrow" panose="020B0606020202030204" pitchFamily="34" charset="0"/>
            </a:rPr>
            <a:t>»</a:t>
          </a:r>
          <a:endParaRPr lang="ru-RU" sz="1000" dirty="0">
            <a:latin typeface="Arial Narrow" panose="020B0606020202030204" pitchFamily="34" charset="0"/>
          </a:endParaRPr>
        </a:p>
      </dgm:t>
    </dgm:pt>
    <dgm:pt modelId="{3F045466-77CD-4172-970E-ECA69B466514}" type="parTrans" cxnId="{F11B344A-13CD-4213-8E55-1AC57163FD0D}">
      <dgm:prSet/>
      <dgm:spPr/>
      <dgm:t>
        <a:bodyPr/>
        <a:lstStyle/>
        <a:p>
          <a:endParaRPr lang="ru-RU"/>
        </a:p>
      </dgm:t>
    </dgm:pt>
    <dgm:pt modelId="{19587E10-7F32-4A47-B090-2124A5965E06}" type="sibTrans" cxnId="{F11B344A-13CD-4213-8E55-1AC57163FD0D}">
      <dgm:prSet/>
      <dgm:spPr/>
      <dgm:t>
        <a:bodyPr/>
        <a:lstStyle/>
        <a:p>
          <a:endParaRPr lang="ru-RU"/>
        </a:p>
      </dgm:t>
    </dgm:pt>
    <dgm:pt modelId="{B0F0E2FA-12F0-4846-A7F0-DC853BB4C7FB}">
      <dgm:prSet custT="1"/>
      <dgm:spPr/>
      <dgm:t>
        <a:bodyPr/>
        <a:lstStyle/>
        <a:p>
          <a:r>
            <a:rPr lang="ru-RU" sz="1000" dirty="0" smtClean="0">
              <a:effectLst/>
              <a:latin typeface="Times New Roman"/>
              <a:ea typeface="Calibri"/>
            </a:rPr>
            <a:t>«Лучший видеоролик о бюджете</a:t>
          </a:r>
          <a:r>
            <a:rPr lang="ru-RU" sz="1000" dirty="0" smtClean="0">
              <a:latin typeface="Arial Narrow" panose="020B0606020202030204" pitchFamily="34" charset="0"/>
            </a:rPr>
            <a:t>»</a:t>
          </a:r>
        </a:p>
      </dgm:t>
    </dgm:pt>
    <dgm:pt modelId="{B54414F1-43AA-4669-8A1B-DFE9840A5488}" type="parTrans" cxnId="{6DA00B48-EC3E-4A0A-947C-2A1D23AA7D7B}">
      <dgm:prSet/>
      <dgm:spPr/>
      <dgm:t>
        <a:bodyPr/>
        <a:lstStyle/>
        <a:p>
          <a:endParaRPr lang="ru-RU"/>
        </a:p>
      </dgm:t>
    </dgm:pt>
    <dgm:pt modelId="{78DE3AF4-0D8A-4579-A582-25CA14ACFD9B}" type="sibTrans" cxnId="{6DA00B48-EC3E-4A0A-947C-2A1D23AA7D7B}">
      <dgm:prSet/>
      <dgm:spPr/>
      <dgm:t>
        <a:bodyPr/>
        <a:lstStyle/>
        <a:p>
          <a:endParaRPr lang="ru-RU"/>
        </a:p>
      </dgm:t>
    </dgm:pt>
    <dgm:pt modelId="{7909BC95-367F-409D-B97B-33E8F101041D}" type="pres">
      <dgm:prSet presAssocID="{68931FDE-9004-49CE-B962-37E9EAA7E5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FE6213-2487-4088-944D-0781142F5092}" type="pres">
      <dgm:prSet presAssocID="{FE87A704-5A54-43B9-8682-3970D5CC4E7D}" presName="root" presStyleCnt="0"/>
      <dgm:spPr/>
      <dgm:t>
        <a:bodyPr/>
        <a:lstStyle/>
        <a:p>
          <a:endParaRPr lang="ru-RU"/>
        </a:p>
      </dgm:t>
    </dgm:pt>
    <dgm:pt modelId="{2E0709F8-7D0A-4143-8CE0-6077CFB1C672}" type="pres">
      <dgm:prSet presAssocID="{FE87A704-5A54-43B9-8682-3970D5CC4E7D}" presName="rootComposite" presStyleCnt="0"/>
      <dgm:spPr/>
      <dgm:t>
        <a:bodyPr/>
        <a:lstStyle/>
        <a:p>
          <a:endParaRPr lang="ru-RU"/>
        </a:p>
      </dgm:t>
    </dgm:pt>
    <dgm:pt modelId="{6F63AB3B-F883-442A-8E6B-40D1B9A579C8}" type="pres">
      <dgm:prSet presAssocID="{FE87A704-5A54-43B9-8682-3970D5CC4E7D}" presName="rootText" presStyleLbl="node1" presStyleIdx="0" presStyleCnt="2" custScaleX="391479" custScaleY="92637" custLinFactNeighborX="-15979" custLinFactNeighborY="-37"/>
      <dgm:spPr/>
      <dgm:t>
        <a:bodyPr/>
        <a:lstStyle/>
        <a:p>
          <a:endParaRPr lang="ru-RU"/>
        </a:p>
      </dgm:t>
    </dgm:pt>
    <dgm:pt modelId="{91DBA9D5-7F7C-44B9-9AE4-33BD8EB5E59E}" type="pres">
      <dgm:prSet presAssocID="{FE87A704-5A54-43B9-8682-3970D5CC4E7D}" presName="rootConnector" presStyleLbl="node1" presStyleIdx="0" presStyleCnt="2"/>
      <dgm:spPr/>
      <dgm:t>
        <a:bodyPr/>
        <a:lstStyle/>
        <a:p>
          <a:endParaRPr lang="ru-RU"/>
        </a:p>
      </dgm:t>
    </dgm:pt>
    <dgm:pt modelId="{A57A32FE-5576-4B0A-81D7-B78C6377C71F}" type="pres">
      <dgm:prSet presAssocID="{FE87A704-5A54-43B9-8682-3970D5CC4E7D}" presName="childShape" presStyleCnt="0"/>
      <dgm:spPr/>
      <dgm:t>
        <a:bodyPr/>
        <a:lstStyle/>
        <a:p>
          <a:endParaRPr lang="ru-RU"/>
        </a:p>
      </dgm:t>
    </dgm:pt>
    <dgm:pt modelId="{97C4A37E-5FCC-4A22-BDC7-324DF1152724}" type="pres">
      <dgm:prSet presAssocID="{3F045466-77CD-4172-970E-ECA69B466514}" presName="Name13" presStyleLbl="parChTrans1D2" presStyleIdx="0" presStyleCnt="6"/>
      <dgm:spPr/>
      <dgm:t>
        <a:bodyPr/>
        <a:lstStyle/>
        <a:p>
          <a:endParaRPr lang="ru-RU"/>
        </a:p>
      </dgm:t>
    </dgm:pt>
    <dgm:pt modelId="{38260751-AFD0-4EF9-9C97-452084D91868}" type="pres">
      <dgm:prSet presAssocID="{02D7C909-C5D4-41E8-B312-DF763B027043}" presName="childText" presStyleLbl="bgAcc1" presStyleIdx="0" presStyleCnt="6" custScaleX="408241" custScaleY="110157" custLinFactNeighborX="-22149" custLinFactNeighborY="-9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EAE7DF-0A96-486E-B673-56A6A1871140}" type="pres">
      <dgm:prSet presAssocID="{289131E9-77BB-4E05-BDB4-FBF1C9C3F255}" presName="Name13" presStyleLbl="parChTrans1D2" presStyleIdx="1" presStyleCnt="6"/>
      <dgm:spPr/>
      <dgm:t>
        <a:bodyPr/>
        <a:lstStyle/>
        <a:p>
          <a:endParaRPr lang="ru-RU"/>
        </a:p>
      </dgm:t>
    </dgm:pt>
    <dgm:pt modelId="{64460319-CCA7-4A22-BE89-18E50FA04520}" type="pres">
      <dgm:prSet presAssocID="{1705D9F4-C791-4310-BA0E-A87DAF822D7C}" presName="childText" presStyleLbl="bgAcc1" presStyleIdx="1" presStyleCnt="6" custScaleX="401256" custScaleY="138919" custLinFactNeighborX="-19878" custLinFactNeighborY="-5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96914-5837-4F8A-9D35-961A4C1EE945}" type="pres">
      <dgm:prSet presAssocID="{B54414F1-43AA-4669-8A1B-DFE9840A548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2E41BF3D-7386-484D-951B-53DAA203A997}" type="pres">
      <dgm:prSet presAssocID="{B0F0E2FA-12F0-4846-A7F0-DC853BB4C7FB}" presName="childText" presStyleLbl="bgAcc1" presStyleIdx="2" presStyleCnt="6" custScaleX="397234" custScaleY="109471" custLinFactNeighborX="-14417" custLinFactNeighborY="-14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22B35-7265-4A66-B6D3-80C6048D6CB8}" type="pres">
      <dgm:prSet presAssocID="{39551F2C-78FA-490B-989A-1892A523C372}" presName="Name13" presStyleLbl="parChTrans1D2" presStyleIdx="3" presStyleCnt="6"/>
      <dgm:spPr/>
      <dgm:t>
        <a:bodyPr/>
        <a:lstStyle/>
        <a:p>
          <a:endParaRPr lang="ru-RU"/>
        </a:p>
      </dgm:t>
    </dgm:pt>
    <dgm:pt modelId="{25D52A79-0AF4-441B-8358-6AE35CCF2C88}" type="pres">
      <dgm:prSet presAssocID="{9C383401-FFEF-4E65-BEDF-40FD142D9CBB}" presName="childText" presStyleLbl="bgAcc1" presStyleIdx="3" presStyleCnt="6" custScaleX="401589" custScaleY="86488" custLinFactNeighborX="-12545" custLinFactNeighborY="-13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53CCD-F52D-4B5F-9F4C-FFF8A36E8F98}" type="pres">
      <dgm:prSet presAssocID="{E537F181-9C10-46A9-A28B-5E4ED9BCBEAE}" presName="root" presStyleCnt="0"/>
      <dgm:spPr/>
      <dgm:t>
        <a:bodyPr/>
        <a:lstStyle/>
        <a:p>
          <a:endParaRPr lang="ru-RU"/>
        </a:p>
      </dgm:t>
    </dgm:pt>
    <dgm:pt modelId="{4AB48743-B224-4F4A-8872-70AB5E9D1FFE}" type="pres">
      <dgm:prSet presAssocID="{E537F181-9C10-46A9-A28B-5E4ED9BCBEAE}" presName="rootComposite" presStyleCnt="0"/>
      <dgm:spPr/>
      <dgm:t>
        <a:bodyPr/>
        <a:lstStyle/>
        <a:p>
          <a:endParaRPr lang="ru-RU"/>
        </a:p>
      </dgm:t>
    </dgm:pt>
    <dgm:pt modelId="{6FE1F457-2963-443D-802B-8686A6E42C36}" type="pres">
      <dgm:prSet presAssocID="{E537F181-9C10-46A9-A28B-5E4ED9BCBEAE}" presName="rootText" presStyleLbl="node1" presStyleIdx="1" presStyleCnt="2" custScaleX="325922" custScaleY="92637" custLinFactNeighborX="7063" custLinFactNeighborY="-31"/>
      <dgm:spPr/>
      <dgm:t>
        <a:bodyPr/>
        <a:lstStyle/>
        <a:p>
          <a:endParaRPr lang="ru-RU"/>
        </a:p>
      </dgm:t>
    </dgm:pt>
    <dgm:pt modelId="{BA083B7F-4523-48FE-8F5E-70C18E3889D5}" type="pres">
      <dgm:prSet presAssocID="{E537F181-9C10-46A9-A28B-5E4ED9BCBEAE}" presName="rootConnector" presStyleLbl="node1" presStyleIdx="1" presStyleCnt="2"/>
      <dgm:spPr/>
      <dgm:t>
        <a:bodyPr/>
        <a:lstStyle/>
        <a:p>
          <a:endParaRPr lang="ru-RU"/>
        </a:p>
      </dgm:t>
    </dgm:pt>
    <dgm:pt modelId="{B152BAB1-CC56-407C-B4BC-21DA8D6BDBBC}" type="pres">
      <dgm:prSet presAssocID="{E537F181-9C10-46A9-A28B-5E4ED9BCBEAE}" presName="childShape" presStyleCnt="0"/>
      <dgm:spPr/>
      <dgm:t>
        <a:bodyPr/>
        <a:lstStyle/>
        <a:p>
          <a:endParaRPr lang="ru-RU"/>
        </a:p>
      </dgm:t>
    </dgm:pt>
    <dgm:pt modelId="{7801724E-F6F6-4EF9-9F65-249C37638672}" type="pres">
      <dgm:prSet presAssocID="{A01BD2B2-4498-4A59-8C72-D3973A010661}" presName="Name13" presStyleLbl="parChTrans1D2" presStyleIdx="4" presStyleCnt="6"/>
      <dgm:spPr/>
      <dgm:t>
        <a:bodyPr/>
        <a:lstStyle/>
        <a:p>
          <a:endParaRPr lang="ru-RU"/>
        </a:p>
      </dgm:t>
    </dgm:pt>
    <dgm:pt modelId="{CD716388-14FC-42FA-BD1D-88858DE34B34}" type="pres">
      <dgm:prSet presAssocID="{207BFDA6-9D6C-41F8-A1CD-8D0D92BAF6DF}" presName="childText" presStyleLbl="bgAcc1" presStyleIdx="4" presStyleCnt="6" custScaleX="322476" custScaleY="141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4C345-6AD0-45AA-9186-6AB416969029}" type="pres">
      <dgm:prSet presAssocID="{764B91CC-C7EA-4F77-8E6D-6A7E5040F13B}" presName="Name13" presStyleLbl="parChTrans1D2" presStyleIdx="5" presStyleCnt="6"/>
      <dgm:spPr/>
      <dgm:t>
        <a:bodyPr/>
        <a:lstStyle/>
        <a:p>
          <a:endParaRPr lang="ru-RU"/>
        </a:p>
      </dgm:t>
    </dgm:pt>
    <dgm:pt modelId="{819EC6F2-CDB8-454D-AB94-A82D2738E9A5}" type="pres">
      <dgm:prSet presAssocID="{1EB7F68B-EF3E-4AB6-B9F0-0B540CB99C8A}" presName="childText" presStyleLbl="bgAcc1" presStyleIdx="5" presStyleCnt="6" custScaleX="322507" custScaleY="213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F152A9-F276-45A3-BA2E-4DE37A704A88}" type="presOf" srcId="{289131E9-77BB-4E05-BDB4-FBF1C9C3F255}" destId="{72EAE7DF-0A96-486E-B673-56A6A1871140}" srcOrd="0" destOrd="0" presId="urn:microsoft.com/office/officeart/2005/8/layout/hierarchy3"/>
    <dgm:cxn modelId="{8E37D57B-50BB-4CF7-AC30-335EF57AAF87}" type="presOf" srcId="{68931FDE-9004-49CE-B962-37E9EAA7E554}" destId="{7909BC95-367F-409D-B97B-33E8F101041D}" srcOrd="0" destOrd="0" presId="urn:microsoft.com/office/officeart/2005/8/layout/hierarchy3"/>
    <dgm:cxn modelId="{9BF0E881-EEAB-4A0D-A600-569D01173361}" srcId="{E537F181-9C10-46A9-A28B-5E4ED9BCBEAE}" destId="{207BFDA6-9D6C-41F8-A1CD-8D0D92BAF6DF}" srcOrd="0" destOrd="0" parTransId="{A01BD2B2-4498-4A59-8C72-D3973A010661}" sibTransId="{EC75D9E8-E329-4876-850E-CDF8F55388F1}"/>
    <dgm:cxn modelId="{A5F92DBE-B431-4586-BF37-CE03662DA735}" type="presOf" srcId="{FE87A704-5A54-43B9-8682-3970D5CC4E7D}" destId="{6F63AB3B-F883-442A-8E6B-40D1B9A579C8}" srcOrd="0" destOrd="0" presId="urn:microsoft.com/office/officeart/2005/8/layout/hierarchy3"/>
    <dgm:cxn modelId="{7E3B6194-CE49-47E5-90E0-5C80C3ADDF0A}" type="presOf" srcId="{9C383401-FFEF-4E65-BEDF-40FD142D9CBB}" destId="{25D52A79-0AF4-441B-8358-6AE35CCF2C88}" srcOrd="0" destOrd="0" presId="urn:microsoft.com/office/officeart/2005/8/layout/hierarchy3"/>
    <dgm:cxn modelId="{6EE3990C-BC34-4AC0-B43A-034371644BE4}" type="presOf" srcId="{207BFDA6-9D6C-41F8-A1CD-8D0D92BAF6DF}" destId="{CD716388-14FC-42FA-BD1D-88858DE34B34}" srcOrd="0" destOrd="0" presId="urn:microsoft.com/office/officeart/2005/8/layout/hierarchy3"/>
    <dgm:cxn modelId="{31EE4A1C-6711-48AF-B0DF-65949DCBFE5C}" srcId="{E537F181-9C10-46A9-A28B-5E4ED9BCBEAE}" destId="{1EB7F68B-EF3E-4AB6-B9F0-0B540CB99C8A}" srcOrd="1" destOrd="0" parTransId="{764B91CC-C7EA-4F77-8E6D-6A7E5040F13B}" sibTransId="{5E4D9B85-3885-4573-9DD2-C41EC377ED2E}"/>
    <dgm:cxn modelId="{8E7E793A-49A4-4894-AE51-044F1A40EC45}" srcId="{68931FDE-9004-49CE-B962-37E9EAA7E554}" destId="{E537F181-9C10-46A9-A28B-5E4ED9BCBEAE}" srcOrd="1" destOrd="0" parTransId="{D728B57D-7D1B-4980-AED8-3F338CEAA058}" sibTransId="{C46E1859-5253-462D-AC5B-F7138FE11AFF}"/>
    <dgm:cxn modelId="{00ADC0C9-4950-4DA2-A8EC-3C58CDE7A22F}" type="presOf" srcId="{1705D9F4-C791-4310-BA0E-A87DAF822D7C}" destId="{64460319-CCA7-4A22-BE89-18E50FA04520}" srcOrd="0" destOrd="0" presId="urn:microsoft.com/office/officeart/2005/8/layout/hierarchy3"/>
    <dgm:cxn modelId="{52EC5D0D-3B5B-46BC-94BD-0B722F60B56D}" type="presOf" srcId="{39551F2C-78FA-490B-989A-1892A523C372}" destId="{D2C22B35-7265-4A66-B6D3-80C6048D6CB8}" srcOrd="0" destOrd="0" presId="urn:microsoft.com/office/officeart/2005/8/layout/hierarchy3"/>
    <dgm:cxn modelId="{1A9CE08D-45D1-493B-9E62-7068CF40B4C5}" type="presOf" srcId="{B0F0E2FA-12F0-4846-A7F0-DC853BB4C7FB}" destId="{2E41BF3D-7386-484D-951B-53DAA203A997}" srcOrd="0" destOrd="0" presId="urn:microsoft.com/office/officeart/2005/8/layout/hierarchy3"/>
    <dgm:cxn modelId="{6DA00B48-EC3E-4A0A-947C-2A1D23AA7D7B}" srcId="{FE87A704-5A54-43B9-8682-3970D5CC4E7D}" destId="{B0F0E2FA-12F0-4846-A7F0-DC853BB4C7FB}" srcOrd="2" destOrd="0" parTransId="{B54414F1-43AA-4669-8A1B-DFE9840A5488}" sibTransId="{78DE3AF4-0D8A-4579-A582-25CA14ACFD9B}"/>
    <dgm:cxn modelId="{B4A27D41-BAD3-4AC3-AC84-FE6D01280ED1}" type="presOf" srcId="{02D7C909-C5D4-41E8-B312-DF763B027043}" destId="{38260751-AFD0-4EF9-9C97-452084D91868}" srcOrd="0" destOrd="0" presId="urn:microsoft.com/office/officeart/2005/8/layout/hierarchy3"/>
    <dgm:cxn modelId="{F11B344A-13CD-4213-8E55-1AC57163FD0D}" srcId="{FE87A704-5A54-43B9-8682-3970D5CC4E7D}" destId="{02D7C909-C5D4-41E8-B312-DF763B027043}" srcOrd="0" destOrd="0" parTransId="{3F045466-77CD-4172-970E-ECA69B466514}" sibTransId="{19587E10-7F32-4A47-B090-2124A5965E06}"/>
    <dgm:cxn modelId="{8C8D57FF-ED61-4CB6-A0BC-622833847DD1}" type="presOf" srcId="{764B91CC-C7EA-4F77-8E6D-6A7E5040F13B}" destId="{2884C345-6AD0-45AA-9186-6AB416969029}" srcOrd="0" destOrd="0" presId="urn:microsoft.com/office/officeart/2005/8/layout/hierarchy3"/>
    <dgm:cxn modelId="{F7343603-FCDF-44FA-85CF-6B4334D22629}" srcId="{FE87A704-5A54-43B9-8682-3970D5CC4E7D}" destId="{1705D9F4-C791-4310-BA0E-A87DAF822D7C}" srcOrd="1" destOrd="0" parTransId="{289131E9-77BB-4E05-BDB4-FBF1C9C3F255}" sibTransId="{3B34E218-D8CF-44A5-97DA-2F6297B7E1B1}"/>
    <dgm:cxn modelId="{ED94C336-51F4-4482-B9C9-8CAF8ABC795C}" type="presOf" srcId="{B54414F1-43AA-4669-8A1B-DFE9840A5488}" destId="{3A496914-5837-4F8A-9D35-961A4C1EE945}" srcOrd="0" destOrd="0" presId="urn:microsoft.com/office/officeart/2005/8/layout/hierarchy3"/>
    <dgm:cxn modelId="{3EC4E6B5-0BEE-4B91-8AFF-371E14CA1B67}" type="presOf" srcId="{FE87A704-5A54-43B9-8682-3970D5CC4E7D}" destId="{91DBA9D5-7F7C-44B9-9AE4-33BD8EB5E59E}" srcOrd="1" destOrd="0" presId="urn:microsoft.com/office/officeart/2005/8/layout/hierarchy3"/>
    <dgm:cxn modelId="{E54BB30A-5416-4D0C-A1AA-F4FC4F1CAC83}" srcId="{FE87A704-5A54-43B9-8682-3970D5CC4E7D}" destId="{9C383401-FFEF-4E65-BEDF-40FD142D9CBB}" srcOrd="3" destOrd="0" parTransId="{39551F2C-78FA-490B-989A-1892A523C372}" sibTransId="{EE3C2BD1-A914-443D-B29E-F79B57997713}"/>
    <dgm:cxn modelId="{A107B0A9-37FB-4D11-A415-E7879C838053}" type="presOf" srcId="{A01BD2B2-4498-4A59-8C72-D3973A010661}" destId="{7801724E-F6F6-4EF9-9F65-249C37638672}" srcOrd="0" destOrd="0" presId="urn:microsoft.com/office/officeart/2005/8/layout/hierarchy3"/>
    <dgm:cxn modelId="{6AE36D31-AD87-413E-B8BF-B34CCEFD3BF3}" type="presOf" srcId="{1EB7F68B-EF3E-4AB6-B9F0-0B540CB99C8A}" destId="{819EC6F2-CDB8-454D-AB94-A82D2738E9A5}" srcOrd="0" destOrd="0" presId="urn:microsoft.com/office/officeart/2005/8/layout/hierarchy3"/>
    <dgm:cxn modelId="{51D60DCA-EEA5-4732-AD9F-6076410FB467}" srcId="{68931FDE-9004-49CE-B962-37E9EAA7E554}" destId="{FE87A704-5A54-43B9-8682-3970D5CC4E7D}" srcOrd="0" destOrd="0" parTransId="{BE41A16B-B0B4-41AB-B67A-43DF43DC3F7D}" sibTransId="{3305EE38-318A-4186-BA37-D0533990BFB2}"/>
    <dgm:cxn modelId="{EE6F13A5-233B-442A-8F7D-2327E1554DB1}" type="presOf" srcId="{E537F181-9C10-46A9-A28B-5E4ED9BCBEAE}" destId="{BA083B7F-4523-48FE-8F5E-70C18E3889D5}" srcOrd="1" destOrd="0" presId="urn:microsoft.com/office/officeart/2005/8/layout/hierarchy3"/>
    <dgm:cxn modelId="{612EF562-28AA-4030-9C3A-03F169D2918D}" type="presOf" srcId="{3F045466-77CD-4172-970E-ECA69B466514}" destId="{97C4A37E-5FCC-4A22-BDC7-324DF1152724}" srcOrd="0" destOrd="0" presId="urn:microsoft.com/office/officeart/2005/8/layout/hierarchy3"/>
    <dgm:cxn modelId="{56E6A8E8-9A59-454C-9949-6FE9FFEE2D38}" type="presOf" srcId="{E537F181-9C10-46A9-A28B-5E4ED9BCBEAE}" destId="{6FE1F457-2963-443D-802B-8686A6E42C36}" srcOrd="0" destOrd="0" presId="urn:microsoft.com/office/officeart/2005/8/layout/hierarchy3"/>
    <dgm:cxn modelId="{1A905A10-595F-4709-838B-320F675D1FEB}" type="presParOf" srcId="{7909BC95-367F-409D-B97B-33E8F101041D}" destId="{5DFE6213-2487-4088-944D-0781142F5092}" srcOrd="0" destOrd="0" presId="urn:microsoft.com/office/officeart/2005/8/layout/hierarchy3"/>
    <dgm:cxn modelId="{6C70C4A2-F848-468E-AE56-ED962684AB51}" type="presParOf" srcId="{5DFE6213-2487-4088-944D-0781142F5092}" destId="{2E0709F8-7D0A-4143-8CE0-6077CFB1C672}" srcOrd="0" destOrd="0" presId="urn:microsoft.com/office/officeart/2005/8/layout/hierarchy3"/>
    <dgm:cxn modelId="{2B66E235-FEBA-4408-899E-676212D08DB1}" type="presParOf" srcId="{2E0709F8-7D0A-4143-8CE0-6077CFB1C672}" destId="{6F63AB3B-F883-442A-8E6B-40D1B9A579C8}" srcOrd="0" destOrd="0" presId="urn:microsoft.com/office/officeart/2005/8/layout/hierarchy3"/>
    <dgm:cxn modelId="{E7366219-2609-4CB3-9E26-32E19D9693B2}" type="presParOf" srcId="{2E0709F8-7D0A-4143-8CE0-6077CFB1C672}" destId="{91DBA9D5-7F7C-44B9-9AE4-33BD8EB5E59E}" srcOrd="1" destOrd="0" presId="urn:microsoft.com/office/officeart/2005/8/layout/hierarchy3"/>
    <dgm:cxn modelId="{1DD01BD9-AEA4-4E14-94F6-1AC2BD9D720E}" type="presParOf" srcId="{5DFE6213-2487-4088-944D-0781142F5092}" destId="{A57A32FE-5576-4B0A-81D7-B78C6377C71F}" srcOrd="1" destOrd="0" presId="urn:microsoft.com/office/officeart/2005/8/layout/hierarchy3"/>
    <dgm:cxn modelId="{2225962F-EB07-4568-B23B-999CB1578BA7}" type="presParOf" srcId="{A57A32FE-5576-4B0A-81D7-B78C6377C71F}" destId="{97C4A37E-5FCC-4A22-BDC7-324DF1152724}" srcOrd="0" destOrd="0" presId="urn:microsoft.com/office/officeart/2005/8/layout/hierarchy3"/>
    <dgm:cxn modelId="{33468603-56C8-4A91-B91C-92969D144467}" type="presParOf" srcId="{A57A32FE-5576-4B0A-81D7-B78C6377C71F}" destId="{38260751-AFD0-4EF9-9C97-452084D91868}" srcOrd="1" destOrd="0" presId="urn:microsoft.com/office/officeart/2005/8/layout/hierarchy3"/>
    <dgm:cxn modelId="{D0D6EBEC-556C-4E25-AB14-8FED10C207DC}" type="presParOf" srcId="{A57A32FE-5576-4B0A-81D7-B78C6377C71F}" destId="{72EAE7DF-0A96-486E-B673-56A6A1871140}" srcOrd="2" destOrd="0" presId="urn:microsoft.com/office/officeart/2005/8/layout/hierarchy3"/>
    <dgm:cxn modelId="{71336B04-9640-4BF5-B33B-369B69ECC2EC}" type="presParOf" srcId="{A57A32FE-5576-4B0A-81D7-B78C6377C71F}" destId="{64460319-CCA7-4A22-BE89-18E50FA04520}" srcOrd="3" destOrd="0" presId="urn:microsoft.com/office/officeart/2005/8/layout/hierarchy3"/>
    <dgm:cxn modelId="{B0F42A11-5490-43D1-8CC9-0F67639565F3}" type="presParOf" srcId="{A57A32FE-5576-4B0A-81D7-B78C6377C71F}" destId="{3A496914-5837-4F8A-9D35-961A4C1EE945}" srcOrd="4" destOrd="0" presId="urn:microsoft.com/office/officeart/2005/8/layout/hierarchy3"/>
    <dgm:cxn modelId="{96F516BA-32E2-49AD-B7BE-B2CA771D679E}" type="presParOf" srcId="{A57A32FE-5576-4B0A-81D7-B78C6377C71F}" destId="{2E41BF3D-7386-484D-951B-53DAA203A997}" srcOrd="5" destOrd="0" presId="urn:microsoft.com/office/officeart/2005/8/layout/hierarchy3"/>
    <dgm:cxn modelId="{4427AD8E-FF96-4C7A-A4DD-91ED5081AAB0}" type="presParOf" srcId="{A57A32FE-5576-4B0A-81D7-B78C6377C71F}" destId="{D2C22B35-7265-4A66-B6D3-80C6048D6CB8}" srcOrd="6" destOrd="0" presId="urn:microsoft.com/office/officeart/2005/8/layout/hierarchy3"/>
    <dgm:cxn modelId="{0FD32DCD-DFE5-4FF4-B370-CB130AB8DCD1}" type="presParOf" srcId="{A57A32FE-5576-4B0A-81D7-B78C6377C71F}" destId="{25D52A79-0AF4-441B-8358-6AE35CCF2C88}" srcOrd="7" destOrd="0" presId="urn:microsoft.com/office/officeart/2005/8/layout/hierarchy3"/>
    <dgm:cxn modelId="{FE086E11-B25C-4B68-9854-AA1930212F87}" type="presParOf" srcId="{7909BC95-367F-409D-B97B-33E8F101041D}" destId="{DCB53CCD-F52D-4B5F-9F4C-FFF8A36E8F98}" srcOrd="1" destOrd="0" presId="urn:microsoft.com/office/officeart/2005/8/layout/hierarchy3"/>
    <dgm:cxn modelId="{8DBAB2BD-1925-4D2C-9AE9-6319D8D16E4A}" type="presParOf" srcId="{DCB53CCD-F52D-4B5F-9F4C-FFF8A36E8F98}" destId="{4AB48743-B224-4F4A-8872-70AB5E9D1FFE}" srcOrd="0" destOrd="0" presId="urn:microsoft.com/office/officeart/2005/8/layout/hierarchy3"/>
    <dgm:cxn modelId="{529B4288-4BAA-4157-A793-3701DC8E525F}" type="presParOf" srcId="{4AB48743-B224-4F4A-8872-70AB5E9D1FFE}" destId="{6FE1F457-2963-443D-802B-8686A6E42C36}" srcOrd="0" destOrd="0" presId="urn:microsoft.com/office/officeart/2005/8/layout/hierarchy3"/>
    <dgm:cxn modelId="{254FAD92-19DA-4033-B776-24D4D08E6191}" type="presParOf" srcId="{4AB48743-B224-4F4A-8872-70AB5E9D1FFE}" destId="{BA083B7F-4523-48FE-8F5E-70C18E3889D5}" srcOrd="1" destOrd="0" presId="urn:microsoft.com/office/officeart/2005/8/layout/hierarchy3"/>
    <dgm:cxn modelId="{FC16E589-C454-4397-A9A6-41B3C816D0BF}" type="presParOf" srcId="{DCB53CCD-F52D-4B5F-9F4C-FFF8A36E8F98}" destId="{B152BAB1-CC56-407C-B4BC-21DA8D6BDBBC}" srcOrd="1" destOrd="0" presId="urn:microsoft.com/office/officeart/2005/8/layout/hierarchy3"/>
    <dgm:cxn modelId="{128B2117-EE10-431F-B48C-F351701247B9}" type="presParOf" srcId="{B152BAB1-CC56-407C-B4BC-21DA8D6BDBBC}" destId="{7801724E-F6F6-4EF9-9F65-249C37638672}" srcOrd="0" destOrd="0" presId="urn:microsoft.com/office/officeart/2005/8/layout/hierarchy3"/>
    <dgm:cxn modelId="{01430198-CBEA-4F29-A7ED-A9A15E0C5544}" type="presParOf" srcId="{B152BAB1-CC56-407C-B4BC-21DA8D6BDBBC}" destId="{CD716388-14FC-42FA-BD1D-88858DE34B34}" srcOrd="1" destOrd="0" presId="urn:microsoft.com/office/officeart/2005/8/layout/hierarchy3"/>
    <dgm:cxn modelId="{12C6B06A-991C-4AF7-9DE7-F8F8D87DD0E8}" type="presParOf" srcId="{B152BAB1-CC56-407C-B4BC-21DA8D6BDBBC}" destId="{2884C345-6AD0-45AA-9186-6AB416969029}" srcOrd="2" destOrd="0" presId="urn:microsoft.com/office/officeart/2005/8/layout/hierarchy3"/>
    <dgm:cxn modelId="{CE554F3F-D2F7-41C6-BB78-1FFC65C95739}" type="presParOf" srcId="{B152BAB1-CC56-407C-B4BC-21DA8D6BDBBC}" destId="{819EC6F2-CDB8-454D-AB94-A82D2738E9A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931FDE-9004-49CE-B962-37E9EAA7E55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87A704-5A54-43B9-8682-3970D5CC4E7D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Направления оценки 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BE41A16B-B0B4-41AB-B67A-43DF43DC3F7D}" type="parTrans" cxnId="{51D60DCA-EEA5-4732-AD9F-6076410FB467}">
      <dgm:prSet/>
      <dgm:spPr/>
      <dgm:t>
        <a:bodyPr/>
        <a:lstStyle/>
        <a:p>
          <a:endParaRPr lang="ru-RU"/>
        </a:p>
      </dgm:t>
    </dgm:pt>
    <dgm:pt modelId="{3305EE38-318A-4186-BA37-D0533990BFB2}" type="sibTrans" cxnId="{51D60DCA-EEA5-4732-AD9F-6076410FB467}">
      <dgm:prSet/>
      <dgm:spPr/>
      <dgm:t>
        <a:bodyPr/>
        <a:lstStyle/>
        <a:p>
          <a:endParaRPr lang="ru-RU"/>
        </a:p>
      </dgm:t>
    </dgm:pt>
    <dgm:pt modelId="{E655AD82-1E3A-4E86-AFFB-800A1F912504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A4E5293-D9A3-42A8-81AE-0FD47A008D2F}" type="parTrans" cxnId="{08655952-81FC-48D8-9CE3-F900A0F484A8}">
      <dgm:prSet/>
      <dgm:spPr/>
      <dgm:t>
        <a:bodyPr/>
        <a:lstStyle/>
        <a:p>
          <a:endParaRPr lang="ru-RU"/>
        </a:p>
      </dgm:t>
    </dgm:pt>
    <dgm:pt modelId="{86967A41-92F0-49FB-842E-0699D999AFD6}" type="sibTrans" cxnId="{08655952-81FC-48D8-9CE3-F900A0F484A8}">
      <dgm:prSet/>
      <dgm:spPr/>
      <dgm:t>
        <a:bodyPr/>
        <a:lstStyle/>
        <a:p>
          <a:endParaRPr lang="ru-RU"/>
        </a:p>
      </dgm:t>
    </dgm:pt>
    <dgm:pt modelId="{72FED479-F6E9-4B02-B08D-1EE3755E6B31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E203D431-812D-46CC-9B94-FA47502128E5}" type="parTrans" cxnId="{8BDFC00B-096A-4EE8-9121-FC1904EF9353}">
      <dgm:prSet/>
      <dgm:spPr/>
      <dgm:t>
        <a:bodyPr/>
        <a:lstStyle/>
        <a:p>
          <a:endParaRPr lang="ru-RU"/>
        </a:p>
      </dgm:t>
    </dgm:pt>
    <dgm:pt modelId="{78E3D5A6-9EE8-40D4-8DC5-0D1F8E479D72}" type="sibTrans" cxnId="{8BDFC00B-096A-4EE8-9121-FC1904EF9353}">
      <dgm:prSet/>
      <dgm:spPr/>
      <dgm:t>
        <a:bodyPr/>
        <a:lstStyle/>
        <a:p>
          <a:endParaRPr lang="ru-RU"/>
        </a:p>
      </dgm:t>
    </dgm:pt>
    <dgm:pt modelId="{E537F181-9C10-46A9-A28B-5E4ED9BCBEAE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D728B57D-7D1B-4980-AED8-3F338CEAA058}" type="parTrans" cxnId="{8E7E793A-49A4-4894-AE51-044F1A40EC45}">
      <dgm:prSet/>
      <dgm:spPr/>
      <dgm:t>
        <a:bodyPr/>
        <a:lstStyle/>
        <a:p>
          <a:endParaRPr lang="ru-RU"/>
        </a:p>
      </dgm:t>
    </dgm:pt>
    <dgm:pt modelId="{C46E1859-5253-462D-AC5B-F7138FE11AFF}" type="sibTrans" cxnId="{8E7E793A-49A4-4894-AE51-044F1A40EC45}">
      <dgm:prSet/>
      <dgm:spPr/>
      <dgm:t>
        <a:bodyPr/>
        <a:lstStyle/>
        <a:p>
          <a:endParaRPr lang="ru-RU"/>
        </a:p>
      </dgm:t>
    </dgm:pt>
    <dgm:pt modelId="{174F1EE5-1F42-4241-95D0-AF66A71A1BF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6B14087-331E-4D13-B402-CDB1829D0B30}" type="parTrans" cxnId="{182DCBAC-6523-41B7-8405-CB021F91D6FC}">
      <dgm:prSet/>
      <dgm:spPr/>
      <dgm:t>
        <a:bodyPr/>
        <a:lstStyle/>
        <a:p>
          <a:endParaRPr lang="ru-RU"/>
        </a:p>
      </dgm:t>
    </dgm:pt>
    <dgm:pt modelId="{7995AE66-F272-4737-A414-871C1A65EA37}" type="sibTrans" cxnId="{182DCBAC-6523-41B7-8405-CB021F91D6FC}">
      <dgm:prSet/>
      <dgm:spPr/>
      <dgm:t>
        <a:bodyPr/>
        <a:lstStyle/>
        <a:p>
          <a:endParaRPr lang="ru-RU"/>
        </a:p>
      </dgm:t>
    </dgm:pt>
    <dgm:pt modelId="{0BB89A03-9A47-43D5-804F-8CA183AD43B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C2F77021-8F0C-452D-A4FB-C288317A797A}" type="parTrans" cxnId="{36EDCD03-B95D-4498-B236-FA17FE6D6775}">
      <dgm:prSet/>
      <dgm:spPr/>
      <dgm:t>
        <a:bodyPr/>
        <a:lstStyle/>
        <a:p>
          <a:endParaRPr lang="ru-RU"/>
        </a:p>
      </dgm:t>
    </dgm:pt>
    <dgm:pt modelId="{6745075D-CBA0-4FD5-8285-70D1359D313C}" type="sibTrans" cxnId="{36EDCD03-B95D-4498-B236-FA17FE6D6775}">
      <dgm:prSet/>
      <dgm:spPr/>
      <dgm:t>
        <a:bodyPr/>
        <a:lstStyle/>
        <a:p>
          <a:endParaRPr lang="ru-RU"/>
        </a:p>
      </dgm:t>
    </dgm:pt>
    <dgm:pt modelId="{5C0A109C-F8FA-4D1C-AEA1-1527F258DDFD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FDDF6CA-CDC9-4B47-B64A-2A201CF6DA2C}" type="parTrans" cxnId="{55B6352E-BFBC-43E8-AD30-9D82954561B6}">
      <dgm:prSet/>
      <dgm:spPr/>
      <dgm:t>
        <a:bodyPr/>
        <a:lstStyle/>
        <a:p>
          <a:endParaRPr lang="ru-RU"/>
        </a:p>
      </dgm:t>
    </dgm:pt>
    <dgm:pt modelId="{C14803A9-A9CC-4988-A0D4-4ED36C2A1C7B}" type="sibTrans" cxnId="{55B6352E-BFBC-43E8-AD30-9D82954561B6}">
      <dgm:prSet/>
      <dgm:spPr/>
      <dgm:t>
        <a:bodyPr/>
        <a:lstStyle/>
        <a:p>
          <a:endParaRPr lang="ru-RU"/>
        </a:p>
      </dgm:t>
    </dgm:pt>
    <dgm:pt modelId="{9C383401-FFEF-4E65-BEDF-40FD142D9CBB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39551F2C-78FA-490B-989A-1892A523C372}" type="parTrans" cxnId="{E54BB30A-5416-4D0C-A1AA-F4FC4F1CAC83}">
      <dgm:prSet/>
      <dgm:spPr/>
      <dgm:t>
        <a:bodyPr/>
        <a:lstStyle/>
        <a:p>
          <a:endParaRPr lang="ru-RU"/>
        </a:p>
      </dgm:t>
    </dgm:pt>
    <dgm:pt modelId="{EE3C2BD1-A914-443D-B29E-F79B57997713}" type="sibTrans" cxnId="{E54BB30A-5416-4D0C-A1AA-F4FC4F1CAC83}">
      <dgm:prSet/>
      <dgm:spPr/>
      <dgm:t>
        <a:bodyPr/>
        <a:lstStyle/>
        <a:p>
          <a:endParaRPr lang="ru-RU"/>
        </a:p>
      </dgm:t>
    </dgm:pt>
    <dgm:pt modelId="{329643CE-20D3-45D8-9DDE-787F8B7A322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313D4A4-7B31-4852-AF54-E332612C454A}" type="parTrans" cxnId="{2434683E-E907-480A-8DCA-7DB138DC1631}">
      <dgm:prSet/>
      <dgm:spPr/>
      <dgm:t>
        <a:bodyPr/>
        <a:lstStyle/>
        <a:p>
          <a:endParaRPr lang="ru-RU"/>
        </a:p>
      </dgm:t>
    </dgm:pt>
    <dgm:pt modelId="{B6B2319C-FA32-4E32-86F9-4616F2B99A8B}" type="sibTrans" cxnId="{2434683E-E907-480A-8DCA-7DB138DC1631}">
      <dgm:prSet/>
      <dgm:spPr/>
      <dgm:t>
        <a:bodyPr/>
        <a:lstStyle/>
        <a:p>
          <a:endParaRPr lang="ru-RU"/>
        </a:p>
      </dgm:t>
    </dgm:pt>
    <dgm:pt modelId="{013FCAB8-9529-441A-94E4-AF06846FA929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бюджет для граждан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01FD908-C30D-4A0F-A764-54774C1F7FA8}" type="parTrans" cxnId="{C18450D2-4FD0-4FA1-AAE7-1BD135109294}">
      <dgm:prSet/>
      <dgm:spPr/>
      <dgm:t>
        <a:bodyPr/>
        <a:lstStyle/>
        <a:p>
          <a:endParaRPr lang="ru-RU"/>
        </a:p>
      </dgm:t>
    </dgm:pt>
    <dgm:pt modelId="{BE70F35C-ED4F-4979-85F5-1AE8597EA20D}" type="sibTrans" cxnId="{C18450D2-4FD0-4FA1-AAE7-1BD135109294}">
      <dgm:prSet/>
      <dgm:spPr/>
      <dgm:t>
        <a:bodyPr/>
        <a:lstStyle/>
        <a:p>
          <a:endParaRPr lang="ru-RU"/>
        </a:p>
      </dgm:t>
    </dgm:pt>
    <dgm:pt modelId="{AA0B6008-813A-4C0D-8263-06028793352F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B260E61-AD09-4B79-971B-2742B350FCD1}" type="parTrans" cxnId="{E100BD3C-C003-4A4C-8242-A4FAEC1E0FF0}">
      <dgm:prSet/>
      <dgm:spPr/>
      <dgm:t>
        <a:bodyPr/>
        <a:lstStyle/>
        <a:p>
          <a:endParaRPr lang="ru-RU"/>
        </a:p>
      </dgm:t>
    </dgm:pt>
    <dgm:pt modelId="{BDB8C0A3-47F9-40DC-B4B8-F68C7EAAD0DB}" type="sibTrans" cxnId="{E100BD3C-C003-4A4C-8242-A4FAEC1E0FF0}">
      <dgm:prSet/>
      <dgm:spPr/>
      <dgm:t>
        <a:bodyPr/>
        <a:lstStyle/>
        <a:p>
          <a:endParaRPr lang="ru-RU"/>
        </a:p>
      </dgm:t>
    </dgm:pt>
    <dgm:pt modelId="{C79159D5-E5AF-44DB-9FBD-00D080A91FD6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3BDF542-D185-4129-8ED9-5057AFA1093B}" type="parTrans" cxnId="{B5CD8E52-4038-4326-AC15-68F6B23753DE}">
      <dgm:prSet/>
      <dgm:spPr/>
      <dgm:t>
        <a:bodyPr/>
        <a:lstStyle/>
        <a:p>
          <a:endParaRPr lang="ru-RU"/>
        </a:p>
      </dgm:t>
    </dgm:pt>
    <dgm:pt modelId="{ABBAA4FB-2FD3-4EA3-B9EA-3493F18FADDA}" type="sibTrans" cxnId="{B5CD8E52-4038-4326-AC15-68F6B23753DE}">
      <dgm:prSet/>
      <dgm:spPr/>
      <dgm:t>
        <a:bodyPr/>
        <a:lstStyle/>
        <a:p>
          <a:endParaRPr lang="ru-RU"/>
        </a:p>
      </dgm:t>
    </dgm:pt>
    <dgm:pt modelId="{FB13093B-C683-4423-8B32-54632ACD9AC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9C3CBD4-2BB2-48BA-9E83-93EF2C1989AB}" type="parTrans" cxnId="{E6778452-AE1F-4EC8-9805-9AF1416B4136}">
      <dgm:prSet/>
      <dgm:spPr/>
      <dgm:t>
        <a:bodyPr/>
        <a:lstStyle/>
        <a:p>
          <a:endParaRPr lang="ru-RU"/>
        </a:p>
      </dgm:t>
    </dgm:pt>
    <dgm:pt modelId="{D9FB037A-62A5-4D55-BC1F-5A4986F12D59}" type="sibTrans" cxnId="{E6778452-AE1F-4EC8-9805-9AF1416B4136}">
      <dgm:prSet/>
      <dgm:spPr/>
      <dgm:t>
        <a:bodyPr/>
        <a:lstStyle/>
        <a:p>
          <a:endParaRPr lang="ru-RU"/>
        </a:p>
      </dgm:t>
    </dgm:pt>
    <dgm:pt modelId="{AB4E5B1E-9690-4EAE-8512-1C4BEC71E97E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382ECC2-8EF7-4EFA-92C0-B324277D3525}" type="parTrans" cxnId="{E362C3B9-DF2C-478C-8F55-E902C48CED8D}">
      <dgm:prSet/>
      <dgm:spPr/>
      <dgm:t>
        <a:bodyPr/>
        <a:lstStyle/>
        <a:p>
          <a:endParaRPr lang="ru-RU"/>
        </a:p>
      </dgm:t>
    </dgm:pt>
    <dgm:pt modelId="{02103988-6E22-442A-B814-387DF995D7B5}" type="sibTrans" cxnId="{E362C3B9-DF2C-478C-8F55-E902C48CED8D}">
      <dgm:prSet/>
      <dgm:spPr/>
      <dgm:t>
        <a:bodyPr/>
        <a:lstStyle/>
        <a:p>
          <a:endParaRPr lang="ru-RU"/>
        </a:p>
      </dgm:t>
    </dgm:pt>
    <dgm:pt modelId="{51A77B1C-2EEF-4096-928D-1D30CA32878A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7B73A3CD-61F7-4F36-A9FD-A5492EBFD873}" type="parTrans" cxnId="{60C8E128-1D64-4D25-8EC9-4C1D390EDD6F}">
      <dgm:prSet/>
      <dgm:spPr/>
      <dgm:t>
        <a:bodyPr/>
        <a:lstStyle/>
        <a:p>
          <a:endParaRPr lang="ru-RU"/>
        </a:p>
      </dgm:t>
    </dgm:pt>
    <dgm:pt modelId="{E3A9D9FD-E513-4FC4-8245-4EA7BB369140}" type="sibTrans" cxnId="{60C8E128-1D64-4D25-8EC9-4C1D390EDD6F}">
      <dgm:prSet/>
      <dgm:spPr/>
      <dgm:t>
        <a:bodyPr/>
        <a:lstStyle/>
        <a:p>
          <a:endParaRPr lang="ru-RU"/>
        </a:p>
      </dgm:t>
    </dgm:pt>
    <dgm:pt modelId="{030DCAD8-16D1-43D2-BC0F-89D78B423000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4B9D672-372F-4661-BAA7-20FE94DF8F24}" type="parTrans" cxnId="{4B079024-C957-4B4F-98C5-62486684E609}">
      <dgm:prSet/>
      <dgm:spPr/>
      <dgm:t>
        <a:bodyPr/>
        <a:lstStyle/>
        <a:p>
          <a:endParaRPr lang="ru-RU"/>
        </a:p>
      </dgm:t>
    </dgm:pt>
    <dgm:pt modelId="{A349FF92-BB5A-4B31-8B91-45EB2E3E7501}" type="sibTrans" cxnId="{4B079024-C957-4B4F-98C5-62486684E609}">
      <dgm:prSet/>
      <dgm:spPr/>
      <dgm:t>
        <a:bodyPr/>
        <a:lstStyle/>
        <a:p>
          <a:endParaRPr lang="ru-RU"/>
        </a:p>
      </dgm:t>
    </dgm:pt>
    <dgm:pt modelId="{7909BC95-367F-409D-B97B-33E8F101041D}" type="pres">
      <dgm:prSet presAssocID="{68931FDE-9004-49CE-B962-37E9EAA7E5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FE6213-2487-4088-944D-0781142F5092}" type="pres">
      <dgm:prSet presAssocID="{FE87A704-5A54-43B9-8682-3970D5CC4E7D}" presName="root" presStyleCnt="0"/>
      <dgm:spPr/>
    </dgm:pt>
    <dgm:pt modelId="{2E0709F8-7D0A-4143-8CE0-6077CFB1C672}" type="pres">
      <dgm:prSet presAssocID="{FE87A704-5A54-43B9-8682-3970D5CC4E7D}" presName="rootComposite" presStyleCnt="0"/>
      <dgm:spPr/>
    </dgm:pt>
    <dgm:pt modelId="{6F63AB3B-F883-442A-8E6B-40D1B9A579C8}" type="pres">
      <dgm:prSet presAssocID="{FE87A704-5A54-43B9-8682-3970D5CC4E7D}" presName="rootText" presStyleLbl="node1" presStyleIdx="0" presStyleCnt="2" custScaleX="252807" custScaleY="92637" custLinFactNeighborX="-15979" custLinFactNeighborY="-37"/>
      <dgm:spPr/>
      <dgm:t>
        <a:bodyPr/>
        <a:lstStyle/>
        <a:p>
          <a:endParaRPr lang="ru-RU"/>
        </a:p>
      </dgm:t>
    </dgm:pt>
    <dgm:pt modelId="{91DBA9D5-7F7C-44B9-9AE4-33BD8EB5E59E}" type="pres">
      <dgm:prSet presAssocID="{FE87A704-5A54-43B9-8682-3970D5CC4E7D}" presName="rootConnector" presStyleLbl="node1" presStyleIdx="0" presStyleCnt="2"/>
      <dgm:spPr/>
      <dgm:t>
        <a:bodyPr/>
        <a:lstStyle/>
        <a:p>
          <a:endParaRPr lang="ru-RU"/>
        </a:p>
      </dgm:t>
    </dgm:pt>
    <dgm:pt modelId="{A57A32FE-5576-4B0A-81D7-B78C6377C71F}" type="pres">
      <dgm:prSet presAssocID="{FE87A704-5A54-43B9-8682-3970D5CC4E7D}" presName="childShape" presStyleCnt="0"/>
      <dgm:spPr/>
    </dgm:pt>
    <dgm:pt modelId="{D961254D-C2A0-4806-8565-896671E7D43A}" type="pres">
      <dgm:prSet presAssocID="{0A4E5293-D9A3-42A8-81AE-0FD47A008D2F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6E7CA441-AEF5-4863-8DED-0A399D265096}" type="pres">
      <dgm:prSet presAssocID="{E655AD82-1E3A-4E86-AFFB-800A1F912504}" presName="childText" presStyleLbl="bgAcc1" presStyleIdx="0" presStyleCnt="14" custScaleX="232246" custScaleY="72911" custLinFactNeighborX="-7486" custLinFactNeighborY="1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98089-77CE-4D9A-BED7-365294ED290A}" type="pres">
      <dgm:prSet presAssocID="{E203D431-812D-46CC-9B94-FA47502128E5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8142C035-4011-4DC4-9458-E8C72ABCC6A3}" type="pres">
      <dgm:prSet presAssocID="{72FED479-F6E9-4B02-B08D-1EE3755E6B31}" presName="childText" presStyleLbl="bgAcc1" presStyleIdx="1" presStyleCnt="14" custScaleX="232246" custScaleY="65885" custLinFactNeighborX="-7486" custLinFactNeighborY="-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185CEC-9B9D-455E-93A8-7FBDBBC2FCB7}" type="pres">
      <dgm:prSet presAssocID="{1FDDF6CA-CDC9-4B47-B64A-2A201CF6DA2C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ACBC6603-CF25-438C-934F-01C67E97A324}" type="pres">
      <dgm:prSet presAssocID="{5C0A109C-F8FA-4D1C-AEA1-1527F258DDFD}" presName="childText" presStyleLbl="bgAcc1" presStyleIdx="2" presStyleCnt="14" custScaleX="232246" custScaleY="120145" custLinFactNeighborX="-7486" custLinFactNeighborY="-2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22B35-7265-4A66-B6D3-80C6048D6CB8}" type="pres">
      <dgm:prSet presAssocID="{39551F2C-78FA-490B-989A-1892A523C372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25D52A79-0AF4-441B-8358-6AE35CCF2C88}" type="pres">
      <dgm:prSet presAssocID="{9C383401-FFEF-4E65-BEDF-40FD142D9CBB}" presName="childText" presStyleLbl="bgAcc1" presStyleIdx="3" presStyleCnt="14" custScaleX="232246" custScaleY="77730" custLinFactNeighborX="-7486" custLinFactNeighborY="-4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25202-1A7E-4CAB-9435-1EBAFC7F2CA9}" type="pres">
      <dgm:prSet presAssocID="{F313D4A4-7B31-4852-AF54-E332612C454A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413B6F4E-9AD0-4189-A2C3-0BAB24E4ADAD}" type="pres">
      <dgm:prSet presAssocID="{329643CE-20D3-45D8-9DDE-787F8B7A3224}" presName="childText" presStyleLbl="bgAcc1" presStyleIdx="4" presStyleCnt="14" custScaleX="232246" custScaleY="88001" custLinFactNeighborX="-5842" custLinFactNeighborY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60933-845A-4B7D-9E76-AAA85BAD7739}" type="pres">
      <dgm:prSet presAssocID="{B01FD908-C30D-4A0F-A764-54774C1F7FA8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EF3F9287-BDCA-4C56-8895-C67F19580CD7}" type="pres">
      <dgm:prSet presAssocID="{013FCAB8-9529-441A-94E4-AF06846FA929}" presName="childText" presStyleLbl="bgAcc1" presStyleIdx="5" presStyleCnt="14" custScaleX="232246" custScaleY="46030" custLinFactNeighborX="-5842" custLinFactNeighborY="-1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B98E-1E8D-490A-B255-FDBA1CBEDB16}" type="pres">
      <dgm:prSet presAssocID="{1B260E61-AD09-4B79-971B-2742B350FCD1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F23B3DB9-8A57-4B45-998B-551CA8A1332E}" type="pres">
      <dgm:prSet presAssocID="{AA0B6008-813A-4C0D-8263-06028793352F}" presName="childText" presStyleLbl="bgAcc1" presStyleIdx="6" presStyleCnt="14" custScaleX="232246" custScaleY="70010" custLinFactNeighborX="-5842" custLinFactNeighborY="2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EE257-90C7-49A0-AA40-9ED93035C5BC}" type="pres">
      <dgm:prSet presAssocID="{03BDF542-D185-4129-8ED9-5057AFA1093B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D01219EE-93B6-4A4E-A1AF-80D70E26344C}" type="pres">
      <dgm:prSet presAssocID="{C79159D5-E5AF-44DB-9FBD-00D080A91FD6}" presName="childText" presStyleLbl="bgAcc1" presStyleIdx="7" presStyleCnt="14" custScaleX="232246" custScaleY="151746" custLinFactNeighborX="-5953" custLinFactNeighborY="-4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A1F4B-37D9-4E68-8045-6F13492F8C4D}" type="pres">
      <dgm:prSet presAssocID="{04B9D672-372F-4661-BAA7-20FE94DF8F24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4C578B7B-07EB-4872-BFB8-65FDDA73D7D5}" type="pres">
      <dgm:prSet presAssocID="{030DCAD8-16D1-43D2-BC0F-89D78B423000}" presName="childText" presStyleLbl="bgAcc1" presStyleIdx="8" presStyleCnt="14" custScaleX="232246" custScaleY="84540" custLinFactNeighborX="-6808" custLinFactNeighborY="3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53CCD-F52D-4B5F-9F4C-FFF8A36E8F98}" type="pres">
      <dgm:prSet presAssocID="{E537F181-9C10-46A9-A28B-5E4ED9BCBEAE}" presName="root" presStyleCnt="0"/>
      <dgm:spPr/>
    </dgm:pt>
    <dgm:pt modelId="{4AB48743-B224-4F4A-8872-70AB5E9D1FFE}" type="pres">
      <dgm:prSet presAssocID="{E537F181-9C10-46A9-A28B-5E4ED9BCBEAE}" presName="rootComposite" presStyleCnt="0"/>
      <dgm:spPr/>
    </dgm:pt>
    <dgm:pt modelId="{6FE1F457-2963-443D-802B-8686A6E42C36}" type="pres">
      <dgm:prSet presAssocID="{E537F181-9C10-46A9-A28B-5E4ED9BCBEAE}" presName="rootText" presStyleLbl="node1" presStyleIdx="1" presStyleCnt="2" custScaleX="272366" custScaleY="92637" custLinFactNeighborX="7063" custLinFactNeighborY="-31"/>
      <dgm:spPr/>
      <dgm:t>
        <a:bodyPr/>
        <a:lstStyle/>
        <a:p>
          <a:endParaRPr lang="ru-RU"/>
        </a:p>
      </dgm:t>
    </dgm:pt>
    <dgm:pt modelId="{BA083B7F-4523-48FE-8F5E-70C18E3889D5}" type="pres">
      <dgm:prSet presAssocID="{E537F181-9C10-46A9-A28B-5E4ED9BCBEAE}" presName="rootConnector" presStyleLbl="node1" presStyleIdx="1" presStyleCnt="2"/>
      <dgm:spPr/>
      <dgm:t>
        <a:bodyPr/>
        <a:lstStyle/>
        <a:p>
          <a:endParaRPr lang="ru-RU"/>
        </a:p>
      </dgm:t>
    </dgm:pt>
    <dgm:pt modelId="{B152BAB1-CC56-407C-B4BC-21DA8D6BDBBC}" type="pres">
      <dgm:prSet presAssocID="{E537F181-9C10-46A9-A28B-5E4ED9BCBEAE}" presName="childShape" presStyleCnt="0"/>
      <dgm:spPr/>
    </dgm:pt>
    <dgm:pt modelId="{BAF0D8A1-CDD4-4302-A86C-6C803FBBD992}" type="pres">
      <dgm:prSet presAssocID="{F6B14087-331E-4D13-B402-CDB1829D0B30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A308DA83-B778-49A3-83E6-2C5D93CD6924}" type="pres">
      <dgm:prSet presAssocID="{174F1EE5-1F42-4241-95D0-AF66A71A1BFB}" presName="childText" presStyleLbl="bgAcc1" presStyleIdx="9" presStyleCnt="14" custScaleX="271783" custScaleY="57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52B4E-7F5A-40D3-97C3-A2DC0CAF1D01}" type="pres">
      <dgm:prSet presAssocID="{C2F77021-8F0C-452D-A4FB-C288317A797A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0DFAC7B8-9D92-4110-A5DA-389AC2A86D03}" type="pres">
      <dgm:prSet presAssocID="{0BB89A03-9A47-43D5-804F-8CA183AD43BB}" presName="childText" presStyleLbl="bgAcc1" presStyleIdx="10" presStyleCnt="14" custScaleX="270624" custScaleY="133559" custLinFactNeighborX="5060" custLinFactNeighborY="2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53438-06D3-4D0A-A557-4E1ED1CEC55E}" type="pres">
      <dgm:prSet presAssocID="{B9C3CBD4-2BB2-48BA-9E83-93EF2C1989AB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34B7806C-36B7-4A97-A04A-DAC6053E9C24}" type="pres">
      <dgm:prSet presAssocID="{FB13093B-C683-4423-8B32-54632ACD9AC4}" presName="childText" presStyleLbl="bgAcc1" presStyleIdx="11" presStyleCnt="14" custScaleX="274393" custScaleY="67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DB917-C4E3-498B-8E22-AEEF40B1FB20}" type="pres">
      <dgm:prSet presAssocID="{1382ECC2-8EF7-4EFA-92C0-B324277D3525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A44172B5-5A7C-4FB7-8D34-95D9AE1ADCFE}" type="pres">
      <dgm:prSet presAssocID="{AB4E5B1E-9690-4EAE-8512-1C4BEC71E97E}" presName="childText" presStyleLbl="bgAcc1" presStyleIdx="12" presStyleCnt="14" custScaleX="272308" custScaleY="120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7B786-8121-44E7-A22D-00D172ED5AE1}" type="pres">
      <dgm:prSet presAssocID="{7B73A3CD-61F7-4F36-A9FD-A5492EBFD873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EC94EEA0-1F11-4B5B-837B-8A4C27D96F5E}" type="pres">
      <dgm:prSet presAssocID="{51A77B1C-2EEF-4096-928D-1D30CA32878A}" presName="childText" presStyleLbl="bgAcc1" presStyleIdx="13" presStyleCnt="14" custScaleX="272869" custScaleY="124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DFC00B-096A-4EE8-9121-FC1904EF9353}" srcId="{FE87A704-5A54-43B9-8682-3970D5CC4E7D}" destId="{72FED479-F6E9-4B02-B08D-1EE3755E6B31}" srcOrd="1" destOrd="0" parTransId="{E203D431-812D-46CC-9B94-FA47502128E5}" sibTransId="{78E3D5A6-9EE8-40D4-8DC5-0D1F8E479D72}"/>
    <dgm:cxn modelId="{CF29DC40-4267-4373-A418-1D0AFF3CB8A9}" type="presOf" srcId="{B01FD908-C30D-4A0F-A764-54774C1F7FA8}" destId="{D0360933-845A-4B7D-9E76-AAA85BAD7739}" srcOrd="0" destOrd="0" presId="urn:microsoft.com/office/officeart/2005/8/layout/hierarchy3"/>
    <dgm:cxn modelId="{182DCBAC-6523-41B7-8405-CB021F91D6FC}" srcId="{E537F181-9C10-46A9-A28B-5E4ED9BCBEAE}" destId="{174F1EE5-1F42-4241-95D0-AF66A71A1BFB}" srcOrd="0" destOrd="0" parTransId="{F6B14087-331E-4D13-B402-CDB1829D0B30}" sibTransId="{7995AE66-F272-4737-A414-871C1A65EA37}"/>
    <dgm:cxn modelId="{7DDB1996-5671-4691-8EC9-DEF5E92DC1C8}" type="presOf" srcId="{1B260E61-AD09-4B79-971B-2742B350FCD1}" destId="{3DFEB98E-1E8D-490A-B255-FDBA1CBEDB16}" srcOrd="0" destOrd="0" presId="urn:microsoft.com/office/officeart/2005/8/layout/hierarchy3"/>
    <dgm:cxn modelId="{024770BD-0A81-4593-9E81-DB3E4A0D709B}" type="presOf" srcId="{FE87A704-5A54-43B9-8682-3970D5CC4E7D}" destId="{91DBA9D5-7F7C-44B9-9AE4-33BD8EB5E59E}" srcOrd="1" destOrd="0" presId="urn:microsoft.com/office/officeart/2005/8/layout/hierarchy3"/>
    <dgm:cxn modelId="{29078F49-044E-43D4-80C0-6E83AA6C06A3}" type="presOf" srcId="{5C0A109C-F8FA-4D1C-AEA1-1527F258DDFD}" destId="{ACBC6603-CF25-438C-934F-01C67E97A324}" srcOrd="0" destOrd="0" presId="urn:microsoft.com/office/officeart/2005/8/layout/hierarchy3"/>
    <dgm:cxn modelId="{08655952-81FC-48D8-9CE3-F900A0F484A8}" srcId="{FE87A704-5A54-43B9-8682-3970D5CC4E7D}" destId="{E655AD82-1E3A-4E86-AFFB-800A1F912504}" srcOrd="0" destOrd="0" parTransId="{0A4E5293-D9A3-42A8-81AE-0FD47A008D2F}" sibTransId="{86967A41-92F0-49FB-842E-0699D999AFD6}"/>
    <dgm:cxn modelId="{4B079024-C957-4B4F-98C5-62486684E609}" srcId="{FE87A704-5A54-43B9-8682-3970D5CC4E7D}" destId="{030DCAD8-16D1-43D2-BC0F-89D78B423000}" srcOrd="8" destOrd="0" parTransId="{04B9D672-372F-4661-BAA7-20FE94DF8F24}" sibTransId="{A349FF92-BB5A-4B31-8B91-45EB2E3E7501}"/>
    <dgm:cxn modelId="{38F29F74-6863-46B1-9868-B6B627A74A66}" type="presOf" srcId="{AB4E5B1E-9690-4EAE-8512-1C4BEC71E97E}" destId="{A44172B5-5A7C-4FB7-8D34-95D9AE1ADCFE}" srcOrd="0" destOrd="0" presId="urn:microsoft.com/office/officeart/2005/8/layout/hierarchy3"/>
    <dgm:cxn modelId="{2645C048-586B-4805-A526-3FD4AF82AC6B}" type="presOf" srcId="{72FED479-F6E9-4B02-B08D-1EE3755E6B31}" destId="{8142C035-4011-4DC4-9458-E8C72ABCC6A3}" srcOrd="0" destOrd="0" presId="urn:microsoft.com/office/officeart/2005/8/layout/hierarchy3"/>
    <dgm:cxn modelId="{0C141D7C-5DDD-4A96-B962-B77B0C2151C5}" type="presOf" srcId="{9C383401-FFEF-4E65-BEDF-40FD142D9CBB}" destId="{25D52A79-0AF4-441B-8358-6AE35CCF2C88}" srcOrd="0" destOrd="0" presId="urn:microsoft.com/office/officeart/2005/8/layout/hierarchy3"/>
    <dgm:cxn modelId="{E362C3B9-DF2C-478C-8F55-E902C48CED8D}" srcId="{E537F181-9C10-46A9-A28B-5E4ED9BCBEAE}" destId="{AB4E5B1E-9690-4EAE-8512-1C4BEC71E97E}" srcOrd="3" destOrd="0" parTransId="{1382ECC2-8EF7-4EFA-92C0-B324277D3525}" sibTransId="{02103988-6E22-442A-B814-387DF995D7B5}"/>
    <dgm:cxn modelId="{E100BD3C-C003-4A4C-8242-A4FAEC1E0FF0}" srcId="{FE87A704-5A54-43B9-8682-3970D5CC4E7D}" destId="{AA0B6008-813A-4C0D-8263-06028793352F}" srcOrd="6" destOrd="0" parTransId="{1B260E61-AD09-4B79-971B-2742B350FCD1}" sibTransId="{BDB8C0A3-47F9-40DC-B4B8-F68C7EAAD0DB}"/>
    <dgm:cxn modelId="{8F155E93-DEA6-484E-A6B9-6AF074FE72DD}" type="presOf" srcId="{39551F2C-78FA-490B-989A-1892A523C372}" destId="{D2C22B35-7265-4A66-B6D3-80C6048D6CB8}" srcOrd="0" destOrd="0" presId="urn:microsoft.com/office/officeart/2005/8/layout/hierarchy3"/>
    <dgm:cxn modelId="{51D60DCA-EEA5-4732-AD9F-6076410FB467}" srcId="{68931FDE-9004-49CE-B962-37E9EAA7E554}" destId="{FE87A704-5A54-43B9-8682-3970D5CC4E7D}" srcOrd="0" destOrd="0" parTransId="{BE41A16B-B0B4-41AB-B67A-43DF43DC3F7D}" sibTransId="{3305EE38-318A-4186-BA37-D0533990BFB2}"/>
    <dgm:cxn modelId="{E0DEE884-13C4-453F-99BE-4A39EAEADF5E}" type="presOf" srcId="{030DCAD8-16D1-43D2-BC0F-89D78B423000}" destId="{4C578B7B-07EB-4872-BFB8-65FDDA73D7D5}" srcOrd="0" destOrd="0" presId="urn:microsoft.com/office/officeart/2005/8/layout/hierarchy3"/>
    <dgm:cxn modelId="{7ABE8757-F1E1-46B1-BE88-4C4EA03E351E}" type="presOf" srcId="{C79159D5-E5AF-44DB-9FBD-00D080A91FD6}" destId="{D01219EE-93B6-4A4E-A1AF-80D70E26344C}" srcOrd="0" destOrd="0" presId="urn:microsoft.com/office/officeart/2005/8/layout/hierarchy3"/>
    <dgm:cxn modelId="{7925EEE6-E19C-4933-8BFF-D4B892147985}" type="presOf" srcId="{E537F181-9C10-46A9-A28B-5E4ED9BCBEAE}" destId="{6FE1F457-2963-443D-802B-8686A6E42C36}" srcOrd="0" destOrd="0" presId="urn:microsoft.com/office/officeart/2005/8/layout/hierarchy3"/>
    <dgm:cxn modelId="{76B4D04A-B53B-471B-B0C2-41C25153B14A}" type="presOf" srcId="{FB13093B-C683-4423-8B32-54632ACD9AC4}" destId="{34B7806C-36B7-4A97-A04A-DAC6053E9C24}" srcOrd="0" destOrd="0" presId="urn:microsoft.com/office/officeart/2005/8/layout/hierarchy3"/>
    <dgm:cxn modelId="{60C8E128-1D64-4D25-8EC9-4C1D390EDD6F}" srcId="{E537F181-9C10-46A9-A28B-5E4ED9BCBEAE}" destId="{51A77B1C-2EEF-4096-928D-1D30CA32878A}" srcOrd="4" destOrd="0" parTransId="{7B73A3CD-61F7-4F36-A9FD-A5492EBFD873}" sibTransId="{E3A9D9FD-E513-4FC4-8245-4EA7BB369140}"/>
    <dgm:cxn modelId="{13EDC933-7D25-44CD-9608-C8905897C25D}" type="presOf" srcId="{0A4E5293-D9A3-42A8-81AE-0FD47A008D2F}" destId="{D961254D-C2A0-4806-8565-896671E7D43A}" srcOrd="0" destOrd="0" presId="urn:microsoft.com/office/officeart/2005/8/layout/hierarchy3"/>
    <dgm:cxn modelId="{D585C699-5754-4D4B-A92D-074C3003926C}" type="presOf" srcId="{7B73A3CD-61F7-4F36-A9FD-A5492EBFD873}" destId="{B627B786-8121-44E7-A22D-00D172ED5AE1}" srcOrd="0" destOrd="0" presId="urn:microsoft.com/office/officeart/2005/8/layout/hierarchy3"/>
    <dgm:cxn modelId="{EA36E646-6561-420E-870B-41D563531234}" type="presOf" srcId="{68931FDE-9004-49CE-B962-37E9EAA7E554}" destId="{7909BC95-367F-409D-B97B-33E8F101041D}" srcOrd="0" destOrd="0" presId="urn:microsoft.com/office/officeart/2005/8/layout/hierarchy3"/>
    <dgm:cxn modelId="{4A13D221-60AD-43CF-80E0-2EE503D533AA}" type="presOf" srcId="{E537F181-9C10-46A9-A28B-5E4ED9BCBEAE}" destId="{BA083B7F-4523-48FE-8F5E-70C18E3889D5}" srcOrd="1" destOrd="0" presId="urn:microsoft.com/office/officeart/2005/8/layout/hierarchy3"/>
    <dgm:cxn modelId="{7991AA35-360E-4CC2-98F5-F0D90878E3FD}" type="presOf" srcId="{0BB89A03-9A47-43D5-804F-8CA183AD43BB}" destId="{0DFAC7B8-9D92-4110-A5DA-389AC2A86D03}" srcOrd="0" destOrd="0" presId="urn:microsoft.com/office/officeart/2005/8/layout/hierarchy3"/>
    <dgm:cxn modelId="{E1FB1FC0-4421-4466-88AF-666A8655C44F}" type="presOf" srcId="{FE87A704-5A54-43B9-8682-3970D5CC4E7D}" destId="{6F63AB3B-F883-442A-8E6B-40D1B9A579C8}" srcOrd="0" destOrd="0" presId="urn:microsoft.com/office/officeart/2005/8/layout/hierarchy3"/>
    <dgm:cxn modelId="{2434683E-E907-480A-8DCA-7DB138DC1631}" srcId="{FE87A704-5A54-43B9-8682-3970D5CC4E7D}" destId="{329643CE-20D3-45D8-9DDE-787F8B7A3224}" srcOrd="4" destOrd="0" parTransId="{F313D4A4-7B31-4852-AF54-E332612C454A}" sibTransId="{B6B2319C-FA32-4E32-86F9-4616F2B99A8B}"/>
    <dgm:cxn modelId="{8EAF1342-1A61-4763-924D-B118AEDB74ED}" type="presOf" srcId="{E655AD82-1E3A-4E86-AFFB-800A1F912504}" destId="{6E7CA441-AEF5-4863-8DED-0A399D265096}" srcOrd="0" destOrd="0" presId="urn:microsoft.com/office/officeart/2005/8/layout/hierarchy3"/>
    <dgm:cxn modelId="{2B2669E7-8353-4C2B-866F-62271EDDE415}" type="presOf" srcId="{329643CE-20D3-45D8-9DDE-787F8B7A3224}" destId="{413B6F4E-9AD0-4189-A2C3-0BAB24E4ADAD}" srcOrd="0" destOrd="0" presId="urn:microsoft.com/office/officeart/2005/8/layout/hierarchy3"/>
    <dgm:cxn modelId="{39EA0B09-C4B9-4950-B6B0-40F23FB25E25}" type="presOf" srcId="{174F1EE5-1F42-4241-95D0-AF66A71A1BFB}" destId="{A308DA83-B778-49A3-83E6-2C5D93CD6924}" srcOrd="0" destOrd="0" presId="urn:microsoft.com/office/officeart/2005/8/layout/hierarchy3"/>
    <dgm:cxn modelId="{B5CD8E52-4038-4326-AC15-68F6B23753DE}" srcId="{FE87A704-5A54-43B9-8682-3970D5CC4E7D}" destId="{C79159D5-E5AF-44DB-9FBD-00D080A91FD6}" srcOrd="7" destOrd="0" parTransId="{03BDF542-D185-4129-8ED9-5057AFA1093B}" sibTransId="{ABBAA4FB-2FD3-4EA3-B9EA-3493F18FADDA}"/>
    <dgm:cxn modelId="{33C095C5-8838-4B9E-BF60-5ADFF03D467F}" type="presOf" srcId="{F6B14087-331E-4D13-B402-CDB1829D0B30}" destId="{BAF0D8A1-CDD4-4302-A86C-6C803FBBD992}" srcOrd="0" destOrd="0" presId="urn:microsoft.com/office/officeart/2005/8/layout/hierarchy3"/>
    <dgm:cxn modelId="{08EE3E24-39CF-4153-B8DF-1D77E47A2897}" type="presOf" srcId="{51A77B1C-2EEF-4096-928D-1D30CA32878A}" destId="{EC94EEA0-1F11-4B5B-837B-8A4C27D96F5E}" srcOrd="0" destOrd="0" presId="urn:microsoft.com/office/officeart/2005/8/layout/hierarchy3"/>
    <dgm:cxn modelId="{55B6352E-BFBC-43E8-AD30-9D82954561B6}" srcId="{FE87A704-5A54-43B9-8682-3970D5CC4E7D}" destId="{5C0A109C-F8FA-4D1C-AEA1-1527F258DDFD}" srcOrd="2" destOrd="0" parTransId="{1FDDF6CA-CDC9-4B47-B64A-2A201CF6DA2C}" sibTransId="{C14803A9-A9CC-4988-A0D4-4ED36C2A1C7B}"/>
    <dgm:cxn modelId="{64EE923A-113C-4C09-A65C-8F83DBE768E4}" type="presOf" srcId="{E203D431-812D-46CC-9B94-FA47502128E5}" destId="{F4F98089-77CE-4D9A-BED7-365294ED290A}" srcOrd="0" destOrd="0" presId="urn:microsoft.com/office/officeart/2005/8/layout/hierarchy3"/>
    <dgm:cxn modelId="{8E7E793A-49A4-4894-AE51-044F1A40EC45}" srcId="{68931FDE-9004-49CE-B962-37E9EAA7E554}" destId="{E537F181-9C10-46A9-A28B-5E4ED9BCBEAE}" srcOrd="1" destOrd="0" parTransId="{D728B57D-7D1B-4980-AED8-3F338CEAA058}" sibTransId="{C46E1859-5253-462D-AC5B-F7138FE11AFF}"/>
    <dgm:cxn modelId="{1F753D80-6C1D-4B09-BEDD-91CF00BF82AC}" type="presOf" srcId="{1382ECC2-8EF7-4EFA-92C0-B324277D3525}" destId="{951DB917-C4E3-498B-8E22-AEEF40B1FB20}" srcOrd="0" destOrd="0" presId="urn:microsoft.com/office/officeart/2005/8/layout/hierarchy3"/>
    <dgm:cxn modelId="{57B4A7D4-15CE-4290-BD5C-5A269DF1DCF7}" type="presOf" srcId="{B9C3CBD4-2BB2-48BA-9E83-93EF2C1989AB}" destId="{A6753438-06D3-4D0A-A557-4E1ED1CEC55E}" srcOrd="0" destOrd="0" presId="urn:microsoft.com/office/officeart/2005/8/layout/hierarchy3"/>
    <dgm:cxn modelId="{65461784-1C78-41C4-AFA2-EC3A4C958451}" type="presOf" srcId="{AA0B6008-813A-4C0D-8263-06028793352F}" destId="{F23B3DB9-8A57-4B45-998B-551CA8A1332E}" srcOrd="0" destOrd="0" presId="urn:microsoft.com/office/officeart/2005/8/layout/hierarchy3"/>
    <dgm:cxn modelId="{AE3E0291-8107-44EF-9273-457049DF1F6C}" type="presOf" srcId="{1FDDF6CA-CDC9-4B47-B64A-2A201CF6DA2C}" destId="{C9185CEC-9B9D-455E-93A8-7FBDBBC2FCB7}" srcOrd="0" destOrd="0" presId="urn:microsoft.com/office/officeart/2005/8/layout/hierarchy3"/>
    <dgm:cxn modelId="{D32BFB45-BA6D-4398-A875-F5DA80EA913A}" type="presOf" srcId="{013FCAB8-9529-441A-94E4-AF06846FA929}" destId="{EF3F9287-BDCA-4C56-8895-C67F19580CD7}" srcOrd="0" destOrd="0" presId="urn:microsoft.com/office/officeart/2005/8/layout/hierarchy3"/>
    <dgm:cxn modelId="{36EDCD03-B95D-4498-B236-FA17FE6D6775}" srcId="{E537F181-9C10-46A9-A28B-5E4ED9BCBEAE}" destId="{0BB89A03-9A47-43D5-804F-8CA183AD43BB}" srcOrd="1" destOrd="0" parTransId="{C2F77021-8F0C-452D-A4FB-C288317A797A}" sibTransId="{6745075D-CBA0-4FD5-8285-70D1359D313C}"/>
    <dgm:cxn modelId="{C18450D2-4FD0-4FA1-AAE7-1BD135109294}" srcId="{FE87A704-5A54-43B9-8682-3970D5CC4E7D}" destId="{013FCAB8-9529-441A-94E4-AF06846FA929}" srcOrd="5" destOrd="0" parTransId="{B01FD908-C30D-4A0F-A764-54774C1F7FA8}" sibTransId="{BE70F35C-ED4F-4979-85F5-1AE8597EA20D}"/>
    <dgm:cxn modelId="{3EFC756F-85E3-4DB4-984C-10A81EF7D935}" type="presOf" srcId="{03BDF542-D185-4129-8ED9-5057AFA1093B}" destId="{0DFEE257-90C7-49A0-AA40-9ED93035C5BC}" srcOrd="0" destOrd="0" presId="urn:microsoft.com/office/officeart/2005/8/layout/hierarchy3"/>
    <dgm:cxn modelId="{B11D728C-6A35-4F30-87C2-56DBBAD872DB}" type="presOf" srcId="{F313D4A4-7B31-4852-AF54-E332612C454A}" destId="{EF125202-1A7E-4CAB-9435-1EBAFC7F2CA9}" srcOrd="0" destOrd="0" presId="urn:microsoft.com/office/officeart/2005/8/layout/hierarchy3"/>
    <dgm:cxn modelId="{2F321289-1D16-4114-B2E5-0A9A19002E18}" type="presOf" srcId="{C2F77021-8F0C-452D-A4FB-C288317A797A}" destId="{F1C52B4E-7F5A-40D3-97C3-A2DC0CAF1D01}" srcOrd="0" destOrd="0" presId="urn:microsoft.com/office/officeart/2005/8/layout/hierarchy3"/>
    <dgm:cxn modelId="{E54BB30A-5416-4D0C-A1AA-F4FC4F1CAC83}" srcId="{FE87A704-5A54-43B9-8682-3970D5CC4E7D}" destId="{9C383401-FFEF-4E65-BEDF-40FD142D9CBB}" srcOrd="3" destOrd="0" parTransId="{39551F2C-78FA-490B-989A-1892A523C372}" sibTransId="{EE3C2BD1-A914-443D-B29E-F79B57997713}"/>
    <dgm:cxn modelId="{1D275B93-F264-4CB9-A5E6-3180351081BA}" type="presOf" srcId="{04B9D672-372F-4661-BAA7-20FE94DF8F24}" destId="{7EAA1F4B-37D9-4E68-8045-6F13492F8C4D}" srcOrd="0" destOrd="0" presId="urn:microsoft.com/office/officeart/2005/8/layout/hierarchy3"/>
    <dgm:cxn modelId="{E6778452-AE1F-4EC8-9805-9AF1416B4136}" srcId="{E537F181-9C10-46A9-A28B-5E4ED9BCBEAE}" destId="{FB13093B-C683-4423-8B32-54632ACD9AC4}" srcOrd="2" destOrd="0" parTransId="{B9C3CBD4-2BB2-48BA-9E83-93EF2C1989AB}" sibTransId="{D9FB037A-62A5-4D55-BC1F-5A4986F12D59}"/>
    <dgm:cxn modelId="{DDE34274-D4F5-4AB3-A60F-E119E63296DE}" type="presParOf" srcId="{7909BC95-367F-409D-B97B-33E8F101041D}" destId="{5DFE6213-2487-4088-944D-0781142F5092}" srcOrd="0" destOrd="0" presId="urn:microsoft.com/office/officeart/2005/8/layout/hierarchy3"/>
    <dgm:cxn modelId="{D9F5AFCB-B611-4817-99BF-797B1CFFD45B}" type="presParOf" srcId="{5DFE6213-2487-4088-944D-0781142F5092}" destId="{2E0709F8-7D0A-4143-8CE0-6077CFB1C672}" srcOrd="0" destOrd="0" presId="urn:microsoft.com/office/officeart/2005/8/layout/hierarchy3"/>
    <dgm:cxn modelId="{2959166F-F618-42DA-A58E-EC635E64BDAA}" type="presParOf" srcId="{2E0709F8-7D0A-4143-8CE0-6077CFB1C672}" destId="{6F63AB3B-F883-442A-8E6B-40D1B9A579C8}" srcOrd="0" destOrd="0" presId="urn:microsoft.com/office/officeart/2005/8/layout/hierarchy3"/>
    <dgm:cxn modelId="{A58453B5-8780-41D9-A5CA-FB3FA55846B6}" type="presParOf" srcId="{2E0709F8-7D0A-4143-8CE0-6077CFB1C672}" destId="{91DBA9D5-7F7C-44B9-9AE4-33BD8EB5E59E}" srcOrd="1" destOrd="0" presId="urn:microsoft.com/office/officeart/2005/8/layout/hierarchy3"/>
    <dgm:cxn modelId="{64AB14EE-3CA3-4513-BE0C-4CB61BCE1D1C}" type="presParOf" srcId="{5DFE6213-2487-4088-944D-0781142F5092}" destId="{A57A32FE-5576-4B0A-81D7-B78C6377C71F}" srcOrd="1" destOrd="0" presId="urn:microsoft.com/office/officeart/2005/8/layout/hierarchy3"/>
    <dgm:cxn modelId="{68CF7C5E-E151-4ADC-B1AA-FCDA20406A0F}" type="presParOf" srcId="{A57A32FE-5576-4B0A-81D7-B78C6377C71F}" destId="{D961254D-C2A0-4806-8565-896671E7D43A}" srcOrd="0" destOrd="0" presId="urn:microsoft.com/office/officeart/2005/8/layout/hierarchy3"/>
    <dgm:cxn modelId="{12AD0CBB-C18C-4D37-BACD-5690B78A1256}" type="presParOf" srcId="{A57A32FE-5576-4B0A-81D7-B78C6377C71F}" destId="{6E7CA441-AEF5-4863-8DED-0A399D265096}" srcOrd="1" destOrd="0" presId="urn:microsoft.com/office/officeart/2005/8/layout/hierarchy3"/>
    <dgm:cxn modelId="{7D3F9CD8-3333-460F-93C5-5E3FE51473CA}" type="presParOf" srcId="{A57A32FE-5576-4B0A-81D7-B78C6377C71F}" destId="{F4F98089-77CE-4D9A-BED7-365294ED290A}" srcOrd="2" destOrd="0" presId="urn:microsoft.com/office/officeart/2005/8/layout/hierarchy3"/>
    <dgm:cxn modelId="{B9357959-1E12-4444-AA17-34F344EACFD8}" type="presParOf" srcId="{A57A32FE-5576-4B0A-81D7-B78C6377C71F}" destId="{8142C035-4011-4DC4-9458-E8C72ABCC6A3}" srcOrd="3" destOrd="0" presId="urn:microsoft.com/office/officeart/2005/8/layout/hierarchy3"/>
    <dgm:cxn modelId="{71D94FA7-938D-4F88-9240-8F58FA65D0A6}" type="presParOf" srcId="{A57A32FE-5576-4B0A-81D7-B78C6377C71F}" destId="{C9185CEC-9B9D-455E-93A8-7FBDBBC2FCB7}" srcOrd="4" destOrd="0" presId="urn:microsoft.com/office/officeart/2005/8/layout/hierarchy3"/>
    <dgm:cxn modelId="{5EDC913D-5B90-4D09-9FD6-EBB213E625B9}" type="presParOf" srcId="{A57A32FE-5576-4B0A-81D7-B78C6377C71F}" destId="{ACBC6603-CF25-438C-934F-01C67E97A324}" srcOrd="5" destOrd="0" presId="urn:microsoft.com/office/officeart/2005/8/layout/hierarchy3"/>
    <dgm:cxn modelId="{1CA50207-89C8-4CEA-901D-471D73963FCE}" type="presParOf" srcId="{A57A32FE-5576-4B0A-81D7-B78C6377C71F}" destId="{D2C22B35-7265-4A66-B6D3-80C6048D6CB8}" srcOrd="6" destOrd="0" presId="urn:microsoft.com/office/officeart/2005/8/layout/hierarchy3"/>
    <dgm:cxn modelId="{D491865C-7165-4872-9E9B-3C2A1F4B98C9}" type="presParOf" srcId="{A57A32FE-5576-4B0A-81D7-B78C6377C71F}" destId="{25D52A79-0AF4-441B-8358-6AE35CCF2C88}" srcOrd="7" destOrd="0" presId="urn:microsoft.com/office/officeart/2005/8/layout/hierarchy3"/>
    <dgm:cxn modelId="{02371A70-D16C-45A1-AFF9-38A5078A7077}" type="presParOf" srcId="{A57A32FE-5576-4B0A-81D7-B78C6377C71F}" destId="{EF125202-1A7E-4CAB-9435-1EBAFC7F2CA9}" srcOrd="8" destOrd="0" presId="urn:microsoft.com/office/officeart/2005/8/layout/hierarchy3"/>
    <dgm:cxn modelId="{01427971-CE0D-4EE3-B7A2-3FC3E36F5E41}" type="presParOf" srcId="{A57A32FE-5576-4B0A-81D7-B78C6377C71F}" destId="{413B6F4E-9AD0-4189-A2C3-0BAB24E4ADAD}" srcOrd="9" destOrd="0" presId="urn:microsoft.com/office/officeart/2005/8/layout/hierarchy3"/>
    <dgm:cxn modelId="{3D056E63-5477-46D8-8A45-F6D055AFE391}" type="presParOf" srcId="{A57A32FE-5576-4B0A-81D7-B78C6377C71F}" destId="{D0360933-845A-4B7D-9E76-AAA85BAD7739}" srcOrd="10" destOrd="0" presId="urn:microsoft.com/office/officeart/2005/8/layout/hierarchy3"/>
    <dgm:cxn modelId="{93ACFB2B-44DC-4B0A-B413-CF2D99DFABDB}" type="presParOf" srcId="{A57A32FE-5576-4B0A-81D7-B78C6377C71F}" destId="{EF3F9287-BDCA-4C56-8895-C67F19580CD7}" srcOrd="11" destOrd="0" presId="urn:microsoft.com/office/officeart/2005/8/layout/hierarchy3"/>
    <dgm:cxn modelId="{89478872-EBF4-4AF3-92F0-FAF8F5D1C084}" type="presParOf" srcId="{A57A32FE-5576-4B0A-81D7-B78C6377C71F}" destId="{3DFEB98E-1E8D-490A-B255-FDBA1CBEDB16}" srcOrd="12" destOrd="0" presId="urn:microsoft.com/office/officeart/2005/8/layout/hierarchy3"/>
    <dgm:cxn modelId="{88C2C630-5E49-4BD0-9FDC-8C63FFB8F792}" type="presParOf" srcId="{A57A32FE-5576-4B0A-81D7-B78C6377C71F}" destId="{F23B3DB9-8A57-4B45-998B-551CA8A1332E}" srcOrd="13" destOrd="0" presId="urn:microsoft.com/office/officeart/2005/8/layout/hierarchy3"/>
    <dgm:cxn modelId="{ABE65626-166B-475A-AD04-E9F8D6781CD8}" type="presParOf" srcId="{A57A32FE-5576-4B0A-81D7-B78C6377C71F}" destId="{0DFEE257-90C7-49A0-AA40-9ED93035C5BC}" srcOrd="14" destOrd="0" presId="urn:microsoft.com/office/officeart/2005/8/layout/hierarchy3"/>
    <dgm:cxn modelId="{45C64CE7-B619-4CFC-ADA9-7A2006F759A0}" type="presParOf" srcId="{A57A32FE-5576-4B0A-81D7-B78C6377C71F}" destId="{D01219EE-93B6-4A4E-A1AF-80D70E26344C}" srcOrd="15" destOrd="0" presId="urn:microsoft.com/office/officeart/2005/8/layout/hierarchy3"/>
    <dgm:cxn modelId="{0C731816-001D-41E8-A688-E2E0F4B0046D}" type="presParOf" srcId="{A57A32FE-5576-4B0A-81D7-B78C6377C71F}" destId="{7EAA1F4B-37D9-4E68-8045-6F13492F8C4D}" srcOrd="16" destOrd="0" presId="urn:microsoft.com/office/officeart/2005/8/layout/hierarchy3"/>
    <dgm:cxn modelId="{D9E1239D-FB3B-4C94-804B-9E52E8D444A1}" type="presParOf" srcId="{A57A32FE-5576-4B0A-81D7-B78C6377C71F}" destId="{4C578B7B-07EB-4872-BFB8-65FDDA73D7D5}" srcOrd="17" destOrd="0" presId="urn:microsoft.com/office/officeart/2005/8/layout/hierarchy3"/>
    <dgm:cxn modelId="{32F30709-660A-4E1D-BC09-815977EFE144}" type="presParOf" srcId="{7909BC95-367F-409D-B97B-33E8F101041D}" destId="{DCB53CCD-F52D-4B5F-9F4C-FFF8A36E8F98}" srcOrd="1" destOrd="0" presId="urn:microsoft.com/office/officeart/2005/8/layout/hierarchy3"/>
    <dgm:cxn modelId="{D6CFD2F7-343D-437E-8884-D989EE4C9B5B}" type="presParOf" srcId="{DCB53CCD-F52D-4B5F-9F4C-FFF8A36E8F98}" destId="{4AB48743-B224-4F4A-8872-70AB5E9D1FFE}" srcOrd="0" destOrd="0" presId="urn:microsoft.com/office/officeart/2005/8/layout/hierarchy3"/>
    <dgm:cxn modelId="{C03E9D5A-C3B7-4FB5-BCE1-66C21770ECD2}" type="presParOf" srcId="{4AB48743-B224-4F4A-8872-70AB5E9D1FFE}" destId="{6FE1F457-2963-443D-802B-8686A6E42C36}" srcOrd="0" destOrd="0" presId="urn:microsoft.com/office/officeart/2005/8/layout/hierarchy3"/>
    <dgm:cxn modelId="{DD2EFCDF-0CB9-4499-9375-B13CBC6B712D}" type="presParOf" srcId="{4AB48743-B224-4F4A-8872-70AB5E9D1FFE}" destId="{BA083B7F-4523-48FE-8F5E-70C18E3889D5}" srcOrd="1" destOrd="0" presId="urn:microsoft.com/office/officeart/2005/8/layout/hierarchy3"/>
    <dgm:cxn modelId="{78E9BCD5-FAC6-47E7-8F8D-ED315CA2AB1B}" type="presParOf" srcId="{DCB53CCD-F52D-4B5F-9F4C-FFF8A36E8F98}" destId="{B152BAB1-CC56-407C-B4BC-21DA8D6BDBBC}" srcOrd="1" destOrd="0" presId="urn:microsoft.com/office/officeart/2005/8/layout/hierarchy3"/>
    <dgm:cxn modelId="{D3FBCE81-FFA0-4317-9568-A01EBA6C6F15}" type="presParOf" srcId="{B152BAB1-CC56-407C-B4BC-21DA8D6BDBBC}" destId="{BAF0D8A1-CDD4-4302-A86C-6C803FBBD992}" srcOrd="0" destOrd="0" presId="urn:microsoft.com/office/officeart/2005/8/layout/hierarchy3"/>
    <dgm:cxn modelId="{D26A5289-7B73-499D-8A2A-F0106D4084C1}" type="presParOf" srcId="{B152BAB1-CC56-407C-B4BC-21DA8D6BDBBC}" destId="{A308DA83-B778-49A3-83E6-2C5D93CD6924}" srcOrd="1" destOrd="0" presId="urn:microsoft.com/office/officeart/2005/8/layout/hierarchy3"/>
    <dgm:cxn modelId="{16E4C4CF-A0A9-4BB0-AED5-2FE099B6879B}" type="presParOf" srcId="{B152BAB1-CC56-407C-B4BC-21DA8D6BDBBC}" destId="{F1C52B4E-7F5A-40D3-97C3-A2DC0CAF1D01}" srcOrd="2" destOrd="0" presId="urn:microsoft.com/office/officeart/2005/8/layout/hierarchy3"/>
    <dgm:cxn modelId="{50EF7798-E70E-4FFA-B44F-915692614839}" type="presParOf" srcId="{B152BAB1-CC56-407C-B4BC-21DA8D6BDBBC}" destId="{0DFAC7B8-9D92-4110-A5DA-389AC2A86D03}" srcOrd="3" destOrd="0" presId="urn:microsoft.com/office/officeart/2005/8/layout/hierarchy3"/>
    <dgm:cxn modelId="{4B09686A-DC13-452D-B4FF-44583F6EAE51}" type="presParOf" srcId="{B152BAB1-CC56-407C-B4BC-21DA8D6BDBBC}" destId="{A6753438-06D3-4D0A-A557-4E1ED1CEC55E}" srcOrd="4" destOrd="0" presId="urn:microsoft.com/office/officeart/2005/8/layout/hierarchy3"/>
    <dgm:cxn modelId="{DEABBA69-2359-4B05-9820-B4F2A3E6651C}" type="presParOf" srcId="{B152BAB1-CC56-407C-B4BC-21DA8D6BDBBC}" destId="{34B7806C-36B7-4A97-A04A-DAC6053E9C24}" srcOrd="5" destOrd="0" presId="urn:microsoft.com/office/officeart/2005/8/layout/hierarchy3"/>
    <dgm:cxn modelId="{4D6DC283-54C9-40B1-BB29-00D00012CCAA}" type="presParOf" srcId="{B152BAB1-CC56-407C-B4BC-21DA8D6BDBBC}" destId="{951DB917-C4E3-498B-8E22-AEEF40B1FB20}" srcOrd="6" destOrd="0" presId="urn:microsoft.com/office/officeart/2005/8/layout/hierarchy3"/>
    <dgm:cxn modelId="{5879DC64-3987-4AD8-B164-235E5A2E0818}" type="presParOf" srcId="{B152BAB1-CC56-407C-B4BC-21DA8D6BDBBC}" destId="{A44172B5-5A7C-4FB7-8D34-95D9AE1ADCFE}" srcOrd="7" destOrd="0" presId="urn:microsoft.com/office/officeart/2005/8/layout/hierarchy3"/>
    <dgm:cxn modelId="{987C5D6B-AEFB-45F4-9297-197A01400A22}" type="presParOf" srcId="{B152BAB1-CC56-407C-B4BC-21DA8D6BDBBC}" destId="{B627B786-8121-44E7-A22D-00D172ED5AE1}" srcOrd="8" destOrd="0" presId="urn:microsoft.com/office/officeart/2005/8/layout/hierarchy3"/>
    <dgm:cxn modelId="{993DC56D-79B7-4692-AB8A-823861BE92CF}" type="presParOf" srcId="{B152BAB1-CC56-407C-B4BC-21DA8D6BDBBC}" destId="{EC94EEA0-1F11-4B5B-837B-8A4C27D96F5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B49D5-C6C4-4036-B572-401A3D29BF62}">
      <dsp:nvSpPr>
        <dsp:cNvPr id="0" name=""/>
        <dsp:cNvSpPr/>
      </dsp:nvSpPr>
      <dsp:spPr>
        <a:xfrm>
          <a:off x="0" y="0"/>
          <a:ext cx="3093187" cy="231659"/>
        </a:xfrm>
        <a:prstGeom prst="roundRect">
          <a:avLst/>
        </a:prstGeom>
        <a:solidFill>
          <a:srgbClr val="FF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1309"/>
        <a:ext cx="3070569" cy="209041"/>
      </dsp:txXfrm>
    </dsp:sp>
    <dsp:sp modelId="{BD8A7F4A-2F59-4BFC-937C-FD248216A3A3}">
      <dsp:nvSpPr>
        <dsp:cNvPr id="0" name=""/>
        <dsp:cNvSpPr/>
      </dsp:nvSpPr>
      <dsp:spPr>
        <a:xfrm>
          <a:off x="0" y="229929"/>
          <a:ext cx="3093187" cy="46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alt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229929"/>
        <a:ext cx="3093187" cy="468654"/>
      </dsp:txXfrm>
    </dsp:sp>
    <dsp:sp modelId="{D8B6A47B-858C-4502-A84B-3CD5EE2822B5}">
      <dsp:nvSpPr>
        <dsp:cNvPr id="0" name=""/>
        <dsp:cNvSpPr/>
      </dsp:nvSpPr>
      <dsp:spPr>
        <a:xfrm>
          <a:off x="0" y="664911"/>
          <a:ext cx="3093187" cy="231659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676220"/>
        <a:ext cx="3070569" cy="209041"/>
      </dsp:txXfrm>
    </dsp:sp>
    <dsp:sp modelId="{8356E5DA-B981-4AC9-BAD1-AF609A98162F}">
      <dsp:nvSpPr>
        <dsp:cNvPr id="0" name=""/>
        <dsp:cNvSpPr/>
      </dsp:nvSpPr>
      <dsp:spPr>
        <a:xfrm>
          <a:off x="0" y="909406"/>
          <a:ext cx="3093187" cy="422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909406"/>
        <a:ext cx="3093187" cy="422280"/>
      </dsp:txXfrm>
    </dsp:sp>
    <dsp:sp modelId="{F01823D8-B81C-4E64-9419-21720722CD31}">
      <dsp:nvSpPr>
        <dsp:cNvPr id="0" name=""/>
        <dsp:cNvSpPr/>
      </dsp:nvSpPr>
      <dsp:spPr>
        <a:xfrm>
          <a:off x="0" y="1367941"/>
          <a:ext cx="3093187" cy="2316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379250"/>
        <a:ext cx="3070569" cy="209041"/>
      </dsp:txXfrm>
    </dsp:sp>
    <dsp:sp modelId="{38A15107-A1B9-4A62-B62B-15DFA70186A4}">
      <dsp:nvSpPr>
        <dsp:cNvPr id="0" name=""/>
        <dsp:cNvSpPr/>
      </dsp:nvSpPr>
      <dsp:spPr>
        <a:xfrm>
          <a:off x="0" y="1599601"/>
          <a:ext cx="3093187" cy="685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1599601"/>
        <a:ext cx="3093187" cy="685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F3E6-798D-44EE-9AD5-ACA7715C1C48}">
      <dsp:nvSpPr>
        <dsp:cNvPr id="0" name=""/>
        <dsp:cNvSpPr/>
      </dsp:nvSpPr>
      <dsp:spPr>
        <a:xfrm>
          <a:off x="5864" y="452530"/>
          <a:ext cx="1047414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3245" y="469911"/>
        <a:ext cx="1012652" cy="558665"/>
      </dsp:txXfrm>
    </dsp:sp>
    <dsp:sp modelId="{9C7BF5F1-A989-4374-ABBF-0308703021F9}">
      <dsp:nvSpPr>
        <dsp:cNvPr id="0" name=""/>
        <dsp:cNvSpPr/>
      </dsp:nvSpPr>
      <dsp:spPr>
        <a:xfrm>
          <a:off x="636304" y="444766"/>
          <a:ext cx="1105943" cy="1105943"/>
        </a:xfrm>
        <a:prstGeom prst="leftCircularArrow">
          <a:avLst>
            <a:gd name="adj1" fmla="val 3403"/>
            <a:gd name="adj2" fmla="val 421296"/>
            <a:gd name="adj3" fmla="val 1805824"/>
            <a:gd name="adj4" fmla="val 8633506"/>
            <a:gd name="adj5" fmla="val 3970"/>
          </a:avLst>
        </a:prstGeom>
        <a:solidFill>
          <a:srgbClr val="009999"/>
        </a:solidFill>
        <a:ln w="63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37477-EB85-4120-A202-2832E948ACA1}">
      <dsp:nvSpPr>
        <dsp:cNvPr id="0" name=""/>
        <dsp:cNvSpPr/>
      </dsp:nvSpPr>
      <dsp:spPr>
        <a:xfrm>
          <a:off x="505089" y="1048387"/>
          <a:ext cx="540758" cy="25119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июнь-октябрь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12446" y="1055744"/>
        <a:ext cx="526044" cy="236480"/>
      </dsp:txXfrm>
    </dsp:sp>
    <dsp:sp modelId="{CA7A49CE-9861-479C-A34F-9B5EC425C248}">
      <dsp:nvSpPr>
        <dsp:cNvPr id="0" name=""/>
        <dsp:cNvSpPr/>
      </dsp:nvSpPr>
      <dsp:spPr>
        <a:xfrm>
          <a:off x="1236488" y="461902"/>
          <a:ext cx="1111626" cy="75278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1253812" y="640537"/>
        <a:ext cx="1076978" cy="556823"/>
      </dsp:txXfrm>
    </dsp:sp>
    <dsp:sp modelId="{E1AECC5B-D00F-4A12-A323-9284D3460DF3}">
      <dsp:nvSpPr>
        <dsp:cNvPr id="0" name=""/>
        <dsp:cNvSpPr/>
      </dsp:nvSpPr>
      <dsp:spPr>
        <a:xfrm>
          <a:off x="1985066" y="67007"/>
          <a:ext cx="1065987" cy="1100397"/>
        </a:xfrm>
        <a:prstGeom prst="circularArrow">
          <a:avLst>
            <a:gd name="adj1" fmla="val 3475"/>
            <a:gd name="adj2" fmla="val 430912"/>
            <a:gd name="adj3" fmla="val 19584422"/>
            <a:gd name="adj4" fmla="val 12766356"/>
            <a:gd name="adj5" fmla="val 4054"/>
          </a:avLst>
        </a:prstGeom>
        <a:solidFill>
          <a:srgbClr val="009999"/>
        </a:solidFill>
        <a:ln w="190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FD9D5-4588-4B9C-9428-44B9323AC41C}">
      <dsp:nvSpPr>
        <dsp:cNvPr id="0" name=""/>
        <dsp:cNvSpPr/>
      </dsp:nvSpPr>
      <dsp:spPr>
        <a:xfrm>
          <a:off x="1827174" y="410510"/>
          <a:ext cx="540758" cy="25715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ноябрь-декабрь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834706" y="418042"/>
        <a:ext cx="525694" cy="242091"/>
      </dsp:txXfrm>
    </dsp:sp>
    <dsp:sp modelId="{6154658E-1F54-4306-ACB0-2DE3C855BC5A}">
      <dsp:nvSpPr>
        <dsp:cNvPr id="0" name=""/>
        <dsp:cNvSpPr/>
      </dsp:nvSpPr>
      <dsp:spPr>
        <a:xfrm>
          <a:off x="2539840" y="441413"/>
          <a:ext cx="983020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557221" y="458794"/>
        <a:ext cx="948258" cy="558665"/>
      </dsp:txXfrm>
    </dsp:sp>
    <dsp:sp modelId="{93B64701-7191-496D-BD5C-76D73ED9ECCF}">
      <dsp:nvSpPr>
        <dsp:cNvPr id="0" name=""/>
        <dsp:cNvSpPr/>
      </dsp:nvSpPr>
      <dsp:spPr>
        <a:xfrm>
          <a:off x="3068642" y="431296"/>
          <a:ext cx="1158651" cy="1158651"/>
        </a:xfrm>
        <a:prstGeom prst="leftCircularArrow">
          <a:avLst>
            <a:gd name="adj1" fmla="val 3248"/>
            <a:gd name="adj2" fmla="val 400656"/>
            <a:gd name="adj3" fmla="val 1814747"/>
            <a:gd name="adj4" fmla="val 8663070"/>
            <a:gd name="adj5" fmla="val 3790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44E61-C2D2-4AC8-AD30-E2AFA3E8E39D}">
      <dsp:nvSpPr>
        <dsp:cNvPr id="0" name=""/>
        <dsp:cNvSpPr/>
      </dsp:nvSpPr>
      <dsp:spPr>
        <a:xfrm>
          <a:off x="2949220" y="990489"/>
          <a:ext cx="540758" cy="2979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январь - 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957947" y="999216"/>
        <a:ext cx="523304" cy="280521"/>
      </dsp:txXfrm>
    </dsp:sp>
    <dsp:sp modelId="{9828E6D6-24C4-405C-9747-3A3985283117}">
      <dsp:nvSpPr>
        <dsp:cNvPr id="0" name=""/>
        <dsp:cNvSpPr/>
      </dsp:nvSpPr>
      <dsp:spPr>
        <a:xfrm>
          <a:off x="3680962" y="428942"/>
          <a:ext cx="1203773" cy="801383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3699404" y="619109"/>
        <a:ext cx="1166889" cy="592774"/>
      </dsp:txXfrm>
    </dsp:sp>
    <dsp:sp modelId="{7FEEDA7E-38AB-4A8E-B374-E1C724575A30}">
      <dsp:nvSpPr>
        <dsp:cNvPr id="0" name=""/>
        <dsp:cNvSpPr/>
      </dsp:nvSpPr>
      <dsp:spPr>
        <a:xfrm>
          <a:off x="4497599" y="63655"/>
          <a:ext cx="1095541" cy="1095541"/>
        </a:xfrm>
        <a:prstGeom prst="circularArrow">
          <a:avLst>
            <a:gd name="adj1" fmla="val 3436"/>
            <a:gd name="adj2" fmla="val 425623"/>
            <a:gd name="adj3" fmla="val 19732012"/>
            <a:gd name="adj4" fmla="val 12908656"/>
            <a:gd name="adj5" fmla="val 4008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9A1CF-ADC6-4F35-967B-226D6EABC0DF}">
      <dsp:nvSpPr>
        <dsp:cNvPr id="0" name=""/>
        <dsp:cNvSpPr/>
      </dsp:nvSpPr>
      <dsp:spPr>
        <a:xfrm>
          <a:off x="4353230" y="361309"/>
          <a:ext cx="540758" cy="23735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март -май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4360182" y="368261"/>
        <a:ext cx="526854" cy="223448"/>
      </dsp:txXfrm>
    </dsp:sp>
    <dsp:sp modelId="{E7800FA8-290E-411A-AD28-598F70127060}">
      <dsp:nvSpPr>
        <dsp:cNvPr id="0" name=""/>
        <dsp:cNvSpPr/>
      </dsp:nvSpPr>
      <dsp:spPr>
        <a:xfrm>
          <a:off x="5061563" y="408242"/>
          <a:ext cx="1007713" cy="79779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5079922" y="426601"/>
        <a:ext cx="970995" cy="590121"/>
      </dsp:txXfrm>
    </dsp:sp>
    <dsp:sp modelId="{C48E4A98-D810-4494-A3E6-2179F054C812}">
      <dsp:nvSpPr>
        <dsp:cNvPr id="0" name=""/>
        <dsp:cNvSpPr/>
      </dsp:nvSpPr>
      <dsp:spPr>
        <a:xfrm>
          <a:off x="5512142" y="1161069"/>
          <a:ext cx="540758" cy="21504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518440" y="1167367"/>
        <a:ext cx="528162" cy="2024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90C17-452C-4F9A-AC9F-1CB9F9EDF8B3}">
      <dsp:nvSpPr>
        <dsp:cNvPr id="0" name=""/>
        <dsp:cNvSpPr/>
      </dsp:nvSpPr>
      <dsp:spPr>
        <a:xfrm rot="10605845">
          <a:off x="426745" y="-31482"/>
          <a:ext cx="2266346" cy="2266346"/>
        </a:xfrm>
        <a:prstGeom prst="circularArrow">
          <a:avLst>
            <a:gd name="adj1" fmla="val 5274"/>
            <a:gd name="adj2" fmla="val 312630"/>
            <a:gd name="adj3" fmla="val 14387669"/>
            <a:gd name="adj4" fmla="val 17034251"/>
            <a:gd name="adj5" fmla="val 5477"/>
          </a:avLst>
        </a:prstGeom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1CEEC-E44E-43CF-9A4C-68EBA8285929}">
      <dsp:nvSpPr>
        <dsp:cNvPr id="0" name=""/>
        <dsp:cNvSpPr/>
      </dsp:nvSpPr>
      <dsp:spPr>
        <a:xfrm>
          <a:off x="1168381" y="-26563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2018 год –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1 262,6 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7494" y="-7450"/>
        <a:ext cx="744849" cy="353311"/>
      </dsp:txXfrm>
    </dsp:sp>
    <dsp:sp modelId="{966ABC37-BD09-4691-9168-912D7FD378A0}">
      <dsp:nvSpPr>
        <dsp:cNvPr id="0" name=""/>
        <dsp:cNvSpPr/>
      </dsp:nvSpPr>
      <dsp:spPr>
        <a:xfrm>
          <a:off x="2086040" y="426310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2019 год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1 256,5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05153" y="445423"/>
        <a:ext cx="744849" cy="353311"/>
      </dsp:txXfrm>
    </dsp:sp>
    <dsp:sp modelId="{E8DA68DD-32B1-4634-93F1-E40BA016519E}">
      <dsp:nvSpPr>
        <dsp:cNvPr id="0" name=""/>
        <dsp:cNvSpPr/>
      </dsp:nvSpPr>
      <dsp:spPr>
        <a:xfrm>
          <a:off x="2096669" y="1260139"/>
          <a:ext cx="783075" cy="53555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2020 год (оценка)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1 249,3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22813" y="1286283"/>
        <a:ext cx="730787" cy="483269"/>
      </dsp:txXfrm>
    </dsp:sp>
    <dsp:sp modelId="{E9682563-8E50-4838-81B3-9C63BC93C107}">
      <dsp:nvSpPr>
        <dsp:cNvPr id="0" name=""/>
        <dsp:cNvSpPr/>
      </dsp:nvSpPr>
      <dsp:spPr>
        <a:xfrm>
          <a:off x="1159466" y="1757240"/>
          <a:ext cx="783075" cy="501571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2021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1 241,0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3951" y="1781725"/>
        <a:ext cx="734105" cy="452601"/>
      </dsp:txXfrm>
    </dsp:sp>
    <dsp:sp modelId="{69ABE811-B82C-46DE-856A-F60CC779AF03}">
      <dsp:nvSpPr>
        <dsp:cNvPr id="0" name=""/>
        <dsp:cNvSpPr/>
      </dsp:nvSpPr>
      <dsp:spPr>
        <a:xfrm>
          <a:off x="359654" y="1243584"/>
          <a:ext cx="783075" cy="480546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2022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1 232,5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83112" y="1267042"/>
        <a:ext cx="736159" cy="433630"/>
      </dsp:txXfrm>
    </dsp:sp>
    <dsp:sp modelId="{4A3035FB-E8F0-4672-9BC8-2C27F669E95C}">
      <dsp:nvSpPr>
        <dsp:cNvPr id="0" name=""/>
        <dsp:cNvSpPr/>
      </dsp:nvSpPr>
      <dsp:spPr>
        <a:xfrm>
          <a:off x="323025" y="344018"/>
          <a:ext cx="783075" cy="556132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2023 год (прогноз) – 1 224,1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50173" y="371166"/>
        <a:ext cx="728779" cy="5018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5D460-21C7-435F-A180-47F01458405B}">
      <dsp:nvSpPr>
        <dsp:cNvPr id="0" name=""/>
        <dsp:cNvSpPr/>
      </dsp:nvSpPr>
      <dsp:spPr>
        <a:xfrm>
          <a:off x="715396" y="47105"/>
          <a:ext cx="2462819" cy="2462819"/>
        </a:xfrm>
        <a:prstGeom prst="circularArrow">
          <a:avLst>
            <a:gd name="adj1" fmla="val 5544"/>
            <a:gd name="adj2" fmla="val 330680"/>
            <a:gd name="adj3" fmla="val 13979384"/>
            <a:gd name="adj4" fmla="val 17263345"/>
            <a:gd name="adj5" fmla="val 5757"/>
          </a:avLst>
        </a:prstGeom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EBFC3-9E07-40AF-9C85-05744711639F}">
      <dsp:nvSpPr>
        <dsp:cNvPr id="0" name=""/>
        <dsp:cNvSpPr/>
      </dsp:nvSpPr>
      <dsp:spPr>
        <a:xfrm>
          <a:off x="1420123" y="-43780"/>
          <a:ext cx="1050509" cy="6303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ГП «Развитие здравоохранения в ЯО»   </a:t>
          </a:r>
          <a:r>
            <a:rPr lang="ru-RU" sz="8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2,8 млн. руб</a:t>
          </a:r>
          <a:r>
            <a:rPr lang="ru-RU" sz="7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.</a:t>
          </a:r>
          <a:endParaRPr lang="ru-RU" sz="7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450892" y="-13011"/>
        <a:ext cx="988971" cy="568766"/>
      </dsp:txXfrm>
    </dsp:sp>
    <dsp:sp modelId="{96895A52-6ADE-46C2-9C56-966A8568A466}">
      <dsp:nvSpPr>
        <dsp:cNvPr id="0" name=""/>
        <dsp:cNvSpPr/>
      </dsp:nvSpPr>
      <dsp:spPr>
        <a:xfrm>
          <a:off x="2418963" y="681919"/>
          <a:ext cx="1050509" cy="6303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ГП «Развитие образования и молодежная политика в ЯО»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1 158,6 млн. руб.</a:t>
          </a:r>
          <a:endParaRPr lang="ru-RU" sz="8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449732" y="712688"/>
        <a:ext cx="988971" cy="568766"/>
      </dsp:txXfrm>
    </dsp:sp>
    <dsp:sp modelId="{DD58A6BE-0977-42D3-A73F-4924288EC82B}">
      <dsp:nvSpPr>
        <dsp:cNvPr id="0" name=""/>
        <dsp:cNvSpPr/>
      </dsp:nvSpPr>
      <dsp:spPr>
        <a:xfrm>
          <a:off x="2197244" y="1716419"/>
          <a:ext cx="1050509" cy="6303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ГП «Социальная поддержка населения ЯО»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5 024,9 млн. руб.</a:t>
          </a:r>
          <a:endParaRPr lang="ru-RU" sz="8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228013" y="1747188"/>
        <a:ext cx="988971" cy="568766"/>
      </dsp:txXfrm>
    </dsp:sp>
    <dsp:sp modelId="{376F80AC-F285-4087-889F-6D24B254F988}">
      <dsp:nvSpPr>
        <dsp:cNvPr id="0" name=""/>
        <dsp:cNvSpPr/>
      </dsp:nvSpPr>
      <dsp:spPr>
        <a:xfrm>
          <a:off x="733031" y="1723781"/>
          <a:ext cx="1050509" cy="6303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ПП «Стимулирование развития жил. строительства на территории ЯО»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415,2 млн. руб.</a:t>
          </a:r>
          <a:endParaRPr lang="ru-RU" sz="8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63800" y="1754550"/>
        <a:ext cx="988971" cy="568766"/>
      </dsp:txXfrm>
    </dsp:sp>
    <dsp:sp modelId="{75FF87A5-4F8B-4BDF-89A8-5D57C80F6F6D}">
      <dsp:nvSpPr>
        <dsp:cNvPr id="0" name=""/>
        <dsp:cNvSpPr/>
      </dsp:nvSpPr>
      <dsp:spPr>
        <a:xfrm>
          <a:off x="421283" y="681919"/>
          <a:ext cx="1050509" cy="6303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ВЦП департамента культуры ЯО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1,6 млн. руб.</a:t>
          </a:r>
          <a:endParaRPr lang="ru-RU" sz="8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452052" y="712688"/>
        <a:ext cx="988971" cy="5687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3AB3B-F883-442A-8E6B-40D1B9A579C8}">
      <dsp:nvSpPr>
        <dsp:cNvPr id="0" name=""/>
        <dsp:cNvSpPr/>
      </dsp:nvSpPr>
      <dsp:spPr>
        <a:xfrm>
          <a:off x="0" y="2010"/>
          <a:ext cx="2712977" cy="497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Направления оценки 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14558" y="16568"/>
        <a:ext cx="2683861" cy="467947"/>
      </dsp:txXfrm>
    </dsp:sp>
    <dsp:sp modelId="{D961254D-C2A0-4806-8565-896671E7D43A}">
      <dsp:nvSpPr>
        <dsp:cNvPr id="0" name=""/>
        <dsp:cNvSpPr/>
      </dsp:nvSpPr>
      <dsp:spPr>
        <a:xfrm>
          <a:off x="271297" y="499073"/>
          <a:ext cx="302997" cy="335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391"/>
              </a:lnTo>
              <a:lnTo>
                <a:pt x="302997" y="3353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CA441-AEF5-4863-8DED-0A399D265096}">
      <dsp:nvSpPr>
        <dsp:cNvPr id="0" name=""/>
        <dsp:cNvSpPr/>
      </dsp:nvSpPr>
      <dsp:spPr>
        <a:xfrm>
          <a:off x="574295" y="638855"/>
          <a:ext cx="1993863" cy="391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85753" y="650313"/>
        <a:ext cx="1970947" cy="368303"/>
      </dsp:txXfrm>
    </dsp:sp>
    <dsp:sp modelId="{F4F98089-77CE-4D9A-BED7-365294ED290A}">
      <dsp:nvSpPr>
        <dsp:cNvPr id="0" name=""/>
        <dsp:cNvSpPr/>
      </dsp:nvSpPr>
      <dsp:spPr>
        <a:xfrm>
          <a:off x="271297" y="499073"/>
          <a:ext cx="302997" cy="826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654"/>
              </a:lnTo>
              <a:lnTo>
                <a:pt x="302997" y="8266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2C035-4011-4DC4-9458-E8C72ABCC6A3}">
      <dsp:nvSpPr>
        <dsp:cNvPr id="0" name=""/>
        <dsp:cNvSpPr/>
      </dsp:nvSpPr>
      <dsp:spPr>
        <a:xfrm>
          <a:off x="574295" y="1148968"/>
          <a:ext cx="1993863" cy="353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84649" y="1159322"/>
        <a:ext cx="1973155" cy="332811"/>
      </dsp:txXfrm>
    </dsp:sp>
    <dsp:sp modelId="{C9185CEC-9B9D-455E-93A8-7FBDBBC2FCB7}">
      <dsp:nvSpPr>
        <dsp:cNvPr id="0" name=""/>
        <dsp:cNvSpPr/>
      </dsp:nvSpPr>
      <dsp:spPr>
        <a:xfrm>
          <a:off x="271297" y="499073"/>
          <a:ext cx="302997" cy="1457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7560"/>
              </a:lnTo>
              <a:lnTo>
                <a:pt x="302997" y="14575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C6603-CF25-438C-934F-01C67E97A324}">
      <dsp:nvSpPr>
        <dsp:cNvPr id="0" name=""/>
        <dsp:cNvSpPr/>
      </dsp:nvSpPr>
      <dsp:spPr>
        <a:xfrm>
          <a:off x="574295" y="1634302"/>
          <a:ext cx="1993863" cy="6446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3177" y="1653184"/>
        <a:ext cx="1956099" cy="606899"/>
      </dsp:txXfrm>
    </dsp:sp>
    <dsp:sp modelId="{D2C22B35-7265-4A66-B6D3-80C6048D6CB8}">
      <dsp:nvSpPr>
        <dsp:cNvPr id="0" name=""/>
        <dsp:cNvSpPr/>
      </dsp:nvSpPr>
      <dsp:spPr>
        <a:xfrm>
          <a:off x="271297" y="499073"/>
          <a:ext cx="302997" cy="2108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8734"/>
              </a:lnTo>
              <a:lnTo>
                <a:pt x="302997" y="21087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52A79-0AF4-441B-8358-6AE35CCF2C88}">
      <dsp:nvSpPr>
        <dsp:cNvPr id="0" name=""/>
        <dsp:cNvSpPr/>
      </dsp:nvSpPr>
      <dsp:spPr>
        <a:xfrm>
          <a:off x="574295" y="2399269"/>
          <a:ext cx="1993863" cy="41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86511" y="2411485"/>
        <a:ext cx="1969431" cy="392644"/>
      </dsp:txXfrm>
    </dsp:sp>
    <dsp:sp modelId="{EF125202-1A7E-4CAB-9435-1EBAFC7F2CA9}">
      <dsp:nvSpPr>
        <dsp:cNvPr id="0" name=""/>
        <dsp:cNvSpPr/>
      </dsp:nvSpPr>
      <dsp:spPr>
        <a:xfrm>
          <a:off x="271297" y="499073"/>
          <a:ext cx="317111" cy="2713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549"/>
              </a:lnTo>
              <a:lnTo>
                <a:pt x="317111" y="27135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B6F4E-9AD0-4189-A2C3-0BAB24E4ADAD}">
      <dsp:nvSpPr>
        <dsp:cNvPr id="0" name=""/>
        <dsp:cNvSpPr/>
      </dsp:nvSpPr>
      <dsp:spPr>
        <a:xfrm>
          <a:off x="588409" y="2976528"/>
          <a:ext cx="1993863" cy="472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02239" y="2990358"/>
        <a:ext cx="1966203" cy="444527"/>
      </dsp:txXfrm>
    </dsp:sp>
    <dsp:sp modelId="{D0360933-845A-4B7D-9E76-AAA85BAD7739}">
      <dsp:nvSpPr>
        <dsp:cNvPr id="0" name=""/>
        <dsp:cNvSpPr/>
      </dsp:nvSpPr>
      <dsp:spPr>
        <a:xfrm>
          <a:off x="271297" y="499073"/>
          <a:ext cx="317111" cy="3196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6905"/>
              </a:lnTo>
              <a:lnTo>
                <a:pt x="317111" y="3196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F9287-BDCA-4C56-8895-C67F19580CD7}">
      <dsp:nvSpPr>
        <dsp:cNvPr id="0" name=""/>
        <dsp:cNvSpPr/>
      </dsp:nvSpPr>
      <dsp:spPr>
        <a:xfrm>
          <a:off x="588409" y="3572487"/>
          <a:ext cx="1993863" cy="246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бюджет для граждан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5643" y="3579721"/>
        <a:ext cx="1979395" cy="232515"/>
      </dsp:txXfrm>
    </dsp:sp>
    <dsp:sp modelId="{3DFEB98E-1E8D-490A-B255-FDBA1CBEDB16}">
      <dsp:nvSpPr>
        <dsp:cNvPr id="0" name=""/>
        <dsp:cNvSpPr/>
      </dsp:nvSpPr>
      <dsp:spPr>
        <a:xfrm>
          <a:off x="271297" y="499073"/>
          <a:ext cx="317111" cy="3664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4935"/>
              </a:lnTo>
              <a:lnTo>
                <a:pt x="317111" y="36649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B3DB9-8A57-4B45-998B-551CA8A1332E}">
      <dsp:nvSpPr>
        <dsp:cNvPr id="0" name=""/>
        <dsp:cNvSpPr/>
      </dsp:nvSpPr>
      <dsp:spPr>
        <a:xfrm>
          <a:off x="588409" y="3976182"/>
          <a:ext cx="1993863" cy="375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9412" y="3987185"/>
        <a:ext cx="1971857" cy="353647"/>
      </dsp:txXfrm>
    </dsp:sp>
    <dsp:sp modelId="{0DFEE257-90C7-49A0-AA40-9ED93035C5BC}">
      <dsp:nvSpPr>
        <dsp:cNvPr id="0" name=""/>
        <dsp:cNvSpPr/>
      </dsp:nvSpPr>
      <dsp:spPr>
        <a:xfrm>
          <a:off x="271297" y="499073"/>
          <a:ext cx="316158" cy="4360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0180"/>
              </a:lnTo>
              <a:lnTo>
                <a:pt x="316158" y="43601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219EE-93B6-4A4E-A1AF-80D70E26344C}">
      <dsp:nvSpPr>
        <dsp:cNvPr id="0" name=""/>
        <dsp:cNvSpPr/>
      </dsp:nvSpPr>
      <dsp:spPr>
        <a:xfrm>
          <a:off x="587456" y="4452141"/>
          <a:ext cx="1993863" cy="8142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11304" y="4475989"/>
        <a:ext cx="1946167" cy="766528"/>
      </dsp:txXfrm>
    </dsp:sp>
    <dsp:sp modelId="{7EAA1F4B-37D9-4E68-8045-6F13492F8C4D}">
      <dsp:nvSpPr>
        <dsp:cNvPr id="0" name=""/>
        <dsp:cNvSpPr/>
      </dsp:nvSpPr>
      <dsp:spPr>
        <a:xfrm>
          <a:off x="271297" y="499073"/>
          <a:ext cx="308818" cy="5152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52028"/>
              </a:lnTo>
              <a:lnTo>
                <a:pt x="308818" y="51520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78B7B-07EB-4872-BFB8-65FDDA73D7D5}">
      <dsp:nvSpPr>
        <dsp:cNvPr id="0" name=""/>
        <dsp:cNvSpPr/>
      </dsp:nvSpPr>
      <dsp:spPr>
        <a:xfrm>
          <a:off x="580116" y="5424293"/>
          <a:ext cx="1993863" cy="453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3402" y="5437579"/>
        <a:ext cx="1967291" cy="427045"/>
      </dsp:txXfrm>
    </dsp:sp>
    <dsp:sp modelId="{6FE1F457-2963-443D-802B-8686A6E42C36}">
      <dsp:nvSpPr>
        <dsp:cNvPr id="0" name=""/>
        <dsp:cNvSpPr/>
      </dsp:nvSpPr>
      <dsp:spPr>
        <a:xfrm>
          <a:off x="3153027" y="2042"/>
          <a:ext cx="2922873" cy="497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3167585" y="16600"/>
        <a:ext cx="2893757" cy="467947"/>
      </dsp:txXfrm>
    </dsp:sp>
    <dsp:sp modelId="{BAF0D8A1-CDD4-4302-A86C-6C803FBBD992}">
      <dsp:nvSpPr>
        <dsp:cNvPr id="0" name=""/>
        <dsp:cNvSpPr/>
      </dsp:nvSpPr>
      <dsp:spPr>
        <a:xfrm>
          <a:off x="3445315" y="499105"/>
          <a:ext cx="216491" cy="289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863"/>
              </a:lnTo>
              <a:lnTo>
                <a:pt x="216491" y="2898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8DA83-B778-49A3-83E6-2C5D93CD6924}">
      <dsp:nvSpPr>
        <dsp:cNvPr id="0" name=""/>
        <dsp:cNvSpPr/>
      </dsp:nvSpPr>
      <dsp:spPr>
        <a:xfrm>
          <a:off x="3661806" y="633414"/>
          <a:ext cx="2333293" cy="3111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70918" y="642526"/>
        <a:ext cx="2315069" cy="292885"/>
      </dsp:txXfrm>
    </dsp:sp>
    <dsp:sp modelId="{F1C52B4E-7F5A-40D3-97C3-A2DC0CAF1D01}">
      <dsp:nvSpPr>
        <dsp:cNvPr id="0" name=""/>
        <dsp:cNvSpPr/>
      </dsp:nvSpPr>
      <dsp:spPr>
        <a:xfrm>
          <a:off x="3445315" y="499105"/>
          <a:ext cx="259932" cy="949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577"/>
              </a:lnTo>
              <a:lnTo>
                <a:pt x="259932" y="9495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AC7B8-9D92-4110-A5DA-389AC2A86D03}">
      <dsp:nvSpPr>
        <dsp:cNvPr id="0" name=""/>
        <dsp:cNvSpPr/>
      </dsp:nvSpPr>
      <dsp:spPr>
        <a:xfrm>
          <a:off x="3705247" y="1090363"/>
          <a:ext cx="2323343" cy="716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726237" y="1111353"/>
        <a:ext cx="2281363" cy="674658"/>
      </dsp:txXfrm>
    </dsp:sp>
    <dsp:sp modelId="{A6753438-06D3-4D0A-A557-4E1ED1CEC55E}">
      <dsp:nvSpPr>
        <dsp:cNvPr id="0" name=""/>
        <dsp:cNvSpPr/>
      </dsp:nvSpPr>
      <dsp:spPr>
        <a:xfrm>
          <a:off x="3445315" y="499105"/>
          <a:ext cx="216491" cy="1610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0093"/>
              </a:lnTo>
              <a:lnTo>
                <a:pt x="216491" y="16100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7806C-36B7-4A97-A04A-DAC6053E9C24}">
      <dsp:nvSpPr>
        <dsp:cNvPr id="0" name=""/>
        <dsp:cNvSpPr/>
      </dsp:nvSpPr>
      <dsp:spPr>
        <a:xfrm>
          <a:off x="3661806" y="1929448"/>
          <a:ext cx="2355701" cy="3595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72335" y="1939977"/>
        <a:ext cx="2334643" cy="338444"/>
      </dsp:txXfrm>
    </dsp:sp>
    <dsp:sp modelId="{951DB917-C4E3-498B-8E22-AEEF40B1FB20}">
      <dsp:nvSpPr>
        <dsp:cNvPr id="0" name=""/>
        <dsp:cNvSpPr/>
      </dsp:nvSpPr>
      <dsp:spPr>
        <a:xfrm>
          <a:off x="3445315" y="499105"/>
          <a:ext cx="216491" cy="2246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6214"/>
              </a:lnTo>
              <a:lnTo>
                <a:pt x="216491" y="2246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172B5-5A7C-4FB7-8D34-95D9AE1ADCFE}">
      <dsp:nvSpPr>
        <dsp:cNvPr id="0" name=""/>
        <dsp:cNvSpPr/>
      </dsp:nvSpPr>
      <dsp:spPr>
        <a:xfrm>
          <a:off x="3661806" y="2423093"/>
          <a:ext cx="2337801" cy="644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80681" y="2441968"/>
        <a:ext cx="2300051" cy="606703"/>
      </dsp:txXfrm>
    </dsp:sp>
    <dsp:sp modelId="{B627B786-8121-44E7-A22D-00D172ED5AE1}">
      <dsp:nvSpPr>
        <dsp:cNvPr id="0" name=""/>
        <dsp:cNvSpPr/>
      </dsp:nvSpPr>
      <dsp:spPr>
        <a:xfrm>
          <a:off x="3445315" y="499105"/>
          <a:ext cx="216491" cy="3037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080"/>
              </a:lnTo>
              <a:lnTo>
                <a:pt x="216491" y="30370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4EEA0-1F11-4B5B-837B-8A4C27D96F5E}">
      <dsp:nvSpPr>
        <dsp:cNvPr id="0" name=""/>
        <dsp:cNvSpPr/>
      </dsp:nvSpPr>
      <dsp:spPr>
        <a:xfrm>
          <a:off x="3661806" y="3201690"/>
          <a:ext cx="2342617" cy="6689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81400" y="3221284"/>
        <a:ext cx="2303429" cy="629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EC3E7-A6B0-4FC8-98A0-6BFF7DA57DD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56397-43B7-4893-AAF6-F15C092E1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64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9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27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36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5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4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3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2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08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79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3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03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13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06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65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8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4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8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8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501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501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40" y="6169665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40" y="4069403"/>
            <a:ext cx="10881360" cy="2100260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81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62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91943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2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0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886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86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848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3" y="2149161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3" y="3044825"/>
            <a:ext cx="5656263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61"/>
            <a:ext cx="5658484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4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40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5" y="382274"/>
            <a:ext cx="7156451" cy="819436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3"/>
            <a:ext cx="4211640" cy="6567490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2"/>
            <a:ext cx="7680960" cy="79343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39811" indent="0">
              <a:buNone/>
              <a:defRPr sz="3900"/>
            </a:lvl2pPr>
            <a:lvl3pPr marL="1279622" indent="0">
              <a:buNone/>
              <a:defRPr sz="3400"/>
            </a:lvl3pPr>
            <a:lvl4pPr marL="1919432" indent="0">
              <a:buNone/>
              <a:defRPr sz="2800"/>
            </a:lvl4pPr>
            <a:lvl5pPr marL="2559243" indent="0">
              <a:buNone/>
              <a:defRPr sz="2800"/>
            </a:lvl5pPr>
            <a:lvl6pPr marL="3199055" indent="0">
              <a:buNone/>
              <a:defRPr sz="2800"/>
            </a:lvl6pPr>
            <a:lvl7pPr marL="3838866" indent="0">
              <a:buNone/>
              <a:defRPr sz="2800"/>
            </a:lvl7pPr>
            <a:lvl8pPr marL="4478677" indent="0">
              <a:buNone/>
              <a:defRPr sz="2800"/>
            </a:lvl8pPr>
            <a:lvl9pPr marL="5118488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7"/>
            <a:ext cx="7680960" cy="1126805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7963" tIns="63983" rIns="127963" bIns="6398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7963" tIns="63983" rIns="127963" bIns="639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8"/>
            <a:ext cx="40538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622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858" indent="-479858" algn="l" defTabSz="1279622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693" indent="-399882" algn="l" defTabSz="1279622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528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338" indent="-319904" algn="l" defTabSz="127962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149" indent="-319904" algn="l" defTabSz="127962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960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8771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8583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8394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811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62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43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243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055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8866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8677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8488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33.png"/><Relationship Id="rId3" Type="http://schemas.openxmlformats.org/officeDocument/2006/relationships/chart" Target="../charts/chart24.xml"/><Relationship Id="rId7" Type="http://schemas.openxmlformats.org/officeDocument/2006/relationships/image" Target="../media/image32.jpeg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7.xml"/><Relationship Id="rId11" Type="http://schemas.openxmlformats.org/officeDocument/2006/relationships/diagramColors" Target="../diagrams/colors4.xml"/><Relationship Id="rId5" Type="http://schemas.openxmlformats.org/officeDocument/2006/relationships/chart" Target="../charts/chart26.xml"/><Relationship Id="rId10" Type="http://schemas.openxmlformats.org/officeDocument/2006/relationships/diagramQuickStyle" Target="../diagrams/quickStyle4.xml"/><Relationship Id="rId4" Type="http://schemas.openxmlformats.org/officeDocument/2006/relationships/chart" Target="../charts/chart25.xml"/><Relationship Id="rId9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13" Type="http://schemas.openxmlformats.org/officeDocument/2006/relationships/chart" Target="../charts/chart33.xml"/><Relationship Id="rId3" Type="http://schemas.openxmlformats.org/officeDocument/2006/relationships/notesSlide" Target="../notesSlides/notesSlide9.xml"/><Relationship Id="rId7" Type="http://schemas.openxmlformats.org/officeDocument/2006/relationships/package" Target="../embeddings/Microsoft_Excel_Worksheet38.xlsx"/><Relationship Id="rId12" Type="http://schemas.openxmlformats.org/officeDocument/2006/relationships/chart" Target="../charts/chart3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hyperlink" Target="http://iminfin.ru/" TargetMode="External"/><Relationship Id="rId11" Type="http://schemas.openxmlformats.org/officeDocument/2006/relationships/chart" Target="../charts/chart31.xml"/><Relationship Id="rId5" Type="http://schemas.openxmlformats.org/officeDocument/2006/relationships/image" Target="../media/image35.png"/><Relationship Id="rId10" Type="http://schemas.openxmlformats.org/officeDocument/2006/relationships/chart" Target="../charts/chart30.xml"/><Relationship Id="rId4" Type="http://schemas.openxmlformats.org/officeDocument/2006/relationships/chart" Target="../charts/chart28.xml"/><Relationship Id="rId9" Type="http://schemas.openxmlformats.org/officeDocument/2006/relationships/chart" Target="../charts/chart29.xml"/><Relationship Id="rId14" Type="http://schemas.openxmlformats.org/officeDocument/2006/relationships/chart" Target="../charts/chart3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13" Type="http://schemas.openxmlformats.org/officeDocument/2006/relationships/image" Target="../media/image37.jpeg"/><Relationship Id="rId18" Type="http://schemas.microsoft.com/office/2007/relationships/diagramDrawing" Target="../diagrams/drawing6.xml"/><Relationship Id="rId3" Type="http://schemas.openxmlformats.org/officeDocument/2006/relationships/chart" Target="../charts/chart35.xml"/><Relationship Id="rId21" Type="http://schemas.openxmlformats.org/officeDocument/2006/relationships/hyperlink" Target="https://www.yarregion.ru/depts/depfin/tmpPages/docs.aspx" TargetMode="External"/><Relationship Id="rId7" Type="http://schemas.openxmlformats.org/officeDocument/2006/relationships/diagramLayout" Target="../diagrams/layout5.xml"/><Relationship Id="rId12" Type="http://schemas.openxmlformats.org/officeDocument/2006/relationships/chart" Target="../charts/chart38.xml"/><Relationship Id="rId17" Type="http://schemas.openxmlformats.org/officeDocument/2006/relationships/diagramColors" Target="../diagrams/colors6.xml"/><Relationship Id="rId25" Type="http://schemas.openxmlformats.org/officeDocument/2006/relationships/image" Target="../media/image42.gif"/><Relationship Id="rId2" Type="http://schemas.openxmlformats.org/officeDocument/2006/relationships/notesSlide" Target="../notesSlides/notesSlide10.xml"/><Relationship Id="rId16" Type="http://schemas.openxmlformats.org/officeDocument/2006/relationships/diagramQuickStyle" Target="../diagrams/quickStyle6.xm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5.xml"/><Relationship Id="rId11" Type="http://schemas.openxmlformats.org/officeDocument/2006/relationships/chart" Target="../charts/chart37.xml"/><Relationship Id="rId24" Type="http://schemas.openxmlformats.org/officeDocument/2006/relationships/hyperlink" Target="http://www.fa.ru/org/dep/dof/bdg/Pages/Home.aspx" TargetMode="External"/><Relationship Id="rId5" Type="http://schemas.openxmlformats.org/officeDocument/2006/relationships/chart" Target="../charts/chart36.xml"/><Relationship Id="rId15" Type="http://schemas.openxmlformats.org/officeDocument/2006/relationships/diagramLayout" Target="../diagrams/layout6.xml"/><Relationship Id="rId23" Type="http://schemas.openxmlformats.org/officeDocument/2006/relationships/image" Target="../media/image41.png"/><Relationship Id="rId10" Type="http://schemas.microsoft.com/office/2007/relationships/diagramDrawing" Target="../diagrams/drawing5.xml"/><Relationship Id="rId19" Type="http://schemas.openxmlformats.org/officeDocument/2006/relationships/image" Target="../media/image38.png"/><Relationship Id="rId4" Type="http://schemas.openxmlformats.org/officeDocument/2006/relationships/image" Target="../media/image36.png"/><Relationship Id="rId9" Type="http://schemas.openxmlformats.org/officeDocument/2006/relationships/diagramColors" Target="../diagrams/colors5.xml"/><Relationship Id="rId14" Type="http://schemas.openxmlformats.org/officeDocument/2006/relationships/diagramData" Target="../diagrams/data6.xml"/><Relationship Id="rId22" Type="http://schemas.openxmlformats.org/officeDocument/2006/relationships/image" Target="../media/image40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microsoft.com/office/2007/relationships/diagramDrawing" Target="../diagrams/drawing7.xml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6.png"/><Relationship Id="rId12" Type="http://schemas.openxmlformats.org/officeDocument/2006/relationships/diagramColors" Target="../diagrams/colors7.xml"/><Relationship Id="rId2" Type="http://schemas.openxmlformats.org/officeDocument/2006/relationships/slideLayout" Target="../slideLayouts/slideLayout1.xml"/><Relationship Id="rId16" Type="http://schemas.openxmlformats.org/officeDocument/2006/relationships/chart" Target="../charts/chart3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png"/><Relationship Id="rId11" Type="http://schemas.openxmlformats.org/officeDocument/2006/relationships/diagramQuickStyle" Target="../diagrams/quickStyle7.xml"/><Relationship Id="rId5" Type="http://schemas.openxmlformats.org/officeDocument/2006/relationships/image" Target="../media/image44.png"/><Relationship Id="rId15" Type="http://schemas.openxmlformats.org/officeDocument/2006/relationships/image" Target="../media/image43.emf"/><Relationship Id="rId10" Type="http://schemas.openxmlformats.org/officeDocument/2006/relationships/diagramLayout" Target="../diagrams/layout7.xml"/><Relationship Id="rId4" Type="http://schemas.openxmlformats.org/officeDocument/2006/relationships/hyperlink" Target="http://www.yarregion.ru/depts/depfin/default.aspx" TargetMode="External"/><Relationship Id="rId9" Type="http://schemas.openxmlformats.org/officeDocument/2006/relationships/diagramData" Target="../diagrams/data7.xml"/><Relationship Id="rId14" Type="http://schemas.openxmlformats.org/officeDocument/2006/relationships/package" Target="../embeddings/Microsoft_Excel_Worksheet48.xlsx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microsoft.com/office/2007/relationships/hdphoto" Target="../media/hdphoto2.wdp"/><Relationship Id="rId18" Type="http://schemas.openxmlformats.org/officeDocument/2006/relationships/diagramQuickStyle" Target="../diagrams/quickStyle2.xml"/><Relationship Id="rId26" Type="http://schemas.openxmlformats.org/officeDocument/2006/relationships/image" Target="../media/image14.png"/><Relationship Id="rId3" Type="http://schemas.openxmlformats.org/officeDocument/2006/relationships/image" Target="../media/image3.png"/><Relationship Id="rId21" Type="http://schemas.openxmlformats.org/officeDocument/2006/relationships/image" Target="../media/image9.png"/><Relationship Id="rId7" Type="http://schemas.openxmlformats.org/officeDocument/2006/relationships/diagramData" Target="../diagrams/data1.xml"/><Relationship Id="rId12" Type="http://schemas.openxmlformats.org/officeDocument/2006/relationships/image" Target="../media/image6.png"/><Relationship Id="rId17" Type="http://schemas.openxmlformats.org/officeDocument/2006/relationships/diagramLayout" Target="../diagrams/layout2.xml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diagramData" Target="../diagrams/data2.xml"/><Relationship Id="rId20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microsoft.com/office/2007/relationships/diagramDrawing" Target="../diagrams/drawing1.xml"/><Relationship Id="rId24" Type="http://schemas.openxmlformats.org/officeDocument/2006/relationships/image" Target="../media/image12.png"/><Relationship Id="rId5" Type="http://schemas.openxmlformats.org/officeDocument/2006/relationships/image" Target="../media/image4.png"/><Relationship Id="rId15" Type="http://schemas.openxmlformats.org/officeDocument/2006/relationships/image" Target="../media/image8.png"/><Relationship Id="rId23" Type="http://schemas.openxmlformats.org/officeDocument/2006/relationships/image" Target="../media/image11.png"/><Relationship Id="rId10" Type="http://schemas.openxmlformats.org/officeDocument/2006/relationships/diagramColors" Target="../diagrams/colors1.xml"/><Relationship Id="rId19" Type="http://schemas.openxmlformats.org/officeDocument/2006/relationships/diagramColors" Target="../diagrams/colors2.xml"/><Relationship Id="rId4" Type="http://schemas.microsoft.com/office/2007/relationships/hdphoto" Target="../media/hdphoto1.wdp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7.png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chart" Target="../charts/chart3.xml"/><Relationship Id="rId18" Type="http://schemas.openxmlformats.org/officeDocument/2006/relationships/chart" Target="../charts/chart8.xml"/><Relationship Id="rId3" Type="http://schemas.openxmlformats.org/officeDocument/2006/relationships/image" Target="../media/image15.png"/><Relationship Id="rId7" Type="http://schemas.openxmlformats.org/officeDocument/2006/relationships/diagramQuickStyle" Target="../diagrams/quickStyle3.xml"/><Relationship Id="rId12" Type="http://schemas.openxmlformats.org/officeDocument/2006/relationships/chart" Target="../charts/chart2.xml"/><Relationship Id="rId1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6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11" Type="http://schemas.openxmlformats.org/officeDocument/2006/relationships/chart" Target="../charts/chart1.xml"/><Relationship Id="rId5" Type="http://schemas.openxmlformats.org/officeDocument/2006/relationships/diagramData" Target="../diagrams/data3.xml"/><Relationship Id="rId15" Type="http://schemas.openxmlformats.org/officeDocument/2006/relationships/chart" Target="../charts/chart5.xml"/><Relationship Id="rId10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microsoft.com/office/2007/relationships/diagramDrawing" Target="../diagrams/drawing3.xml"/><Relationship Id="rId1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13" Type="http://schemas.openxmlformats.org/officeDocument/2006/relationships/chart" Target="../charts/chart12.xm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9.emf"/><Relationship Id="rId12" Type="http://schemas.openxmlformats.org/officeDocument/2006/relationships/chart" Target="../charts/chart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2.xls"/><Relationship Id="rId11" Type="http://schemas.openxmlformats.org/officeDocument/2006/relationships/image" Target="../media/image20.emf"/><Relationship Id="rId5" Type="http://schemas.openxmlformats.org/officeDocument/2006/relationships/image" Target="../media/image18.emf"/><Relationship Id="rId10" Type="http://schemas.openxmlformats.org/officeDocument/2006/relationships/package" Target="../embeddings/Microsoft_Excel_Worksheet11.xlsx"/><Relationship Id="rId4" Type="http://schemas.openxmlformats.org/officeDocument/2006/relationships/oleObject" Target="../embeddings/Microsoft_Excel_97-2003_Worksheet1.xls"/><Relationship Id="rId9" Type="http://schemas.openxmlformats.org/officeDocument/2006/relationships/chart" Target="../charts/char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hyperlink" Target="http://budget76.ru/razdely/gosprogrammy/gosprogrammy/pasport-gosprogrammy" TargetMode="External"/><Relationship Id="rId7" Type="http://schemas.openxmlformats.org/officeDocument/2006/relationships/package" Target="../embeddings/Microsoft_Excel_Worksheet16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10" Type="http://schemas.openxmlformats.org/officeDocument/2006/relationships/image" Target="../media/image22.emf"/><Relationship Id="rId4" Type="http://schemas.openxmlformats.org/officeDocument/2006/relationships/image" Target="../media/image23.gif"/><Relationship Id="rId9" Type="http://schemas.openxmlformats.org/officeDocument/2006/relationships/package" Target="../embeddings/Microsoft_Excel_Worksheet17.xls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21.xlsx"/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package" Target="../embeddings/Microsoft_Excel_Worksheet19.xlsx"/><Relationship Id="rId4" Type="http://schemas.openxmlformats.org/officeDocument/2006/relationships/chart" Target="../charts/chart15.xml"/><Relationship Id="rId9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5" Type="http://schemas.openxmlformats.org/officeDocument/2006/relationships/package" Target="../embeddings/Microsoft_Excel_Worksheet22.xlsx"/><Relationship Id="rId10" Type="http://schemas.openxmlformats.org/officeDocument/2006/relationships/image" Target="../media/image27.emf"/><Relationship Id="rId4" Type="http://schemas.openxmlformats.org/officeDocument/2006/relationships/chart" Target="../charts/chart17.xml"/><Relationship Id="rId9" Type="http://schemas.openxmlformats.org/officeDocument/2006/relationships/package" Target="../embeddings/Microsoft_Excel_Worksheet25.xlsx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notesSlide" Target="../notesSlides/notesSlide6.xml"/><Relationship Id="rId7" Type="http://schemas.openxmlformats.org/officeDocument/2006/relationships/package" Target="../embeddings/Microsoft_Excel_Worksheet28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20.x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Excel_Worksheet26.xlsx"/><Relationship Id="rId9" Type="http://schemas.openxmlformats.org/officeDocument/2006/relationships/chart" Target="../charts/chart2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notesSlide" Target="../notesSlides/notesSlide7.xml"/><Relationship Id="rId7" Type="http://schemas.openxmlformats.org/officeDocument/2006/relationships/package" Target="../embeddings/Microsoft_Excel_Worksheet32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emf"/><Relationship Id="rId5" Type="http://schemas.openxmlformats.org/officeDocument/2006/relationships/package" Target="../embeddings/Microsoft_Excel_Worksheet31.xlsx"/><Relationship Id="rId4" Type="http://schemas.openxmlformats.org/officeDocument/2006/relationships/chart" Target="../charts/chart22.xml"/><Relationship Id="rId9" Type="http://schemas.openxmlformats.org/officeDocument/2006/relationships/chart" Target="../charts/char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871" y="271296"/>
            <a:ext cx="11521280" cy="2088231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БЮДЖЕТ  ДЛЯ  ГРАЖДАН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 закону Ярославской области от 22.12.2020 № 100-з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Об областном бюджете на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2021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год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на плановый период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2022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2023 годов»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94110" y="720932"/>
            <a:ext cx="11521280" cy="2351476"/>
            <a:chOff x="0" y="-436380"/>
            <a:chExt cx="9137670" cy="1273092"/>
          </a:xfrm>
        </p:grpSpPr>
        <p:sp>
          <p:nvSpPr>
            <p:cNvPr id="8" name="TextBox 7"/>
            <p:cNvSpPr txBox="1"/>
            <p:nvPr/>
          </p:nvSpPr>
          <p:spPr>
            <a:xfrm>
              <a:off x="571105" y="-436380"/>
              <a:ext cx="1427761" cy="277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</a:t>
              </a:r>
            </a:p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Ярославской области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3" name="Picture 2" descr="http://www.yarregion.ru/assets/img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91" y="363731"/>
            <a:ext cx="5334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78" y="3194248"/>
            <a:ext cx="10906344" cy="6236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4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149" y="945885"/>
            <a:ext cx="1340640" cy="206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Культура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0310" y="945885"/>
            <a:ext cx="1251365" cy="207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Образование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7070" y="1773946"/>
            <a:ext cx="2172753" cy="130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Жилье и городская среда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9597" y="2562214"/>
            <a:ext cx="1340640" cy="207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Экология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0310" y="2139804"/>
            <a:ext cx="2895223" cy="560153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МСП* </a:t>
            </a:r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и поддержка </a:t>
            </a:r>
            <a:r>
              <a:rPr lang="ru-RU" sz="1400" b="1" u="sng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индивидуальной </a:t>
            </a:r>
          </a:p>
          <a:p>
            <a:r>
              <a:rPr lang="ru-RU" sz="1400" b="1" u="sng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предпринимательской </a:t>
            </a:r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инициативы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6685" y="3223932"/>
            <a:ext cx="2440971" cy="560153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Производительность труда и поддержка занятости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40310" y="3784083"/>
            <a:ext cx="1623356" cy="344709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Здравоохранение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2726" y="4106237"/>
            <a:ext cx="1178656" cy="344709"/>
          </a:xfrm>
          <a:prstGeom prst="rect">
            <a:avLst/>
          </a:prstGeom>
        </p:spPr>
        <p:txBody>
          <a:bodyPr wrap="non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Демография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0458" y="5485028"/>
            <a:ext cx="2566004" cy="560153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Безопасные и качественные </a:t>
            </a:r>
            <a:r>
              <a:rPr lang="ru-RU" sz="1400" b="1" u="sng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автомобильные </a:t>
            </a:r>
            <a:r>
              <a:rPr lang="ru-RU" sz="1400" b="1" u="sng" dirty="0">
                <a:solidFill>
                  <a:schemeClr val="tx2"/>
                </a:solidFill>
                <a:latin typeface="Arial Narrow" panose="020B0606020202030204" pitchFamily="34" charset="0"/>
              </a:rPr>
              <a:t>дороги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424533" y="1150689"/>
            <a:ext cx="108814" cy="609101"/>
          </a:xfrm>
          <a:prstGeom prst="lef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424800" y="1867575"/>
            <a:ext cx="108814" cy="609101"/>
          </a:xfrm>
          <a:prstGeom prst="lef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424800" y="2751582"/>
            <a:ext cx="108000" cy="463795"/>
          </a:xfrm>
          <a:prstGeom prst="lef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/>
          <p:cNvSpPr/>
          <p:nvPr/>
        </p:nvSpPr>
        <p:spPr>
          <a:xfrm>
            <a:off x="424799" y="3719357"/>
            <a:ext cx="108000" cy="396822"/>
          </a:xfrm>
          <a:prstGeom prst="lef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 b="1" dirty="0"/>
          </a:p>
        </p:txBody>
      </p:sp>
      <p:sp>
        <p:nvSpPr>
          <p:cNvPr id="17" name="Левая фигурная скобка 16"/>
          <p:cNvSpPr/>
          <p:nvPr/>
        </p:nvSpPr>
        <p:spPr>
          <a:xfrm>
            <a:off x="424136" y="4439321"/>
            <a:ext cx="108000" cy="1054247"/>
          </a:xfrm>
          <a:prstGeom prst="lef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8" name="Левая фигурная скобка 17"/>
          <p:cNvSpPr/>
          <p:nvPr/>
        </p:nvSpPr>
        <p:spPr>
          <a:xfrm>
            <a:off x="424800" y="6013740"/>
            <a:ext cx="108000" cy="460274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875" y="1364738"/>
            <a:ext cx="484021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145</a:t>
            </a:r>
            <a:r>
              <a:rPr lang="ru-RU" sz="15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1175" y="36737"/>
            <a:ext cx="12754738" cy="9546587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84" tIns="63993" rIns="127984" bIns="63993"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stCxn id="32" idx="0"/>
          </p:cNvCxnSpPr>
          <p:nvPr/>
        </p:nvCxnSpPr>
        <p:spPr>
          <a:xfrm>
            <a:off x="6418544" y="36737"/>
            <a:ext cx="0" cy="9571037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6659188" y="93397"/>
            <a:ext cx="5489809" cy="329298"/>
          </a:xfrm>
          <a:prstGeom prst="rect">
            <a:avLst/>
          </a:prstGeom>
          <a:solidFill>
            <a:srgbClr val="3AA5C6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Адресная инвестиционная программа Ярославской области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59186" y="422695"/>
            <a:ext cx="5905579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Расходы по АИП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2021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запланированы </a:t>
            </a:r>
            <a:r>
              <a:rPr lang="ru-RU" sz="1300" b="1" dirty="0">
                <a:latin typeface="Arial Narrow" panose="020B0606020202030204" pitchFamily="34" charset="0"/>
              </a:rPr>
              <a:t>в размере </a:t>
            </a:r>
            <a:r>
              <a:rPr lang="ru-RU" sz="1300" b="1" dirty="0" smtClean="0">
                <a:latin typeface="Arial Narrow" panose="020B0606020202030204" pitchFamily="34" charset="0"/>
              </a:rPr>
              <a:t>6,68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  <a:r>
              <a:rPr lang="ru-RU" sz="1300" dirty="0">
                <a:latin typeface="Arial Narrow" panose="020B0606020202030204" pitchFamily="34" charset="0"/>
              </a:rPr>
              <a:t>по следующим направлениям: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48998" y="1397707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3560,4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818885" y="2835634"/>
            <a:ext cx="668726" cy="400087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1268,3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954845" y="1418073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295,6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0843544" y="1089930"/>
            <a:ext cx="1780514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РАЗВИТИЕ СЕТИ АВТОМОБИЛЬНЫХ ДОРОГ: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строительство и реконструкция автодорог,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реконструкция мостового перехода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54845" y="2888687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1554,5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10827447" y="2387527"/>
            <a:ext cx="1986634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ДРУГИЕ НАПРАВЛЕНИЯ:</a:t>
            </a:r>
          </a:p>
          <a:p>
            <a:pPr marL="171409" indent="-171409">
              <a:buFontTx/>
              <a:buChar char="-"/>
            </a:pPr>
            <a:r>
              <a:rPr lang="ru-RU" sz="1000" dirty="0" smtClean="0">
                <a:latin typeface="Arial Narrow" panose="020B0606020202030204" pitchFamily="34" charset="0"/>
              </a:rPr>
              <a:t>строительство водозаборов и  </a:t>
            </a:r>
            <a:r>
              <a:rPr lang="ru-RU" sz="1000" dirty="0">
                <a:latin typeface="Arial Narrow" panose="020B0606020202030204" pitchFamily="34" charset="0"/>
              </a:rPr>
              <a:t>очистных сооружений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 smtClean="0">
                <a:latin typeface="Arial Narrow" panose="020B0606020202030204" pitchFamily="34" charset="0"/>
              </a:rPr>
              <a:t>строительство и реконструкция объектов водоотведения,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газификация территорий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о</a:t>
            </a:r>
            <a:r>
              <a:rPr lang="ru-RU" sz="1000" dirty="0" smtClean="0">
                <a:latin typeface="Arial Narrow" panose="020B0606020202030204" pitchFamily="34" charset="0"/>
              </a:rPr>
              <a:t>бустройство объектов инженерной инфраструктуры</a:t>
            </a:r>
            <a:endParaRPr lang="ru-RU" sz="1000" dirty="0">
              <a:latin typeface="Arial Narrow" panose="020B060602020203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727011" y="2591443"/>
            <a:ext cx="18849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ОБЕСПЕЧЕНИЕ ДОСТУПНЫМ И КОМФОРТНЫМ ЖИЛЬЕМ НАСЕЛЕНИЯ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жилье детям-сиротам,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расселение аварийных домов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7727358" y="1012998"/>
            <a:ext cx="1890280" cy="116952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СТРОИТЕЛЬСТВО СОЦИАЛЬНЫХ ОБЪЕКТОВ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детские </a:t>
            </a:r>
            <a:r>
              <a:rPr lang="ru-RU" sz="1000" dirty="0" smtClean="0">
                <a:latin typeface="Arial Narrow" panose="020B0606020202030204" pitchFamily="34" charset="0"/>
              </a:rPr>
              <a:t>сады, ясли,</a:t>
            </a:r>
            <a:endParaRPr lang="ru-RU" sz="1000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школы,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больницы,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у</a:t>
            </a:r>
            <a:r>
              <a:rPr lang="ru-RU" sz="1000" dirty="0" smtClean="0">
                <a:latin typeface="Arial Narrow" panose="020B0606020202030204" pitchFamily="34" charset="0"/>
              </a:rPr>
              <a:t>чреждения доп. образования,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 err="1" smtClean="0">
                <a:latin typeface="Arial Narrow" panose="020B0606020202030204" pitchFamily="34" charset="0"/>
              </a:rPr>
              <a:t>ФОКи</a:t>
            </a:r>
            <a:r>
              <a:rPr lang="ru-RU" sz="1000" dirty="0" smtClean="0">
                <a:latin typeface="Arial Narrow" panose="020B0606020202030204" pitchFamily="34" charset="0"/>
              </a:rPr>
              <a:t>, стадионы</a:t>
            </a:r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659188" y="3864832"/>
            <a:ext cx="5489809" cy="329298"/>
          </a:xfrm>
          <a:prstGeom prst="rect">
            <a:avLst/>
          </a:prstGeom>
          <a:solidFill>
            <a:srgbClr val="AA98C2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Дорожный фонд Ярославской области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29504"/>
              </p:ext>
            </p:extLst>
          </p:nvPr>
        </p:nvGraphicFramePr>
        <p:xfrm>
          <a:off x="6558508" y="4440677"/>
          <a:ext cx="3744416" cy="4843630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2993936"/>
                <a:gridCol w="750480"/>
              </a:tblGrid>
              <a:tr h="2099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 ДОРОЖНОГО ФОНДА,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804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 на нефтепродукты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458,54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1584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Транспортный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406,90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385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Денежные взыскания (штрафы) за нарушение законодательства РФ о безопасности дорожного движения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470,63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456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Возмещение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вреда, причиняемого дорогам транспортными средствами, осуществляющими перевозки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456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 за выдачу  разрешений на движение по автодорогам транспортных средств, осуществляющих перевозку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307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Прочие доходы от оказания платных услуг (работ) получателями средств бюджетов субъектов РФ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07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Штрафы, неустойки, пени, уплаченные в случае просрочки исполнения обязательств по гос. контракту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15,00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456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Иные штрафы, неустойки, пени, уплаченные в соответствии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с законом/договором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 случае неисполнения или ненадлежащего исполнения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обязательств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456675">
                <a:tc>
                  <a:txBody>
                    <a:bodyPr/>
                    <a:lstStyle/>
                    <a:p>
                      <a:pPr marL="0" algn="l" defTabSz="1279622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Плата по соглашениям об установлении публичных сервитутов в отношении земельных участков в границах полос отвода автодорог общего пользования </a:t>
                      </a:r>
                    </a:p>
                  </a:txBody>
                  <a:tcPr marL="9526" marR="9526" marT="9526" marB="0" anchor="b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79622" rtl="0" eaLnBrk="1" fontAlgn="b" latinLnBrk="0" hangingPunct="1"/>
                      <a:endParaRPr lang="ru-RU" sz="1000" b="1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1279622" rtl="0" eaLnBrk="1" fontAlgn="b" latinLnBrk="0" hangingPunct="1"/>
                      <a:r>
                        <a:rPr lang="ru-RU" sz="1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0,0003</a:t>
                      </a:r>
                    </a:p>
                    <a:p>
                      <a:pPr marL="0" algn="ctr" defTabSz="1279622" rtl="0" eaLnBrk="1" fontAlgn="b" latinLnBrk="0" hangingPunct="1"/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456675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Доходы от денежных взысканий (штрафов), поступающие в счет погашения задолженности, образовавшейся до 1 января 2020 года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195707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Межбюджетные трансферты из федерального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79622" rtl="0" eaLnBrk="1" fontAlgn="b" latinLnBrk="0" hangingPunct="1"/>
                      <a:r>
                        <a:rPr lang="ru-RU" sz="1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1  001,86</a:t>
                      </a:r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605794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 в бюджеты субъектов РФ от НО Фонд развития моногородов на строительство и (или) реконструкцию объектов инфраструктуры, необходимых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для осуществления инвестиционных проектов в моногородах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marL="0" algn="ctr" defTabSz="1279622" rtl="0" eaLnBrk="1" fontAlgn="b" latinLnBrk="0" hangingPunct="1"/>
                      <a:r>
                        <a:rPr lang="ru-RU" sz="1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50,09</a:t>
                      </a:r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6" marR="9526" marT="9526" marB="0" anchor="ctr"/>
                </a:tc>
              </a:tr>
              <a:tr h="17804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418,15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24829"/>
              </p:ext>
            </p:extLst>
          </p:nvPr>
        </p:nvGraphicFramePr>
        <p:xfrm>
          <a:off x="10406051" y="4422650"/>
          <a:ext cx="2304256" cy="4842446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1743098"/>
                <a:gridCol w="561158"/>
              </a:tblGrid>
              <a:tr h="21602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РАСХОДЫ ДОРОЖНОГО ФОНДА,  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8579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«Создание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комфортной городской среды на территории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280,18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715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Ведомственная целевая программа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«Сохранность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региональных автомобильных дорог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области«»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316,10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1698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«Развитие сети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автомобильных дорог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118,98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10234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«Комплексное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развитие транспортной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инфраструктуры объединенной дорожной сети Ярославской области и городской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агломерации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«Ярославская»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531,27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686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«Комплексное развитие туристической отрасли в Ярославской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117,86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AA98C2">
                        <a:alpha val="20000"/>
                      </a:srgbClr>
                    </a:solidFill>
                  </a:tcPr>
                </a:tc>
              </a:tr>
              <a:tr h="8545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«Стимулирование инвестиционной деятельности в Ярославской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53,76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418,15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6643511" y="4146955"/>
            <a:ext cx="6066796" cy="29236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Дорожный фонд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2021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 </a:t>
            </a:r>
            <a:r>
              <a:rPr lang="ru-RU" sz="1300" b="1" dirty="0">
                <a:latin typeface="Arial Narrow" panose="020B0606020202030204" pitchFamily="34" charset="0"/>
              </a:rPr>
              <a:t>в объеме </a:t>
            </a:r>
            <a:r>
              <a:rPr lang="ru-RU" sz="1300" b="1" dirty="0" smtClean="0">
                <a:latin typeface="Arial Narrow" panose="020B0606020202030204" pitchFamily="34" charset="0"/>
              </a:rPr>
              <a:t>9,4 </a:t>
            </a:r>
            <a:r>
              <a:rPr lang="ru-RU" sz="1300" b="1" dirty="0">
                <a:latin typeface="Arial Narrow" panose="020B0606020202030204" pitchFamily="34" charset="0"/>
              </a:rPr>
              <a:t>млрд. руб</a:t>
            </a:r>
            <a:r>
              <a:rPr lang="ru-RU" sz="1200" b="1" dirty="0"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924444" y="3663056"/>
            <a:ext cx="2499786" cy="242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ru-RU" sz="900" dirty="0" smtClean="0">
                <a:solidFill>
                  <a:srgbClr val="3366CC"/>
                </a:solidFill>
                <a:latin typeface="Arial Narrow" panose="020B0606020202030204" pitchFamily="34" charset="0"/>
              </a:rPr>
              <a:t>*</a:t>
            </a:r>
            <a:r>
              <a:rPr lang="ru-RU" sz="9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МСП – малое и среднее предпринимательство</a:t>
            </a:r>
            <a:endParaRPr lang="ru-RU" sz="9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18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356881" y="9283842"/>
            <a:ext cx="391574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19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1330031" y="1064522"/>
            <a:ext cx="315584" cy="353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1529705" y="1264703"/>
            <a:ext cx="115910" cy="45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/>
          <p:cNvSpPr/>
          <p:nvPr/>
        </p:nvSpPr>
        <p:spPr>
          <a:xfrm>
            <a:off x="1371586" y="985777"/>
            <a:ext cx="1739003" cy="19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национальные проекты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371587" y="1163330"/>
            <a:ext cx="1739003" cy="19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региональные проекты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0745" y="884442"/>
            <a:ext cx="4138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млн</a:t>
            </a:r>
            <a:r>
              <a:rPr lang="ru-RU" sz="10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1000" dirty="0" smtClean="0">
                <a:latin typeface="Arial Narrow" panose="020B0606020202030204" pitchFamily="34" charset="0"/>
              </a:rPr>
              <a:t>руб</a:t>
            </a:r>
            <a:r>
              <a:rPr lang="ru-RU" sz="1000" dirty="0">
                <a:latin typeface="Arial Narrow" panose="020B0606020202030204" pitchFamily="34" charset="0"/>
              </a:rPr>
              <a:t>.</a:t>
            </a:r>
            <a:endParaRPr lang="ru-RU" sz="1000" dirty="0"/>
          </a:p>
        </p:txBody>
      </p:sp>
      <p:graphicFrame>
        <p:nvGraphicFramePr>
          <p:cNvPr id="65" name="Диаграмма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192499"/>
              </p:ext>
            </p:extLst>
          </p:nvPr>
        </p:nvGraphicFramePr>
        <p:xfrm>
          <a:off x="6076077" y="745272"/>
          <a:ext cx="2133600" cy="175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8" name="Диаграмма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999611"/>
              </p:ext>
            </p:extLst>
          </p:nvPr>
        </p:nvGraphicFramePr>
        <p:xfrm>
          <a:off x="6086448" y="2112674"/>
          <a:ext cx="2133600" cy="178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9" name="Диаграмма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323883"/>
              </p:ext>
            </p:extLst>
          </p:nvPr>
        </p:nvGraphicFramePr>
        <p:xfrm>
          <a:off x="9281120" y="730640"/>
          <a:ext cx="2016224" cy="1786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0" name="Диаграмма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7557448"/>
              </p:ext>
            </p:extLst>
          </p:nvPr>
        </p:nvGraphicFramePr>
        <p:xfrm>
          <a:off x="9277969" y="2122370"/>
          <a:ext cx="2022525" cy="1795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3347" y="1130663"/>
            <a:ext cx="13018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Культурная среда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Творческие люди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Цифровая культура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098337" y="1130663"/>
            <a:ext cx="28628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Современная школа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Успех каждого </a:t>
            </a: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ребенка</a:t>
            </a:r>
          </a:p>
          <a:p>
            <a:pPr lvl="0">
              <a:spcAft>
                <a:spcPts val="0"/>
              </a:spcAft>
            </a:pP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Цифровая образовательная среда</a:t>
            </a:r>
            <a:endParaRPr lang="ru-RU" sz="1000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lvl="0">
              <a:spcAft>
                <a:spcPts val="0"/>
              </a:spcAft>
            </a:pP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Молодые </a:t>
            </a: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профессионалы (Повышение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конкурентоспособности проф. образования)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Социальная активность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31477" y="1891819"/>
            <a:ext cx="23925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Жилье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Формирование комфортной городской среды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Обеспечение устойчивого  сокращения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непригодного для проживания жил. фонда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94911" y="2702189"/>
            <a:ext cx="24256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Чистая </a:t>
            </a: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вода</a:t>
            </a:r>
            <a:endParaRPr lang="ru-RU" sz="1000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lvl="0">
              <a:spcAft>
                <a:spcPts val="0"/>
              </a:spcAft>
            </a:pP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Оздоровление </a:t>
            </a: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Волги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Сохранение лесов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098337" y="2665747"/>
            <a:ext cx="28371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Создание благоприятных условий для осуществления деятельности </a:t>
            </a:r>
            <a:r>
              <a:rPr lang="ru-RU" sz="100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самозанятыми</a:t>
            </a: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гражданами</a:t>
            </a:r>
            <a:endParaRPr lang="ru-RU" sz="1000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lvl="0"/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Акселерация субъектов МСП</a:t>
            </a:r>
          </a:p>
          <a:p>
            <a:pPr lvl="0"/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Создание системы поддержки фермеров и развития сельской кооперации в  ЯО</a:t>
            </a:r>
          </a:p>
          <a:p>
            <a:pPr lvl="0"/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Создание условий для легкого старта и комфортного ведения бизнеса</a:t>
            </a:r>
            <a:endParaRPr lang="ru-RU" sz="10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94911" y="3716068"/>
            <a:ext cx="2520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Адресная поддержка повышения производительности труда на предприятиях  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098336" y="4037133"/>
            <a:ext cx="28628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Развитие системы оказания первичной медико-санитарной помощи   </a:t>
            </a:r>
          </a:p>
          <a:p>
            <a:pPr lvl="0"/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Укрепление материально-технической базы мед. организаций, оказывающих мед. помощь пациентам с сердечно-сосудистой патологией   </a:t>
            </a:r>
          </a:p>
          <a:p>
            <a:pPr lvl="0"/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Укрепление материально-технической базы мед. организаций, оказывающих мед. помощь пациентам с онкологической патологией   </a:t>
            </a:r>
          </a:p>
          <a:p>
            <a:pPr lvl="0"/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Создание единого цифрового контура в здравоохранении на основе единой гос. информационной системы в сфере здравоохранения (ЕГИСЗ)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33347" y="4359196"/>
            <a:ext cx="24025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Финансовая поддержка семей при рождении детей   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Содействие занятости женщин – создание условий дошкольного образования для детей в возрасте до трех лет   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Старшее поколение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Спорт – норма жизни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488740" y="5966338"/>
            <a:ext cx="24967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Дорожная сеть  </a:t>
            </a:r>
          </a:p>
          <a:p>
            <a:pPr lvl="0">
              <a:spcAft>
                <a:spcPts val="0"/>
              </a:spcAft>
            </a:pPr>
            <a:r>
              <a:rPr lang="ru-RU" sz="1000" dirty="0">
                <a:solidFill>
                  <a:schemeClr val="tx2"/>
                </a:solidFill>
                <a:latin typeface="Arial Narrow" panose="020B0606020202030204" pitchFamily="34" charset="0"/>
              </a:rPr>
              <a:t>Общесистемные меры развития дорожного хозяйства</a:t>
            </a:r>
          </a:p>
        </p:txBody>
      </p:sp>
      <p:sp>
        <p:nvSpPr>
          <p:cNvPr id="72" name="Правая фигурная скобка 71"/>
          <p:cNvSpPr/>
          <p:nvPr/>
        </p:nvSpPr>
        <p:spPr>
          <a:xfrm>
            <a:off x="5868000" y="2599705"/>
            <a:ext cx="108000" cy="1078914"/>
          </a:xfrm>
          <a:prstGeom prst="righ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авая фигурная скобка 72"/>
          <p:cNvSpPr/>
          <p:nvPr/>
        </p:nvSpPr>
        <p:spPr>
          <a:xfrm>
            <a:off x="5868000" y="3984350"/>
            <a:ext cx="108000" cy="1931305"/>
          </a:xfrm>
          <a:prstGeom prst="righ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5904014" y="1527627"/>
            <a:ext cx="484021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770</a:t>
            </a:r>
            <a:r>
              <a:rPr lang="ru-RU" sz="1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endParaRPr lang="ru-RU" sz="9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-87291" y="2081624"/>
            <a:ext cx="675614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2 394</a:t>
            </a:r>
            <a:r>
              <a:rPr lang="ru-RU" sz="15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-68471" y="2888687"/>
            <a:ext cx="675614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1 332</a:t>
            </a:r>
            <a:r>
              <a:rPr lang="ru-RU" sz="15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-17336" y="3803348"/>
            <a:ext cx="484021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14</a:t>
            </a:r>
            <a:r>
              <a:rPr lang="ru-RU" sz="15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-68471" y="4853470"/>
            <a:ext cx="675614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2 629</a:t>
            </a:r>
            <a:r>
              <a:rPr lang="ru-RU" sz="15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-74591" y="6130013"/>
            <a:ext cx="675614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5 531</a:t>
            </a:r>
            <a:r>
              <a:rPr lang="ru-RU" sz="15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895874" y="3035678"/>
            <a:ext cx="484021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231</a:t>
            </a:r>
            <a:r>
              <a:rPr lang="ru-RU" sz="15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endParaRPr lang="ru-RU" sz="9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808217" y="4840397"/>
            <a:ext cx="675614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1 448</a:t>
            </a:r>
            <a:r>
              <a:rPr lang="ru-RU" sz="15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ru-RU" sz="9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098336" y="5913578"/>
            <a:ext cx="1840697" cy="344710"/>
          </a:xfrm>
          <a:prstGeom prst="rect">
            <a:avLst/>
          </a:prstGeom>
        </p:spPr>
        <p:txBody>
          <a:bodyPr wrap="none" lIns="128016" tIns="64008" rIns="128016" bIns="64008">
            <a:spAutoFit/>
          </a:bodyPr>
          <a:lstStyle/>
          <a:p>
            <a:r>
              <a:rPr lang="ru-RU" sz="1400" b="1" u="sng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Цифровая экономика</a:t>
            </a:r>
            <a:endParaRPr lang="ru-RU" sz="1400" b="1" u="sng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146948" y="6167599"/>
            <a:ext cx="276557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Информационная инфраструктура</a:t>
            </a:r>
            <a:endParaRPr lang="ru-RU" sz="10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95" name="Правая фигурная скобка 94"/>
          <p:cNvSpPr/>
          <p:nvPr/>
        </p:nvSpPr>
        <p:spPr>
          <a:xfrm>
            <a:off x="5868000" y="6130013"/>
            <a:ext cx="108000" cy="341015"/>
          </a:xfrm>
          <a:prstGeom prst="righ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5868000" y="6181184"/>
            <a:ext cx="484021" cy="181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19</a:t>
            </a:r>
            <a:r>
              <a:rPr lang="ru-RU" sz="1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endParaRPr lang="ru-RU" sz="9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99" name="AutoShape 2" descr="https://www.primorsky.ru/regionalnye-proekty/demografiya/%D0%A1%D0%BB%D0%B0%D0%B9%D0%B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" name="AutoShape 4" descr="https://www.primorsky.ru/regionalnye-proekty/demografiya/%D0%A1%D0%BB%D0%B0%D0%B9%D0%B4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3665992" y="7202356"/>
            <a:ext cx="2693026" cy="24548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Arial Narrow" panose="020B0606020202030204" pitchFamily="34" charset="0"/>
            </a:endParaRPr>
          </a:p>
          <a:p>
            <a:pPr algn="ctr"/>
            <a:endParaRPr lang="ru-RU" sz="11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000" u="sng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Основные направления расходов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реализация </a:t>
            </a:r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</a:rPr>
              <a:t>региональной семейной политики и политики в интересах детей 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;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обеспечение </a:t>
            </a:r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</a:rPr>
              <a:t>деятельности подведомственных 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учреждений;</a:t>
            </a:r>
          </a:p>
          <a:p>
            <a:pPr marL="171450" lvl="0" indent="-171450">
              <a:buFontTx/>
              <a:buChar char="-"/>
            </a:pPr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</a:rPr>
              <a:t>компенсации, пособия, выплаты 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детям-сиротам и детям, оставшимся без попечения родителей ;</a:t>
            </a:r>
          </a:p>
          <a:p>
            <a:pPr marL="171450" indent="-171450">
              <a:buFontTx/>
              <a:buChar char="-"/>
            </a:pPr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</a:rPr>
              <a:t>обеспечение жилыми помещениями детей-сирот 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;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lvl="0" indent="-171450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субвенции </a:t>
            </a:r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</a:rPr>
              <a:t>на 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осуществление денежных выплат, пособий и пр</a:t>
            </a: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  <a:endParaRPr lang="ru-RU" sz="11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379143" y="6520336"/>
            <a:ext cx="5489809" cy="329298"/>
          </a:xfrm>
          <a:prstGeom prst="rect">
            <a:avLst/>
          </a:prstGeom>
          <a:solidFill>
            <a:srgbClr val="FF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Поддержка семьи и детства в Ярославской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области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986010" y="6895197"/>
            <a:ext cx="3355312" cy="50780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Расходы </a:t>
            </a:r>
            <a:r>
              <a:rPr lang="ru-RU" sz="1300" dirty="0" smtClean="0">
                <a:latin typeface="Arial Narrow" panose="020B0606020202030204" pitchFamily="34" charset="0"/>
              </a:rPr>
              <a:t>на поддержку семьи и детства </a:t>
            </a:r>
            <a:r>
              <a:rPr lang="ru-RU" sz="1300" b="1" dirty="0" smtClean="0">
                <a:latin typeface="Arial Narrow" panose="020B0606020202030204" pitchFamily="34" charset="0"/>
              </a:rPr>
              <a:t>на 2021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запланированы </a:t>
            </a:r>
            <a:r>
              <a:rPr lang="ru-RU" sz="1300" b="1" dirty="0">
                <a:latin typeface="Arial Narrow" panose="020B0606020202030204" pitchFamily="34" charset="0"/>
              </a:rPr>
              <a:t>в размере </a:t>
            </a:r>
            <a:r>
              <a:rPr lang="ru-RU" sz="1300" b="1" dirty="0" smtClean="0">
                <a:latin typeface="Arial Narrow" panose="020B0606020202030204" pitchFamily="34" charset="0"/>
              </a:rPr>
              <a:t>6,6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  <a:endParaRPr lang="ru-RU" sz="1300" dirty="0">
              <a:latin typeface="Arial Narrow" panose="020B060602020203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675" y="112514"/>
            <a:ext cx="1961905" cy="130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Правая фигурная скобка 92"/>
          <p:cNvSpPr/>
          <p:nvPr/>
        </p:nvSpPr>
        <p:spPr>
          <a:xfrm>
            <a:off x="5904014" y="1084497"/>
            <a:ext cx="71986" cy="1021097"/>
          </a:xfrm>
          <a:prstGeom prst="righ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50366" y="204785"/>
            <a:ext cx="4703442" cy="692475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 smtClean="0">
                <a:latin typeface="Arial Narrow" panose="020B0606020202030204" pitchFamily="34" charset="0"/>
              </a:rPr>
              <a:t>В рамках приоритетных нацпроектов в Ярославской области сформированы 30 региональных проектов. В </a:t>
            </a:r>
            <a:r>
              <a:rPr lang="ru-RU" sz="1300" b="1" dirty="0" smtClean="0">
                <a:latin typeface="Arial Narrow" panose="020B0606020202030204" pitchFamily="34" charset="0"/>
              </a:rPr>
              <a:t>2021</a:t>
            </a:r>
            <a:r>
              <a:rPr lang="ru-RU" sz="1300" dirty="0" smtClean="0">
                <a:latin typeface="Arial Narrow" panose="020B0606020202030204" pitchFamily="34" charset="0"/>
              </a:rPr>
              <a:t> году на их реализацию запланировано  </a:t>
            </a:r>
            <a:r>
              <a:rPr lang="ru-RU" sz="1300" b="1" dirty="0" smtClean="0">
                <a:latin typeface="Arial Narrow" panose="020B0606020202030204" pitchFamily="34" charset="0"/>
              </a:rPr>
              <a:t>14,5 млрд. руб</a:t>
            </a:r>
            <a:r>
              <a:rPr lang="ru-RU" sz="1300" dirty="0" smtClean="0">
                <a:latin typeface="Arial Narrow" panose="020B0606020202030204" pitchFamily="34" charset="0"/>
              </a:rPr>
              <a:t>.</a:t>
            </a:r>
            <a:endParaRPr lang="ru-RU" sz="1300" dirty="0">
              <a:latin typeface="Arial Narrow" panose="020B0606020202030204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5904014" y="884442"/>
            <a:ext cx="4138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млн</a:t>
            </a:r>
            <a:r>
              <a:rPr lang="ru-RU" sz="10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1000" dirty="0" smtClean="0">
                <a:latin typeface="Arial Narrow" panose="020B0606020202030204" pitchFamily="34" charset="0"/>
              </a:rPr>
              <a:t>руб</a:t>
            </a:r>
            <a:r>
              <a:rPr lang="ru-RU" sz="1000" dirty="0">
                <a:latin typeface="Arial Narrow" panose="020B0606020202030204" pitchFamily="34" charset="0"/>
              </a:rPr>
              <a:t>.</a:t>
            </a:r>
            <a:endParaRPr lang="ru-RU" sz="1000" dirty="0"/>
          </a:p>
        </p:txBody>
      </p:sp>
      <p:graphicFrame>
        <p:nvGraphicFramePr>
          <p:cNvPr id="106" name="Схема 105"/>
          <p:cNvGraphicFramePr/>
          <p:nvPr>
            <p:extLst>
              <p:ext uri="{D42A27DB-BD31-4B8C-83A1-F6EECF244321}">
                <p14:modId xmlns:p14="http://schemas.microsoft.com/office/powerpoint/2010/main" val="1389575562"/>
              </p:ext>
            </p:extLst>
          </p:nvPr>
        </p:nvGraphicFramePr>
        <p:xfrm>
          <a:off x="-190123" y="6964756"/>
          <a:ext cx="3890756" cy="2442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7" name="Рисунок 106"/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67129" y="8053487"/>
            <a:ext cx="1334958" cy="71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15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14396"/>
            <a:ext cx="12751128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174" y="9284307"/>
            <a:ext cx="382962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20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77467" y="9292109"/>
            <a:ext cx="373661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21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2024" y="140020"/>
            <a:ext cx="5976664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Государственный долг и дефицит областного бюджета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8766" y="570289"/>
            <a:ext cx="4038535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ГОСУДАРСТВЕННОГО ДОЛГА, МЛН. РУБ.: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8766" y="2786990"/>
            <a:ext cx="4200151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СТРУКТУРА ГОСУДАРСТВЕННОГО ДОЛГА: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53554" y="140022"/>
            <a:ext cx="5910743" cy="292376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РАСХОДЫ НА ОБСЛУЖИВАНИЕ ГОСУДАРСТВЕННОГО ДОЛГА, МЛН. РУБ.: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32655" y="6986268"/>
            <a:ext cx="4128144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ДОЛГОВАЯ НАГРУЗКА НА БЮДЖЕТЫ СУБЪЕКТОВ </a:t>
            </a:r>
          </a:p>
          <a:p>
            <a:r>
              <a:rPr lang="ru-RU" sz="1300" b="1" dirty="0">
                <a:latin typeface="Arial Narrow" panose="020B0606020202030204" pitchFamily="34" charset="0"/>
              </a:rPr>
              <a:t>ЦФО РФ НА </a:t>
            </a:r>
            <a:r>
              <a:rPr lang="ru-RU" sz="1300" b="1" dirty="0" smtClean="0">
                <a:latin typeface="Arial Narrow" panose="020B0606020202030204" pitchFamily="34" charset="0"/>
              </a:rPr>
              <a:t>01.03.2020,%:</a:t>
            </a:r>
            <a:endParaRPr lang="ru-RU" sz="1300" b="1" dirty="0"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78724" y="3591806"/>
            <a:ext cx="5688633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ДЕФИЦИТА ОБЛАСТНОГО БЮДЖЕТА, МЛН. РУБ.: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64946"/>
              </p:ext>
            </p:extLst>
          </p:nvPr>
        </p:nvGraphicFramePr>
        <p:xfrm>
          <a:off x="6716113" y="5845000"/>
          <a:ext cx="5627369" cy="1259856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3351713"/>
                <a:gridCol w="792088"/>
                <a:gridCol w="792088"/>
                <a:gridCol w="691480"/>
              </a:tblGrid>
              <a:tr h="2099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2023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09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Государственные (муниципальные) ценные бумаги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5 100,00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-2 800,00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-4 750,00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09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Кредиты кредитных организаций  </a:t>
                      </a: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1 504,02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525,83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536,64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Бюджетные кредиты от других бюджетов бюджетной системы Российской Федерации </a:t>
                      </a: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-725,83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-725,83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-786,64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09976">
                <a:tc>
                  <a:txBody>
                    <a:bodyPr/>
                    <a:lstStyle/>
                    <a:p>
                      <a:pPr marL="0" algn="l" defTabSz="127993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5878,19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650939" y="5369045"/>
            <a:ext cx="5591279" cy="4924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17" tIns="45709" rIns="91417" bIns="45709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0" defTabSz="914180"/>
            <a:r>
              <a:rPr lang="ru-RU" altLang="ru-RU" sz="1300" b="1" dirty="0">
                <a:latin typeface="Arial Narrow" panose="020B0606020202030204" pitchFamily="34" charset="0"/>
                <a:ea typeface="Times New Roman" pitchFamily="18" charset="0"/>
              </a:rPr>
              <a:t>ИСТОЧНИКИ ФИНАНСИРОВАНИЯ ДЕФИЦИТА ОБЛАСТНОГО БЮДЖЕТА, МЛН. РУБ.:</a:t>
            </a:r>
            <a:endParaRPr lang="ru-RU" altLang="ru-RU" sz="800" dirty="0">
              <a:latin typeface="Arial Narrow" panose="020B0606020202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622839" y="1617440"/>
            <a:ext cx="5910743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РАСХОДОВ НА ОБСЛУЖИВАНИЕ ГОСУДАРСТВЕННОГО ДОЛГА: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661394" y="5464783"/>
            <a:ext cx="2508547" cy="12311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государственного долга субъекта РФ, установленные ст. 107 Бюджетного кодекса РФ:</a:t>
            </a:r>
          </a:p>
          <a:p>
            <a:pPr defTabSz="914180"/>
            <a:endParaRPr lang="ru-RU" sz="4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утвержденного (фактического)    </a:t>
            </a:r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годового  объема доходов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бюджета субъекта РФ без учета утвержденного (фактического)  объема безвозмездных поступлений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4986" y="5187783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ГОСУДАРСТВЕННОГО ДОЛГА: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9608926" y="1911305"/>
            <a:ext cx="2921426" cy="163119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расходов на обслуживание государственного долга субъекта РФ,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установленные:</a:t>
            </a:r>
            <a:endParaRPr lang="en-US" sz="1000" kern="0" dirty="0" smtClean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 01.01.2022 ст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 111 Бюджетного кодекса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</a:t>
            </a:r>
          </a:p>
          <a:p>
            <a:pPr defTabSz="914180"/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15% </a:t>
            </a:r>
          </a:p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 01.01.2022 ст.107 Бюджетного кодекса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</a:t>
            </a:r>
          </a:p>
          <a:p>
            <a:pPr defTabSz="914180"/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</a:t>
            </a:r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более 10 </a:t>
            </a:r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%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ru-RU" sz="10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расходов бюджета субъекта РФ, за исключением объема расходов, которые осуществляются за счет субвенций, предоставляемых из бюджетов бюджетной системы РФ </a:t>
            </a:r>
            <a:endParaRPr lang="ru-RU" sz="10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92555" y="7217099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ДЕФИЦИТА: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857186" y="7600212"/>
            <a:ext cx="2762213" cy="12311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дефицита бюджета субъекта РФ, установленные ст. 92.1 Бюджетного кодекса РФ:</a:t>
            </a:r>
          </a:p>
          <a:p>
            <a:pPr defTabSz="914180"/>
            <a:endParaRPr lang="ru-RU" sz="4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15%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утвержденного (фактического)  годового  объема доходов бюджета субъекта РФ без учета утвержденного (фактического) объема безвозмездных поступлений </a:t>
            </a:r>
          </a:p>
        </p:txBody>
      </p:sp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709066"/>
              </p:ext>
            </p:extLst>
          </p:nvPr>
        </p:nvGraphicFramePr>
        <p:xfrm>
          <a:off x="136961" y="7509475"/>
          <a:ext cx="6238603" cy="1633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127" y="8340676"/>
            <a:ext cx="791540" cy="74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15667" y="9007308"/>
            <a:ext cx="13471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>
                <a:latin typeface="Arial Narrow" panose="020B0606020202030204" pitchFamily="34" charset="0"/>
                <a:hlinkClick r:id="rId6"/>
              </a:rPr>
              <a:t>*</a:t>
            </a:r>
            <a:r>
              <a:rPr lang="en-US" sz="1100" dirty="0">
                <a:latin typeface="Arial Narrow" panose="020B0606020202030204" pitchFamily="34" charset="0"/>
                <a:hlinkClick r:id="rId6"/>
              </a:rPr>
              <a:t>http://iminfin.ru/</a:t>
            </a:r>
            <a:endParaRPr lang="ru-RU" sz="1100" dirty="0">
              <a:latin typeface="Arial Narrow" panose="020B0606020202030204" pitchFamily="34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816417"/>
              </p:ext>
            </p:extLst>
          </p:nvPr>
        </p:nvGraphicFramePr>
        <p:xfrm>
          <a:off x="77017" y="862665"/>
          <a:ext cx="6243728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Лист" r:id="rId7" imgW="6496157" imgH="1695330" progId="Excel.Sheet.12">
                  <p:embed/>
                </p:oleObj>
              </mc:Choice>
              <mc:Fallback>
                <p:oleObj name="Лист" r:id="rId7" imgW="6496157" imgH="16953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017" y="862665"/>
                        <a:ext cx="6243728" cy="169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662041"/>
              </p:ext>
            </p:extLst>
          </p:nvPr>
        </p:nvGraphicFramePr>
        <p:xfrm>
          <a:off x="41175" y="3079366"/>
          <a:ext cx="6334390" cy="2108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0322779"/>
              </p:ext>
            </p:extLst>
          </p:nvPr>
        </p:nvGraphicFramePr>
        <p:xfrm>
          <a:off x="6483352" y="358665"/>
          <a:ext cx="6136048" cy="1258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1" name="Диаграмма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4495739"/>
              </p:ext>
            </p:extLst>
          </p:nvPr>
        </p:nvGraphicFramePr>
        <p:xfrm>
          <a:off x="202024" y="5422931"/>
          <a:ext cx="3334825" cy="1563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2" name="Диаграмма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2959786"/>
              </p:ext>
            </p:extLst>
          </p:nvPr>
        </p:nvGraphicFramePr>
        <p:xfrm>
          <a:off x="6512301" y="2100672"/>
          <a:ext cx="2934277" cy="149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3" name="Диаграмма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8692668"/>
              </p:ext>
            </p:extLst>
          </p:nvPr>
        </p:nvGraphicFramePr>
        <p:xfrm>
          <a:off x="6754293" y="7685466"/>
          <a:ext cx="3095625" cy="1321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44" name="Диаграмма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22940"/>
              </p:ext>
            </p:extLst>
          </p:nvPr>
        </p:nvGraphicFramePr>
        <p:xfrm>
          <a:off x="6678723" y="3884182"/>
          <a:ext cx="5940675" cy="1303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34957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772555"/>
              </p:ext>
            </p:extLst>
          </p:nvPr>
        </p:nvGraphicFramePr>
        <p:xfrm>
          <a:off x="3014241" y="2436069"/>
          <a:ext cx="1656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333566" y="110402"/>
            <a:ext cx="5904655" cy="3292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Межбюджетные трансферты местным бюджетам, млн.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9116" y="481872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по видам межбюджетных трансфертов (МБТ):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8065" y="3096150"/>
            <a:ext cx="6158572" cy="193897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</a:rPr>
              <a:t>          Кроме межбюджетных трансфертов из областного бюджета муниципальным образованиям </a:t>
            </a:r>
            <a:r>
              <a:rPr lang="ru-RU" sz="1200" b="1" dirty="0">
                <a:latin typeface="Arial Narrow" panose="020B0606020202030204" pitchFamily="34" charset="0"/>
              </a:rPr>
              <a:t>в </a:t>
            </a:r>
            <a:r>
              <a:rPr lang="ru-RU" sz="1200" b="1" dirty="0" smtClean="0">
                <a:latin typeface="Arial Narrow" panose="020B0606020202030204" pitchFamily="34" charset="0"/>
              </a:rPr>
              <a:t>2021 </a:t>
            </a:r>
            <a:r>
              <a:rPr lang="ru-RU" sz="1200" b="1" dirty="0">
                <a:latin typeface="Arial Narrow" panose="020B0606020202030204" pitchFamily="34" charset="0"/>
              </a:rPr>
              <a:t>году </a:t>
            </a:r>
            <a:r>
              <a:rPr lang="ru-RU" sz="1200" dirty="0">
                <a:latin typeface="Arial Narrow" panose="020B0606020202030204" pitchFamily="34" charset="0"/>
              </a:rPr>
              <a:t>будут предоставляться </a:t>
            </a:r>
            <a:r>
              <a:rPr lang="ru-RU" sz="1200" b="1" dirty="0">
                <a:latin typeface="Arial Narrow" panose="020B0606020202030204" pitchFamily="34" charset="0"/>
              </a:rPr>
              <a:t>БЮДЖЕТНЫЕ КРЕДИТЫ в сумме до </a:t>
            </a:r>
            <a:r>
              <a:rPr lang="ru-RU" sz="1200" b="1" dirty="0" smtClean="0">
                <a:latin typeface="Arial Narrow" panose="020B0606020202030204" pitchFamily="34" charset="0"/>
              </a:rPr>
              <a:t>126,54 </a:t>
            </a:r>
            <a:r>
              <a:rPr lang="ru-RU" sz="1200" b="1" dirty="0">
                <a:latin typeface="Arial Narrow" panose="020B0606020202030204" pitchFamily="34" charset="0"/>
              </a:rPr>
              <a:t>млн. рублей.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Размер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базовой ставки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за пользование бюджетными кредитами - 1 % годовых.</a:t>
            </a:r>
          </a:p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Бюджетные кредиты будут предоставлены на следующие цели: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покрытие временных кассовых разрывов, возникающих при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исполнении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местных бюджетов, по ставке в размере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100 %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базовой ставки на срок, не выходящий за пределы финансового года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частичное погашение прогнозируемого дефицита местных бюджетов по ставке в размере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100 %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базовой ставки на срок до трех лет;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осуществление мероприятий, связанных с предупреждением и ликвидацией последствий чрезвычайных ситуаций, по ставке в размере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1 % базовой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ставки на срок до трех лет.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3844" y="9319727"/>
            <a:ext cx="382960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22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427942" y="9302108"/>
            <a:ext cx="373661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23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pic>
        <p:nvPicPr>
          <p:cNvPr id="38" name="Picture 16" descr="http://vmeste76.ru/img/logo-mai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7" y="5103760"/>
            <a:ext cx="2601115" cy="84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3016423" y="5274724"/>
            <a:ext cx="32217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С 2017 года в Ярославской области реализуется губернаторский проект инициативного бюджетирования «Решаем вместе!». 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7165" y="5946044"/>
            <a:ext cx="6169901" cy="1173939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just" defTabSz="653064">
              <a:defRPr/>
            </a:pPr>
            <a:r>
              <a:rPr lang="ru-RU" sz="1200" kern="0" dirty="0">
                <a:solidFill>
                  <a:prstClr val="black"/>
                </a:solidFill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Ежегодно проходят конкурсный отбор и реализуются от 450 до 500 мероприятий, предложенных и поддержанных жителями Ярославской области. </a:t>
            </a:r>
            <a:r>
              <a:rPr lang="ru-RU" sz="1200" kern="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На данные мероприятия каждый год направляется более 700 </a:t>
            </a:r>
            <a:r>
              <a:rPr lang="ru-RU" sz="1200" kern="0" dirty="0" err="1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млн.руб</a:t>
            </a:r>
            <a:r>
              <a:rPr lang="ru-RU" sz="1200" kern="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. из областного и федерального бюджетов, часть проектов реализуются при финансовом участии жителей и юридических лиц. </a:t>
            </a:r>
          </a:p>
          <a:p>
            <a:pPr algn="just" defTabSz="653064">
              <a:defRPr/>
            </a:pPr>
            <a:r>
              <a:rPr lang="ru-RU" sz="1200" kern="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В 2021 году бюджет Губернаторского проекта значительно увеличился, за счёт появления нового направление «Приоритетные проекты».</a:t>
            </a:r>
            <a:endParaRPr lang="ru-RU" sz="1200" kern="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0" name="Диаграмма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4255979"/>
              </p:ext>
            </p:extLst>
          </p:nvPr>
        </p:nvGraphicFramePr>
        <p:xfrm>
          <a:off x="135688" y="7075399"/>
          <a:ext cx="3384792" cy="2226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3659025" y="7075399"/>
            <a:ext cx="2579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Arial Narrow" panose="020B0606020202030204" pitchFamily="34" charset="0"/>
              </a:rPr>
              <a:t>В 2021 году на реализацию проектов запланировано более 950 млн. руб.</a:t>
            </a:r>
            <a:endParaRPr lang="ru-RU" sz="12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3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307265"/>
              </p:ext>
            </p:extLst>
          </p:nvPr>
        </p:nvGraphicFramePr>
        <p:xfrm>
          <a:off x="3678686" y="7537064"/>
          <a:ext cx="2579195" cy="1794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486375"/>
              </p:ext>
            </p:extLst>
          </p:nvPr>
        </p:nvGraphicFramePr>
        <p:xfrm>
          <a:off x="149008" y="1344216"/>
          <a:ext cx="6189000" cy="1751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0" name="Диаграмма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092473"/>
              </p:ext>
            </p:extLst>
          </p:nvPr>
        </p:nvGraphicFramePr>
        <p:xfrm>
          <a:off x="127165" y="628060"/>
          <a:ext cx="6637047" cy="25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6410110" y="36808"/>
            <a:ext cx="63420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КОНКУРС ПРОЕКТОВ ПО ПРЕДСТАВЛЕНИЮ БЮДЖЕТА ДЛЯ ГРАЖДАН</a:t>
            </a:r>
            <a:endParaRPr lang="ru-RU" sz="1600" b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483977" y="312583"/>
            <a:ext cx="6184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200" b="1" dirty="0" smtClean="0">
                <a:latin typeface="Arial Narrow" panose="020B0606020202030204" pitchFamily="34" charset="0"/>
              </a:rPr>
              <a:t>Цель </a:t>
            </a:r>
            <a:r>
              <a:rPr lang="ru-RU" sz="1200" b="1" dirty="0">
                <a:latin typeface="Arial Narrow" panose="020B0606020202030204" pitchFamily="34" charset="0"/>
              </a:rPr>
              <a:t>конкурса – выявление и распространение лучших практик представления информации о бюджете в доступной для граждан форме. </a:t>
            </a:r>
            <a:endParaRPr lang="ru-RU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843514" y="849589"/>
            <a:ext cx="331236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РЕГИОНАЛЬНЫЙ КОНКУРС</a:t>
            </a:r>
          </a:p>
          <a:p>
            <a:pPr algn="ctr"/>
            <a:endParaRPr lang="ru-RU" sz="1600" b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88972" y="993605"/>
            <a:ext cx="4756021" cy="11689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Организатором регионального конкурса проектов по представлению бюджета для граждан «Бюджет для граждан» является департамент финансов Ярославской области.  Региональный конкурс проводится с  2018 года. </a:t>
            </a: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 2020 году было объявлено 6 номинаций:</a:t>
            </a: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indent="457200" algn="just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   </a:t>
            </a:r>
          </a:p>
          <a:p>
            <a:pPr indent="457200" algn="just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6" b="21907"/>
          <a:stretch/>
        </p:blipFill>
        <p:spPr bwMode="auto">
          <a:xfrm>
            <a:off x="11323223" y="1173628"/>
            <a:ext cx="1375515" cy="166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4" name="Схема 43"/>
          <p:cNvGraphicFramePr/>
          <p:nvPr>
            <p:extLst>
              <p:ext uri="{D42A27DB-BD31-4B8C-83A1-F6EECF244321}">
                <p14:modId xmlns:p14="http://schemas.microsoft.com/office/powerpoint/2010/main" val="392287189"/>
              </p:ext>
            </p:extLst>
          </p:nvPr>
        </p:nvGraphicFramePr>
        <p:xfrm>
          <a:off x="6598989" y="1826345"/>
          <a:ext cx="4583969" cy="2031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45" name="Рисунок 4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800" y="2660387"/>
            <a:ext cx="314869" cy="910451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32564" y="2653169"/>
            <a:ext cx="304156" cy="91045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1380335" y="3096150"/>
            <a:ext cx="13588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21"/>
              </a:rPr>
              <a:t>https://</a:t>
            </a:r>
            <a:r>
              <a:rPr lang="en-US" sz="1000" dirty="0" smtClean="0">
                <a:hlinkClick r:id="rId21"/>
              </a:rPr>
              <a:t>www.yarregion.ru/depts/depfin/tmpPages/docs.aspx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477800" y="3782138"/>
            <a:ext cx="62281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latin typeface="Arial Narrow" pitchFamily="34" charset="0"/>
              </a:rPr>
              <a:t>                На </a:t>
            </a:r>
            <a:r>
              <a:rPr lang="ru-RU" sz="1000" dirty="0">
                <a:latin typeface="Arial Narrow" pitchFamily="34" charset="0"/>
              </a:rPr>
              <a:t>рассмотрение в адрес организатора поступило 56 заявок, из них 52 от физических лиц, что подтверждает </a:t>
            </a:r>
            <a:r>
              <a:rPr lang="ru-RU" sz="1000" dirty="0" smtClean="0">
                <a:latin typeface="Arial Narrow" pitchFamily="34" charset="0"/>
              </a:rPr>
              <a:t>большой </a:t>
            </a:r>
            <a:r>
              <a:rPr lang="ru-RU" sz="1000" dirty="0">
                <a:latin typeface="Arial Narrow" pitchFamily="34" charset="0"/>
              </a:rPr>
              <a:t>интерес населения к творческому состязанию. С 2020 года физические лица могут подавать на рассмотрение </a:t>
            </a:r>
            <a:r>
              <a:rPr lang="ru-RU" sz="1000" dirty="0" smtClean="0">
                <a:latin typeface="Arial Narrow" pitchFamily="34" charset="0"/>
              </a:rPr>
              <a:t> коллективные </a:t>
            </a:r>
            <a:r>
              <a:rPr lang="ru-RU" sz="1000" dirty="0">
                <a:latin typeface="Arial Narrow" pitchFamily="34" charset="0"/>
              </a:rPr>
              <a:t>заявки от группы авторов проекта. </a:t>
            </a:r>
            <a:endParaRPr lang="ru-RU" sz="1000" dirty="0" smtClean="0">
              <a:latin typeface="Arial Narrow" pitchFamily="34" charset="0"/>
            </a:endParaRPr>
          </a:p>
          <a:p>
            <a:pPr algn="just"/>
            <a:r>
              <a:rPr lang="ru-RU" sz="1000" dirty="0" smtClean="0">
                <a:latin typeface="Arial Narrow" pitchFamily="34" charset="0"/>
              </a:rPr>
              <a:t>               Впервые </a:t>
            </a:r>
            <a:r>
              <a:rPr lang="ru-RU" sz="1000" dirty="0">
                <a:latin typeface="Arial Narrow" pitchFamily="34" charset="0"/>
              </a:rPr>
              <a:t>работы победителей в ряде номинаций регионального конкурса были направлены на участие сразу во втором туре Всероссийского конкурса проектов по представлению бюджета для граждан. Ярославцы вошли в </a:t>
            </a:r>
            <a:r>
              <a:rPr lang="ru-RU" sz="1000" dirty="0" smtClean="0">
                <a:latin typeface="Arial Narrow" pitchFamily="34" charset="0"/>
              </a:rPr>
              <a:t>число </a:t>
            </a:r>
            <a:r>
              <a:rPr lang="ru-RU" sz="1000" dirty="0">
                <a:latin typeface="Arial Narrow" pitchFamily="34" charset="0"/>
              </a:rPr>
              <a:t>претендентов на победу в финальном </a:t>
            </a:r>
            <a:r>
              <a:rPr lang="ru-RU" sz="1000" dirty="0" smtClean="0">
                <a:latin typeface="Arial Narrow" pitchFamily="34" charset="0"/>
              </a:rPr>
              <a:t>этапе соревнования. </a:t>
            </a:r>
          </a:p>
          <a:p>
            <a:endParaRPr lang="ru-RU" sz="1000" dirty="0" smtClean="0">
              <a:latin typeface="Arial Narrow" pitchFamily="34" charset="0"/>
            </a:endParaRPr>
          </a:p>
          <a:p>
            <a:endParaRPr lang="ru-RU" sz="1000" dirty="0" smtClean="0">
              <a:latin typeface="Arial Narrow" pitchFamily="34" charset="0"/>
            </a:endParaRPr>
          </a:p>
          <a:p>
            <a:endParaRPr lang="ru-RU" sz="1000" dirty="0">
              <a:latin typeface="Arial Narrow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483977" y="4737933"/>
            <a:ext cx="52505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7200" algn="just"/>
            <a:r>
              <a:rPr lang="ru-RU" sz="1000" i="1" dirty="0">
                <a:latin typeface="Arial Narrow" panose="020B0606020202030204" pitchFamily="34" charset="0"/>
              </a:rPr>
              <a:t>В 2021 году конкурс проектов «Бюджет для граждан» </a:t>
            </a:r>
            <a:r>
              <a:rPr lang="ru-RU" sz="1000" i="1" dirty="0" smtClean="0">
                <a:latin typeface="Arial Narrow" panose="020B0606020202030204" pitchFamily="34" charset="0"/>
              </a:rPr>
              <a:t>будет проводиться в </a:t>
            </a:r>
            <a:r>
              <a:rPr lang="ru-RU" sz="1000" i="1" dirty="0">
                <a:latin typeface="Arial Narrow" panose="020B0606020202030204" pitchFamily="34" charset="0"/>
              </a:rPr>
              <a:t>Ярославской области в </a:t>
            </a:r>
            <a:r>
              <a:rPr lang="ru-RU" sz="1000" i="1" dirty="0" smtClean="0">
                <a:latin typeface="Arial Narrow" panose="020B0606020202030204" pitchFamily="34" charset="0"/>
              </a:rPr>
              <a:t>4-ый </a:t>
            </a:r>
            <a:r>
              <a:rPr lang="ru-RU" sz="1000" i="1" dirty="0">
                <a:latin typeface="Arial Narrow" panose="020B0606020202030204" pitchFamily="34" charset="0"/>
              </a:rPr>
              <a:t>раз. Перечень номинаций среди физических </a:t>
            </a:r>
            <a:r>
              <a:rPr lang="ru-RU" sz="1000" i="1" dirty="0" smtClean="0">
                <a:latin typeface="Arial Narrow" panose="020B0606020202030204" pitchFamily="34" charset="0"/>
              </a:rPr>
              <a:t>и юридических лиц и их содержание изменятся. Но задача остается прежней: </a:t>
            </a:r>
            <a:r>
              <a:rPr lang="ru-RU" sz="1000" i="1" dirty="0">
                <a:latin typeface="Arial Narrow" panose="020B0606020202030204" pitchFamily="34" charset="0"/>
              </a:rPr>
              <a:t>представить информацию о бюджете в открытой и доступной форме. Материалы о проведении конкурса (перечень номинаций, требования к содержанию и форме проектов и пр.), а также анонсы и объявления о старте конкурса размещаются на странице департамента финансов Ярославской области на портале органов государственной власти Ярославской области</a:t>
            </a:r>
            <a:r>
              <a:rPr lang="ru-RU" sz="1000" i="1" dirty="0" smtClean="0">
                <a:latin typeface="Arial Narrow" panose="020B0606020202030204" pitchFamily="34" charset="0"/>
              </a:rPr>
              <a:t>.</a:t>
            </a:r>
            <a:endParaRPr lang="ru-RU" sz="1000" i="1" dirty="0">
              <a:latin typeface="Arial Narrow" panose="020B0606020202030204" pitchFamily="34" charset="0"/>
            </a:endParaRPr>
          </a:p>
        </p:txBody>
      </p:sp>
      <p:pic>
        <p:nvPicPr>
          <p:cNvPr id="56" name="Picture 6" descr="http://qrcoder.ru/code/?https%3A%2F%2Fwww.yarregion.ru%2Fdepts%2Fdepfin%2FtmpPages%2Fdocs.aspx&amp;4&amp;0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8570" y="4737933"/>
            <a:ext cx="1073582" cy="107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Прямоугольник 57"/>
          <p:cNvSpPr/>
          <p:nvPr/>
        </p:nvSpPr>
        <p:spPr>
          <a:xfrm>
            <a:off x="7843514" y="5943860"/>
            <a:ext cx="331236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ВСЕРОССИЙСКИЙ КОНКУРС</a:t>
            </a:r>
            <a:endParaRPr lang="ru-RU" sz="1600" b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26" y="6222923"/>
            <a:ext cx="1691570" cy="16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Прямоугольник 59"/>
          <p:cNvSpPr/>
          <p:nvPr/>
        </p:nvSpPr>
        <p:spPr>
          <a:xfrm>
            <a:off x="8453119" y="6183135"/>
            <a:ext cx="416671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В рамках совместной работы с Министерством финансов Российской Федерации Финансовый университет при Правительстве Российской Федерации проводит ежегодный открытый публичный конкурс проектов по представлению бюджета для граждан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  <a:p>
            <a:pPr lvl="0" indent="457200" algn="just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Конкурс проводится в два тура отдельно среди физических и юридических лиц по номинациям, утверждаемым ежегодно Рабочей группой Минфина России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8409069" y="7295536"/>
            <a:ext cx="42107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000" dirty="0" smtClean="0">
                <a:latin typeface="Arial Narrow" panose="020B0606020202030204" pitchFamily="34" charset="0"/>
              </a:rPr>
              <a:t>В 2020 году федерацией было объявлено 12 номинаций и во второй </a:t>
            </a:r>
            <a:r>
              <a:rPr lang="ru-RU" sz="1000" dirty="0">
                <a:latin typeface="Arial Narrow" panose="020B0606020202030204" pitchFamily="34" charset="0"/>
              </a:rPr>
              <a:t>тур конкурса </a:t>
            </a:r>
            <a:r>
              <a:rPr lang="ru-RU" sz="1000" dirty="0" smtClean="0">
                <a:latin typeface="Arial Narrow" panose="020B0606020202030204" pitchFamily="34" charset="0"/>
              </a:rPr>
              <a:t>отобрали 262 проекта физических и юридических лиц. </a:t>
            </a:r>
            <a:r>
              <a:rPr lang="ru-RU" sz="1000" dirty="0">
                <a:latin typeface="Arial Narrow" panose="020B0606020202030204" pitchFamily="34" charset="0"/>
              </a:rPr>
              <a:t>Ярославскую область представляли </a:t>
            </a:r>
            <a:r>
              <a:rPr lang="ru-RU" sz="1000" dirty="0" smtClean="0">
                <a:latin typeface="Arial Narrow" panose="020B0606020202030204" pitchFamily="34" charset="0"/>
              </a:rPr>
              <a:t>4 проекта: работы победителей регионального конкурса в  номинациях «Бюджетный квест» (ФЛ), </a:t>
            </a:r>
            <a:r>
              <a:rPr lang="ru-RU" sz="1000" dirty="0">
                <a:latin typeface="Arial Narrow" panose="020B0606020202030204" pitchFamily="34" charset="0"/>
              </a:rPr>
              <a:t>«Лучший </a:t>
            </a:r>
            <a:r>
              <a:rPr lang="ru-RU" sz="1000" dirty="0" smtClean="0">
                <a:latin typeface="Arial Narrow" panose="020B0606020202030204" pitchFamily="34" charset="0"/>
              </a:rPr>
              <a:t>видеоролик </a:t>
            </a:r>
            <a:r>
              <a:rPr lang="ru-RU" sz="1000" dirty="0">
                <a:latin typeface="Arial Narrow" panose="020B0606020202030204" pitchFamily="34" charset="0"/>
              </a:rPr>
              <a:t> </a:t>
            </a:r>
            <a:r>
              <a:rPr lang="ru-RU" sz="1000" dirty="0" smtClean="0">
                <a:latin typeface="Arial Narrow" panose="020B0606020202030204" pitchFamily="34" charset="0"/>
              </a:rPr>
              <a:t>о бюджете» (ФЛ), «Бюджет и национальные проекты» (ЮЛ), а также проект организатора регионального конкурса в номинации «Лучшее </a:t>
            </a:r>
            <a:r>
              <a:rPr lang="ru-RU" sz="1000" dirty="0">
                <a:latin typeface="Arial Narrow" panose="020B0606020202030204" pitchFamily="34" charset="0"/>
              </a:rPr>
              <a:t>event-мероприятие по проекту «Бюджет для граждан</a:t>
            </a:r>
            <a:r>
              <a:rPr lang="ru-RU" sz="1000" dirty="0" smtClean="0">
                <a:latin typeface="Arial Narrow" panose="020B0606020202030204" pitchFamily="34" charset="0"/>
              </a:rPr>
              <a:t>» (ЮЛ).</a:t>
            </a:r>
          </a:p>
          <a:p>
            <a:pPr indent="457200" algn="just"/>
            <a:endParaRPr lang="ru-RU" sz="1000" dirty="0" smtClean="0">
              <a:latin typeface="Arial Narrow" panose="020B0606020202030204" pitchFamily="34" charset="0"/>
            </a:endParaRPr>
          </a:p>
          <a:p>
            <a:pPr indent="457200" algn="just"/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41795" y="8034200"/>
            <a:ext cx="1625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24"/>
              </a:rPr>
              <a:t>http://</a:t>
            </a:r>
            <a:r>
              <a:rPr lang="en-US" sz="1000" dirty="0" smtClean="0">
                <a:hlinkClick r:id="rId24"/>
              </a:rPr>
              <a:t>www.fa.ru/org/dep/dof/bdg/Pages/Home.aspx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488972" y="8430276"/>
            <a:ext cx="5029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1000" dirty="0" smtClean="0">
                <a:latin typeface="Arial Narrow" panose="020B0606020202030204" pitchFamily="34" charset="0"/>
              </a:rPr>
              <a:t>Еvent</a:t>
            </a:r>
            <a:r>
              <a:rPr lang="ru-RU" sz="1000" dirty="0">
                <a:latin typeface="Arial Narrow" panose="020B0606020202030204" pitchFamily="34" charset="0"/>
              </a:rPr>
              <a:t>-мероприятие департамента финансов </a:t>
            </a:r>
            <a:r>
              <a:rPr lang="ru-RU" sz="1000" dirty="0" smtClean="0">
                <a:latin typeface="Arial Narrow" panose="020B0606020202030204" pitchFamily="34" charset="0"/>
              </a:rPr>
              <a:t>ЯО для </a:t>
            </a:r>
            <a:r>
              <a:rPr lang="ru-RU" sz="1000" dirty="0">
                <a:latin typeface="Arial Narrow" panose="020B0606020202030204" pitchFamily="34" charset="0"/>
              </a:rPr>
              <a:t>учащихся профессиональных образовательных </a:t>
            </a:r>
            <a:r>
              <a:rPr lang="ru-RU" sz="1000" dirty="0" smtClean="0">
                <a:latin typeface="Arial Narrow" panose="020B0606020202030204" pitchFamily="34" charset="0"/>
              </a:rPr>
              <a:t>организаций признано </a:t>
            </a:r>
            <a:r>
              <a:rPr lang="ru-RU" sz="1000" dirty="0">
                <a:latin typeface="Arial Narrow" panose="020B0606020202030204" pitchFamily="34" charset="0"/>
              </a:rPr>
              <a:t>победителем </a:t>
            </a:r>
            <a:r>
              <a:rPr lang="ru-RU" sz="1000" dirty="0" smtClean="0">
                <a:latin typeface="Arial Narrow" panose="020B0606020202030204" pitchFamily="34" charset="0"/>
              </a:rPr>
              <a:t>Всероссийского </a:t>
            </a:r>
            <a:r>
              <a:rPr lang="ru-RU" sz="1000" dirty="0">
                <a:latin typeface="Arial Narrow" panose="020B0606020202030204" pitchFamily="34" charset="0"/>
              </a:rPr>
              <a:t>конкурса проектов по представлению </a:t>
            </a:r>
            <a:r>
              <a:rPr lang="ru-RU" sz="1000" dirty="0" smtClean="0">
                <a:latin typeface="Arial Narrow" panose="020B0606020202030204" pitchFamily="34" charset="0"/>
              </a:rPr>
              <a:t>бюджета </a:t>
            </a:r>
            <a:r>
              <a:rPr lang="ru-RU" sz="1000" dirty="0">
                <a:latin typeface="Arial Narrow" panose="020B0606020202030204" pitchFamily="34" charset="0"/>
              </a:rPr>
              <a:t>для </a:t>
            </a:r>
            <a:r>
              <a:rPr lang="ru-RU" sz="1000" dirty="0" smtClean="0">
                <a:latin typeface="Arial Narrow" panose="020B0606020202030204" pitchFamily="34" charset="0"/>
              </a:rPr>
              <a:t>граждан - 2020. Оно заняло </a:t>
            </a:r>
            <a:r>
              <a:rPr lang="ru-RU" sz="1000" dirty="0">
                <a:latin typeface="Arial Narrow" panose="020B0606020202030204" pitchFamily="34" charset="0"/>
              </a:rPr>
              <a:t>3-е место в номинации «Лучшее event-мероприятие по проекту «Бюджет для граждан». </a:t>
            </a:r>
          </a:p>
        </p:txBody>
      </p:sp>
      <p:pic>
        <p:nvPicPr>
          <p:cNvPr id="64" name="Picture 8" descr="http://qrcoder.ru/code/?http%3A%2F%2Fwww.fa.ru%2Forg%2Fdep%2Fdof%2Fbdg%2FPages%2FHome.aspx&amp;4&amp;0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7723" y="8248712"/>
            <a:ext cx="1071015" cy="107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7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14396"/>
            <a:ext cx="12770621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24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31584" y="9351744"/>
            <a:ext cx="365939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25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80920" y="107102"/>
            <a:ext cx="4392487" cy="2999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68406" tIns="34203" rIns="68406" bIns="34203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ПОЛЕЗНЫЕ ССЫЛКИ И КОНТАКТЫ</a:t>
            </a:r>
            <a:endParaRPr lang="ru-RU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28807" y="853097"/>
            <a:ext cx="4492496" cy="1469457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Департамент финансов Ярославской области</a:t>
            </a: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 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  <a:hlinkClick r:id="rId4"/>
              </a:rPr>
              <a:t>://www.yarregion.ru/depts/depfin/default.aspx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sz="13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Адрес: 150000, г. Ярославль, ул. Андропова, 9/9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Телефон: (4852)32-83-54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Факс</a:t>
            </a:r>
            <a:r>
              <a:rPr lang="ru-RU" sz="1300" dirty="0">
                <a:latin typeface="Arial Narrow" panose="020B0606020202030204" pitchFamily="34" charset="0"/>
                <a:cs typeface="Arial" panose="020B0604020202020204" pitchFamily="34" charset="0"/>
              </a:rPr>
              <a:t>: (4852)30-49-32 </a:t>
            </a:r>
            <a:endParaRPr lang="ru-RU" sz="13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Электронная почта: </a:t>
            </a: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DepFin@region.adm.yar.ru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 descr="J:\Users2\Отдел методологии\БЮДЖЕТ ДЛЯ ГРАЖДАН\Проект закона 2019-2021\qrcodewww.yarregion.ruДФ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37" y="1051608"/>
            <a:ext cx="1301290" cy="120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14489" y="2783112"/>
            <a:ext cx="4492496" cy="469184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Портал «Открытый бюджет Ярославской области»: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://budget76.ru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 descr="J:\Users2\Отдел методологии\БЮДЖЕТ ДЛЯ ГРАЖДАН\Проект закона 2019-2021\qrcodebudget76.r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809" y="2521877"/>
            <a:ext cx="1401277" cy="12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341771" y="4087388"/>
            <a:ext cx="3672407" cy="869293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Сайт Министерства финансов Российской Федерации</a:t>
            </a:r>
            <a:r>
              <a:rPr lang="ru-RU" sz="13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defRPr/>
            </a:pP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https://www.minfin.ru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 descr="J:\Users2\Отдел методологии\БЮДЖЕТ ДЛЯ ГРАЖДАН\Проект закона 2019-2021\qrcodewww.minfin.r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521" y="3875670"/>
            <a:ext cx="1420565" cy="132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osolapova\Downloads\853 вахрамеева.JPG"/>
          <p:cNvPicPr>
            <a:picLocks noChangeAspect="1" noChangeArrowheads="1"/>
          </p:cNvPicPr>
          <p:nvPr/>
        </p:nvPicPr>
        <p:blipFill rotWithShape="1">
          <a:blip r:embed="rId8"/>
          <a:srcRect l="12322" t="7164" r="14356" b="12242"/>
          <a:stretch/>
        </p:blipFill>
        <p:spPr bwMode="auto">
          <a:xfrm>
            <a:off x="7716187" y="5736704"/>
            <a:ext cx="4520087" cy="34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6392459" y="14396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12709" y="107102"/>
            <a:ext cx="6213814" cy="32314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Уровень открытости бюджетных данных в Ярославской области</a:t>
            </a:r>
            <a:endParaRPr lang="ru-RU" sz="1500" b="1" dirty="0">
              <a:solidFill>
                <a:prstClr val="white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31224" y="430245"/>
            <a:ext cx="6165955" cy="129263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</a:rPr>
              <a:t>«Бюджет для граждан» является составной частью понятия «открытый бюджет». Открытый бюджет, открытые бюджетные данные – общедоступные данные, характеризующие бюджет, бюджетную систему и бюджетный процесс, предоставляемые государственными органами и органами местного самоуправления.</a:t>
            </a:r>
          </a:p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Times New Roman"/>
              </a:rPr>
              <a:t>Ежегодно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ФГБУ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«Научно-исследовательский финансовый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институт»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по заказу Минфина России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составляет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рейтинг субъектов по уровню открытости бюджетных данных. 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2975385838"/>
              </p:ext>
            </p:extLst>
          </p:nvPr>
        </p:nvGraphicFramePr>
        <p:xfrm>
          <a:off x="124031" y="1722884"/>
          <a:ext cx="6113476" cy="5877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3595560" y="5736704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Результаты проведенных оценок: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357214"/>
              </p:ext>
            </p:extLst>
          </p:nvPr>
        </p:nvGraphicFramePr>
        <p:xfrm>
          <a:off x="3936719" y="6044458"/>
          <a:ext cx="2019300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3" name="Лист" r:id="rId14" imgW="2019244" imgH="1324080" progId="Excel.Sheet.12">
                  <p:embed/>
                </p:oleObj>
              </mc:Choice>
              <mc:Fallback>
                <p:oleObj name="Лист" r:id="rId14" imgW="2019244" imgH="1324080" progId="Excel.Sheet.12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6719" y="6044458"/>
                        <a:ext cx="2019300" cy="132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3564497" y="7444191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Динамика по уровню открытости:</a:t>
            </a:r>
          </a:p>
        </p:txBody>
      </p:sp>
      <p:graphicFrame>
        <p:nvGraphicFramePr>
          <p:cNvPr id="36" name="Диаграмма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384636"/>
              </p:ext>
            </p:extLst>
          </p:nvPr>
        </p:nvGraphicFramePr>
        <p:xfrm>
          <a:off x="3249948" y="7577202"/>
          <a:ext cx="3076575" cy="91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32679" y="8437921"/>
            <a:ext cx="6271421" cy="10925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Times New Roman"/>
              </a:rPr>
              <a:t>По результатам оценки за 2017 год Ярославская область перешла из группы «с низким уровнем открытости данных» в группу со «средним уровнем открытости бюджетных данных», за 2018 год – в группу с «высоким уровнем открытости бюджетных данных». В 2019 году регион также включен в группу с «высоким уровнем открытости бюджетных данных». 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indent="450000" algn="just"/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3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66"/>
          <p:cNvSpPr/>
          <p:nvPr/>
        </p:nvSpPr>
        <p:spPr>
          <a:xfrm>
            <a:off x="3397465" y="7695707"/>
            <a:ext cx="265811" cy="259092"/>
          </a:xfrm>
          <a:prstGeom prst="ellipse">
            <a:avLst/>
          </a:prstGeom>
          <a:solidFill>
            <a:srgbClr val="884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2" name="Oval 66"/>
          <p:cNvSpPr/>
          <p:nvPr/>
        </p:nvSpPr>
        <p:spPr>
          <a:xfrm>
            <a:off x="3365553" y="6973203"/>
            <a:ext cx="265811" cy="25909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1" name="Oval 66"/>
          <p:cNvSpPr/>
          <p:nvPr/>
        </p:nvSpPr>
        <p:spPr>
          <a:xfrm>
            <a:off x="3397463" y="8200154"/>
            <a:ext cx="265811" cy="25909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777424" y="606599"/>
            <a:ext cx="249005" cy="3261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590682" y="1340736"/>
            <a:ext cx="3168353" cy="1290328"/>
          </a:xfrm>
          <a:prstGeom prst="rect">
            <a:avLst/>
          </a:prstGeom>
          <a:pattFill prst="horzBrick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grpSp>
        <p:nvGrpSpPr>
          <p:cNvPr id="146" name="Group 37"/>
          <p:cNvGrpSpPr/>
          <p:nvPr/>
        </p:nvGrpSpPr>
        <p:grpSpPr>
          <a:xfrm>
            <a:off x="3655974" y="6227005"/>
            <a:ext cx="2633187" cy="520005"/>
            <a:chOff x="5708195" y="3391262"/>
            <a:chExt cx="2584889" cy="412713"/>
          </a:xfrm>
        </p:grpSpPr>
        <p:sp>
          <p:nvSpPr>
            <p:cNvPr id="147" name="TextBox 146"/>
            <p:cNvSpPr txBox="1"/>
            <p:nvPr/>
          </p:nvSpPr>
          <p:spPr>
            <a:xfrm>
              <a:off x="5713848" y="3391262"/>
              <a:ext cx="2579236" cy="122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Консолидированная группа </a:t>
              </a:r>
              <a:r>
                <a:rPr lang="ru-RU" sz="1000" b="1" dirty="0" smtClean="0">
                  <a:latin typeface="Arial Narrow" panose="020B0606020202030204" pitchFamily="34" charset="0"/>
                </a:rPr>
                <a:t>налогоплательщиков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708195" y="3535274"/>
              <a:ext cx="2366007" cy="2687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«Газпром»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</a:t>
              </a:r>
              <a:r>
                <a:rPr lang="ru-RU" sz="1000" dirty="0" err="1">
                  <a:latin typeface="Arial Narrow" panose="020B0606020202030204" pitchFamily="34" charset="0"/>
                </a:rPr>
                <a:t>Транснефть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144" y="126226"/>
            <a:ext cx="5489809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вопросы о бюджете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1766" y="673000"/>
            <a:ext cx="2943728" cy="109259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БЮДЖЕТ 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9143" y="446830"/>
            <a:ext cx="3096344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«бюджет»?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990915" y="1785230"/>
            <a:ext cx="967141" cy="884558"/>
            <a:chOff x="2224336" y="1560240"/>
            <a:chExt cx="1330630" cy="1291251"/>
          </a:xfrm>
        </p:grpSpPr>
        <p:pic>
          <p:nvPicPr>
            <p:cNvPr id="4099" name="Picture 3" descr="C:\Users\Kosolapova\Desktop\bag-money-icon-flat-style-vector-1993739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59" b="89815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148"/>
            <a:stretch/>
          </p:blipFill>
          <p:spPr bwMode="auto">
            <a:xfrm>
              <a:off x="2224336" y="1560240"/>
              <a:ext cx="1330630" cy="129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18" t="35425" r="59559" b="61733"/>
            <a:stretch/>
          </p:blipFill>
          <p:spPr bwMode="auto">
            <a:xfrm>
              <a:off x="2584375" y="1992288"/>
              <a:ext cx="596179" cy="720080"/>
            </a:xfrm>
            <a:prstGeom prst="ellipse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109227" y="2173951"/>
            <a:ext cx="729985" cy="2646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100" b="1" dirty="0">
                <a:solidFill>
                  <a:srgbClr val="FFD833"/>
                </a:solidFill>
                <a:latin typeface="Arial Narrow" panose="020B0606020202030204" pitchFamily="34" charset="0"/>
              </a:rPr>
              <a:t>БЮДЖЕТ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77422" y="444790"/>
            <a:ext cx="2488136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Какой бывает бюджет?</a:t>
            </a:r>
          </a:p>
        </p:txBody>
      </p:sp>
      <p:sp>
        <p:nvSpPr>
          <p:cNvPr id="13" name="Стрелка вправо 12"/>
          <p:cNvSpPr/>
          <p:nvPr/>
        </p:nvSpPr>
        <p:spPr>
          <a:xfrm rot="1651344">
            <a:off x="510333" y="211300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0152282">
            <a:off x="1981665" y="212772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1530489">
            <a:off x="570014" y="1975093"/>
            <a:ext cx="59984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доходы</a:t>
            </a:r>
          </a:p>
        </p:txBody>
      </p:sp>
      <p:sp>
        <p:nvSpPr>
          <p:cNvPr id="21" name="TextBox 20"/>
          <p:cNvSpPr txBox="1"/>
          <p:nvPr/>
        </p:nvSpPr>
        <p:spPr>
          <a:xfrm rot="20025423">
            <a:off x="1850339" y="1988497"/>
            <a:ext cx="64793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расходы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08442" y="676940"/>
            <a:ext cx="3024336" cy="213903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Дефицитный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Если расходная часть бюджета превышает доходную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Профицитный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Превышение доходов над расходами с образованием положительного остатка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Бездифицитный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Сбалансированный по доходам и расходам бюджет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9143" y="2723415"/>
            <a:ext cx="48551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«доходы» и «расходы» бюджета?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3955" y="2892906"/>
            <a:ext cx="2850555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ДОХОДЫ БЮДЖЕТА</a:t>
            </a:r>
            <a:r>
              <a:rPr lang="ru-RU" sz="1300" b="1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- </a:t>
            </a:r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безвозмездные и безвозвратные поступления денежных средств в бюджет</a:t>
            </a:r>
          </a:p>
        </p:txBody>
      </p:sp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2138216168"/>
              </p:ext>
            </p:extLst>
          </p:nvPr>
        </p:nvGraphicFramePr>
        <p:xfrm>
          <a:off x="189316" y="3546285"/>
          <a:ext cx="3093187" cy="229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3372996" y="3012067"/>
            <a:ext cx="2846920" cy="64630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200" dirty="0">
                <a:ln w="1905"/>
                <a:latin typeface="Arial Narrow" panose="020B0606020202030204" pitchFamily="34" charset="0"/>
              </a:rPr>
              <a:t>РАСХОДЫ БЮДЖЕТА - выплачиваемые из бюджета денежные средства</a:t>
            </a:r>
            <a:r>
              <a:rPr lang="en-US" sz="1200" dirty="0">
                <a:ln w="1905"/>
                <a:latin typeface="Arial Narrow" panose="020B0606020202030204" pitchFamily="34" charset="0"/>
              </a:rPr>
              <a:t> </a:t>
            </a:r>
            <a:r>
              <a:rPr lang="ru-RU" sz="1200" dirty="0">
                <a:ln w="1905"/>
                <a:latin typeface="Arial Narrow" panose="020B0606020202030204" pitchFamily="34" charset="0"/>
              </a:rPr>
              <a:t>по приоритетным направлениям расходования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65487" y="3658374"/>
            <a:ext cx="2699436" cy="2246747"/>
          </a:xfrm>
          <a:prstGeom prst="rect">
            <a:avLst/>
          </a:prstGeom>
          <a:ln w="12700"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Расходная часть </a:t>
            </a:r>
            <a:r>
              <a:rPr lang="ru-RU" sz="1000" dirty="0">
                <a:latin typeface="Arial Narrow" panose="020B0606020202030204" pitchFamily="34" charset="0"/>
              </a:rPr>
              <a:t>бюджета формируется исходя из принципа обеспечения всех социальных обязательств и поддержки муниципальных образований области</a:t>
            </a:r>
          </a:p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Расходы </a:t>
            </a:r>
            <a:r>
              <a:rPr lang="ru-RU" sz="1000" dirty="0">
                <a:latin typeface="Arial Narrow" panose="020B0606020202030204" pitchFamily="34" charset="0"/>
              </a:rPr>
              <a:t>областного</a:t>
            </a:r>
            <a:r>
              <a:rPr lang="ru-RU" sz="1000" b="1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бюджета планируются по ведомственной структуре, т.е. по органам власти, а также </a:t>
            </a:r>
            <a:r>
              <a:rPr lang="ru-RU" sz="1000" b="1" dirty="0">
                <a:latin typeface="Arial Narrow" panose="020B0606020202030204" pitchFamily="34" charset="0"/>
              </a:rPr>
              <a:t>в разрезе государственных программ</a:t>
            </a:r>
            <a:r>
              <a:rPr lang="ru-RU" sz="1000" dirty="0">
                <a:latin typeface="Arial Narrow" panose="020B0606020202030204" pitchFamily="34" charset="0"/>
              </a:rPr>
              <a:t> </a:t>
            </a:r>
            <a:r>
              <a:rPr lang="ru-RU" sz="1000" b="1" dirty="0">
                <a:latin typeface="Arial Narrow" panose="020B0606020202030204" pitchFamily="34" charset="0"/>
              </a:rPr>
              <a:t>Ярославской </a:t>
            </a:r>
            <a:r>
              <a:rPr lang="ru-RU" sz="1000" b="1" dirty="0" smtClean="0">
                <a:latin typeface="Arial Narrow" panose="020B0606020202030204" pitchFamily="34" charset="0"/>
              </a:rPr>
              <a:t>области</a:t>
            </a: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5671" y="4886550"/>
            <a:ext cx="2701658" cy="116952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 smtClean="0">
                <a:latin typeface="Arial Narrow" panose="020B0606020202030204" pitchFamily="34" charset="0"/>
              </a:rPr>
              <a:t>Государственная </a:t>
            </a:r>
            <a:r>
              <a:rPr lang="ru-RU" sz="1000" b="1" dirty="0">
                <a:latin typeface="Arial Narrow" panose="020B0606020202030204" pitchFamily="34" charset="0"/>
              </a:rPr>
              <a:t>программа - документ  стратегического планирования, который состоит из комплекса мероприятий, взаимоувязанных по задачам, срокам осуществления, исполнителям и ресурсам</a:t>
            </a:r>
          </a:p>
          <a:p>
            <a:endParaRPr lang="ru-RU" sz="1000" dirty="0">
              <a:latin typeface="Arial Narrow" panose="020B060602020203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111" name="Freeform 116"/>
          <p:cNvSpPr>
            <a:spLocks noEditPoints="1"/>
          </p:cNvSpPr>
          <p:nvPr/>
        </p:nvSpPr>
        <p:spPr bwMode="auto">
          <a:xfrm>
            <a:off x="4216973" y="7276136"/>
            <a:ext cx="202258" cy="15330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26" name="Group 38"/>
          <p:cNvGrpSpPr/>
          <p:nvPr/>
        </p:nvGrpSpPr>
        <p:grpSpPr>
          <a:xfrm>
            <a:off x="643444" y="6231276"/>
            <a:ext cx="2531569" cy="534968"/>
            <a:chOff x="1330149" y="1286892"/>
            <a:chExt cx="2609096" cy="546071"/>
          </a:xfrm>
        </p:grpSpPr>
        <p:sp>
          <p:nvSpPr>
            <p:cNvPr id="127" name="TextBox 126"/>
            <p:cNvSpPr txBox="1"/>
            <p:nvPr/>
          </p:nvSpPr>
          <p:spPr>
            <a:xfrm>
              <a:off x="1330149" y="1286892"/>
              <a:ext cx="2609096" cy="16010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ru-RU" sz="1000" b="1" dirty="0">
                  <a:latin typeface="Arial Narrow" panose="020B0606020202030204" pitchFamily="34" charset="0"/>
                </a:rPr>
                <a:t>Производство нефтепродуктов и нефтехимии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421794" y="1518798"/>
              <a:ext cx="2485291" cy="31416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/>
              <a:r>
                <a:rPr lang="ru-RU" sz="10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«</a:t>
              </a:r>
              <a:r>
                <a:rPr lang="ru-RU" sz="1000" dirty="0" err="1">
                  <a:latin typeface="Arial Narrow" panose="020B0606020202030204" pitchFamily="34" charset="0"/>
                  <a:cs typeface="Times New Roman" panose="02020603050405020304" pitchFamily="18" charset="0"/>
                </a:rPr>
                <a:t>Славнефть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 – ЯНОС»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lvl="0"/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АО «Ярославский технический углерод»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29" name="Oval 24"/>
          <p:cNvSpPr/>
          <p:nvPr/>
        </p:nvSpPr>
        <p:spPr>
          <a:xfrm>
            <a:off x="363238" y="6199376"/>
            <a:ext cx="265811" cy="2590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0" name="Group 39"/>
          <p:cNvGrpSpPr/>
          <p:nvPr/>
        </p:nvGrpSpPr>
        <p:grpSpPr>
          <a:xfrm>
            <a:off x="643444" y="6891416"/>
            <a:ext cx="2535587" cy="365222"/>
            <a:chOff x="-2765438" y="388875"/>
            <a:chExt cx="2886154" cy="313350"/>
          </a:xfrm>
        </p:grpSpPr>
        <p:sp>
          <p:nvSpPr>
            <p:cNvPr id="131" name="TextBox 130"/>
            <p:cNvSpPr txBox="1"/>
            <p:nvPr/>
          </p:nvSpPr>
          <p:spPr>
            <a:xfrm>
              <a:off x="-2589098" y="388875"/>
              <a:ext cx="2594587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Железнодорожный </a:t>
              </a:r>
              <a:r>
                <a:rPr lang="ru-RU" sz="1000" b="1" dirty="0">
                  <a:latin typeface="Arial Narrow" panose="020B0606020202030204" pitchFamily="34" charset="0"/>
                </a:rPr>
                <a:t>транспорт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-2765438" y="570193"/>
              <a:ext cx="2886154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Северная </a:t>
              </a:r>
              <a:r>
                <a:rPr lang="ru-RU" sz="1000" dirty="0">
                  <a:latin typeface="Arial Narrow" panose="020B0606020202030204" pitchFamily="34" charset="0"/>
                </a:rPr>
                <a:t>железная </a:t>
              </a:r>
              <a:r>
                <a:rPr lang="ru-RU" sz="1000" dirty="0" smtClean="0">
                  <a:latin typeface="Arial Narrow" panose="020B0606020202030204" pitchFamily="34" charset="0"/>
                </a:rPr>
                <a:t>дорога - филиал ОАО </a:t>
              </a:r>
              <a:r>
                <a:rPr lang="ru-RU" sz="1000" dirty="0">
                  <a:latin typeface="Arial Narrow" panose="020B0606020202030204" pitchFamily="34" charset="0"/>
                </a:rPr>
                <a:t>«РЖД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4" name="Group 40"/>
          <p:cNvGrpSpPr/>
          <p:nvPr/>
        </p:nvGrpSpPr>
        <p:grpSpPr>
          <a:xfrm>
            <a:off x="714755" y="8059062"/>
            <a:ext cx="2446664" cy="737942"/>
            <a:chOff x="652679" y="3324890"/>
            <a:chExt cx="2930409" cy="754889"/>
          </a:xfrm>
        </p:grpSpPr>
        <p:sp>
          <p:nvSpPr>
            <p:cNvPr id="135" name="TextBox 134"/>
            <p:cNvSpPr txBox="1"/>
            <p:nvPr/>
          </p:nvSpPr>
          <p:spPr>
            <a:xfrm>
              <a:off x="709520" y="3324890"/>
              <a:ext cx="2792243" cy="1574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Производство машин и оборудования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52679" y="3544543"/>
              <a:ext cx="2930409" cy="5352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«ОДК-Сатурн»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«Автодизель»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Малвин</a:t>
              </a:r>
              <a:r>
                <a:rPr lang="ru-RU" sz="1000" dirty="0" smtClean="0">
                  <a:latin typeface="Arial Narrow" panose="020B0606020202030204" pitchFamily="34" charset="0"/>
                </a:rPr>
                <a:t> Системс»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37" name="Oval 35"/>
          <p:cNvSpPr/>
          <p:nvPr/>
        </p:nvSpPr>
        <p:spPr>
          <a:xfrm>
            <a:off x="363236" y="7314931"/>
            <a:ext cx="265811" cy="2590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8" name="Group 32"/>
          <p:cNvGrpSpPr/>
          <p:nvPr/>
        </p:nvGrpSpPr>
        <p:grpSpPr>
          <a:xfrm>
            <a:off x="3720557" y="9080384"/>
            <a:ext cx="2733891" cy="359373"/>
            <a:chOff x="5382555" y="1440067"/>
            <a:chExt cx="3016972" cy="151991"/>
          </a:xfrm>
        </p:grpSpPr>
        <p:sp>
          <p:nvSpPr>
            <p:cNvPr id="139" name="TextBox 138"/>
            <p:cNvSpPr txBox="1"/>
            <p:nvPr/>
          </p:nvSpPr>
          <p:spPr>
            <a:xfrm>
              <a:off x="5382555" y="1440067"/>
              <a:ext cx="2289384" cy="650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lvl="0"/>
              <a:r>
                <a:rPr lang="ru-RU" sz="1000" b="1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Пищевая промышленность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98046" y="1526974"/>
              <a:ext cx="3001481" cy="6508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ООО </a:t>
              </a:r>
              <a:r>
                <a:rPr lang="ru-RU" sz="1000" dirty="0">
                  <a:latin typeface="Arial Narrow" panose="020B0606020202030204" pitchFamily="34" charset="0"/>
                </a:rPr>
                <a:t>«ПК «Балтика» </a:t>
              </a:r>
              <a:r>
                <a:rPr lang="ru-RU" sz="1000" dirty="0" smtClean="0">
                  <a:latin typeface="Arial Narrow" panose="020B0606020202030204" pitchFamily="34" charset="0"/>
                </a:rPr>
                <a:t>«</a:t>
              </a:r>
              <a:r>
                <a:rPr lang="ru-RU" sz="1000" dirty="0">
                  <a:latin typeface="Arial Narrow" panose="020B0606020202030204" pitchFamily="34" charset="0"/>
                </a:rPr>
                <a:t>Пивзавод «</a:t>
              </a:r>
              <a:r>
                <a:rPr lang="ru-RU" sz="1000" dirty="0" err="1">
                  <a:latin typeface="Arial Narrow" panose="020B0606020202030204" pitchFamily="34" charset="0"/>
                </a:rPr>
                <a:t>Ярпиво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1" name="Oval 58"/>
          <p:cNvSpPr/>
          <p:nvPr/>
        </p:nvSpPr>
        <p:spPr>
          <a:xfrm>
            <a:off x="359801" y="8057202"/>
            <a:ext cx="265811" cy="2590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42" name="Group 36"/>
          <p:cNvGrpSpPr/>
          <p:nvPr/>
        </p:nvGrpSpPr>
        <p:grpSpPr>
          <a:xfrm>
            <a:off x="732366" y="7367368"/>
            <a:ext cx="2392146" cy="563346"/>
            <a:chOff x="5983610" y="2457354"/>
            <a:chExt cx="2410129" cy="563346"/>
          </a:xfrm>
        </p:grpSpPr>
        <p:sp>
          <p:nvSpPr>
            <p:cNvPr id="143" name="TextBox 142"/>
            <p:cNvSpPr txBox="1"/>
            <p:nvPr/>
          </p:nvSpPr>
          <p:spPr>
            <a:xfrm>
              <a:off x="6050106" y="2457354"/>
              <a:ext cx="1852986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Банковская </a:t>
              </a:r>
              <a:r>
                <a:rPr lang="ru-RU" sz="1000" b="1" dirty="0">
                  <a:latin typeface="Arial Narrow" panose="020B0606020202030204" pitchFamily="34" charset="0"/>
                </a:rPr>
                <a:t>сфера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983610" y="2682146"/>
              <a:ext cx="2410129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</a:t>
              </a:r>
              <a:r>
                <a:rPr lang="ru-RU" sz="1000" dirty="0" smtClean="0">
                  <a:latin typeface="Arial Narrow" panose="020B0606020202030204" pitchFamily="34" charset="0"/>
                </a:rPr>
                <a:t>Сбербанк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«Райффайзенбанк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5" name="Oval 62"/>
          <p:cNvSpPr/>
          <p:nvPr/>
        </p:nvSpPr>
        <p:spPr>
          <a:xfrm>
            <a:off x="3420114" y="9049929"/>
            <a:ext cx="265811" cy="2590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49" name="Oval 66"/>
          <p:cNvSpPr/>
          <p:nvPr/>
        </p:nvSpPr>
        <p:spPr>
          <a:xfrm>
            <a:off x="3373564" y="6201557"/>
            <a:ext cx="265811" cy="2590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6" name="Freeform 135"/>
          <p:cNvSpPr>
            <a:spLocks noEditPoints="1"/>
          </p:cNvSpPr>
          <p:nvPr/>
        </p:nvSpPr>
        <p:spPr bwMode="auto">
          <a:xfrm>
            <a:off x="3450765" y="6260702"/>
            <a:ext cx="111408" cy="104717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4110" name="Прямоугольник 4109"/>
          <p:cNvSpPr/>
          <p:nvPr/>
        </p:nvSpPr>
        <p:spPr>
          <a:xfrm>
            <a:off x="251023" y="5799266"/>
            <a:ext cx="289641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000" b="1" u="sng" dirty="0">
                <a:latin typeface="Arial Narrow" panose="020B0606020202030204" pitchFamily="34" charset="0"/>
                <a:cs typeface="Times New Roman" panose="02020603050405020304" pitchFamily="18" charset="0"/>
              </a:rPr>
              <a:t>КРУПНЫЕ НАЛОГОПЛАТЕЛЬЩИКИ В ЯРОСЛАВСКОЙ ОБЛАСТИ </a:t>
            </a:r>
          </a:p>
        </p:txBody>
      </p:sp>
      <p:sp>
        <p:nvSpPr>
          <p:cNvPr id="82" name="Oval 30"/>
          <p:cNvSpPr/>
          <p:nvPr/>
        </p:nvSpPr>
        <p:spPr>
          <a:xfrm>
            <a:off x="354302" y="6874654"/>
            <a:ext cx="265811" cy="2590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2" name="Freeform 35"/>
          <p:cNvSpPr>
            <a:spLocks noEditPoints="1"/>
          </p:cNvSpPr>
          <p:nvPr/>
        </p:nvSpPr>
        <p:spPr bwMode="auto">
          <a:xfrm>
            <a:off x="3483901" y="9096616"/>
            <a:ext cx="112139" cy="145909"/>
          </a:xfrm>
          <a:custGeom>
            <a:avLst/>
            <a:gdLst/>
            <a:ahLst/>
            <a:cxnLst>
              <a:cxn ang="0">
                <a:pos x="37" y="23"/>
              </a:cxn>
              <a:cxn ang="0">
                <a:pos x="37" y="3"/>
              </a:cxn>
              <a:cxn ang="0">
                <a:pos x="40" y="3"/>
              </a:cxn>
              <a:cxn ang="0">
                <a:pos x="40" y="0"/>
              </a:cxn>
              <a:cxn ang="0">
                <a:pos x="17" y="0"/>
              </a:cxn>
              <a:cxn ang="0">
                <a:pos x="17" y="3"/>
              </a:cxn>
              <a:cxn ang="0">
                <a:pos x="20" y="3"/>
              </a:cxn>
              <a:cxn ang="0">
                <a:pos x="20" y="23"/>
              </a:cxn>
              <a:cxn ang="0">
                <a:pos x="0" y="60"/>
              </a:cxn>
              <a:cxn ang="0">
                <a:pos x="9" y="69"/>
              </a:cxn>
              <a:cxn ang="0">
                <a:pos x="49" y="69"/>
              </a:cxn>
              <a:cxn ang="0">
                <a:pos x="57" y="60"/>
              </a:cxn>
              <a:cxn ang="0">
                <a:pos x="37" y="23"/>
              </a:cxn>
              <a:cxn ang="0">
                <a:pos x="49" y="66"/>
              </a:cxn>
              <a:cxn ang="0">
                <a:pos x="9" y="66"/>
              </a:cxn>
              <a:cxn ang="0">
                <a:pos x="3" y="60"/>
              </a:cxn>
              <a:cxn ang="0">
                <a:pos x="22" y="24"/>
              </a:cxn>
              <a:cxn ang="0">
                <a:pos x="23" y="24"/>
              </a:cxn>
              <a:cxn ang="0">
                <a:pos x="23" y="3"/>
              </a:cxn>
              <a:cxn ang="0">
                <a:pos x="34" y="3"/>
              </a:cxn>
              <a:cxn ang="0">
                <a:pos x="34" y="24"/>
              </a:cxn>
              <a:cxn ang="0">
                <a:pos x="35" y="24"/>
              </a:cxn>
              <a:cxn ang="0">
                <a:pos x="54" y="60"/>
              </a:cxn>
              <a:cxn ang="0">
                <a:pos x="49" y="66"/>
              </a:cxn>
              <a:cxn ang="0">
                <a:pos x="20" y="55"/>
              </a:cxn>
              <a:cxn ang="0">
                <a:pos x="17" y="58"/>
              </a:cxn>
              <a:cxn ang="0">
                <a:pos x="14" y="55"/>
              </a:cxn>
              <a:cxn ang="0">
                <a:pos x="17" y="52"/>
              </a:cxn>
              <a:cxn ang="0">
                <a:pos x="20" y="55"/>
              </a:cxn>
              <a:cxn ang="0">
                <a:pos x="37" y="59"/>
              </a:cxn>
              <a:cxn ang="0">
                <a:pos x="33" y="63"/>
              </a:cxn>
              <a:cxn ang="0">
                <a:pos x="29" y="59"/>
              </a:cxn>
              <a:cxn ang="0">
                <a:pos x="33" y="55"/>
              </a:cxn>
              <a:cxn ang="0">
                <a:pos x="37" y="59"/>
              </a:cxn>
              <a:cxn ang="0">
                <a:pos x="30" y="54"/>
              </a:cxn>
              <a:cxn ang="0">
                <a:pos x="27" y="57"/>
              </a:cxn>
              <a:cxn ang="0">
                <a:pos x="23" y="54"/>
              </a:cxn>
              <a:cxn ang="0">
                <a:pos x="27" y="50"/>
              </a:cxn>
              <a:cxn ang="0">
                <a:pos x="30" y="54"/>
              </a:cxn>
              <a:cxn ang="0">
                <a:pos x="26" y="49"/>
              </a:cxn>
              <a:cxn ang="0">
                <a:pos x="21" y="44"/>
              </a:cxn>
              <a:cxn ang="0">
                <a:pos x="26" y="39"/>
              </a:cxn>
              <a:cxn ang="0">
                <a:pos x="31" y="44"/>
              </a:cxn>
              <a:cxn ang="0">
                <a:pos x="26" y="49"/>
              </a:cxn>
              <a:cxn ang="0">
                <a:pos x="34" y="44"/>
              </a:cxn>
              <a:cxn ang="0">
                <a:pos x="37" y="41"/>
              </a:cxn>
              <a:cxn ang="0">
                <a:pos x="40" y="44"/>
              </a:cxn>
              <a:cxn ang="0">
                <a:pos x="37" y="47"/>
              </a:cxn>
              <a:cxn ang="0">
                <a:pos x="34" y="44"/>
              </a:cxn>
              <a:cxn ang="0">
                <a:pos x="37" y="51"/>
              </a:cxn>
              <a:cxn ang="0">
                <a:pos x="35" y="53"/>
              </a:cxn>
              <a:cxn ang="0">
                <a:pos x="33" y="51"/>
              </a:cxn>
              <a:cxn ang="0">
                <a:pos x="35" y="49"/>
              </a:cxn>
              <a:cxn ang="0">
                <a:pos x="37" y="51"/>
              </a:cxn>
              <a:cxn ang="0">
                <a:pos x="37" y="51"/>
              </a:cxn>
              <a:cxn ang="0">
                <a:pos x="37" y="51"/>
              </a:cxn>
            </a:cxnLst>
            <a:rect l="0" t="0" r="r" b="b"/>
            <a:pathLst>
              <a:path w="57" h="69">
                <a:moveTo>
                  <a:pt x="37" y="23"/>
                </a:moveTo>
                <a:cubicBezTo>
                  <a:pt x="37" y="3"/>
                  <a:pt x="37" y="3"/>
                  <a:pt x="37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0"/>
                  <a:pt x="40" y="0"/>
                  <a:pt x="4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3"/>
                  <a:pt x="17" y="3"/>
                  <a:pt x="17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0" y="51"/>
                  <a:pt x="0" y="60"/>
                </a:cubicBezTo>
                <a:cubicBezTo>
                  <a:pt x="0" y="69"/>
                  <a:pt x="9" y="69"/>
                  <a:pt x="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57" y="69"/>
                  <a:pt x="57" y="60"/>
                </a:cubicBezTo>
                <a:cubicBezTo>
                  <a:pt x="57" y="51"/>
                  <a:pt x="37" y="23"/>
                  <a:pt x="37" y="23"/>
                </a:cubicBezTo>
                <a:close/>
                <a:moveTo>
                  <a:pt x="49" y="66"/>
                </a:move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3" y="65"/>
                  <a:pt x="3" y="60"/>
                </a:cubicBezTo>
                <a:cubicBezTo>
                  <a:pt x="3" y="54"/>
                  <a:pt x="15" y="35"/>
                  <a:pt x="22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3"/>
                  <a:pt x="23" y="3"/>
                  <a:pt x="2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24"/>
                  <a:pt x="34" y="24"/>
                  <a:pt x="34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42" y="35"/>
                  <a:pt x="54" y="54"/>
                  <a:pt x="54" y="60"/>
                </a:cubicBezTo>
                <a:cubicBezTo>
                  <a:pt x="54" y="65"/>
                  <a:pt x="50" y="66"/>
                  <a:pt x="49" y="66"/>
                </a:cubicBezTo>
                <a:close/>
                <a:moveTo>
                  <a:pt x="20" y="55"/>
                </a:moveTo>
                <a:cubicBezTo>
                  <a:pt x="20" y="56"/>
                  <a:pt x="19" y="58"/>
                  <a:pt x="17" y="58"/>
                </a:cubicBezTo>
                <a:cubicBezTo>
                  <a:pt x="16" y="58"/>
                  <a:pt x="14" y="56"/>
                  <a:pt x="14" y="55"/>
                </a:cubicBezTo>
                <a:cubicBezTo>
                  <a:pt x="14" y="53"/>
                  <a:pt x="16" y="52"/>
                  <a:pt x="17" y="52"/>
                </a:cubicBezTo>
                <a:cubicBezTo>
                  <a:pt x="19" y="52"/>
                  <a:pt x="20" y="53"/>
                  <a:pt x="20" y="55"/>
                </a:cubicBezTo>
                <a:close/>
                <a:moveTo>
                  <a:pt x="37" y="59"/>
                </a:moveTo>
                <a:cubicBezTo>
                  <a:pt x="37" y="61"/>
                  <a:pt x="35" y="63"/>
                  <a:pt x="33" y="63"/>
                </a:cubicBezTo>
                <a:cubicBezTo>
                  <a:pt x="31" y="63"/>
                  <a:pt x="29" y="61"/>
                  <a:pt x="29" y="59"/>
                </a:cubicBezTo>
                <a:cubicBezTo>
                  <a:pt x="29" y="57"/>
                  <a:pt x="31" y="55"/>
                  <a:pt x="33" y="55"/>
                </a:cubicBezTo>
                <a:cubicBezTo>
                  <a:pt x="35" y="55"/>
                  <a:pt x="37" y="57"/>
                  <a:pt x="37" y="59"/>
                </a:cubicBezTo>
                <a:close/>
                <a:moveTo>
                  <a:pt x="30" y="54"/>
                </a:moveTo>
                <a:cubicBezTo>
                  <a:pt x="30" y="56"/>
                  <a:pt x="29" y="57"/>
                  <a:pt x="27" y="57"/>
                </a:cubicBezTo>
                <a:cubicBezTo>
                  <a:pt x="25" y="57"/>
                  <a:pt x="23" y="56"/>
                  <a:pt x="23" y="54"/>
                </a:cubicBezTo>
                <a:cubicBezTo>
                  <a:pt x="23" y="52"/>
                  <a:pt x="25" y="50"/>
                  <a:pt x="27" y="50"/>
                </a:cubicBezTo>
                <a:cubicBezTo>
                  <a:pt x="29" y="50"/>
                  <a:pt x="30" y="52"/>
                  <a:pt x="30" y="54"/>
                </a:cubicBezTo>
                <a:close/>
                <a:moveTo>
                  <a:pt x="26" y="49"/>
                </a:moveTo>
                <a:cubicBezTo>
                  <a:pt x="23" y="49"/>
                  <a:pt x="21" y="47"/>
                  <a:pt x="21" y="44"/>
                </a:cubicBezTo>
                <a:cubicBezTo>
                  <a:pt x="21" y="41"/>
                  <a:pt x="23" y="39"/>
                  <a:pt x="26" y="39"/>
                </a:cubicBezTo>
                <a:cubicBezTo>
                  <a:pt x="29" y="39"/>
                  <a:pt x="31" y="41"/>
                  <a:pt x="31" y="44"/>
                </a:cubicBezTo>
                <a:cubicBezTo>
                  <a:pt x="31" y="47"/>
                  <a:pt x="29" y="49"/>
                  <a:pt x="26" y="49"/>
                </a:cubicBezTo>
                <a:close/>
                <a:moveTo>
                  <a:pt x="34" y="44"/>
                </a:moveTo>
                <a:cubicBezTo>
                  <a:pt x="34" y="43"/>
                  <a:pt x="35" y="41"/>
                  <a:pt x="37" y="41"/>
                </a:cubicBezTo>
                <a:cubicBezTo>
                  <a:pt x="38" y="41"/>
                  <a:pt x="40" y="43"/>
                  <a:pt x="40" y="44"/>
                </a:cubicBezTo>
                <a:cubicBezTo>
                  <a:pt x="40" y="46"/>
                  <a:pt x="38" y="47"/>
                  <a:pt x="37" y="47"/>
                </a:cubicBezTo>
                <a:cubicBezTo>
                  <a:pt x="35" y="47"/>
                  <a:pt x="34" y="46"/>
                  <a:pt x="34" y="44"/>
                </a:cubicBezTo>
                <a:close/>
                <a:moveTo>
                  <a:pt x="37" y="51"/>
                </a:moveTo>
                <a:cubicBezTo>
                  <a:pt x="37" y="52"/>
                  <a:pt x="36" y="53"/>
                  <a:pt x="35" y="53"/>
                </a:cubicBezTo>
                <a:cubicBezTo>
                  <a:pt x="34" y="53"/>
                  <a:pt x="33" y="52"/>
                  <a:pt x="33" y="51"/>
                </a:cubicBezTo>
                <a:cubicBezTo>
                  <a:pt x="33" y="50"/>
                  <a:pt x="34" y="49"/>
                  <a:pt x="35" y="49"/>
                </a:cubicBezTo>
                <a:cubicBezTo>
                  <a:pt x="36" y="49"/>
                  <a:pt x="37" y="50"/>
                  <a:pt x="37" y="51"/>
                </a:cubicBezTo>
                <a:close/>
                <a:moveTo>
                  <a:pt x="37" y="51"/>
                </a:moveTo>
                <a:cubicBezTo>
                  <a:pt x="37" y="51"/>
                  <a:pt x="37" y="51"/>
                  <a:pt x="37" y="5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grpSp>
        <p:nvGrpSpPr>
          <p:cNvPr id="98" name="Group 45"/>
          <p:cNvGrpSpPr/>
          <p:nvPr/>
        </p:nvGrpSpPr>
        <p:grpSpPr>
          <a:xfrm>
            <a:off x="438499" y="6253904"/>
            <a:ext cx="4154314" cy="156346"/>
            <a:chOff x="-12453878" y="3948114"/>
            <a:chExt cx="15779691" cy="657225"/>
          </a:xfrm>
          <a:solidFill>
            <a:schemeClr val="bg1"/>
          </a:solidFill>
        </p:grpSpPr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-12453878" y="4032919"/>
              <a:ext cx="520702" cy="479427"/>
            </a:xfrm>
            <a:custGeom>
              <a:avLst/>
              <a:gdLst/>
              <a:ahLst/>
              <a:cxnLst>
                <a:cxn ang="0">
                  <a:pos x="309" y="281"/>
                </a:cxn>
                <a:cxn ang="0">
                  <a:pos x="309" y="125"/>
                </a:cxn>
                <a:cxn ang="0">
                  <a:pos x="172" y="125"/>
                </a:cxn>
                <a:cxn ang="0">
                  <a:pos x="172" y="22"/>
                </a:cxn>
                <a:cxn ang="0">
                  <a:pos x="117" y="22"/>
                </a:cxn>
                <a:cxn ang="0">
                  <a:pos x="117" y="125"/>
                </a:cxn>
                <a:cxn ang="0">
                  <a:pos x="87" y="125"/>
                </a:cxn>
                <a:cxn ang="0">
                  <a:pos x="87" y="0"/>
                </a:cxn>
                <a:cxn ang="0">
                  <a:pos x="32" y="0"/>
                </a:cxn>
                <a:cxn ang="0">
                  <a:pos x="32" y="125"/>
                </a:cxn>
                <a:cxn ang="0">
                  <a:pos x="21" y="125"/>
                </a:cxn>
                <a:cxn ang="0">
                  <a:pos x="21" y="281"/>
                </a:cxn>
                <a:cxn ang="0">
                  <a:pos x="0" y="281"/>
                </a:cxn>
                <a:cxn ang="0">
                  <a:pos x="0" y="302"/>
                </a:cxn>
                <a:cxn ang="0">
                  <a:pos x="328" y="302"/>
                </a:cxn>
                <a:cxn ang="0">
                  <a:pos x="328" y="281"/>
                </a:cxn>
                <a:cxn ang="0">
                  <a:pos x="309" y="281"/>
                </a:cxn>
              </a:cxnLst>
              <a:rect l="0" t="0" r="r" b="b"/>
              <a:pathLst>
                <a:path w="328" h="302">
                  <a:moveTo>
                    <a:pt x="309" y="281"/>
                  </a:moveTo>
                  <a:lnTo>
                    <a:pt x="309" y="125"/>
                  </a:lnTo>
                  <a:lnTo>
                    <a:pt x="172" y="125"/>
                  </a:lnTo>
                  <a:lnTo>
                    <a:pt x="172" y="22"/>
                  </a:lnTo>
                  <a:lnTo>
                    <a:pt x="117" y="22"/>
                  </a:lnTo>
                  <a:lnTo>
                    <a:pt x="117" y="125"/>
                  </a:lnTo>
                  <a:lnTo>
                    <a:pt x="87" y="125"/>
                  </a:lnTo>
                  <a:lnTo>
                    <a:pt x="87" y="0"/>
                  </a:lnTo>
                  <a:lnTo>
                    <a:pt x="32" y="0"/>
                  </a:lnTo>
                  <a:lnTo>
                    <a:pt x="32" y="125"/>
                  </a:lnTo>
                  <a:lnTo>
                    <a:pt x="21" y="125"/>
                  </a:lnTo>
                  <a:lnTo>
                    <a:pt x="21" y="281"/>
                  </a:lnTo>
                  <a:lnTo>
                    <a:pt x="0" y="281"/>
                  </a:lnTo>
                  <a:lnTo>
                    <a:pt x="0" y="302"/>
                  </a:lnTo>
                  <a:lnTo>
                    <a:pt x="328" y="302"/>
                  </a:lnTo>
                  <a:lnTo>
                    <a:pt x="328" y="281"/>
                  </a:lnTo>
                  <a:lnTo>
                    <a:pt x="309" y="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Rectangle 91"/>
            <p:cNvSpPr>
              <a:spLocks noChangeArrowheads="1"/>
            </p:cNvSpPr>
            <p:nvPr/>
          </p:nvSpPr>
          <p:spPr bwMode="auto">
            <a:xfrm>
              <a:off x="2752725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Rectangle 92"/>
            <p:cNvSpPr>
              <a:spLocks noChangeArrowheads="1"/>
            </p:cNvSpPr>
            <p:nvPr/>
          </p:nvSpPr>
          <p:spPr bwMode="auto">
            <a:xfrm>
              <a:off x="2865438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Rectangle 93"/>
            <p:cNvSpPr>
              <a:spLocks noChangeArrowheads="1"/>
            </p:cNvSpPr>
            <p:nvPr/>
          </p:nvSpPr>
          <p:spPr bwMode="auto">
            <a:xfrm>
              <a:off x="2978150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Rectangle 94"/>
            <p:cNvSpPr>
              <a:spLocks noChangeArrowheads="1"/>
            </p:cNvSpPr>
            <p:nvPr/>
          </p:nvSpPr>
          <p:spPr bwMode="auto">
            <a:xfrm>
              <a:off x="3090863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Rectangle 95"/>
            <p:cNvSpPr>
              <a:spLocks noChangeArrowheads="1"/>
            </p:cNvSpPr>
            <p:nvPr/>
          </p:nvSpPr>
          <p:spPr bwMode="auto">
            <a:xfrm>
              <a:off x="2752725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Rectangle 96"/>
            <p:cNvSpPr>
              <a:spLocks noChangeArrowheads="1"/>
            </p:cNvSpPr>
            <p:nvPr/>
          </p:nvSpPr>
          <p:spPr bwMode="auto">
            <a:xfrm>
              <a:off x="2865438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Rectangle 97"/>
            <p:cNvSpPr>
              <a:spLocks noChangeArrowheads="1"/>
            </p:cNvSpPr>
            <p:nvPr/>
          </p:nvSpPr>
          <p:spPr bwMode="auto">
            <a:xfrm>
              <a:off x="2978150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Rectangle 98"/>
            <p:cNvSpPr>
              <a:spLocks noChangeArrowheads="1"/>
            </p:cNvSpPr>
            <p:nvPr/>
          </p:nvSpPr>
          <p:spPr bwMode="auto">
            <a:xfrm>
              <a:off x="3090863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99"/>
            <p:cNvSpPr>
              <a:spLocks/>
            </p:cNvSpPr>
            <p:nvPr/>
          </p:nvSpPr>
          <p:spPr bwMode="auto">
            <a:xfrm>
              <a:off x="2838450" y="3976689"/>
              <a:ext cx="487363" cy="223838"/>
            </a:xfrm>
            <a:custGeom>
              <a:avLst/>
              <a:gdLst/>
              <a:ahLst/>
              <a:cxnLst>
                <a:cxn ang="0">
                  <a:pos x="6" y="109"/>
                </a:cxn>
                <a:cxn ang="0">
                  <a:pos x="27" y="86"/>
                </a:cxn>
                <a:cxn ang="0">
                  <a:pos x="47" y="72"/>
                </a:cxn>
                <a:cxn ang="0">
                  <a:pos x="52" y="62"/>
                </a:cxn>
                <a:cxn ang="0">
                  <a:pos x="68" y="61"/>
                </a:cxn>
                <a:cxn ang="0">
                  <a:pos x="74" y="27"/>
                </a:cxn>
                <a:cxn ang="0">
                  <a:pos x="99" y="11"/>
                </a:cxn>
                <a:cxn ang="0">
                  <a:pos x="117" y="15"/>
                </a:cxn>
                <a:cxn ang="0">
                  <a:pos x="143" y="1"/>
                </a:cxn>
                <a:cxn ang="0">
                  <a:pos x="171" y="18"/>
                </a:cxn>
                <a:cxn ang="0">
                  <a:pos x="218" y="30"/>
                </a:cxn>
                <a:cxn ang="0">
                  <a:pos x="258" y="34"/>
                </a:cxn>
                <a:cxn ang="0">
                  <a:pos x="274" y="48"/>
                </a:cxn>
                <a:cxn ang="0">
                  <a:pos x="272" y="67"/>
                </a:cxn>
                <a:cxn ang="0">
                  <a:pos x="287" y="113"/>
                </a:cxn>
                <a:cxn ang="0">
                  <a:pos x="275" y="124"/>
                </a:cxn>
                <a:cxn ang="0">
                  <a:pos x="228" y="111"/>
                </a:cxn>
                <a:cxn ang="0">
                  <a:pos x="215" y="130"/>
                </a:cxn>
                <a:cxn ang="0">
                  <a:pos x="194" y="120"/>
                </a:cxn>
                <a:cxn ang="0">
                  <a:pos x="153" y="103"/>
                </a:cxn>
                <a:cxn ang="0">
                  <a:pos x="139" y="124"/>
                </a:cxn>
                <a:cxn ang="0">
                  <a:pos x="118" y="117"/>
                </a:cxn>
                <a:cxn ang="0">
                  <a:pos x="109" y="124"/>
                </a:cxn>
                <a:cxn ang="0">
                  <a:pos x="83" y="134"/>
                </a:cxn>
                <a:cxn ang="0">
                  <a:pos x="72" y="125"/>
                </a:cxn>
                <a:cxn ang="0">
                  <a:pos x="92" y="123"/>
                </a:cxn>
                <a:cxn ang="0">
                  <a:pos x="107" y="121"/>
                </a:cxn>
                <a:cxn ang="0">
                  <a:pos x="116" y="108"/>
                </a:cxn>
                <a:cxn ang="0">
                  <a:pos x="135" y="119"/>
                </a:cxn>
                <a:cxn ang="0">
                  <a:pos x="157" y="98"/>
                </a:cxn>
                <a:cxn ang="0">
                  <a:pos x="172" y="116"/>
                </a:cxn>
                <a:cxn ang="0">
                  <a:pos x="196" y="114"/>
                </a:cxn>
                <a:cxn ang="0">
                  <a:pos x="223" y="117"/>
                </a:cxn>
                <a:cxn ang="0">
                  <a:pos x="254" y="119"/>
                </a:cxn>
                <a:cxn ang="0">
                  <a:pos x="278" y="112"/>
                </a:cxn>
                <a:cxn ang="0">
                  <a:pos x="283" y="92"/>
                </a:cxn>
                <a:cxn ang="0">
                  <a:pos x="267" y="68"/>
                </a:cxn>
                <a:cxn ang="0">
                  <a:pos x="267" y="46"/>
                </a:cxn>
                <a:cxn ang="0">
                  <a:pos x="237" y="35"/>
                </a:cxn>
                <a:cxn ang="0">
                  <a:pos x="216" y="38"/>
                </a:cxn>
                <a:cxn ang="0">
                  <a:pos x="172" y="20"/>
                </a:cxn>
                <a:cxn ang="0">
                  <a:pos x="168" y="11"/>
                </a:cxn>
                <a:cxn ang="0">
                  <a:pos x="118" y="26"/>
                </a:cxn>
                <a:cxn ang="0">
                  <a:pos x="107" y="20"/>
                </a:cxn>
                <a:cxn ang="0">
                  <a:pos x="80" y="30"/>
                </a:cxn>
                <a:cxn ang="0">
                  <a:pos x="69" y="65"/>
                </a:cxn>
                <a:cxn ang="0">
                  <a:pos x="59" y="64"/>
                </a:cxn>
                <a:cxn ang="0">
                  <a:pos x="53" y="77"/>
                </a:cxn>
                <a:cxn ang="0">
                  <a:pos x="38" y="79"/>
                </a:cxn>
                <a:cxn ang="0">
                  <a:pos x="25" y="115"/>
                </a:cxn>
                <a:cxn ang="0">
                  <a:pos x="2" y="118"/>
                </a:cxn>
              </a:cxnLst>
              <a:rect l="0" t="0" r="r" b="b"/>
              <a:pathLst>
                <a:path w="292" h="134">
                  <a:moveTo>
                    <a:pt x="2" y="127"/>
                  </a:moveTo>
                  <a:cubicBezTo>
                    <a:pt x="1" y="125"/>
                    <a:pt x="0" y="121"/>
                    <a:pt x="0" y="118"/>
                  </a:cubicBezTo>
                  <a:cubicBezTo>
                    <a:pt x="0" y="116"/>
                    <a:pt x="1" y="114"/>
                    <a:pt x="2" y="113"/>
                  </a:cubicBezTo>
                  <a:cubicBezTo>
                    <a:pt x="3" y="111"/>
                    <a:pt x="4" y="110"/>
                    <a:pt x="6" y="109"/>
                  </a:cubicBezTo>
                  <a:cubicBezTo>
                    <a:pt x="9" y="108"/>
                    <a:pt x="13" y="108"/>
                    <a:pt x="16" y="108"/>
                  </a:cubicBezTo>
                  <a:cubicBezTo>
                    <a:pt x="20" y="109"/>
                    <a:pt x="23" y="110"/>
                    <a:pt x="26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04"/>
                    <a:pt x="24" y="95"/>
                    <a:pt x="27" y="86"/>
                  </a:cubicBezTo>
                  <a:cubicBezTo>
                    <a:pt x="29" y="82"/>
                    <a:pt x="31" y="77"/>
                    <a:pt x="35" y="74"/>
                  </a:cubicBezTo>
                  <a:cubicBezTo>
                    <a:pt x="37" y="73"/>
                    <a:pt x="38" y="73"/>
                    <a:pt x="39" y="72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5" y="72"/>
                    <a:pt x="46" y="72"/>
                    <a:pt x="47" y="72"/>
                  </a:cubicBezTo>
                  <a:cubicBezTo>
                    <a:pt x="49" y="73"/>
                    <a:pt x="50" y="73"/>
                    <a:pt x="51" y="74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3"/>
                    <a:pt x="48" y="71"/>
                    <a:pt x="49" y="69"/>
                  </a:cubicBezTo>
                  <a:cubicBezTo>
                    <a:pt x="49" y="67"/>
                    <a:pt x="50" y="65"/>
                    <a:pt x="52" y="62"/>
                  </a:cubicBezTo>
                  <a:cubicBezTo>
                    <a:pt x="53" y="61"/>
                    <a:pt x="53" y="60"/>
                    <a:pt x="55" y="59"/>
                  </a:cubicBezTo>
                  <a:cubicBezTo>
                    <a:pt x="56" y="58"/>
                    <a:pt x="58" y="57"/>
                    <a:pt x="60" y="57"/>
                  </a:cubicBezTo>
                  <a:cubicBezTo>
                    <a:pt x="62" y="58"/>
                    <a:pt x="63" y="58"/>
                    <a:pt x="65" y="59"/>
                  </a:cubicBezTo>
                  <a:cubicBezTo>
                    <a:pt x="66" y="60"/>
                    <a:pt x="67" y="61"/>
                    <a:pt x="68" y="61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6"/>
                    <a:pt x="65" y="49"/>
                    <a:pt x="67" y="42"/>
                  </a:cubicBezTo>
                  <a:cubicBezTo>
                    <a:pt x="68" y="38"/>
                    <a:pt x="70" y="35"/>
                    <a:pt x="71" y="31"/>
                  </a:cubicBezTo>
                  <a:cubicBezTo>
                    <a:pt x="72" y="30"/>
                    <a:pt x="73" y="28"/>
                    <a:pt x="74" y="27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6" y="23"/>
                    <a:pt x="77" y="23"/>
                    <a:pt x="78" y="22"/>
                  </a:cubicBezTo>
                  <a:cubicBezTo>
                    <a:pt x="80" y="19"/>
                    <a:pt x="83" y="16"/>
                    <a:pt x="87" y="14"/>
                  </a:cubicBezTo>
                  <a:cubicBezTo>
                    <a:pt x="90" y="12"/>
                    <a:pt x="94" y="11"/>
                    <a:pt x="99" y="11"/>
                  </a:cubicBezTo>
                  <a:cubicBezTo>
                    <a:pt x="103" y="11"/>
                    <a:pt x="107" y="12"/>
                    <a:pt x="111" y="15"/>
                  </a:cubicBezTo>
                  <a:cubicBezTo>
                    <a:pt x="114" y="17"/>
                    <a:pt x="116" y="21"/>
                    <a:pt x="118" y="24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4" y="21"/>
                    <a:pt x="115" y="18"/>
                    <a:pt x="117" y="15"/>
                  </a:cubicBezTo>
                  <a:cubicBezTo>
                    <a:pt x="119" y="12"/>
                    <a:pt x="121" y="10"/>
                    <a:pt x="124" y="8"/>
                  </a:cubicBezTo>
                  <a:cubicBezTo>
                    <a:pt x="125" y="6"/>
                    <a:pt x="126" y="5"/>
                    <a:pt x="128" y="5"/>
                  </a:cubicBezTo>
                  <a:cubicBezTo>
                    <a:pt x="130" y="4"/>
                    <a:pt x="131" y="3"/>
                    <a:pt x="133" y="3"/>
                  </a:cubicBezTo>
                  <a:cubicBezTo>
                    <a:pt x="136" y="2"/>
                    <a:pt x="139" y="1"/>
                    <a:pt x="143" y="1"/>
                  </a:cubicBezTo>
                  <a:cubicBezTo>
                    <a:pt x="149" y="0"/>
                    <a:pt x="156" y="1"/>
                    <a:pt x="162" y="3"/>
                  </a:cubicBezTo>
                  <a:cubicBezTo>
                    <a:pt x="165" y="4"/>
                    <a:pt x="168" y="6"/>
                    <a:pt x="170" y="9"/>
                  </a:cubicBezTo>
                  <a:cubicBezTo>
                    <a:pt x="172" y="12"/>
                    <a:pt x="173" y="16"/>
                    <a:pt x="173" y="19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75" y="15"/>
                    <a:pt x="180" y="13"/>
                    <a:pt x="185" y="12"/>
                  </a:cubicBezTo>
                  <a:cubicBezTo>
                    <a:pt x="191" y="11"/>
                    <a:pt x="196" y="11"/>
                    <a:pt x="201" y="13"/>
                  </a:cubicBezTo>
                  <a:cubicBezTo>
                    <a:pt x="207" y="15"/>
                    <a:pt x="211" y="18"/>
                    <a:pt x="215" y="22"/>
                  </a:cubicBezTo>
                  <a:cubicBezTo>
                    <a:pt x="216" y="24"/>
                    <a:pt x="217" y="27"/>
                    <a:pt x="218" y="30"/>
                  </a:cubicBezTo>
                  <a:cubicBezTo>
                    <a:pt x="219" y="32"/>
                    <a:pt x="219" y="35"/>
                    <a:pt x="219" y="38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23" y="33"/>
                    <a:pt x="230" y="32"/>
                    <a:pt x="237" y="31"/>
                  </a:cubicBezTo>
                  <a:cubicBezTo>
                    <a:pt x="244" y="31"/>
                    <a:pt x="251" y="32"/>
                    <a:pt x="258" y="34"/>
                  </a:cubicBezTo>
                  <a:cubicBezTo>
                    <a:pt x="260" y="35"/>
                    <a:pt x="261" y="35"/>
                    <a:pt x="263" y="36"/>
                  </a:cubicBezTo>
                  <a:cubicBezTo>
                    <a:pt x="265" y="37"/>
                    <a:pt x="266" y="38"/>
                    <a:pt x="268" y="39"/>
                  </a:cubicBezTo>
                  <a:cubicBezTo>
                    <a:pt x="269" y="40"/>
                    <a:pt x="270" y="42"/>
                    <a:pt x="272" y="43"/>
                  </a:cubicBezTo>
                  <a:cubicBezTo>
                    <a:pt x="273" y="45"/>
                    <a:pt x="274" y="47"/>
                    <a:pt x="274" y="48"/>
                  </a:cubicBezTo>
                  <a:cubicBezTo>
                    <a:pt x="276" y="52"/>
                    <a:pt x="276" y="56"/>
                    <a:pt x="276" y="60"/>
                  </a:cubicBezTo>
                  <a:cubicBezTo>
                    <a:pt x="275" y="62"/>
                    <a:pt x="275" y="63"/>
                    <a:pt x="275" y="65"/>
                  </a:cubicBezTo>
                  <a:cubicBezTo>
                    <a:pt x="274" y="67"/>
                    <a:pt x="273" y="69"/>
                    <a:pt x="273" y="70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6" y="70"/>
                    <a:pt x="279" y="73"/>
                    <a:pt x="282" y="77"/>
                  </a:cubicBezTo>
                  <a:cubicBezTo>
                    <a:pt x="285" y="81"/>
                    <a:pt x="288" y="85"/>
                    <a:pt x="290" y="90"/>
                  </a:cubicBezTo>
                  <a:cubicBezTo>
                    <a:pt x="292" y="95"/>
                    <a:pt x="292" y="101"/>
                    <a:pt x="290" y="106"/>
                  </a:cubicBezTo>
                  <a:cubicBezTo>
                    <a:pt x="290" y="109"/>
                    <a:pt x="288" y="111"/>
                    <a:pt x="287" y="113"/>
                  </a:cubicBezTo>
                  <a:cubicBezTo>
                    <a:pt x="286" y="114"/>
                    <a:pt x="285" y="115"/>
                    <a:pt x="284" y="116"/>
                  </a:cubicBezTo>
                  <a:cubicBezTo>
                    <a:pt x="284" y="117"/>
                    <a:pt x="283" y="117"/>
                    <a:pt x="283" y="118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0" y="121"/>
                    <a:pt x="278" y="122"/>
                    <a:pt x="275" y="124"/>
                  </a:cubicBezTo>
                  <a:cubicBezTo>
                    <a:pt x="273" y="125"/>
                    <a:pt x="271" y="126"/>
                    <a:pt x="268" y="127"/>
                  </a:cubicBezTo>
                  <a:cubicBezTo>
                    <a:pt x="263" y="128"/>
                    <a:pt x="258" y="129"/>
                    <a:pt x="252" y="127"/>
                  </a:cubicBezTo>
                  <a:cubicBezTo>
                    <a:pt x="247" y="126"/>
                    <a:pt x="242" y="124"/>
                    <a:pt x="238" y="121"/>
                  </a:cubicBezTo>
                  <a:cubicBezTo>
                    <a:pt x="234" y="118"/>
                    <a:pt x="231" y="114"/>
                    <a:pt x="228" y="111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11"/>
                    <a:pt x="234" y="113"/>
                    <a:pt x="233" y="116"/>
                  </a:cubicBezTo>
                  <a:cubicBezTo>
                    <a:pt x="232" y="118"/>
                    <a:pt x="231" y="121"/>
                    <a:pt x="229" y="123"/>
                  </a:cubicBezTo>
                  <a:cubicBezTo>
                    <a:pt x="225" y="127"/>
                    <a:pt x="220" y="129"/>
                    <a:pt x="215" y="130"/>
                  </a:cubicBezTo>
                  <a:cubicBezTo>
                    <a:pt x="210" y="131"/>
                    <a:pt x="205" y="131"/>
                    <a:pt x="200" y="129"/>
                  </a:cubicBezTo>
                  <a:cubicBezTo>
                    <a:pt x="198" y="128"/>
                    <a:pt x="195" y="126"/>
                    <a:pt x="193" y="124"/>
                  </a:cubicBezTo>
                  <a:cubicBezTo>
                    <a:pt x="191" y="123"/>
                    <a:pt x="190" y="121"/>
                    <a:pt x="189" y="118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1" y="122"/>
                    <a:pt x="187" y="124"/>
                    <a:pt x="182" y="125"/>
                  </a:cubicBezTo>
                  <a:cubicBezTo>
                    <a:pt x="178" y="126"/>
                    <a:pt x="173" y="125"/>
                    <a:pt x="169" y="123"/>
                  </a:cubicBezTo>
                  <a:cubicBezTo>
                    <a:pt x="164" y="121"/>
                    <a:pt x="161" y="117"/>
                    <a:pt x="159" y="114"/>
                  </a:cubicBezTo>
                  <a:cubicBezTo>
                    <a:pt x="157" y="110"/>
                    <a:pt x="155" y="107"/>
                    <a:pt x="153" y="103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59" y="107"/>
                    <a:pt x="157" y="113"/>
                    <a:pt x="154" y="117"/>
                  </a:cubicBezTo>
                  <a:cubicBezTo>
                    <a:pt x="152" y="119"/>
                    <a:pt x="149" y="121"/>
                    <a:pt x="147" y="122"/>
                  </a:cubicBezTo>
                  <a:cubicBezTo>
                    <a:pt x="145" y="123"/>
                    <a:pt x="142" y="124"/>
                    <a:pt x="139" y="124"/>
                  </a:cubicBezTo>
                  <a:cubicBezTo>
                    <a:pt x="138" y="125"/>
                    <a:pt x="137" y="125"/>
                    <a:pt x="136" y="125"/>
                  </a:cubicBezTo>
                  <a:cubicBezTo>
                    <a:pt x="134" y="125"/>
                    <a:pt x="133" y="125"/>
                    <a:pt x="132" y="125"/>
                  </a:cubicBezTo>
                  <a:cubicBezTo>
                    <a:pt x="129" y="124"/>
                    <a:pt x="126" y="123"/>
                    <a:pt x="124" y="122"/>
                  </a:cubicBezTo>
                  <a:cubicBezTo>
                    <a:pt x="121" y="120"/>
                    <a:pt x="120" y="118"/>
                    <a:pt x="118" y="117"/>
                  </a:cubicBezTo>
                  <a:cubicBezTo>
                    <a:pt x="116" y="115"/>
                    <a:pt x="115" y="113"/>
                    <a:pt x="113" y="112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3"/>
                    <a:pt x="117" y="116"/>
                    <a:pt x="115" y="118"/>
                  </a:cubicBezTo>
                  <a:cubicBezTo>
                    <a:pt x="114" y="121"/>
                    <a:pt x="111" y="123"/>
                    <a:pt x="109" y="124"/>
                  </a:cubicBezTo>
                  <a:cubicBezTo>
                    <a:pt x="104" y="126"/>
                    <a:pt x="98" y="127"/>
                    <a:pt x="93" y="125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7"/>
                    <a:pt x="92" y="129"/>
                    <a:pt x="90" y="131"/>
                  </a:cubicBezTo>
                  <a:cubicBezTo>
                    <a:pt x="88" y="132"/>
                    <a:pt x="86" y="133"/>
                    <a:pt x="83" y="134"/>
                  </a:cubicBezTo>
                  <a:cubicBezTo>
                    <a:pt x="80" y="134"/>
                    <a:pt x="78" y="133"/>
                    <a:pt x="76" y="131"/>
                  </a:cubicBezTo>
                  <a:cubicBezTo>
                    <a:pt x="73" y="130"/>
                    <a:pt x="72" y="127"/>
                    <a:pt x="72" y="125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3" y="127"/>
                    <a:pt x="74" y="129"/>
                    <a:pt x="76" y="130"/>
                  </a:cubicBezTo>
                  <a:cubicBezTo>
                    <a:pt x="78" y="131"/>
                    <a:pt x="81" y="132"/>
                    <a:pt x="83" y="132"/>
                  </a:cubicBezTo>
                  <a:cubicBezTo>
                    <a:pt x="85" y="131"/>
                    <a:pt x="87" y="130"/>
                    <a:pt x="89" y="129"/>
                  </a:cubicBezTo>
                  <a:cubicBezTo>
                    <a:pt x="90" y="127"/>
                    <a:pt x="91" y="125"/>
                    <a:pt x="92" y="123"/>
                  </a:cubicBezTo>
                  <a:cubicBezTo>
                    <a:pt x="92" y="123"/>
                    <a:pt x="93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8" y="123"/>
                    <a:pt x="103" y="123"/>
                    <a:pt x="107" y="121"/>
                  </a:cubicBezTo>
                  <a:cubicBezTo>
                    <a:pt x="109" y="120"/>
                    <a:pt x="111" y="118"/>
                    <a:pt x="111" y="116"/>
                  </a:cubicBezTo>
                  <a:cubicBezTo>
                    <a:pt x="112" y="115"/>
                    <a:pt x="113" y="112"/>
                    <a:pt x="112" y="110"/>
                  </a:cubicBezTo>
                  <a:cubicBezTo>
                    <a:pt x="112" y="109"/>
                    <a:pt x="113" y="108"/>
                    <a:pt x="114" y="108"/>
                  </a:cubicBezTo>
                  <a:cubicBezTo>
                    <a:pt x="115" y="108"/>
                    <a:pt x="115" y="108"/>
                    <a:pt x="116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0" y="111"/>
                    <a:pt x="123" y="115"/>
                    <a:pt x="127" y="117"/>
                  </a:cubicBezTo>
                  <a:cubicBezTo>
                    <a:pt x="128" y="118"/>
                    <a:pt x="130" y="119"/>
                    <a:pt x="132" y="119"/>
                  </a:cubicBezTo>
                  <a:cubicBezTo>
                    <a:pt x="133" y="119"/>
                    <a:pt x="134" y="119"/>
                    <a:pt x="135" y="119"/>
                  </a:cubicBezTo>
                  <a:cubicBezTo>
                    <a:pt x="136" y="119"/>
                    <a:pt x="138" y="118"/>
                    <a:pt x="138" y="118"/>
                  </a:cubicBezTo>
                  <a:cubicBezTo>
                    <a:pt x="142" y="117"/>
                    <a:pt x="146" y="116"/>
                    <a:pt x="149" y="112"/>
                  </a:cubicBezTo>
                  <a:cubicBezTo>
                    <a:pt x="151" y="109"/>
                    <a:pt x="152" y="105"/>
                    <a:pt x="153" y="101"/>
                  </a:cubicBezTo>
                  <a:cubicBezTo>
                    <a:pt x="153" y="99"/>
                    <a:pt x="155" y="98"/>
                    <a:pt x="157" y="98"/>
                  </a:cubicBezTo>
                  <a:cubicBezTo>
                    <a:pt x="158" y="98"/>
                    <a:pt x="159" y="99"/>
                    <a:pt x="160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1" y="104"/>
                    <a:pt x="163" y="107"/>
                    <a:pt x="165" y="110"/>
                  </a:cubicBezTo>
                  <a:cubicBezTo>
                    <a:pt x="167" y="113"/>
                    <a:pt x="169" y="115"/>
                    <a:pt x="172" y="116"/>
                  </a:cubicBezTo>
                  <a:cubicBezTo>
                    <a:pt x="175" y="118"/>
                    <a:pt x="178" y="118"/>
                    <a:pt x="181" y="117"/>
                  </a:cubicBezTo>
                  <a:cubicBezTo>
                    <a:pt x="184" y="116"/>
                    <a:pt x="187" y="115"/>
                    <a:pt x="190" y="113"/>
                  </a:cubicBezTo>
                  <a:cubicBezTo>
                    <a:pt x="192" y="112"/>
                    <a:pt x="194" y="112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7" y="117"/>
                    <a:pt x="200" y="120"/>
                    <a:pt x="203" y="121"/>
                  </a:cubicBezTo>
                  <a:cubicBezTo>
                    <a:pt x="207" y="122"/>
                    <a:pt x="210" y="122"/>
                    <a:pt x="214" y="122"/>
                  </a:cubicBezTo>
                  <a:cubicBezTo>
                    <a:pt x="217" y="121"/>
                    <a:pt x="220" y="119"/>
                    <a:pt x="223" y="117"/>
                  </a:cubicBezTo>
                  <a:cubicBezTo>
                    <a:pt x="225" y="114"/>
                    <a:pt x="226" y="111"/>
                    <a:pt x="227" y="108"/>
                  </a:cubicBezTo>
                  <a:cubicBezTo>
                    <a:pt x="227" y="105"/>
                    <a:pt x="229" y="104"/>
                    <a:pt x="231" y="104"/>
                  </a:cubicBezTo>
                  <a:cubicBezTo>
                    <a:pt x="232" y="104"/>
                    <a:pt x="233" y="104"/>
                    <a:pt x="234" y="105"/>
                  </a:cubicBezTo>
                  <a:cubicBezTo>
                    <a:pt x="240" y="112"/>
                    <a:pt x="246" y="118"/>
                    <a:pt x="254" y="119"/>
                  </a:cubicBezTo>
                  <a:cubicBezTo>
                    <a:pt x="258" y="120"/>
                    <a:pt x="262" y="120"/>
                    <a:pt x="266" y="119"/>
                  </a:cubicBezTo>
                  <a:cubicBezTo>
                    <a:pt x="268" y="119"/>
                    <a:pt x="270" y="118"/>
                    <a:pt x="271" y="117"/>
                  </a:cubicBezTo>
                  <a:cubicBezTo>
                    <a:pt x="273" y="116"/>
                    <a:pt x="275" y="115"/>
                    <a:pt x="276" y="113"/>
                  </a:cubicBezTo>
                  <a:cubicBezTo>
                    <a:pt x="278" y="112"/>
                    <a:pt x="278" y="112"/>
                    <a:pt x="278" y="112"/>
                  </a:cubicBezTo>
                  <a:cubicBezTo>
                    <a:pt x="279" y="111"/>
                    <a:pt x="279" y="111"/>
                    <a:pt x="279" y="111"/>
                  </a:cubicBezTo>
                  <a:cubicBezTo>
                    <a:pt x="279" y="110"/>
                    <a:pt x="280" y="110"/>
                    <a:pt x="281" y="109"/>
                  </a:cubicBezTo>
                  <a:cubicBezTo>
                    <a:pt x="282" y="107"/>
                    <a:pt x="283" y="105"/>
                    <a:pt x="283" y="104"/>
                  </a:cubicBezTo>
                  <a:cubicBezTo>
                    <a:pt x="284" y="100"/>
                    <a:pt x="284" y="96"/>
                    <a:pt x="283" y="92"/>
                  </a:cubicBezTo>
                  <a:cubicBezTo>
                    <a:pt x="282" y="88"/>
                    <a:pt x="280" y="85"/>
                    <a:pt x="277" y="81"/>
                  </a:cubicBezTo>
                  <a:cubicBezTo>
                    <a:pt x="274" y="78"/>
                    <a:pt x="271" y="74"/>
                    <a:pt x="268" y="71"/>
                  </a:cubicBezTo>
                  <a:cubicBezTo>
                    <a:pt x="267" y="71"/>
                    <a:pt x="266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8" y="66"/>
                    <a:pt x="268" y="65"/>
                    <a:pt x="269" y="63"/>
                  </a:cubicBezTo>
                  <a:cubicBezTo>
                    <a:pt x="269" y="62"/>
                    <a:pt x="269" y="60"/>
                    <a:pt x="270" y="59"/>
                  </a:cubicBezTo>
                  <a:cubicBezTo>
                    <a:pt x="270" y="56"/>
                    <a:pt x="270" y="53"/>
                    <a:pt x="269" y="50"/>
                  </a:cubicBezTo>
                  <a:cubicBezTo>
                    <a:pt x="269" y="49"/>
                    <a:pt x="268" y="48"/>
                    <a:pt x="267" y="46"/>
                  </a:cubicBezTo>
                  <a:cubicBezTo>
                    <a:pt x="266" y="45"/>
                    <a:pt x="265" y="44"/>
                    <a:pt x="264" y="43"/>
                  </a:cubicBezTo>
                  <a:cubicBezTo>
                    <a:pt x="263" y="42"/>
                    <a:pt x="262" y="41"/>
                    <a:pt x="261" y="40"/>
                  </a:cubicBezTo>
                  <a:cubicBezTo>
                    <a:pt x="259" y="40"/>
                    <a:pt x="258" y="39"/>
                    <a:pt x="256" y="38"/>
                  </a:cubicBezTo>
                  <a:cubicBezTo>
                    <a:pt x="250" y="36"/>
                    <a:pt x="244" y="35"/>
                    <a:pt x="237" y="35"/>
                  </a:cubicBezTo>
                  <a:cubicBezTo>
                    <a:pt x="231" y="35"/>
                    <a:pt x="224" y="37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7" y="40"/>
                    <a:pt x="216" y="39"/>
                    <a:pt x="216" y="38"/>
                  </a:cubicBezTo>
                  <a:cubicBezTo>
                    <a:pt x="216" y="38"/>
                    <a:pt x="216" y="38"/>
                    <a:pt x="216" y="38"/>
                  </a:cubicBezTo>
                  <a:cubicBezTo>
                    <a:pt x="216" y="35"/>
                    <a:pt x="216" y="33"/>
                    <a:pt x="215" y="30"/>
                  </a:cubicBezTo>
                  <a:cubicBezTo>
                    <a:pt x="215" y="28"/>
                    <a:pt x="214" y="26"/>
                    <a:pt x="212" y="24"/>
                  </a:cubicBezTo>
                  <a:cubicBezTo>
                    <a:pt x="210" y="20"/>
                    <a:pt x="205" y="17"/>
                    <a:pt x="201" y="15"/>
                  </a:cubicBezTo>
                  <a:cubicBezTo>
                    <a:pt x="191" y="12"/>
                    <a:pt x="180" y="14"/>
                    <a:pt x="172" y="20"/>
                  </a:cubicBezTo>
                  <a:cubicBezTo>
                    <a:pt x="172" y="21"/>
                    <a:pt x="171" y="21"/>
                    <a:pt x="171" y="2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6"/>
                    <a:pt x="169" y="13"/>
                    <a:pt x="168" y="11"/>
                  </a:cubicBezTo>
                  <a:cubicBezTo>
                    <a:pt x="166" y="9"/>
                    <a:pt x="164" y="7"/>
                    <a:pt x="161" y="6"/>
                  </a:cubicBezTo>
                  <a:cubicBezTo>
                    <a:pt x="155" y="4"/>
                    <a:pt x="149" y="4"/>
                    <a:pt x="143" y="5"/>
                  </a:cubicBezTo>
                  <a:cubicBezTo>
                    <a:pt x="137" y="6"/>
                    <a:pt x="131" y="8"/>
                    <a:pt x="127" y="11"/>
                  </a:cubicBezTo>
                  <a:cubicBezTo>
                    <a:pt x="123" y="15"/>
                    <a:pt x="120" y="21"/>
                    <a:pt x="118" y="26"/>
                  </a:cubicBezTo>
                  <a:cubicBezTo>
                    <a:pt x="118" y="28"/>
                    <a:pt x="116" y="29"/>
                    <a:pt x="115" y="28"/>
                  </a:cubicBezTo>
                  <a:cubicBezTo>
                    <a:pt x="114" y="28"/>
                    <a:pt x="113" y="28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1" y="24"/>
                    <a:pt x="109" y="21"/>
                    <a:pt x="107" y="20"/>
                  </a:cubicBezTo>
                  <a:cubicBezTo>
                    <a:pt x="105" y="18"/>
                    <a:pt x="102" y="17"/>
                    <a:pt x="99" y="18"/>
                  </a:cubicBezTo>
                  <a:cubicBezTo>
                    <a:pt x="93" y="18"/>
                    <a:pt x="87" y="22"/>
                    <a:pt x="83" y="27"/>
                  </a:cubicBezTo>
                  <a:cubicBezTo>
                    <a:pt x="83" y="27"/>
                    <a:pt x="82" y="28"/>
                    <a:pt x="82" y="28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3"/>
                    <a:pt x="78" y="35"/>
                  </a:cubicBezTo>
                  <a:cubicBezTo>
                    <a:pt x="76" y="38"/>
                    <a:pt x="75" y="41"/>
                    <a:pt x="74" y="44"/>
                  </a:cubicBezTo>
                  <a:cubicBezTo>
                    <a:pt x="72" y="51"/>
                    <a:pt x="71" y="58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8" y="67"/>
                    <a:pt x="67" y="68"/>
                    <a:pt x="65" y="67"/>
                  </a:cubicBezTo>
                  <a:cubicBezTo>
                    <a:pt x="64" y="67"/>
                    <a:pt x="64" y="67"/>
                    <a:pt x="63" y="66"/>
                  </a:cubicBezTo>
                  <a:cubicBezTo>
                    <a:pt x="62" y="65"/>
                    <a:pt x="60" y="64"/>
                    <a:pt x="60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8" y="65"/>
                    <a:pt x="58" y="65"/>
                    <a:pt x="57" y="66"/>
                  </a:cubicBezTo>
                  <a:cubicBezTo>
                    <a:pt x="56" y="67"/>
                    <a:pt x="55" y="69"/>
                    <a:pt x="55" y="71"/>
                  </a:cubicBezTo>
                  <a:cubicBezTo>
                    <a:pt x="54" y="73"/>
                    <a:pt x="53" y="75"/>
                    <a:pt x="53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9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7" y="78"/>
                    <a:pt x="45" y="78"/>
                    <a:pt x="43" y="78"/>
                  </a:cubicBezTo>
                  <a:cubicBezTo>
                    <a:pt x="42" y="78"/>
                    <a:pt x="40" y="78"/>
                    <a:pt x="38" y="79"/>
                  </a:cubicBezTo>
                  <a:cubicBezTo>
                    <a:pt x="35" y="81"/>
                    <a:pt x="33" y="84"/>
                    <a:pt x="32" y="88"/>
                  </a:cubicBezTo>
                  <a:cubicBezTo>
                    <a:pt x="28" y="96"/>
                    <a:pt x="27" y="105"/>
                    <a:pt x="2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6" y="115"/>
                    <a:pt x="26" y="116"/>
                    <a:pt x="25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1" y="113"/>
                    <a:pt x="19" y="112"/>
                    <a:pt x="16" y="111"/>
                  </a:cubicBezTo>
                  <a:cubicBezTo>
                    <a:pt x="13" y="110"/>
                    <a:pt x="10" y="111"/>
                    <a:pt x="7" y="112"/>
                  </a:cubicBezTo>
                  <a:cubicBezTo>
                    <a:pt x="4" y="113"/>
                    <a:pt x="2" y="115"/>
                    <a:pt x="2" y="118"/>
                  </a:cubicBezTo>
                  <a:cubicBezTo>
                    <a:pt x="1" y="121"/>
                    <a:pt x="2" y="124"/>
                    <a:pt x="3" y="127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2" y="127"/>
                    <a:pt x="2" y="127"/>
                    <a:pt x="2" y="1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100"/>
            <p:cNvSpPr>
              <a:spLocks/>
            </p:cNvSpPr>
            <p:nvPr/>
          </p:nvSpPr>
          <p:spPr bwMode="auto">
            <a:xfrm>
              <a:off x="2724150" y="3948114"/>
              <a:ext cx="276225" cy="231775"/>
            </a:xfrm>
            <a:custGeom>
              <a:avLst/>
              <a:gdLst/>
              <a:ahLst/>
              <a:cxnLst>
                <a:cxn ang="0">
                  <a:pos x="1" y="127"/>
                </a:cxn>
                <a:cxn ang="0">
                  <a:pos x="4" y="102"/>
                </a:cxn>
                <a:cxn ang="0">
                  <a:pos x="21" y="97"/>
                </a:cxn>
                <a:cxn ang="0">
                  <a:pos x="22" y="102"/>
                </a:cxn>
                <a:cxn ang="0">
                  <a:pos x="21" y="92"/>
                </a:cxn>
                <a:cxn ang="0">
                  <a:pos x="29" y="82"/>
                </a:cxn>
                <a:cxn ang="0">
                  <a:pos x="40" y="84"/>
                </a:cxn>
                <a:cxn ang="0">
                  <a:pos x="34" y="80"/>
                </a:cxn>
                <a:cxn ang="0">
                  <a:pos x="48" y="47"/>
                </a:cxn>
                <a:cxn ang="0">
                  <a:pos x="66" y="50"/>
                </a:cxn>
                <a:cxn ang="0">
                  <a:pos x="68" y="55"/>
                </a:cxn>
                <a:cxn ang="0">
                  <a:pos x="79" y="40"/>
                </a:cxn>
                <a:cxn ang="0">
                  <a:pos x="89" y="45"/>
                </a:cxn>
                <a:cxn ang="0">
                  <a:pos x="83" y="28"/>
                </a:cxn>
                <a:cxn ang="0">
                  <a:pos x="90" y="11"/>
                </a:cxn>
                <a:cxn ang="0">
                  <a:pos x="95" y="6"/>
                </a:cxn>
                <a:cxn ang="0">
                  <a:pos x="111" y="0"/>
                </a:cxn>
                <a:cxn ang="0">
                  <a:pos x="125" y="17"/>
                </a:cxn>
                <a:cxn ang="0">
                  <a:pos x="126" y="8"/>
                </a:cxn>
                <a:cxn ang="0">
                  <a:pos x="138" y="5"/>
                </a:cxn>
                <a:cxn ang="0">
                  <a:pos x="146" y="14"/>
                </a:cxn>
                <a:cxn ang="0">
                  <a:pos x="145" y="16"/>
                </a:cxn>
                <a:cxn ang="0">
                  <a:pos x="155" y="12"/>
                </a:cxn>
                <a:cxn ang="0">
                  <a:pos x="164" y="19"/>
                </a:cxn>
                <a:cxn ang="0">
                  <a:pos x="166" y="30"/>
                </a:cxn>
                <a:cxn ang="0">
                  <a:pos x="165" y="28"/>
                </a:cxn>
                <a:cxn ang="0">
                  <a:pos x="160" y="19"/>
                </a:cxn>
                <a:cxn ang="0">
                  <a:pos x="152" y="16"/>
                </a:cxn>
                <a:cxn ang="0">
                  <a:pos x="148" y="20"/>
                </a:cxn>
                <a:cxn ang="0">
                  <a:pos x="142" y="22"/>
                </a:cxn>
                <a:cxn ang="0">
                  <a:pos x="138" y="12"/>
                </a:cxn>
                <a:cxn ang="0">
                  <a:pos x="129" y="14"/>
                </a:cxn>
                <a:cxn ang="0">
                  <a:pos x="119" y="19"/>
                </a:cxn>
                <a:cxn ang="0">
                  <a:pos x="116" y="10"/>
                </a:cxn>
                <a:cxn ang="0">
                  <a:pos x="104" y="11"/>
                </a:cxn>
                <a:cxn ang="0">
                  <a:pos x="99" y="14"/>
                </a:cxn>
                <a:cxn ang="0">
                  <a:pos x="93" y="21"/>
                </a:cxn>
                <a:cxn ang="0">
                  <a:pos x="90" y="38"/>
                </a:cxn>
                <a:cxn ang="0">
                  <a:pos x="84" y="49"/>
                </a:cxn>
                <a:cxn ang="0">
                  <a:pos x="80" y="46"/>
                </a:cxn>
                <a:cxn ang="0">
                  <a:pos x="72" y="55"/>
                </a:cxn>
                <a:cxn ang="0">
                  <a:pos x="68" y="59"/>
                </a:cxn>
                <a:cxn ang="0">
                  <a:pos x="57" y="48"/>
                </a:cxn>
                <a:cxn ang="0">
                  <a:pos x="37" y="71"/>
                </a:cxn>
                <a:cxn ang="0">
                  <a:pos x="41" y="90"/>
                </a:cxn>
                <a:cxn ang="0">
                  <a:pos x="35" y="88"/>
                </a:cxn>
                <a:cxn ang="0">
                  <a:pos x="30" y="89"/>
                </a:cxn>
                <a:cxn ang="0">
                  <a:pos x="28" y="95"/>
                </a:cxn>
                <a:cxn ang="0">
                  <a:pos x="29" y="100"/>
                </a:cxn>
                <a:cxn ang="0">
                  <a:pos x="26" y="106"/>
                </a:cxn>
                <a:cxn ang="0">
                  <a:pos x="11" y="104"/>
                </a:cxn>
                <a:cxn ang="0">
                  <a:pos x="5" y="126"/>
                </a:cxn>
                <a:cxn ang="0">
                  <a:pos x="12" y="138"/>
                </a:cxn>
              </a:cxnLst>
              <a:rect l="0" t="0" r="r" b="b"/>
              <a:pathLst>
                <a:path w="166" h="139">
                  <a:moveTo>
                    <a:pt x="12" y="139"/>
                  </a:moveTo>
                  <a:cubicBezTo>
                    <a:pt x="11" y="139"/>
                    <a:pt x="9" y="139"/>
                    <a:pt x="8" y="138"/>
                  </a:cubicBezTo>
                  <a:cubicBezTo>
                    <a:pt x="6" y="137"/>
                    <a:pt x="6" y="136"/>
                    <a:pt x="5" y="135"/>
                  </a:cubicBezTo>
                  <a:cubicBezTo>
                    <a:pt x="3" y="132"/>
                    <a:pt x="2" y="130"/>
                    <a:pt x="1" y="127"/>
                  </a:cubicBezTo>
                  <a:cubicBezTo>
                    <a:pt x="1" y="125"/>
                    <a:pt x="0" y="122"/>
                    <a:pt x="0" y="119"/>
                  </a:cubicBezTo>
                  <a:cubicBezTo>
                    <a:pt x="0" y="116"/>
                    <a:pt x="0" y="113"/>
                    <a:pt x="1" y="111"/>
                  </a:cubicBezTo>
                  <a:cubicBezTo>
                    <a:pt x="1" y="109"/>
                    <a:pt x="1" y="108"/>
                    <a:pt x="2" y="106"/>
                  </a:cubicBezTo>
                  <a:cubicBezTo>
                    <a:pt x="2" y="105"/>
                    <a:pt x="3" y="104"/>
                    <a:pt x="4" y="102"/>
                  </a:cubicBezTo>
                  <a:cubicBezTo>
                    <a:pt x="5" y="101"/>
                    <a:pt x="6" y="100"/>
                    <a:pt x="7" y="99"/>
                  </a:cubicBezTo>
                  <a:cubicBezTo>
                    <a:pt x="9" y="98"/>
                    <a:pt x="10" y="97"/>
                    <a:pt x="12" y="97"/>
                  </a:cubicBezTo>
                  <a:cubicBezTo>
                    <a:pt x="14" y="96"/>
                    <a:pt x="15" y="96"/>
                    <a:pt x="17" y="96"/>
                  </a:cubicBezTo>
                  <a:cubicBezTo>
                    <a:pt x="18" y="96"/>
                    <a:pt x="20" y="96"/>
                    <a:pt x="21" y="97"/>
                  </a:cubicBezTo>
                  <a:cubicBezTo>
                    <a:pt x="24" y="98"/>
                    <a:pt x="27" y="99"/>
                    <a:pt x="29" y="10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2" y="103"/>
                    <a:pt x="22" y="102"/>
                  </a:cubicBezTo>
                  <a:cubicBezTo>
                    <a:pt x="22" y="101"/>
                    <a:pt x="21" y="100"/>
                    <a:pt x="21" y="99"/>
                  </a:cubicBezTo>
                  <a:cubicBezTo>
                    <a:pt x="21" y="99"/>
                    <a:pt x="21" y="98"/>
                    <a:pt x="21" y="97"/>
                  </a:cubicBezTo>
                  <a:cubicBezTo>
                    <a:pt x="20" y="96"/>
                    <a:pt x="20" y="95"/>
                    <a:pt x="20" y="94"/>
                  </a:cubicBezTo>
                  <a:cubicBezTo>
                    <a:pt x="20" y="93"/>
                    <a:pt x="21" y="93"/>
                    <a:pt x="21" y="92"/>
                  </a:cubicBezTo>
                  <a:cubicBezTo>
                    <a:pt x="21" y="91"/>
                    <a:pt x="21" y="90"/>
                    <a:pt x="22" y="89"/>
                  </a:cubicBezTo>
                  <a:cubicBezTo>
                    <a:pt x="22" y="88"/>
                    <a:pt x="22" y="88"/>
                    <a:pt x="23" y="87"/>
                  </a:cubicBezTo>
                  <a:cubicBezTo>
                    <a:pt x="24" y="85"/>
                    <a:pt x="25" y="84"/>
                    <a:pt x="27" y="83"/>
                  </a:cubicBezTo>
                  <a:cubicBezTo>
                    <a:pt x="28" y="83"/>
                    <a:pt x="28" y="82"/>
                    <a:pt x="29" y="82"/>
                  </a:cubicBezTo>
                  <a:cubicBezTo>
                    <a:pt x="30" y="82"/>
                    <a:pt x="31" y="81"/>
                    <a:pt x="32" y="81"/>
                  </a:cubicBezTo>
                  <a:cubicBezTo>
                    <a:pt x="33" y="81"/>
                    <a:pt x="34" y="81"/>
                    <a:pt x="35" y="82"/>
                  </a:cubicBezTo>
                  <a:cubicBezTo>
                    <a:pt x="36" y="82"/>
                    <a:pt x="37" y="82"/>
                    <a:pt x="38" y="83"/>
                  </a:cubicBezTo>
                  <a:cubicBezTo>
                    <a:pt x="38" y="83"/>
                    <a:pt x="39" y="84"/>
                    <a:pt x="40" y="84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8"/>
                    <a:pt x="35" y="87"/>
                    <a:pt x="35" y="85"/>
                  </a:cubicBezTo>
                  <a:cubicBezTo>
                    <a:pt x="34" y="83"/>
                    <a:pt x="34" y="82"/>
                    <a:pt x="34" y="80"/>
                  </a:cubicBezTo>
                  <a:cubicBezTo>
                    <a:pt x="33" y="77"/>
                    <a:pt x="33" y="74"/>
                    <a:pt x="33" y="71"/>
                  </a:cubicBezTo>
                  <a:cubicBezTo>
                    <a:pt x="34" y="64"/>
                    <a:pt x="36" y="58"/>
                    <a:pt x="40" y="53"/>
                  </a:cubicBezTo>
                  <a:cubicBezTo>
                    <a:pt x="41" y="52"/>
                    <a:pt x="43" y="51"/>
                    <a:pt x="44" y="50"/>
                  </a:cubicBezTo>
                  <a:cubicBezTo>
                    <a:pt x="45" y="49"/>
                    <a:pt x="46" y="48"/>
                    <a:pt x="48" y="47"/>
                  </a:cubicBezTo>
                  <a:cubicBezTo>
                    <a:pt x="49" y="46"/>
                    <a:pt x="51" y="46"/>
                    <a:pt x="52" y="45"/>
                  </a:cubicBezTo>
                  <a:cubicBezTo>
                    <a:pt x="54" y="45"/>
                    <a:pt x="56" y="45"/>
                    <a:pt x="57" y="45"/>
                  </a:cubicBezTo>
                  <a:cubicBezTo>
                    <a:pt x="59" y="46"/>
                    <a:pt x="61" y="46"/>
                    <a:pt x="62" y="47"/>
                  </a:cubicBezTo>
                  <a:cubicBezTo>
                    <a:pt x="64" y="48"/>
                    <a:pt x="65" y="49"/>
                    <a:pt x="66" y="50"/>
                  </a:cubicBezTo>
                  <a:cubicBezTo>
                    <a:pt x="67" y="51"/>
                    <a:pt x="69" y="52"/>
                    <a:pt x="69" y="53"/>
                  </a:cubicBezTo>
                  <a:cubicBezTo>
                    <a:pt x="71" y="55"/>
                    <a:pt x="71" y="56"/>
                    <a:pt x="72" y="57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7"/>
                    <a:pt x="68" y="56"/>
                    <a:pt x="68" y="55"/>
                  </a:cubicBezTo>
                  <a:cubicBezTo>
                    <a:pt x="68" y="53"/>
                    <a:pt x="68" y="52"/>
                    <a:pt x="69" y="51"/>
                  </a:cubicBezTo>
                  <a:cubicBezTo>
                    <a:pt x="69" y="48"/>
                    <a:pt x="71" y="46"/>
                    <a:pt x="73" y="44"/>
                  </a:cubicBezTo>
                  <a:cubicBezTo>
                    <a:pt x="74" y="42"/>
                    <a:pt x="75" y="42"/>
                    <a:pt x="76" y="41"/>
                  </a:cubicBezTo>
                  <a:cubicBezTo>
                    <a:pt x="77" y="41"/>
                    <a:pt x="78" y="40"/>
                    <a:pt x="79" y="40"/>
                  </a:cubicBezTo>
                  <a:cubicBezTo>
                    <a:pt x="80" y="40"/>
                    <a:pt x="81" y="40"/>
                    <a:pt x="81" y="40"/>
                  </a:cubicBezTo>
                  <a:cubicBezTo>
                    <a:pt x="83" y="40"/>
                    <a:pt x="85" y="41"/>
                    <a:pt x="86" y="42"/>
                  </a:cubicBezTo>
                  <a:cubicBezTo>
                    <a:pt x="87" y="42"/>
                    <a:pt x="87" y="43"/>
                    <a:pt x="88" y="43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3" y="36"/>
                    <a:pt x="83" y="35"/>
                    <a:pt x="83" y="33"/>
                  </a:cubicBezTo>
                  <a:cubicBezTo>
                    <a:pt x="83" y="31"/>
                    <a:pt x="83" y="30"/>
                    <a:pt x="83" y="28"/>
                  </a:cubicBezTo>
                  <a:cubicBezTo>
                    <a:pt x="83" y="26"/>
                    <a:pt x="83" y="25"/>
                    <a:pt x="84" y="23"/>
                  </a:cubicBezTo>
                  <a:cubicBezTo>
                    <a:pt x="84" y="21"/>
                    <a:pt x="85" y="20"/>
                    <a:pt x="85" y="18"/>
                  </a:cubicBezTo>
                  <a:cubicBezTo>
                    <a:pt x="86" y="16"/>
                    <a:pt x="87" y="15"/>
                    <a:pt x="88" y="13"/>
                  </a:cubicBezTo>
                  <a:cubicBezTo>
                    <a:pt x="89" y="13"/>
                    <a:pt x="89" y="12"/>
                    <a:pt x="90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7" y="5"/>
                    <a:pt x="99" y="4"/>
                    <a:pt x="100" y="3"/>
                  </a:cubicBezTo>
                  <a:cubicBezTo>
                    <a:pt x="102" y="2"/>
                    <a:pt x="103" y="2"/>
                    <a:pt x="105" y="1"/>
                  </a:cubicBezTo>
                  <a:cubicBezTo>
                    <a:pt x="107" y="1"/>
                    <a:pt x="109" y="0"/>
                    <a:pt x="111" y="0"/>
                  </a:cubicBezTo>
                  <a:cubicBezTo>
                    <a:pt x="113" y="0"/>
                    <a:pt x="115" y="0"/>
                    <a:pt x="117" y="1"/>
                  </a:cubicBezTo>
                  <a:cubicBezTo>
                    <a:pt x="119" y="2"/>
                    <a:pt x="121" y="3"/>
                    <a:pt x="122" y="5"/>
                  </a:cubicBezTo>
                  <a:cubicBezTo>
                    <a:pt x="124" y="7"/>
                    <a:pt x="125" y="9"/>
                    <a:pt x="125" y="11"/>
                  </a:cubicBezTo>
                  <a:cubicBezTo>
                    <a:pt x="126" y="13"/>
                    <a:pt x="125" y="15"/>
                    <a:pt x="125" y="17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1" y="11"/>
                    <a:pt x="122" y="10"/>
                    <a:pt x="123" y="10"/>
                  </a:cubicBezTo>
                  <a:cubicBezTo>
                    <a:pt x="124" y="9"/>
                    <a:pt x="125" y="8"/>
                    <a:pt x="126" y="8"/>
                  </a:cubicBezTo>
                  <a:cubicBezTo>
                    <a:pt x="127" y="7"/>
                    <a:pt x="128" y="7"/>
                    <a:pt x="129" y="6"/>
                  </a:cubicBezTo>
                  <a:cubicBezTo>
                    <a:pt x="130" y="6"/>
                    <a:pt x="131" y="6"/>
                    <a:pt x="132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6" y="5"/>
                    <a:pt x="137" y="5"/>
                    <a:pt x="138" y="5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43" y="6"/>
                    <a:pt x="144" y="7"/>
                    <a:pt x="144" y="8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7" y="16"/>
                    <a:pt x="147" y="18"/>
                    <a:pt x="148" y="2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4" y="17"/>
                    <a:pt x="144" y="16"/>
                    <a:pt x="145" y="16"/>
                  </a:cubicBezTo>
                  <a:cubicBezTo>
                    <a:pt x="145" y="15"/>
                    <a:pt x="146" y="14"/>
                    <a:pt x="147" y="14"/>
                  </a:cubicBezTo>
                  <a:cubicBezTo>
                    <a:pt x="147" y="13"/>
                    <a:pt x="148" y="13"/>
                    <a:pt x="149" y="12"/>
                  </a:cubicBezTo>
                  <a:cubicBezTo>
                    <a:pt x="150" y="12"/>
                    <a:pt x="151" y="12"/>
                    <a:pt x="152" y="11"/>
                  </a:cubicBezTo>
                  <a:cubicBezTo>
                    <a:pt x="153" y="11"/>
                    <a:pt x="154" y="11"/>
                    <a:pt x="155" y="12"/>
                  </a:cubicBezTo>
                  <a:cubicBezTo>
                    <a:pt x="155" y="12"/>
                    <a:pt x="156" y="12"/>
                    <a:pt x="157" y="13"/>
                  </a:cubicBezTo>
                  <a:cubicBezTo>
                    <a:pt x="158" y="13"/>
                    <a:pt x="159" y="13"/>
                    <a:pt x="159" y="14"/>
                  </a:cubicBezTo>
                  <a:cubicBezTo>
                    <a:pt x="160" y="15"/>
                    <a:pt x="162" y="16"/>
                    <a:pt x="163" y="17"/>
                  </a:cubicBezTo>
                  <a:cubicBezTo>
                    <a:pt x="163" y="18"/>
                    <a:pt x="163" y="18"/>
                    <a:pt x="164" y="19"/>
                  </a:cubicBezTo>
                  <a:cubicBezTo>
                    <a:pt x="164" y="20"/>
                    <a:pt x="165" y="20"/>
                    <a:pt x="165" y="21"/>
                  </a:cubicBezTo>
                  <a:cubicBezTo>
                    <a:pt x="166" y="23"/>
                    <a:pt x="166" y="24"/>
                    <a:pt x="166" y="26"/>
                  </a:cubicBezTo>
                  <a:cubicBezTo>
                    <a:pt x="166" y="26"/>
                    <a:pt x="166" y="27"/>
                    <a:pt x="166" y="28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7"/>
                    <a:pt x="165" y="27"/>
                    <a:pt x="165" y="26"/>
                  </a:cubicBezTo>
                  <a:cubicBezTo>
                    <a:pt x="164" y="25"/>
                    <a:pt x="164" y="23"/>
                    <a:pt x="163" y="22"/>
                  </a:cubicBezTo>
                  <a:cubicBezTo>
                    <a:pt x="163" y="22"/>
                    <a:pt x="162" y="21"/>
                    <a:pt x="162" y="21"/>
                  </a:cubicBezTo>
                  <a:cubicBezTo>
                    <a:pt x="161" y="20"/>
                    <a:pt x="161" y="20"/>
                    <a:pt x="160" y="19"/>
                  </a:cubicBezTo>
                  <a:cubicBezTo>
                    <a:pt x="159" y="18"/>
                    <a:pt x="158" y="17"/>
                    <a:pt x="157" y="17"/>
                  </a:cubicBezTo>
                  <a:cubicBezTo>
                    <a:pt x="157" y="16"/>
                    <a:pt x="156" y="16"/>
                    <a:pt x="155" y="16"/>
                  </a:cubicBezTo>
                  <a:cubicBezTo>
                    <a:pt x="155" y="16"/>
                    <a:pt x="154" y="16"/>
                    <a:pt x="154" y="16"/>
                  </a:cubicBezTo>
                  <a:cubicBezTo>
                    <a:pt x="153" y="16"/>
                    <a:pt x="153" y="16"/>
                    <a:pt x="152" y="16"/>
                  </a:cubicBezTo>
                  <a:cubicBezTo>
                    <a:pt x="152" y="16"/>
                    <a:pt x="151" y="16"/>
                    <a:pt x="151" y="16"/>
                  </a:cubicBezTo>
                  <a:cubicBezTo>
                    <a:pt x="151" y="17"/>
                    <a:pt x="150" y="17"/>
                    <a:pt x="150" y="17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9"/>
                    <a:pt x="148" y="19"/>
                    <a:pt x="148" y="20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7" y="23"/>
                    <a:pt x="146" y="24"/>
                    <a:pt x="144" y="24"/>
                  </a:cubicBezTo>
                  <a:cubicBezTo>
                    <a:pt x="143" y="23"/>
                    <a:pt x="143" y="23"/>
                    <a:pt x="142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37" y="12"/>
                    <a:pt x="136" y="12"/>
                    <a:pt x="136" y="12"/>
                  </a:cubicBezTo>
                  <a:cubicBezTo>
                    <a:pt x="135" y="12"/>
                    <a:pt x="134" y="13"/>
                    <a:pt x="133" y="13"/>
                  </a:cubicBezTo>
                  <a:cubicBezTo>
                    <a:pt x="133" y="13"/>
                    <a:pt x="132" y="13"/>
                    <a:pt x="131" y="13"/>
                  </a:cubicBezTo>
                  <a:cubicBezTo>
                    <a:pt x="131" y="14"/>
                    <a:pt x="130" y="14"/>
                    <a:pt x="129" y="14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3" y="21"/>
                    <a:pt x="120" y="21"/>
                    <a:pt x="119" y="19"/>
                  </a:cubicBezTo>
                  <a:cubicBezTo>
                    <a:pt x="118" y="19"/>
                    <a:pt x="117" y="17"/>
                    <a:pt x="117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7" y="15"/>
                    <a:pt x="117" y="14"/>
                    <a:pt x="117" y="13"/>
                  </a:cubicBezTo>
                  <a:cubicBezTo>
                    <a:pt x="117" y="12"/>
                    <a:pt x="117" y="11"/>
                    <a:pt x="116" y="10"/>
                  </a:cubicBezTo>
                  <a:cubicBezTo>
                    <a:pt x="116" y="10"/>
                    <a:pt x="115" y="9"/>
                    <a:pt x="114" y="9"/>
                  </a:cubicBezTo>
                  <a:cubicBezTo>
                    <a:pt x="113" y="9"/>
                    <a:pt x="112" y="9"/>
                    <a:pt x="111" y="9"/>
                  </a:cubicBezTo>
                  <a:cubicBezTo>
                    <a:pt x="110" y="9"/>
                    <a:pt x="109" y="9"/>
                    <a:pt x="107" y="10"/>
                  </a:cubicBezTo>
                  <a:cubicBezTo>
                    <a:pt x="106" y="10"/>
                    <a:pt x="105" y="10"/>
                    <a:pt x="104" y="11"/>
                  </a:cubicBezTo>
                  <a:cubicBezTo>
                    <a:pt x="102" y="11"/>
                    <a:pt x="102" y="12"/>
                    <a:pt x="100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4" y="19"/>
                    <a:pt x="93" y="20"/>
                    <a:pt x="93" y="21"/>
                  </a:cubicBezTo>
                  <a:cubicBezTo>
                    <a:pt x="92" y="23"/>
                    <a:pt x="92" y="24"/>
                    <a:pt x="91" y="25"/>
                  </a:cubicBezTo>
                  <a:cubicBezTo>
                    <a:pt x="91" y="26"/>
                    <a:pt x="91" y="28"/>
                    <a:pt x="90" y="29"/>
                  </a:cubicBezTo>
                  <a:cubicBezTo>
                    <a:pt x="90" y="31"/>
                    <a:pt x="90" y="32"/>
                    <a:pt x="90" y="33"/>
                  </a:cubicBezTo>
                  <a:cubicBezTo>
                    <a:pt x="90" y="35"/>
                    <a:pt x="90" y="36"/>
                    <a:pt x="90" y="38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0" y="49"/>
                    <a:pt x="88" y="50"/>
                    <a:pt x="86" y="50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48"/>
                    <a:pt x="82" y="48"/>
                    <a:pt x="82" y="47"/>
                  </a:cubicBezTo>
                  <a:cubicBezTo>
                    <a:pt x="82" y="47"/>
                    <a:pt x="81" y="47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8" y="47"/>
                    <a:pt x="77" y="47"/>
                    <a:pt x="76" y="48"/>
                  </a:cubicBezTo>
                  <a:cubicBezTo>
                    <a:pt x="75" y="49"/>
                    <a:pt x="74" y="50"/>
                    <a:pt x="73" y="52"/>
                  </a:cubicBezTo>
                  <a:cubicBezTo>
                    <a:pt x="73" y="53"/>
                    <a:pt x="73" y="54"/>
                    <a:pt x="72" y="55"/>
                  </a:cubicBezTo>
                  <a:cubicBezTo>
                    <a:pt x="72" y="56"/>
                    <a:pt x="72" y="57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3" y="59"/>
                    <a:pt x="72" y="60"/>
                    <a:pt x="71" y="60"/>
                  </a:cubicBezTo>
                  <a:cubicBezTo>
                    <a:pt x="70" y="60"/>
                    <a:pt x="69" y="60"/>
                    <a:pt x="68" y="59"/>
                  </a:cubicBezTo>
                  <a:cubicBezTo>
                    <a:pt x="68" y="58"/>
                    <a:pt x="67" y="57"/>
                    <a:pt x="66" y="56"/>
                  </a:cubicBezTo>
                  <a:cubicBezTo>
                    <a:pt x="66" y="54"/>
                    <a:pt x="65" y="53"/>
                    <a:pt x="64" y="52"/>
                  </a:cubicBezTo>
                  <a:cubicBezTo>
                    <a:pt x="63" y="51"/>
                    <a:pt x="62" y="50"/>
                    <a:pt x="61" y="50"/>
                  </a:cubicBezTo>
                  <a:cubicBezTo>
                    <a:pt x="59" y="49"/>
                    <a:pt x="58" y="48"/>
                    <a:pt x="57" y="48"/>
                  </a:cubicBezTo>
                  <a:cubicBezTo>
                    <a:pt x="54" y="48"/>
                    <a:pt x="51" y="48"/>
                    <a:pt x="49" y="49"/>
                  </a:cubicBezTo>
                  <a:cubicBezTo>
                    <a:pt x="48" y="50"/>
                    <a:pt x="46" y="51"/>
                    <a:pt x="45" y="52"/>
                  </a:cubicBezTo>
                  <a:cubicBezTo>
                    <a:pt x="44" y="53"/>
                    <a:pt x="43" y="54"/>
                    <a:pt x="42" y="55"/>
                  </a:cubicBezTo>
                  <a:cubicBezTo>
                    <a:pt x="39" y="59"/>
                    <a:pt x="37" y="65"/>
                    <a:pt x="37" y="71"/>
                  </a:cubicBezTo>
                  <a:cubicBezTo>
                    <a:pt x="37" y="74"/>
                    <a:pt x="37" y="76"/>
                    <a:pt x="38" y="79"/>
                  </a:cubicBezTo>
                  <a:cubicBezTo>
                    <a:pt x="39" y="80"/>
                    <a:pt x="39" y="82"/>
                    <a:pt x="40" y="83"/>
                  </a:cubicBezTo>
                  <a:cubicBezTo>
                    <a:pt x="40" y="84"/>
                    <a:pt x="41" y="85"/>
                    <a:pt x="42" y="87"/>
                  </a:cubicBezTo>
                  <a:cubicBezTo>
                    <a:pt x="43" y="88"/>
                    <a:pt x="42" y="90"/>
                    <a:pt x="41" y="90"/>
                  </a:cubicBezTo>
                  <a:cubicBezTo>
                    <a:pt x="40" y="91"/>
                    <a:pt x="39" y="91"/>
                    <a:pt x="38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3" y="88"/>
                    <a:pt x="33" y="88"/>
                    <a:pt x="32" y="88"/>
                  </a:cubicBezTo>
                  <a:cubicBezTo>
                    <a:pt x="32" y="88"/>
                    <a:pt x="32" y="88"/>
                    <a:pt x="31" y="88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8" y="91"/>
                    <a:pt x="28" y="92"/>
                  </a:cubicBezTo>
                  <a:cubicBezTo>
                    <a:pt x="28" y="92"/>
                    <a:pt x="28" y="93"/>
                    <a:pt x="28" y="93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5"/>
                    <a:pt x="27" y="96"/>
                    <a:pt x="28" y="96"/>
                  </a:cubicBezTo>
                  <a:cubicBezTo>
                    <a:pt x="28" y="96"/>
                    <a:pt x="28" y="97"/>
                    <a:pt x="28" y="97"/>
                  </a:cubicBezTo>
                  <a:cubicBezTo>
                    <a:pt x="28" y="98"/>
                    <a:pt x="28" y="98"/>
                    <a:pt x="28" y="99"/>
                  </a:cubicBezTo>
                  <a:cubicBezTo>
                    <a:pt x="29" y="99"/>
                    <a:pt x="29" y="99"/>
                    <a:pt x="29" y="100"/>
                  </a:cubicBezTo>
                  <a:cubicBezTo>
                    <a:pt x="29" y="100"/>
                    <a:pt x="30" y="100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2" y="103"/>
                    <a:pt x="31" y="105"/>
                    <a:pt x="30" y="106"/>
                  </a:cubicBezTo>
                  <a:cubicBezTo>
                    <a:pt x="29" y="107"/>
                    <a:pt x="27" y="107"/>
                    <a:pt x="26" y="106"/>
                  </a:cubicBezTo>
                  <a:cubicBezTo>
                    <a:pt x="24" y="105"/>
                    <a:pt x="22" y="104"/>
                    <a:pt x="20" y="103"/>
                  </a:cubicBezTo>
                  <a:cubicBezTo>
                    <a:pt x="18" y="103"/>
                    <a:pt x="17" y="103"/>
                    <a:pt x="16" y="103"/>
                  </a:cubicBezTo>
                  <a:cubicBezTo>
                    <a:pt x="15" y="103"/>
                    <a:pt x="14" y="103"/>
                    <a:pt x="14" y="103"/>
                  </a:cubicBezTo>
                  <a:cubicBezTo>
                    <a:pt x="13" y="103"/>
                    <a:pt x="12" y="103"/>
                    <a:pt x="11" y="104"/>
                  </a:cubicBezTo>
                  <a:cubicBezTo>
                    <a:pt x="10" y="104"/>
                    <a:pt x="10" y="105"/>
                    <a:pt x="9" y="106"/>
                  </a:cubicBezTo>
                  <a:cubicBezTo>
                    <a:pt x="8" y="107"/>
                    <a:pt x="8" y="108"/>
                    <a:pt x="7" y="109"/>
                  </a:cubicBezTo>
                  <a:cubicBezTo>
                    <a:pt x="7" y="110"/>
                    <a:pt x="6" y="111"/>
                    <a:pt x="6" y="112"/>
                  </a:cubicBezTo>
                  <a:cubicBezTo>
                    <a:pt x="5" y="116"/>
                    <a:pt x="4" y="122"/>
                    <a:pt x="5" y="126"/>
                  </a:cubicBezTo>
                  <a:cubicBezTo>
                    <a:pt x="5" y="129"/>
                    <a:pt x="6" y="131"/>
                    <a:pt x="7" y="134"/>
                  </a:cubicBezTo>
                  <a:cubicBezTo>
                    <a:pt x="7" y="135"/>
                    <a:pt x="8" y="136"/>
                    <a:pt x="9" y="137"/>
                  </a:cubicBezTo>
                  <a:cubicBezTo>
                    <a:pt x="10" y="137"/>
                    <a:pt x="10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lnTo>
                    <a:pt x="12" y="1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8" name="Freeform 124"/>
          <p:cNvSpPr>
            <a:spLocks noEditPoints="1"/>
          </p:cNvSpPr>
          <p:nvPr/>
        </p:nvSpPr>
        <p:spPr bwMode="auto">
          <a:xfrm>
            <a:off x="423804" y="7382907"/>
            <a:ext cx="166473" cy="122809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9" name="Freeform 101"/>
          <p:cNvSpPr>
            <a:spLocks noEditPoints="1"/>
          </p:cNvSpPr>
          <p:nvPr/>
        </p:nvSpPr>
        <p:spPr bwMode="auto">
          <a:xfrm>
            <a:off x="421051" y="8115561"/>
            <a:ext cx="150179" cy="14237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Freeform 131"/>
          <p:cNvSpPr>
            <a:spLocks/>
          </p:cNvSpPr>
          <p:nvPr/>
        </p:nvSpPr>
        <p:spPr bwMode="auto">
          <a:xfrm>
            <a:off x="421051" y="6934535"/>
            <a:ext cx="128797" cy="133785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6603882" y="152414"/>
            <a:ext cx="60486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Какова структура бюджетной системы Ярославской области?</a:t>
            </a:r>
          </a:p>
        </p:txBody>
      </p:sp>
      <p:sp>
        <p:nvSpPr>
          <p:cNvPr id="64" name="Блок-схема: извлечение 63"/>
          <p:cNvSpPr/>
          <p:nvPr/>
        </p:nvSpPr>
        <p:spPr>
          <a:xfrm>
            <a:off x="6437704" y="526770"/>
            <a:ext cx="3537355" cy="813964"/>
          </a:xfrm>
          <a:prstGeom prst="flowChartExtra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726042" y="1374160"/>
            <a:ext cx="1500157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8268854" y="1374160"/>
            <a:ext cx="1296144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6726040" y="2145277"/>
            <a:ext cx="720080" cy="398901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7490020" y="2145277"/>
            <a:ext cx="720080" cy="398901"/>
          </a:xfrm>
          <a:prstGeom prst="round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467990" y="819188"/>
            <a:ext cx="1558439" cy="400110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lvl="0"/>
            <a:r>
              <a:rPr lang="ru-RU" sz="1000" b="1" dirty="0">
                <a:latin typeface="Arial Narrow" panose="020B0606020202030204" pitchFamily="34" charset="0"/>
              </a:rPr>
              <a:t>БЮДЖЕТНАЯ СИСТЕМА </a:t>
            </a:r>
          </a:p>
          <a:p>
            <a:pPr lvl="0"/>
            <a:r>
              <a:rPr lang="ru-RU" sz="1000" b="1" dirty="0">
                <a:latin typeface="Arial Narrow" panose="020B0606020202030204" pitchFamily="34" charset="0"/>
              </a:rPr>
              <a:t>ЯРОСЛАВСКОЙ ОБЛАСТИ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6810044" y="1470846"/>
            <a:ext cx="133214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Консолидированный бюджет Ярославской области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8237414" y="1306412"/>
            <a:ext cx="1338802" cy="861774"/>
          </a:xfrm>
          <a:prstGeom prst="rect">
            <a:avLst/>
          </a:prstGeom>
          <a:ln>
            <a:noFill/>
          </a:ln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 Территориального фонда обязательного</a:t>
            </a:r>
          </a:p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медицинского страхования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701247" y="2148435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Областной бюджет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7456478" y="2154784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Местные бюджеты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923665" y="624996"/>
            <a:ext cx="2744216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БЮДЖЕТНАЯ СИСТЕМА – совокупность бюджета субъекта РФ (областного бюджета), местных бюджетов и бюджета территориального фонда обязательного медицинского страхования, основанная на экономических отношениях и юридических нормах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923663" y="1615399"/>
            <a:ext cx="2672208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КОНСОЛИДИРОВАННЫЙ БЮДЖЕТ —</a:t>
            </a:r>
            <a:r>
              <a:rPr lang="en-US" sz="1000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свод регионального бюджета, местных бюджетов территорий, административно входящих в субъект РФ, без бюджета территориального фонда обязательного медицинского страхования ТФОМС</a:t>
            </a:r>
          </a:p>
        </p:txBody>
      </p:sp>
      <p:pic>
        <p:nvPicPr>
          <p:cNvPr id="76" name="Picture 3" descr="C:\Users\Kosolapova\Desktop\entrance-01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419" b="96368" l="39525" r="578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75" t="52942" r="41445" b="2704"/>
          <a:stretch/>
        </p:blipFill>
        <p:spPr bwMode="auto">
          <a:xfrm>
            <a:off x="9281122" y="2125028"/>
            <a:ext cx="351477" cy="51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31" y="2151368"/>
            <a:ext cx="216385" cy="31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333" y="2153051"/>
            <a:ext cx="210967" cy="3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TextBox 159"/>
          <p:cNvSpPr txBox="1"/>
          <p:nvPr/>
        </p:nvSpPr>
        <p:spPr>
          <a:xfrm>
            <a:off x="6607085" y="2971980"/>
            <a:ext cx="6060797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Какие основные этапы бюджетного процесса Ярославской области?</a:t>
            </a:r>
          </a:p>
        </p:txBody>
      </p:sp>
      <p:graphicFrame>
        <p:nvGraphicFramePr>
          <p:cNvPr id="81" name="Схема 80"/>
          <p:cNvGraphicFramePr/>
          <p:nvPr>
            <p:extLst>
              <p:ext uri="{D42A27DB-BD31-4B8C-83A1-F6EECF244321}">
                <p14:modId xmlns:p14="http://schemas.microsoft.com/office/powerpoint/2010/main" val="1452373497"/>
              </p:ext>
            </p:extLst>
          </p:nvPr>
        </p:nvGraphicFramePr>
        <p:xfrm>
          <a:off x="6598882" y="3303628"/>
          <a:ext cx="6077198" cy="1736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cxnSp>
        <p:nvCxnSpPr>
          <p:cNvPr id="4097" name="Прямая соединительная линия 4096"/>
          <p:cNvCxnSpPr/>
          <p:nvPr/>
        </p:nvCxnSpPr>
        <p:spPr>
          <a:xfrm>
            <a:off x="9052171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" name="Прямая со стрелкой 4105"/>
          <p:cNvCxnSpPr/>
          <p:nvPr/>
        </p:nvCxnSpPr>
        <p:spPr>
          <a:xfrm>
            <a:off x="6566371" y="4980395"/>
            <a:ext cx="6109709" cy="0"/>
          </a:xfrm>
          <a:prstGeom prst="straightConnector1">
            <a:avLst/>
          </a:prstGeom>
          <a:ln w="19050">
            <a:solidFill>
              <a:srgbClr val="009999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9" name="TextBox 4108"/>
          <p:cNvSpPr txBox="1"/>
          <p:nvPr/>
        </p:nvSpPr>
        <p:spPr>
          <a:xfrm>
            <a:off x="7464676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126797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20</a:t>
            </a:r>
            <a:r>
              <a:rPr lang="en-US" sz="1300" b="1" dirty="0" smtClean="0">
                <a:latin typeface="Arial Narrow" panose="020B0606020202030204" pitchFamily="34" charset="0"/>
              </a:rPr>
              <a:t>2</a:t>
            </a:r>
            <a:r>
              <a:rPr lang="ru-RU" sz="1300" b="1" dirty="0" smtClean="0">
                <a:latin typeface="Arial Narrow" panose="020B0606020202030204" pitchFamily="34" charset="0"/>
              </a:rPr>
              <a:t>2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4117" name="Прямоугольник 4116"/>
          <p:cNvSpPr/>
          <p:nvPr/>
        </p:nvSpPr>
        <p:spPr>
          <a:xfrm>
            <a:off x="6526249" y="6098220"/>
            <a:ext cx="3088768" cy="2585311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послание Президента Российской Федерации Федеральному Собранию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основные направления бюджетной и налоговой политики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прогноз социально-экономического развития области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бюджетный прогноз Ярославской области на долгосрочный период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государственные программы Ярославской области</a:t>
            </a:r>
          </a:p>
        </p:txBody>
      </p:sp>
      <p:sp>
        <p:nvSpPr>
          <p:cNvPr id="4118" name="Прямоугольник 4117"/>
          <p:cNvSpPr/>
          <p:nvPr/>
        </p:nvSpPr>
        <p:spPr>
          <a:xfrm>
            <a:off x="6542210" y="5438965"/>
            <a:ext cx="3095271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На основе каких 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документов составляется проект областного бюджета?</a:t>
            </a:r>
          </a:p>
        </p:txBody>
      </p:sp>
      <p:sp>
        <p:nvSpPr>
          <p:cNvPr id="225" name="Прямоугольник 224"/>
          <p:cNvSpPr/>
          <p:nvPr/>
        </p:nvSpPr>
        <p:spPr>
          <a:xfrm>
            <a:off x="9755516" y="5478064"/>
            <a:ext cx="2820202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Как гражданин участвует в бюджетном процессе?</a:t>
            </a:r>
          </a:p>
        </p:txBody>
      </p:sp>
      <p:sp>
        <p:nvSpPr>
          <p:cNvPr id="4129" name="TextBox 4128"/>
          <p:cNvSpPr txBox="1"/>
          <p:nvPr/>
        </p:nvSpPr>
        <p:spPr>
          <a:xfrm>
            <a:off x="9755518" y="6026600"/>
            <a:ext cx="2876243" cy="181587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платит налоги в бюджет и получает социальные гарантии и услуги за счет средств бюджета</a:t>
            </a:r>
          </a:p>
          <a:p>
            <a:pPr marL="171409" indent="-171409">
              <a:buFont typeface="Wingdings" panose="05000000000000000000" pitchFamily="2" charset="2"/>
              <a:buChar char="ü"/>
            </a:pPr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участвует в публичных слушаниях по проекту бюджета и отчету от исполнении бюджета, которые организует </a:t>
            </a:r>
            <a:r>
              <a:rPr lang="ru-RU" sz="1300" b="1" dirty="0">
                <a:latin typeface="Arial Narrow" panose="020B0606020202030204" pitchFamily="34" charset="0"/>
              </a:rPr>
              <a:t>Общественная палата Ярославской области :</a:t>
            </a:r>
          </a:p>
        </p:txBody>
      </p:sp>
      <p:pic>
        <p:nvPicPr>
          <p:cNvPr id="227" name="Picture 3" descr="C:\Users\Kosolapova\Pictures\logo_with_text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766" y="8393966"/>
            <a:ext cx="781187" cy="83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0" name="TextBox 4129"/>
          <p:cNvSpPr txBox="1"/>
          <p:nvPr/>
        </p:nvSpPr>
        <p:spPr>
          <a:xfrm>
            <a:off x="9817456" y="7845024"/>
            <a:ext cx="828549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Правительство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области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11766824" y="7840499"/>
            <a:ext cx="93441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Ярославская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областная Дума</a:t>
            </a:r>
          </a:p>
        </p:txBody>
      </p:sp>
      <p:cxnSp>
        <p:nvCxnSpPr>
          <p:cNvPr id="4132" name="Прямая со стрелкой 4131"/>
          <p:cNvCxnSpPr>
            <a:stCxn id="4130" idx="2"/>
          </p:cNvCxnSpPr>
          <p:nvPr/>
        </p:nvCxnSpPr>
        <p:spPr>
          <a:xfrm>
            <a:off x="10231729" y="8152799"/>
            <a:ext cx="633774" cy="58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 стрелкой 233"/>
          <p:cNvCxnSpPr>
            <a:endCxn id="231" idx="2"/>
          </p:cNvCxnSpPr>
          <p:nvPr/>
        </p:nvCxnSpPr>
        <p:spPr>
          <a:xfrm flipV="1">
            <a:off x="11656199" y="8148274"/>
            <a:ext cx="577830" cy="5945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1" name="TextBox 4140"/>
          <p:cNvSpPr txBox="1"/>
          <p:nvPr/>
        </p:nvSpPr>
        <p:spPr>
          <a:xfrm>
            <a:off x="9488072" y="8332480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0569379" y="7790285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90681" y="3924006"/>
            <a:ext cx="1032332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Составление проекта бюджета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72767" y="3924006"/>
            <a:ext cx="988957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Рассмотрение и утверждение бюджета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145723" y="3905617"/>
            <a:ext cx="938588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Исполнение бюджета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310881" y="3847062"/>
            <a:ext cx="110187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Подготовка годового отчета об исполнении бюджета</a:t>
            </a:r>
          </a:p>
        </p:txBody>
      </p:sp>
      <p:sp>
        <p:nvSpPr>
          <p:cNvPr id="226" name="Прямоугольник 225"/>
          <p:cNvSpPr/>
          <p:nvPr/>
        </p:nvSpPr>
        <p:spPr>
          <a:xfrm>
            <a:off x="11686366" y="3751729"/>
            <a:ext cx="95298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Утверждение годового отчета об исполнении бюджета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4" t="21653" r="62762" b="68866"/>
          <a:stretch/>
        </p:blipFill>
        <p:spPr bwMode="auto">
          <a:xfrm>
            <a:off x="353717" y="1686300"/>
            <a:ext cx="2363593" cy="9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Прямая соединительная линия 132"/>
          <p:cNvCxnSpPr/>
          <p:nvPr/>
        </p:nvCxnSpPr>
        <p:spPr>
          <a:xfrm>
            <a:off x="10217227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926520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2021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cxnSp>
        <p:nvCxnSpPr>
          <p:cNvPr id="154" name="Прямая со стрелкой 153"/>
          <p:cNvCxnSpPr>
            <a:stCxn id="4130" idx="3"/>
            <a:endCxn id="231" idx="1"/>
          </p:cNvCxnSpPr>
          <p:nvPr/>
        </p:nvCxnSpPr>
        <p:spPr>
          <a:xfrm flipV="1">
            <a:off x="10646003" y="7994389"/>
            <a:ext cx="1120820" cy="45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11700972" y="8332480"/>
            <a:ext cx="991199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протокол публичных слушаний</a:t>
            </a:r>
          </a:p>
        </p:txBody>
      </p:sp>
      <p:grpSp>
        <p:nvGrpSpPr>
          <p:cNvPr id="151" name="Group 36"/>
          <p:cNvGrpSpPr/>
          <p:nvPr/>
        </p:nvGrpSpPr>
        <p:grpSpPr>
          <a:xfrm>
            <a:off x="3693754" y="8273784"/>
            <a:ext cx="2680371" cy="708682"/>
            <a:chOff x="5391782" y="2457000"/>
            <a:chExt cx="3204323" cy="708682"/>
          </a:xfrm>
        </p:grpSpPr>
        <p:sp>
          <p:nvSpPr>
            <p:cNvPr id="155" name="TextBox 154"/>
            <p:cNvSpPr txBox="1"/>
            <p:nvPr/>
          </p:nvSpPr>
          <p:spPr>
            <a:xfrm>
              <a:off x="5391782" y="2457000"/>
              <a:ext cx="314791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передача электроэнергии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418733" y="2642462"/>
              <a:ext cx="317737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ПАО «МРСК </a:t>
              </a:r>
              <a:r>
                <a:rPr lang="ru-RU" sz="1000" dirty="0">
                  <a:latin typeface="Arial Narrow" panose="020B0606020202030204" pitchFamily="34" charset="0"/>
                </a:rPr>
                <a:t>Центра»-«Ярэнерго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«ТГК-2»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РусГидро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58" name="Group 36"/>
          <p:cNvGrpSpPr/>
          <p:nvPr/>
        </p:nvGrpSpPr>
        <p:grpSpPr>
          <a:xfrm>
            <a:off x="3699997" y="7770360"/>
            <a:ext cx="2510880" cy="349309"/>
            <a:chOff x="5651448" y="2326152"/>
            <a:chExt cx="2667239" cy="349309"/>
          </a:xfrm>
        </p:grpSpPr>
        <p:sp>
          <p:nvSpPr>
            <p:cNvPr id="161" name="TextBox 160"/>
            <p:cNvSpPr txBox="1"/>
            <p:nvPr/>
          </p:nvSpPr>
          <p:spPr>
            <a:xfrm>
              <a:off x="5651448" y="2326152"/>
              <a:ext cx="224805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резиновых изделий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668764" y="2521573"/>
              <a:ext cx="264992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Кордиант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3" name="Group 36"/>
          <p:cNvGrpSpPr/>
          <p:nvPr/>
        </p:nvGrpSpPr>
        <p:grpSpPr>
          <a:xfrm>
            <a:off x="3632279" y="6983566"/>
            <a:ext cx="2680579" cy="577150"/>
            <a:chOff x="5776475" y="2403866"/>
            <a:chExt cx="2845587" cy="577150"/>
          </a:xfrm>
        </p:grpSpPr>
        <p:sp>
          <p:nvSpPr>
            <p:cNvPr id="164" name="TextBox 163"/>
            <p:cNvSpPr txBox="1"/>
            <p:nvPr/>
          </p:nvSpPr>
          <p:spPr>
            <a:xfrm>
              <a:off x="5776475" y="2403866"/>
              <a:ext cx="284558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торговля </a:t>
              </a:r>
              <a:r>
                <a:rPr lang="ru-RU" sz="1000" b="1" dirty="0" err="1" smtClean="0">
                  <a:latin typeface="Arial Narrow" panose="020B0606020202030204" pitchFamily="34" charset="0"/>
                </a:rPr>
                <a:t>фармпродукцией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815458" y="2642462"/>
              <a:ext cx="1765055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«Р-ФАРМ»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Тева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pic>
        <p:nvPicPr>
          <p:cNvPr id="247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54" y="7013676"/>
            <a:ext cx="178146" cy="17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663" y="8237392"/>
            <a:ext cx="184616" cy="18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64" y="7743847"/>
            <a:ext cx="162811" cy="162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Строитель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50" name="Group 37"/>
          <p:cNvGrpSpPr/>
          <p:nvPr/>
        </p:nvGrpSpPr>
        <p:grpSpPr>
          <a:xfrm>
            <a:off x="732366" y="8915166"/>
            <a:ext cx="2633187" cy="520005"/>
            <a:chOff x="5708195" y="3391262"/>
            <a:chExt cx="2584889" cy="412713"/>
          </a:xfrm>
        </p:grpSpPr>
        <p:sp>
          <p:nvSpPr>
            <p:cNvPr id="152" name="TextBox 151"/>
            <p:cNvSpPr txBox="1"/>
            <p:nvPr/>
          </p:nvSpPr>
          <p:spPr>
            <a:xfrm>
              <a:off x="5713848" y="3391262"/>
              <a:ext cx="2579236" cy="122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Строительство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708195" y="3535274"/>
              <a:ext cx="2366007" cy="2687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</a:t>
              </a:r>
              <a:r>
                <a:rPr lang="ru-RU" sz="1000" dirty="0" smtClean="0">
                  <a:latin typeface="Arial Narrow" panose="020B0606020202030204" pitchFamily="34" charset="0"/>
                </a:rPr>
                <a:t>ГК «ЕКС»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ГлавУКС</a:t>
              </a:r>
              <a:r>
                <a:rPr lang="ru-RU" sz="1000" dirty="0" smtClean="0">
                  <a:latin typeface="Arial Narrow" panose="020B0606020202030204" pitchFamily="34" charset="0"/>
                </a:rPr>
                <a:t> Волга»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1" name="AutoShape 5" descr="Строитель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8" name="Oval 58"/>
          <p:cNvSpPr/>
          <p:nvPr/>
        </p:nvSpPr>
        <p:spPr>
          <a:xfrm>
            <a:off x="369143" y="8915166"/>
            <a:ext cx="265811" cy="259092"/>
          </a:xfrm>
          <a:prstGeom prst="ellipse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AutoShape 2" descr="работы, строительство, ремонт, инструмент, строительство, работа, сооружение, строительство значок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4" descr="работы, строительство, ремонт, инструмент, строительство, работа, сооружение, строительство значок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9" name="AutoShape 2" descr="предупреждение безопасность знак осторожность вывески строительство Дорога скорость Опасность ограничение "/>
          <p:cNvSpPr>
            <a:spLocks noChangeAspect="1" noChangeArrowheads="1"/>
          </p:cNvSpPr>
          <p:nvPr/>
        </p:nvSpPr>
        <p:spPr bwMode="auto">
          <a:xfrm>
            <a:off x="6248400" y="4648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70" name="AutoShape 2" descr="предупреждение безопасность знак осторожность вывески строительство Дорога скорость Опасность ограничение "/>
          <p:cNvSpPr>
            <a:spLocks noChangeAspect="1" noChangeArrowheads="1"/>
          </p:cNvSpPr>
          <p:nvPr/>
        </p:nvSpPr>
        <p:spPr bwMode="auto">
          <a:xfrm>
            <a:off x="6400800" y="4800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04" y="8950226"/>
            <a:ext cx="166825" cy="1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550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124397" y="6197515"/>
            <a:ext cx="2892881" cy="3003543"/>
            <a:chOff x="124394" y="6197515"/>
            <a:chExt cx="2892882" cy="3003543"/>
          </a:xfrm>
        </p:grpSpPr>
        <p:sp>
          <p:nvSpPr>
            <p:cNvPr id="36" name="TextBox 35"/>
            <p:cNvSpPr txBox="1"/>
            <p:nvPr/>
          </p:nvSpPr>
          <p:spPr>
            <a:xfrm>
              <a:off x="301792" y="8800948"/>
              <a:ext cx="27154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Ввод в эксплуатацию жилых домов, построенных населением, тыс. </a:t>
              </a:r>
              <a:r>
                <a:rPr lang="ru-RU" sz="1000" dirty="0" smtClean="0">
                  <a:latin typeface="Arial Narrow" panose="020B0606020202030204" pitchFamily="34" charset="0"/>
                </a:rPr>
                <a:t>кв. м.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394" y="6197515"/>
              <a:ext cx="26917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Жилищное строительство:</a:t>
              </a:r>
              <a:endParaRPr lang="ru-RU" sz="1100" dirty="0">
                <a:latin typeface="Arial Black" panose="020B0A04020102020204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50" t="39276" r="62969" b="57029"/>
            <a:stretch/>
          </p:blipFill>
          <p:spPr bwMode="auto">
            <a:xfrm flipV="1">
              <a:off x="301792" y="9001003"/>
              <a:ext cx="79256" cy="8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Прямая соединительная линия 2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89970" y="148840"/>
            <a:ext cx="5904655" cy="566286"/>
          </a:xfrm>
          <a:prstGeom prst="rect">
            <a:avLst/>
          </a:prstGeom>
          <a:solidFill>
            <a:srgbClr val="00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показатели социально-экономического развития Ярославской области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(консервативный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прогноз)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4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90999" y="847045"/>
            <a:ext cx="3367645" cy="2635224"/>
            <a:chOff x="190999" y="847045"/>
            <a:chExt cx="3367645" cy="2635224"/>
          </a:xfrm>
        </p:grpSpPr>
        <p:sp>
          <p:nvSpPr>
            <p:cNvPr id="8" name="TextBox 7"/>
            <p:cNvSpPr txBox="1"/>
            <p:nvPr/>
          </p:nvSpPr>
          <p:spPr>
            <a:xfrm>
              <a:off x="238504" y="847045"/>
              <a:ext cx="3320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Валовой региональный продукт: </a:t>
              </a:r>
            </a:p>
            <a:p>
              <a:r>
                <a:rPr lang="ru-RU" sz="1100" dirty="0">
                  <a:latin typeface="Arial Black" panose="020B0A04020102020204" pitchFamily="34" charset="0"/>
                </a:rPr>
                <a:t>млрд. руб.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12499" y="3236048"/>
              <a:ext cx="24497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% к предыдущему году в сопоставимых ценах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69" t="21882" r="35627" b="65833"/>
            <a:stretch/>
          </p:blipFill>
          <p:spPr bwMode="auto">
            <a:xfrm rot="156260">
              <a:off x="190999" y="3247710"/>
              <a:ext cx="517549" cy="185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3476911" y="847046"/>
            <a:ext cx="301396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Индекс потребительских цен: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62209" y="3445032"/>
            <a:ext cx="1856574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Труд и занятость: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17279" y="6197515"/>
            <a:ext cx="276229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Уровень жизни населения: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5</a:t>
            </a: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906642636"/>
              </p:ext>
            </p:extLst>
          </p:nvPr>
        </p:nvGraphicFramePr>
        <p:xfrm>
          <a:off x="-126240" y="3684477"/>
          <a:ext cx="3102009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759392" y="4296546"/>
            <a:ext cx="14153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Численность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постоянного населения (среднегодовая),  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  тыс. чел.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87654" y="148838"/>
            <a:ext cx="5489809" cy="566286"/>
          </a:xfrm>
          <a:prstGeom prst="rect">
            <a:avLst/>
          </a:prstGeom>
          <a:solidFill>
            <a:schemeClr val="accent4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задачи бюджетной политики </a:t>
            </a:r>
          </a:p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2021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2023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717381" y="901119"/>
            <a:ext cx="5750219" cy="371638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долгосрочной стабильности и устойчивости областного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Улучшение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условий жизни населения Ярославской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роведение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политики сдерживания роста бюджетных расходов при безусловном исполнении законодательно установленных публично-нормативных и иных социально значимых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эффективности бюджетных расходов и устойчивости бюджета за счет выявления и сокращения неэффективных затрат, концентрации ресурсов на приоритетных направлениях развития и выполнении публичных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спользование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механизмов государственно-частного партнерства, позволяющих привлечь инвестиции и услуги частных компаний для решения задач бюджетной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сферы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казание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поддержки реальному сектору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экономики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тимулирование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инновационного развития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экономики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овышение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открытости бюджетного процесса на областном и муниципальном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уровнях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мероприятий по повышению финансовой грамотности населения Ярославской области, способствующих получению различными категориями населения новых знаний, навыков и установок в сфере финансового поведения человека, ведущих к улучшению благосостояния и повышению качества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жизни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альнейшее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межбюджетных отношений с муниципальными образованиями Ярославской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887654" y="4875177"/>
            <a:ext cx="5489809" cy="5662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Мероприятия по реализации налоговой политики, </a:t>
            </a:r>
            <a:endParaRPr lang="ru-RU" sz="15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планируемые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2021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2023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727656" y="5598650"/>
            <a:ext cx="5750219" cy="3162382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территорий опережающего социально-экономического развития, созданных в моногородах Ярославской области, за счет привлечения потенциальных резидентов, мониторинг и законодательное совершенствование финансовых  форм государственной поддержки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Оказание содействия промышленным предприятиям Ярославской области при реализации программ и проектов, направленных на модернизацию и развитие производства, повышение производительности труда, рост экспортной выручки, в том числе в рамках федеральных программ и национальных проектов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эффективности региональных налоговых льгот, подготовка для рассмотрения предложений по расширению социальных и инвестиционных льгот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работы по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верификации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сведений в отношении объектов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недвижимого имущества для обеспечения полноты формирования налоговой базы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перечня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объектов капитального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строительства, в отношении которых налоговая база при исчислении налога на имущество определяется как  кадастровая стоимость имущества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Разработка изменений в Закон  Ярославской области от 8 ноября 2012 г. № 47-з «О введении на территории Ярославской области патентной системы налогообложения» с целью адаптации налогового законодательства в условиях прекращения действия единого налога на вмененный доход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7" t="35400" r="73326" b="62071"/>
          <a:stretch/>
        </p:blipFill>
        <p:spPr bwMode="auto">
          <a:xfrm>
            <a:off x="74832" y="3184810"/>
            <a:ext cx="707148" cy="26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" name="Диаграмма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848013"/>
              </p:ext>
            </p:extLst>
          </p:nvPr>
        </p:nvGraphicFramePr>
        <p:xfrm>
          <a:off x="0" y="901120"/>
          <a:ext cx="3476912" cy="2722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8" name="Диаграмма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7216715"/>
              </p:ext>
            </p:extLst>
          </p:nvPr>
        </p:nvGraphicFramePr>
        <p:xfrm>
          <a:off x="124397" y="1632248"/>
          <a:ext cx="3505200" cy="124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728420"/>
              </p:ext>
            </p:extLst>
          </p:nvPr>
        </p:nvGraphicFramePr>
        <p:xfrm>
          <a:off x="3558645" y="1087929"/>
          <a:ext cx="2842155" cy="2271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52" name="Диаграмма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765051"/>
              </p:ext>
            </p:extLst>
          </p:nvPr>
        </p:nvGraphicFramePr>
        <p:xfrm>
          <a:off x="2816160" y="6537366"/>
          <a:ext cx="3613248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115404"/>
              </p:ext>
            </p:extLst>
          </p:nvPr>
        </p:nvGraphicFramePr>
        <p:xfrm>
          <a:off x="2884910" y="3831060"/>
          <a:ext cx="3314701" cy="208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57" name="Диаграмма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4296940"/>
              </p:ext>
            </p:extLst>
          </p:nvPr>
        </p:nvGraphicFramePr>
        <p:xfrm>
          <a:off x="74833" y="6620281"/>
          <a:ext cx="2725956" cy="218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59" name="Скругленный прямоугольник 58"/>
          <p:cNvSpPr/>
          <p:nvPr/>
        </p:nvSpPr>
        <p:spPr>
          <a:xfrm>
            <a:off x="1119762" y="8064255"/>
            <a:ext cx="569587" cy="125479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101263" y="7985959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401,8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1119762" y="7793976"/>
            <a:ext cx="513393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119762" y="7722146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395,9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1119762" y="7536904"/>
            <a:ext cx="457941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120503" y="7465074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331,7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1137339" y="7287774"/>
            <a:ext cx="457941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1120503" y="7041430"/>
            <a:ext cx="457941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1123870" y="6790291"/>
            <a:ext cx="457941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119762" y="7209343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333,0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119762" y="6980807"/>
            <a:ext cx="457200" cy="259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321,3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110706" y="6716769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331,5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1" name="Диаграмма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846560"/>
              </p:ext>
            </p:extLst>
          </p:nvPr>
        </p:nvGraphicFramePr>
        <p:xfrm>
          <a:off x="2944416" y="2759309"/>
          <a:ext cx="3150455" cy="3439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64" name="Диаграмма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853158"/>
              </p:ext>
            </p:extLst>
          </p:nvPr>
        </p:nvGraphicFramePr>
        <p:xfrm>
          <a:off x="2995228" y="6755284"/>
          <a:ext cx="3384376" cy="2272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</p:spTree>
    <p:extLst>
      <p:ext uri="{BB962C8B-B14F-4D97-AF65-F5344CB8AC3E}">
        <p14:creationId xmlns:p14="http://schemas.microsoft.com/office/powerpoint/2010/main" val="28115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821173"/>
              </p:ext>
            </p:extLst>
          </p:nvPr>
        </p:nvGraphicFramePr>
        <p:xfrm>
          <a:off x="6483601" y="487395"/>
          <a:ext cx="6278316" cy="4528279"/>
        </p:xfrm>
        <a:graphic>
          <a:graphicData uri="http://schemas.openxmlformats.org/drawingml/2006/table">
            <a:tbl>
              <a:tblPr firstRow="1">
                <a:tableStyleId>{EB9631B5-78F2-41C9-869B-9F39066F8104}</a:tableStyleId>
              </a:tblPr>
              <a:tblGrid>
                <a:gridCol w="3049853"/>
                <a:gridCol w="648333"/>
                <a:gridCol w="688035"/>
                <a:gridCol w="602030"/>
                <a:gridCol w="602030"/>
                <a:gridCol w="688035"/>
              </a:tblGrid>
              <a:tr h="312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доходов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2019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2020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(оценка)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2023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НАЛОГОВЫЕ И НЕНАЛОГОВЫЕ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56 893,3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56 056,4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60 811,4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63 607,4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69 256,1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прибыль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17 876,9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16 260,3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16 274,9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16 292,4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18 117,1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доходы физических лиц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17 814,3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17 569,0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19 233,9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20 214,8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21 528,7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10 205,8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11 494,3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 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122,8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15 596,8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17 789,0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Налог, взимаемый в связи с применением УСН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3 196,5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3 200,8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3 347,5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3 454,6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3 568,6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 smtClean="0">
                          <a:solidFill>
                            <a:srgbClr val="303030"/>
                          </a:solidFill>
                          <a:effectLst/>
                          <a:latin typeface="Arial Narrow" panose="020B0606020202030204" pitchFamily="34" charset="0"/>
                        </a:rPr>
                        <a:t>Налог на профессиональный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303030"/>
                          </a:solidFill>
                          <a:effectLst/>
                          <a:latin typeface="Arial Narrow" panose="020B0606020202030204" pitchFamily="34" charset="0"/>
                        </a:rPr>
                        <a:t> доход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имущество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5 334,4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5 167,0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5 482,6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5 697,9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5 878,0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Транспортный  налог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1 325,3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1 359,6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1 406,9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1 415,1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1 430,7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игорный бизнес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5,6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17,8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262,1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Другие неналоговые доходы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854,6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788,3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714,3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704,3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7737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ПОСТУПЛЕНИЯ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12 038,3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22 959,6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17 659,7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362,1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15 150,6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Дотации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1 532,9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4 621,7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субсидии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3 450,5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8 920,7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9 446,0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9 139,3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10 025,0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Субвенции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2 983,6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4 596,3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4 677,4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4 239,0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4 351,4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Иные межбюджетные трансферты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3 647,8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4 235,4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1 964,0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983,8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774,2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Фонда ЖКХ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372,3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818,7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 smtClean="0">
                          <a:solidFill>
                            <a:srgbClr val="30303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«Фонда развития моногородов»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Доходы от возврата бюджетами и организациями остатков целевых МБТ прошлых лет 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indent="0" algn="l" defTabSz="1279622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Возврат остатков целевых МБТ прошлых лет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79622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-72,2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8523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Поступления от денежных пожертвований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 ВСЕГО ДОХОДОВ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68 931,6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016,0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78 471,1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77 969,5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84 406,7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6410110" y="23936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9970" y="148840"/>
            <a:ext cx="5822800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параметры бюджета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5571" y="3048443"/>
            <a:ext cx="5586762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ДОХОДОВ на 1 человека по ЦФО,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8319" y="6093323"/>
            <a:ext cx="5743856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РАСХОДОВ на 1 человека по ЦФО 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176" y="9288680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40" name="TextBox 1"/>
          <p:cNvSpPr txBox="1"/>
          <p:nvPr/>
        </p:nvSpPr>
        <p:spPr>
          <a:xfrm>
            <a:off x="2964661" y="6348979"/>
            <a:ext cx="3148110" cy="932504"/>
          </a:xfrm>
          <a:prstGeom prst="rect">
            <a:avLst/>
          </a:prstGeom>
        </p:spPr>
        <p:txBody>
          <a:bodyPr wrap="none" lIns="91417" tIns="45709" rIns="91417" bIns="45709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>
                <a:latin typeface="Arial Narrow" panose="020B0606020202030204" pitchFamily="34" charset="0"/>
              </a:rPr>
              <a:t>Рейтинг Ярославской области в ЦФО по расходам</a:t>
            </a:r>
          </a:p>
          <a:p>
            <a:pPr algn="r"/>
            <a:r>
              <a:rPr lang="ru-RU" dirty="0">
                <a:latin typeface="Arial Narrow" panose="020B0606020202030204" pitchFamily="34" charset="0"/>
              </a:rPr>
              <a:t> консолидированного бюджета на душу </a:t>
            </a:r>
            <a:endParaRPr lang="ru-RU" dirty="0" smtClean="0">
              <a:latin typeface="Arial Narrow" panose="020B0606020202030204" pitchFamily="34" charset="0"/>
            </a:endParaRPr>
          </a:p>
          <a:p>
            <a:pPr algn="r"/>
            <a:r>
              <a:rPr lang="ru-RU" dirty="0" smtClean="0">
                <a:latin typeface="Arial Narrow" panose="020B0606020202030204" pitchFamily="34" charset="0"/>
              </a:rPr>
              <a:t>населения</a:t>
            </a:r>
            <a:r>
              <a:rPr lang="ru-RU" sz="1200" dirty="0">
                <a:latin typeface="Arial Narrow" panose="020B0606020202030204" pitchFamily="34" charset="0"/>
              </a:rPr>
              <a:t>: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</a:t>
            </a:r>
            <a:r>
              <a:rPr lang="ru-RU" dirty="0">
                <a:latin typeface="Arial Narrow" panose="020B0606020202030204" pitchFamily="34" charset="0"/>
              </a:rPr>
              <a:t>            </a:t>
            </a:r>
            <a:r>
              <a:rPr lang="ru-RU" dirty="0" smtClean="0">
                <a:latin typeface="Arial Narrow" panose="020B0606020202030204" pitchFamily="34" charset="0"/>
              </a:rPr>
              <a:t>    2017 </a:t>
            </a:r>
            <a:r>
              <a:rPr lang="ru-RU" dirty="0">
                <a:latin typeface="Arial Narrow" panose="020B0606020202030204" pitchFamily="34" charset="0"/>
              </a:rPr>
              <a:t>год – </a:t>
            </a:r>
            <a:r>
              <a:rPr lang="ru-RU" dirty="0" smtClean="0">
                <a:latin typeface="Arial Narrow" panose="020B0606020202030204" pitchFamily="34" charset="0"/>
              </a:rPr>
              <a:t>6 </a:t>
            </a:r>
            <a:r>
              <a:rPr lang="ru-RU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dirty="0">
                <a:latin typeface="Arial Narrow" panose="020B0606020202030204" pitchFamily="34" charset="0"/>
              </a:rPr>
              <a:t>	            </a:t>
            </a:r>
            <a:r>
              <a:rPr lang="ru-RU" dirty="0" smtClean="0">
                <a:latin typeface="Arial Narrow" panose="020B0606020202030204" pitchFamily="34" charset="0"/>
              </a:rPr>
              <a:t>    2018 </a:t>
            </a:r>
            <a:r>
              <a:rPr lang="ru-RU" dirty="0">
                <a:latin typeface="Arial Narrow" panose="020B0606020202030204" pitchFamily="34" charset="0"/>
              </a:rPr>
              <a:t>год – 5</a:t>
            </a:r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dirty="0">
                <a:latin typeface="Arial Narrow" panose="020B0606020202030204" pitchFamily="34" charset="0"/>
              </a:rPr>
              <a:t>	             </a:t>
            </a:r>
            <a:r>
              <a:rPr lang="ru-RU" dirty="0" smtClean="0">
                <a:latin typeface="Arial Narrow" panose="020B0606020202030204" pitchFamily="34" charset="0"/>
              </a:rPr>
              <a:t>   2019 </a:t>
            </a:r>
            <a:r>
              <a:rPr lang="ru-RU" dirty="0">
                <a:latin typeface="Arial Narrow" panose="020B0606020202030204" pitchFamily="34" charset="0"/>
              </a:rPr>
              <a:t>год – </a:t>
            </a:r>
            <a:r>
              <a:rPr lang="ru-RU" dirty="0" smtClean="0">
                <a:latin typeface="Arial Narrow" panose="020B0606020202030204" pitchFamily="34" charset="0"/>
              </a:rPr>
              <a:t>8 </a:t>
            </a:r>
            <a:r>
              <a:rPr lang="ru-RU" dirty="0">
                <a:latin typeface="Arial Narrow" panose="020B0606020202030204" pitchFamily="34" charset="0"/>
              </a:rPr>
              <a:t>место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574022" y="6006557"/>
            <a:ext cx="1368152" cy="36931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900" dirty="0" smtClean="0">
                <a:latin typeface="Arial Black" panose="020B0A04020102020204" pitchFamily="34" charset="0"/>
              </a:rPr>
              <a:t>Безвозмездные поступления</a:t>
            </a:r>
            <a:endParaRPr lang="ru-RU" sz="900" dirty="0">
              <a:latin typeface="Arial Black" panose="020B0A040201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743186" y="148840"/>
            <a:ext cx="5759146" cy="329298"/>
          </a:xfrm>
          <a:prstGeom prst="rect">
            <a:avLst/>
          </a:prstGeom>
          <a:solidFill>
            <a:srgbClr val="FF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Доходы областного бюджета, </a:t>
            </a:r>
            <a:r>
              <a:rPr lang="ru-RU" sz="15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млн.руб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23160"/>
              </p:ext>
            </p:extLst>
          </p:nvPr>
        </p:nvGraphicFramePr>
        <p:xfrm>
          <a:off x="9401454" y="6815231"/>
          <a:ext cx="618576" cy="1828804"/>
        </p:xfrm>
        <a:graphic>
          <a:graphicData uri="http://schemas.openxmlformats.org/drawingml/2006/table">
            <a:tbl>
              <a:tblPr firstRow="1" bandRow="1"/>
              <a:tblGrid>
                <a:gridCol w="618576"/>
              </a:tblGrid>
              <a:tr h="243839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2019 год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2020 год (оценка)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2021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2022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2023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445865" y="487395"/>
            <a:ext cx="772944" cy="292376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algn="ctr"/>
            <a:r>
              <a:rPr lang="ru-RU" sz="1300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96282" y="3349939"/>
            <a:ext cx="1584177" cy="24619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571" y="6348979"/>
            <a:ext cx="1525266" cy="24619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endParaRPr lang="ru-RU" sz="1000" dirty="0" smtClean="0">
              <a:latin typeface="Arial Narrow" panose="020B0606020202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44970" y="6375867"/>
            <a:ext cx="1584177" cy="24619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464600" y="6031744"/>
            <a:ext cx="1224135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Black" panose="020B0A04020102020204" pitchFamily="34" charset="0"/>
              </a:rPr>
              <a:t>Налоговые и неналоговые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58498" y="3340819"/>
            <a:ext cx="286646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100" dirty="0">
                <a:latin typeface="Arial Narrow" panose="020B0606020202030204" pitchFamily="34" charset="0"/>
              </a:rPr>
              <a:t>Рейтинг Ярославской области в ЦФО по доходам</a:t>
            </a:r>
          </a:p>
          <a:p>
            <a:pPr algn="r"/>
            <a:r>
              <a:rPr lang="ru-RU" sz="1100" dirty="0">
                <a:latin typeface="Arial Narrow" panose="020B0606020202030204" pitchFamily="34" charset="0"/>
              </a:rPr>
              <a:t> консолидированного бюджета на душу населения:</a:t>
            </a:r>
          </a:p>
          <a:p>
            <a:r>
              <a:rPr lang="ru-RU" sz="1100" dirty="0">
                <a:latin typeface="Arial Narrow" panose="020B0606020202030204" pitchFamily="34" charset="0"/>
              </a:rPr>
              <a:t>	        </a:t>
            </a:r>
            <a:r>
              <a:rPr lang="ru-RU" sz="1100" dirty="0" smtClean="0">
                <a:latin typeface="Arial Narrow" panose="020B0606020202030204" pitchFamily="34" charset="0"/>
              </a:rPr>
              <a:t>2017 </a:t>
            </a:r>
            <a:r>
              <a:rPr lang="ru-RU" sz="1100" dirty="0">
                <a:latin typeface="Arial Narrow" panose="020B0606020202030204" pitchFamily="34" charset="0"/>
              </a:rPr>
              <a:t>год – </a:t>
            </a:r>
            <a:r>
              <a:rPr lang="ru-RU" sz="1100" dirty="0" smtClean="0">
                <a:latin typeface="Arial Narrow" panose="020B0606020202030204" pitchFamily="34" charset="0"/>
              </a:rPr>
              <a:t>6 </a:t>
            </a:r>
            <a:r>
              <a:rPr lang="ru-RU" sz="1100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sz="1100" dirty="0">
                <a:latin typeface="Arial Narrow" panose="020B0606020202030204" pitchFamily="34" charset="0"/>
              </a:rPr>
              <a:t>	        </a:t>
            </a:r>
            <a:r>
              <a:rPr lang="ru-RU" sz="1100" dirty="0" smtClean="0">
                <a:latin typeface="Arial Narrow" panose="020B0606020202030204" pitchFamily="34" charset="0"/>
              </a:rPr>
              <a:t>2018 </a:t>
            </a:r>
            <a:r>
              <a:rPr lang="ru-RU" sz="1100" dirty="0">
                <a:latin typeface="Arial Narrow" panose="020B0606020202030204" pitchFamily="34" charset="0"/>
              </a:rPr>
              <a:t>год – 6 место</a:t>
            </a:r>
          </a:p>
          <a:p>
            <a:r>
              <a:rPr lang="ru-RU" sz="1100" dirty="0">
                <a:latin typeface="Arial Narrow" panose="020B0606020202030204" pitchFamily="34" charset="0"/>
              </a:rPr>
              <a:t>	        </a:t>
            </a:r>
            <a:r>
              <a:rPr lang="ru-RU" sz="1100" dirty="0" smtClean="0">
                <a:latin typeface="Arial Narrow" panose="020B0606020202030204" pitchFamily="34" charset="0"/>
              </a:rPr>
              <a:t>2019 </a:t>
            </a:r>
            <a:r>
              <a:rPr lang="ru-RU" sz="1100" dirty="0">
                <a:latin typeface="Arial Narrow" panose="020B0606020202030204" pitchFamily="34" charset="0"/>
              </a:rPr>
              <a:t>год – </a:t>
            </a:r>
            <a:r>
              <a:rPr lang="ru-RU" sz="1100" dirty="0" smtClean="0">
                <a:latin typeface="Arial Narrow" panose="020B0606020202030204" pitchFamily="34" charset="0"/>
              </a:rPr>
              <a:t>9 </a:t>
            </a:r>
            <a:r>
              <a:rPr lang="ru-RU" sz="1100" dirty="0">
                <a:latin typeface="Arial Narrow" panose="020B0606020202030204" pitchFamily="34" charset="0"/>
              </a:rPr>
              <a:t>место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7069" y="3340819"/>
            <a:ext cx="197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</a:t>
            </a:r>
            <a:endParaRPr lang="ru-RU" sz="1000" dirty="0" smtClean="0"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Тамбовская </a:t>
            </a:r>
            <a:r>
              <a:rPr lang="ru-RU" sz="1000" dirty="0">
                <a:latin typeface="Arial Narrow" panose="020B0606020202030204" pitchFamily="34" charset="0"/>
              </a:rPr>
              <a:t>область (2) 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Орловская область (3)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Смоленская область (4)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Владимирская область (5)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Воронежская область (6)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Брянская область (7)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Тверская область (8)</a:t>
            </a:r>
          </a:p>
          <a:p>
            <a:pPr lvl="0"/>
            <a:r>
              <a:rPr lang="ru-RU" sz="1000" dirty="0">
                <a:latin typeface="Arial Narrow" panose="020B0606020202030204" pitchFamily="34" charset="0"/>
              </a:rPr>
              <a:t>Рязанская область (9)</a:t>
            </a:r>
            <a:endParaRPr lang="ru-RU" sz="1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44970" y="3340819"/>
            <a:ext cx="16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(10)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Костромская область (11)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Липецкая область (12)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Тульская область (13)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Курская область (14)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область (15)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(18)</a:t>
            </a:r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3100640" y="3529620"/>
            <a:ext cx="419840" cy="1294916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47069" y="6389479"/>
            <a:ext cx="14722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Орловская область (2)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Тамбовская область (3) 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Смоленская область (4)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Владимирская область (5)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Тверская область (6)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Воронежская область (7)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Брянская область (8)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Костромская область (9)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05960" y="6389479"/>
            <a:ext cx="16091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dirty="0">
                <a:latin typeface="Arial Narrow" panose="020B0606020202030204" pitchFamily="34" charset="0"/>
              </a:rPr>
              <a:t>Рязанская область (10)</a:t>
            </a:r>
          </a:p>
          <a:p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(11)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Курская область (12)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Тульская область (13)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Липецкая область (14)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область (15)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(18)</a:t>
            </a: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3060246" y="6709087"/>
            <a:ext cx="748266" cy="1182118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46091"/>
              </p:ext>
            </p:extLst>
          </p:nvPr>
        </p:nvGraphicFramePr>
        <p:xfrm>
          <a:off x="289970" y="5374519"/>
          <a:ext cx="6038822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3" name="Лист" r:id="rId4" imgW="5810289" imgH="657180" progId="Excel.Sheet.8">
                  <p:embed/>
                </p:oleObj>
              </mc:Choice>
              <mc:Fallback>
                <p:oleObj name="Лист" r:id="rId4" imgW="5810289" imgH="6571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9970" y="5374519"/>
                        <a:ext cx="6038822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466163"/>
              </p:ext>
            </p:extLst>
          </p:nvPr>
        </p:nvGraphicFramePr>
        <p:xfrm>
          <a:off x="181844" y="8545730"/>
          <a:ext cx="614047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4" name="Лист" r:id="rId6" imgW="5848378" imgH="743040" progId="Excel.Sheet.8">
                  <p:embed/>
                </p:oleObj>
              </mc:Choice>
              <mc:Fallback>
                <p:oleObj name="Лист" r:id="rId6" imgW="5848378" imgH="74304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1844" y="8545730"/>
                        <a:ext cx="6140473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132018"/>
              </p:ext>
            </p:extLst>
          </p:nvPr>
        </p:nvGraphicFramePr>
        <p:xfrm>
          <a:off x="453330" y="5761330"/>
          <a:ext cx="5966205" cy="2913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4" name="Диаграмма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4988523"/>
              </p:ext>
            </p:extLst>
          </p:nvPr>
        </p:nvGraphicFramePr>
        <p:xfrm>
          <a:off x="640160" y="2928392"/>
          <a:ext cx="5760640" cy="2620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458208"/>
              </p:ext>
            </p:extLst>
          </p:nvPr>
        </p:nvGraphicFramePr>
        <p:xfrm>
          <a:off x="242864" y="800940"/>
          <a:ext cx="6010275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" name="Лист" r:id="rId10" imgW="6010188" imgH="2228850" progId="Excel.Sheet.12">
                  <p:embed/>
                </p:oleObj>
              </mc:Choice>
              <mc:Fallback>
                <p:oleObj name="Лист" r:id="rId10" imgW="6010188" imgH="22288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42864" y="800940"/>
                        <a:ext cx="6010275" cy="222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Диаграмма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4811145"/>
              </p:ext>
            </p:extLst>
          </p:nvPr>
        </p:nvGraphicFramePr>
        <p:xfrm>
          <a:off x="6248872" y="4778676"/>
          <a:ext cx="3600397" cy="4320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57" name="Диаграмма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420799"/>
              </p:ext>
            </p:extLst>
          </p:nvPr>
        </p:nvGraphicFramePr>
        <p:xfrm>
          <a:off x="9403706" y="4618986"/>
          <a:ext cx="4104456" cy="4392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44" name="Прямая со стрелкой 43"/>
          <p:cNvCxnSpPr/>
          <p:nvPr/>
        </p:nvCxnSpPr>
        <p:spPr>
          <a:xfrm flipV="1">
            <a:off x="10001200" y="6472078"/>
            <a:ext cx="690276" cy="46669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10001200" y="6815231"/>
            <a:ext cx="819390" cy="54205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10001200" y="6988650"/>
            <a:ext cx="948505" cy="67760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10001200" y="7143593"/>
            <a:ext cx="1080120" cy="82421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10001200" y="7274572"/>
            <a:ext cx="1380553" cy="1113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 flipV="1">
            <a:off x="8561040" y="6472078"/>
            <a:ext cx="809037" cy="46669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H="1" flipV="1">
            <a:off x="8489033" y="6798161"/>
            <a:ext cx="881046" cy="52929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 flipV="1">
            <a:off x="8273008" y="6988650"/>
            <a:ext cx="1097071" cy="67760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 flipV="1">
            <a:off x="8076667" y="7143593"/>
            <a:ext cx="1293411" cy="84799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 flipV="1">
            <a:off x="7912968" y="7300146"/>
            <a:ext cx="1457111" cy="107807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6837716" y="847144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37714" y="8225224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3" y="-5615"/>
            <a:ext cx="12768127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8112" y="140022"/>
            <a:ext cx="5976664" cy="3292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Сведения о предоставляемых налоговых льготах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743186" y="112853"/>
            <a:ext cx="5759146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Расходы областного бюджета, млн. рублей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7715" y="548949"/>
            <a:ext cx="5202231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основных функций государственных органов: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679290"/>
              </p:ext>
            </p:extLst>
          </p:nvPr>
        </p:nvGraphicFramePr>
        <p:xfrm>
          <a:off x="9170348" y="835261"/>
          <a:ext cx="3456380" cy="4277022"/>
        </p:xfrm>
        <a:graphic>
          <a:graphicData uri="http://schemas.openxmlformats.org/drawingml/2006/table">
            <a:tbl>
              <a:tblPr firstRow="1" lastRow="1">
                <a:tableStyleId>{9D7B26C5-4107-4FEC-AEDC-1716B250A1EF}</a:tableStyleId>
              </a:tblPr>
              <a:tblGrid>
                <a:gridCol w="144017"/>
                <a:gridCol w="288032"/>
                <a:gridCol w="1630768"/>
                <a:gridCol w="464521"/>
                <a:gridCol w="464521"/>
                <a:gridCol w="464521"/>
              </a:tblGrid>
              <a:tr h="1516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Код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Наименование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2023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</a:tr>
              <a:tr h="37256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0100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Общегосударственные вопросы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893,7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417,4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558,9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оборона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615,0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550,9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611,8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экономика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12 426,0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12 161,0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14 270,2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29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0500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Жилищно-коммунальное хозяйство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4 299,5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3 073,4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4 585,5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0600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Охрана окружающей среды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102,7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95,3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1 494,7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0700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Образование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21 272,2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18 282,0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19 482,9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0800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Культура, кинематография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653,3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502,4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680,8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66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0900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Здравоохранение</a:t>
                      </a: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9 579,6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8 336,3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7 201,7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1000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политика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23 580,3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22 007,3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22 860,0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966FF">
                        <a:alpha val="7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Arial Narrow" panose="020B0606020202030204" pitchFamily="34" charset="0"/>
                        </a:rPr>
                        <a:t>1100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Физическая культура и спорт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686,4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468,1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2 535,6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Средства массовой информации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102,3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99,9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111,2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Обслуживание государственного и муниципального долга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207,0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266,5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266,5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032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  <a:alpha val="51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911,7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2 019,3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519,3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644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Условно утвержденные расходы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4 670,0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4 207,4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1644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84 349,3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77 969,5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84 406,8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6753816" y="404912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53816" y="429534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53819" y="454156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3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521910" y="5088633"/>
            <a:ext cx="6104818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государственных программ и </a:t>
            </a:r>
            <a:r>
              <a:rPr lang="ru-RU" sz="1300" dirty="0" smtClean="0">
                <a:latin typeface="Arial Black" panose="020B0A04020102020204" pitchFamily="34" charset="0"/>
              </a:rPr>
              <a:t>непрограммным направлениям </a:t>
            </a:r>
            <a:r>
              <a:rPr lang="ru-RU" sz="1300" dirty="0">
                <a:latin typeface="Arial Black" panose="020B0A04020102020204" pitchFamily="34" charset="0"/>
              </a:rPr>
              <a:t>деятельности:</a:t>
            </a:r>
            <a:endParaRPr lang="ru-RU" sz="13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300231"/>
              </p:ext>
            </p:extLst>
          </p:nvPr>
        </p:nvGraphicFramePr>
        <p:xfrm>
          <a:off x="9281121" y="5606984"/>
          <a:ext cx="3207224" cy="2300608"/>
        </p:xfrm>
        <a:graphic>
          <a:graphicData uri="http://schemas.openxmlformats.org/drawingml/2006/table">
            <a:tbl>
              <a:tblPr firstRow="1" lastRow="1">
                <a:tableStyleId>{6E25E649-3F16-4E02-A733-19D2CDBF48F0}</a:tableStyleId>
              </a:tblPr>
              <a:tblGrid>
                <a:gridCol w="182889"/>
                <a:gridCol w="1512168"/>
                <a:gridCol w="504056"/>
                <a:gridCol w="504056"/>
                <a:gridCol w="504055"/>
              </a:tblGrid>
              <a:tr h="31432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</a:rPr>
                        <a:t>Направления государственных программ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2023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сфера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57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845,4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576,1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53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688,9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66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Инфраструктура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370,3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041,3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781,9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66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CC99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347472"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Эффективное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государственное управление и развитие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территорий</a:t>
                      </a:r>
                      <a:endParaRPr lang="ru-RU" sz="100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584,2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840,0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348,6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Экономика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1020,4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1 373,8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C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algn="l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Условно утвержденные расходы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670,0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207,4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33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1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i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Непрограммные расходы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139,4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821,7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006,2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7C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ru-RU" sz="10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84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349,</a:t>
                      </a:r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77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969,5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84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406,8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1174" y="9284307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502330" y="9292109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37718" y="871766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>
                <a:latin typeface="Arial Black" panose="020B0A04020102020204" pitchFamily="34" charset="0"/>
              </a:rPr>
              <a:t>3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55922" y="8410373"/>
            <a:ext cx="253138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http://budget76.ru/razdely/gosprogrammy/gosprogrammy/pasport-gosprogrammy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26989" y="7896744"/>
            <a:ext cx="407080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000" dirty="0">
                <a:latin typeface="Arial Narrow" panose="020B0606020202030204" pitchFamily="34" charset="0"/>
              </a:rPr>
              <a:t>Подробная информация о Государственных программах Ярославской области доступна на Портале «Открытый бюджет Ярославской области»:</a:t>
            </a:r>
          </a:p>
        </p:txBody>
      </p:sp>
      <p:pic>
        <p:nvPicPr>
          <p:cNvPr id="3148" name="Picture 76" descr="C:\Users\Kosolapova\Desktop\qr-code (1)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336" y="8290579"/>
            <a:ext cx="1145546" cy="11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Прямоугольник 68"/>
          <p:cNvSpPr/>
          <p:nvPr/>
        </p:nvSpPr>
        <p:spPr>
          <a:xfrm>
            <a:off x="190939" y="469320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налогоплательщиков, тыс. руб.: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0064" y="8079036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налоговых льгот, тыс. руб.:</a:t>
            </a:r>
          </a:p>
        </p:txBody>
      </p:sp>
      <p:graphicFrame>
        <p:nvGraphicFramePr>
          <p:cNvPr id="33" name="Диаграмма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739054"/>
              </p:ext>
            </p:extLst>
          </p:nvPr>
        </p:nvGraphicFramePr>
        <p:xfrm>
          <a:off x="4890667" y="5314532"/>
          <a:ext cx="5748422" cy="3156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34" name="Прямая со стрелкой 33"/>
          <p:cNvCxnSpPr/>
          <p:nvPr/>
        </p:nvCxnSpPr>
        <p:spPr>
          <a:xfrm flipV="1">
            <a:off x="7641093" y="7390602"/>
            <a:ext cx="643805" cy="95543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35" name="Прямая со стрелкой 34"/>
          <p:cNvCxnSpPr/>
          <p:nvPr/>
        </p:nvCxnSpPr>
        <p:spPr>
          <a:xfrm flipV="1">
            <a:off x="7641093" y="7604368"/>
            <a:ext cx="732991" cy="10329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36" name="Прямая со стрелкой 35"/>
          <p:cNvCxnSpPr/>
          <p:nvPr/>
        </p:nvCxnSpPr>
        <p:spPr>
          <a:xfrm flipV="1">
            <a:off x="7641097" y="7868320"/>
            <a:ext cx="732991" cy="10329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graphicFrame>
        <p:nvGraphicFramePr>
          <p:cNvPr id="56" name="Диаграмма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632638"/>
              </p:ext>
            </p:extLst>
          </p:nvPr>
        </p:nvGraphicFramePr>
        <p:xfrm>
          <a:off x="5608712" y="1077101"/>
          <a:ext cx="3528392" cy="2972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57" name="Прямая со стрелкой 56"/>
          <p:cNvCxnSpPr/>
          <p:nvPr/>
        </p:nvCxnSpPr>
        <p:spPr>
          <a:xfrm flipV="1">
            <a:off x="7557195" y="3134679"/>
            <a:ext cx="415366" cy="102781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8" name="Прямая со стрелкой 57"/>
          <p:cNvCxnSpPr/>
          <p:nvPr/>
        </p:nvCxnSpPr>
        <p:spPr>
          <a:xfrm flipV="1">
            <a:off x="7557198" y="3431342"/>
            <a:ext cx="425517" cy="98710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60" name="Прямая со стрелкой 59"/>
          <p:cNvCxnSpPr/>
          <p:nvPr/>
        </p:nvCxnSpPr>
        <p:spPr>
          <a:xfrm flipV="1">
            <a:off x="7557198" y="3648584"/>
            <a:ext cx="425517" cy="100634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037301"/>
              </p:ext>
            </p:extLst>
          </p:nvPr>
        </p:nvGraphicFramePr>
        <p:xfrm>
          <a:off x="77006" y="854907"/>
          <a:ext cx="6238875" cy="7127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2" name="Лист" r:id="rId7" imgW="6238990" imgH="7543800" progId="Excel.Sheet.12">
                  <p:embed/>
                </p:oleObj>
              </mc:Choice>
              <mc:Fallback>
                <p:oleObj name="Лист" r:id="rId7" imgW="6238990" imgH="7543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006" y="854907"/>
                        <a:ext cx="6238875" cy="7127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468851"/>
              </p:ext>
            </p:extLst>
          </p:nvPr>
        </p:nvGraphicFramePr>
        <p:xfrm>
          <a:off x="148948" y="8335941"/>
          <a:ext cx="6107836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3" name="Лист" r:id="rId9" imgW="5010156" imgH="1009530" progId="Excel.Sheet.12">
                  <p:embed/>
                </p:oleObj>
              </mc:Choice>
              <mc:Fallback>
                <p:oleObj name="Лист" r:id="rId9" imgW="5010156" imgH="10095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8948" y="8335941"/>
                        <a:ext cx="6107836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475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3" y="-5615"/>
            <a:ext cx="12768127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90974" y="9316370"/>
            <a:ext cx="40517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10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77464" y="9292109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11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5570" y="78390"/>
            <a:ext cx="6056603" cy="32929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Госпрограмма «Развитие здравоохранения в Ярославской области»</a:t>
            </a:r>
            <a:endParaRPr lang="ru-RU" sz="15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572" y="408112"/>
            <a:ext cx="6121602" cy="692475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/>
            <a:r>
              <a:rPr lang="ru-RU" sz="13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Цель госпрограммы </a:t>
            </a:r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– обеспечение доступности медицинской помощи и повышение эффективности медицинских услуг,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о</a:t>
            </a:r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бъемы, виды и качество которых должны соответствовать уровню заболеваемости и потребностям населения</a:t>
            </a:r>
            <a:endParaRPr lang="ru-RU" sz="1300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480165" y="79058"/>
            <a:ext cx="6206308" cy="323143"/>
          </a:xfrm>
          <a:prstGeom prst="rect">
            <a:avLst/>
          </a:prstGeom>
          <a:solidFill>
            <a:srgbClr val="7030A0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Госпрограмма «Развитие образования в Ярославской области»</a:t>
            </a:r>
            <a:endParaRPr lang="ru-RU" sz="15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8411" y="480120"/>
            <a:ext cx="6206308" cy="692475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/>
            <a:r>
              <a:rPr lang="ru-RU" sz="1300" b="1" u="sng" dirty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Цель госпрограммы </a:t>
            </a:r>
            <a:r>
              <a:rPr lang="ru-RU" sz="1300" b="1" u="sng" dirty="0" smtClean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– </a:t>
            </a:r>
            <a:r>
              <a:rPr lang="ru-RU" sz="1300" b="1" dirty="0" smtClean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обеспечение высокого качества регионального образования в соответствии с меняющимися запросами населения и перспективными задачами развития экономики региона</a:t>
            </a:r>
            <a:endParaRPr lang="ru-RU" sz="1300" b="1" dirty="0">
              <a:solidFill>
                <a:schemeClr val="accent4">
                  <a:lumMod val="7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06621" y="3515914"/>
            <a:ext cx="815642" cy="3330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37171" y="3597900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587099" y="9020631"/>
            <a:ext cx="1800200" cy="498717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ПО ГП</a:t>
            </a:r>
          </a:p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21 434,9 млн. руб.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51051"/>
              </p:ext>
            </p:extLst>
          </p:nvPr>
        </p:nvGraphicFramePr>
        <p:xfrm>
          <a:off x="90974" y="1044782"/>
          <a:ext cx="6229004" cy="2707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Скругленный прямоугольник 22"/>
          <p:cNvSpPr/>
          <p:nvPr/>
        </p:nvSpPr>
        <p:spPr>
          <a:xfrm>
            <a:off x="4421974" y="9020631"/>
            <a:ext cx="1800200" cy="499110"/>
          </a:xfrm>
          <a:prstGeom prst="roundRect">
            <a:avLst/>
          </a:prstGeom>
          <a:ln>
            <a:solidFill>
              <a:srgbClr val="AC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rgbClr val="9E4326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rgbClr val="9E4326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14 580,9 млн. руб.</a:t>
            </a:r>
            <a:endParaRPr lang="ru-RU" sz="1400" b="1" dirty="0">
              <a:solidFill>
                <a:srgbClr val="9E4326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754087"/>
              </p:ext>
            </p:extLst>
          </p:nvPr>
        </p:nvGraphicFramePr>
        <p:xfrm>
          <a:off x="122058" y="3748122"/>
          <a:ext cx="6143625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" name="Лист" r:id="rId5" imgW="6143633" imgH="5238810" progId="Excel.Sheet.12">
                  <p:embed/>
                </p:oleObj>
              </mc:Choice>
              <mc:Fallback>
                <p:oleObj name="Лист" r:id="rId5" imgW="6143633" imgH="52388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058" y="3748122"/>
                        <a:ext cx="6143625" cy="523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059660"/>
              </p:ext>
            </p:extLst>
          </p:nvPr>
        </p:nvGraphicFramePr>
        <p:xfrm>
          <a:off x="6520701" y="1277806"/>
          <a:ext cx="6125236" cy="2233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917169"/>
              </p:ext>
            </p:extLst>
          </p:nvPr>
        </p:nvGraphicFramePr>
        <p:xfrm>
          <a:off x="6572605" y="3801678"/>
          <a:ext cx="5991689" cy="5185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7" name="Лист" r:id="rId8" imgW="5791110" imgH="5124330" progId="Excel.Sheet.12">
                  <p:embed/>
                </p:oleObj>
              </mc:Choice>
              <mc:Fallback>
                <p:oleObj name="Лист" r:id="rId8" imgW="5791110" imgH="51243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72605" y="3801678"/>
                        <a:ext cx="5991689" cy="5185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135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2" y="-5615"/>
            <a:ext cx="12768128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12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421531" y="9283308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13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4355" y="120618"/>
            <a:ext cx="6140119" cy="323143"/>
          </a:xfrm>
          <a:prstGeom prst="rect">
            <a:avLst/>
          </a:prstGeom>
          <a:solidFill>
            <a:srgbClr val="7DC571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«Социальная поддержка населения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4355" y="513501"/>
            <a:ext cx="6239414" cy="1215695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Цели госпрограммы: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ыполнение обязательств государства по социальной поддержке граждан;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беспечение потребностей граждан старших возрастов, инвалидов, включая детей-инвалидов, семей и детей в социальном обслуживании;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создание благоприятных условий для жизнедеятельности семьи, функционирования института семьи, рождения детей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36274" y="136509"/>
            <a:ext cx="6206308" cy="323143"/>
          </a:xfrm>
          <a:prstGeom prst="rect">
            <a:avLst/>
          </a:prstGeom>
          <a:solidFill>
            <a:schemeClr val="accent1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Госпрограмма «Развитие культуры в Ярославской области»</a:t>
            </a:r>
            <a:endParaRPr lang="ru-RU" sz="15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88391" y="513501"/>
            <a:ext cx="6239414" cy="180047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Цели госпрограммы: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повышение качества и доступности услуг в сфере культуры, расширение возможностей для духовного развития населения Ярославской области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реализация 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стратегической роли культуры как духовно-нравственного основания для формирования гармонично развитой личности;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повышение 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востребованности услуг организаций культуры и цифровых ресурсов в сфере культуры</a:t>
            </a:r>
          </a:p>
          <a:p>
            <a:pPr marL="285750" indent="-285750" algn="just">
              <a:buFontTx/>
              <a:buChar char="-"/>
            </a:pPr>
            <a:endParaRPr lang="ru-RU" sz="1300" b="1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Tx/>
              <a:buChar char="-"/>
            </a:pPr>
            <a:endParaRPr lang="ru-RU" sz="1300" b="1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8990925"/>
              </p:ext>
            </p:extLst>
          </p:nvPr>
        </p:nvGraphicFramePr>
        <p:xfrm>
          <a:off x="-2106034" y="1184005"/>
          <a:ext cx="6140119" cy="25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608712" y="3982217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946115" y="3183374"/>
            <a:ext cx="662246" cy="3541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436099" y="8982876"/>
            <a:ext cx="1820685" cy="498717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ПО ГП</a:t>
            </a: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14 549,2 млн. руб.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621369" y="8926660"/>
            <a:ext cx="1800161" cy="57607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940,0 млн. руб.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385563"/>
              </p:ext>
            </p:extLst>
          </p:nvPr>
        </p:nvGraphicFramePr>
        <p:xfrm>
          <a:off x="135182" y="4245124"/>
          <a:ext cx="6170176" cy="469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6" name="Лист" r:id="rId5" imgW="5981824" imgH="4553010" progId="Excel.Sheet.12">
                  <p:embed/>
                </p:oleObj>
              </mc:Choice>
              <mc:Fallback>
                <p:oleObj name="Лист" r:id="rId5" imgW="5981824" imgH="4553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182" y="4245124"/>
                        <a:ext cx="6170176" cy="4696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Диаграмма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776389"/>
              </p:ext>
            </p:extLst>
          </p:nvPr>
        </p:nvGraphicFramePr>
        <p:xfrm>
          <a:off x="135182" y="1821610"/>
          <a:ext cx="6121602" cy="2327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155951"/>
              </p:ext>
            </p:extLst>
          </p:nvPr>
        </p:nvGraphicFramePr>
        <p:xfrm>
          <a:off x="6417536" y="1848272"/>
          <a:ext cx="6234908" cy="2074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51986"/>
              </p:ext>
            </p:extLst>
          </p:nvPr>
        </p:nvGraphicFramePr>
        <p:xfrm>
          <a:off x="6536274" y="3905218"/>
          <a:ext cx="6206308" cy="499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7" name="Лист" r:id="rId9" imgW="5991278" imgH="4991220" progId="Excel.Sheet.12">
                  <p:embed/>
                </p:oleObj>
              </mc:Choice>
              <mc:Fallback>
                <p:oleObj name="Лист" r:id="rId9" imgW="5991278" imgH="49912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36274" y="3905218"/>
                        <a:ext cx="6206308" cy="499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03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4" y="-5615"/>
            <a:ext cx="12768126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14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435055" y="9292109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15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5570" y="60724"/>
            <a:ext cx="6139771" cy="5539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«Обеспечение качественными коммунальными услугами населения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335" y="693998"/>
            <a:ext cx="6239414" cy="49242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Цель госпрограммы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– повышение качества и надежности предоставления жилищно-коммунальных услуг населению Ярославской области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00968" y="60724"/>
            <a:ext cx="6250156" cy="32314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Госпрограмма «Развитие дорожного хозяйства в Ярославской области»</a:t>
            </a:r>
            <a:endParaRPr lang="ru-RU" sz="15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0968" y="614700"/>
            <a:ext cx="6239414" cy="47703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Цель госпрограммы </a:t>
            </a:r>
            <a:r>
              <a:rPr lang="ru-RU" sz="1300" b="1" u="sng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–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обеспечение устойчивого функционирования и развития дорожной сети ЯО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657269" y="3676610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092310" y="3517362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20879" y="2976793"/>
            <a:ext cx="1800131" cy="576064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8 966,4 млн. руб.</a:t>
            </a:r>
            <a:endParaRPr lang="ru-RU" sz="1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28192" y="3264825"/>
            <a:ext cx="1800161" cy="50507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2 917,1 млн. руб.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122472"/>
              </p:ext>
            </p:extLst>
          </p:nvPr>
        </p:nvGraphicFramePr>
        <p:xfrm>
          <a:off x="146942" y="3864496"/>
          <a:ext cx="6178794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7" name="Лист" r:id="rId4" imgW="5953190" imgH="5134050" progId="Excel.Sheet.12">
                  <p:embed/>
                </p:oleObj>
              </mc:Choice>
              <mc:Fallback>
                <p:oleObj name="Лист" r:id="rId4" imgW="5953190" imgH="5134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42" y="3864496"/>
                        <a:ext cx="6178794" cy="53285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Диаграмма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885203"/>
              </p:ext>
            </p:extLst>
          </p:nvPr>
        </p:nvGraphicFramePr>
        <p:xfrm>
          <a:off x="232655" y="1147707"/>
          <a:ext cx="6072686" cy="2369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4103"/>
              </p:ext>
            </p:extLst>
          </p:nvPr>
        </p:nvGraphicFramePr>
        <p:xfrm>
          <a:off x="6500969" y="3693008"/>
          <a:ext cx="6154800" cy="5516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8" name="Лист" r:id="rId7" imgW="5877012" imgH="5267430" progId="Excel.Sheet.12">
                  <p:embed/>
                </p:oleObj>
              </mc:Choice>
              <mc:Fallback>
                <p:oleObj name="Лист" r:id="rId7" imgW="5877012" imgH="52674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00969" y="3693008"/>
                        <a:ext cx="6154800" cy="5516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06699"/>
              </p:ext>
            </p:extLst>
          </p:nvPr>
        </p:nvGraphicFramePr>
        <p:xfrm>
          <a:off x="6481099" y="988970"/>
          <a:ext cx="6120917" cy="2281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43911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3" y="-5615"/>
            <a:ext cx="12768127" cy="9586804"/>
          </a:xfrm>
          <a:prstGeom prst="rect">
            <a:avLst/>
          </a:prstGeom>
          <a:noFill/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16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427940" y="9292109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17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35182" y="84871"/>
            <a:ext cx="6049594" cy="3231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«Развитие сельского хозяйства в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473" y="414645"/>
            <a:ext cx="6315702" cy="846363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/>
            <a:r>
              <a:rPr lang="ru-RU" sz="1300" b="1" u="sng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Цель госпрограммы </a:t>
            </a:r>
            <a:r>
              <a:rPr lang="ru-RU" sz="13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– </a:t>
            </a:r>
            <a:r>
              <a:rPr lang="ru-RU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обеспечение эффективного развития аграрной экономики области, повышение конкурентоспособности продукции агропромышленного комплекса, производимой в области, в </a:t>
            </a:r>
            <a:r>
              <a:rPr lang="ru-RU" sz="1200" b="1" dirty="0" smtClean="0">
                <a:solidFill>
                  <a:schemeClr val="accent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рамках</a:t>
            </a:r>
            <a:r>
              <a:rPr lang="ru-RU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вступления России во Всемирную торговую организацию, устойчивое развитие сельских территорий и повышение уровня жизни сельского населения области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477120" y="70952"/>
            <a:ext cx="6239414" cy="5539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«Создание условий для эффективного управления региональными и муниципальными финансами в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0968" y="653908"/>
            <a:ext cx="6239414" cy="49242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Цель госпрограммы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– обеспечение долгосрочной сбалансированности и устойчивости бюджетной системы Ярославской области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417024" y="3850587"/>
            <a:ext cx="1800161" cy="57607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890,0 млн. руб.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580909" y="2640360"/>
            <a:ext cx="648072" cy="173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9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9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800022" y="4296544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384632" y="1704256"/>
            <a:ext cx="1800144" cy="50509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845,1 млн. руб.</a:t>
            </a:r>
            <a:endParaRPr lang="ru-RU" sz="1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2162229"/>
              </p:ext>
            </p:extLst>
          </p:nvPr>
        </p:nvGraphicFramePr>
        <p:xfrm>
          <a:off x="424135" y="1056184"/>
          <a:ext cx="3384377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536922"/>
              </p:ext>
            </p:extLst>
          </p:nvPr>
        </p:nvGraphicFramePr>
        <p:xfrm>
          <a:off x="135182" y="2825194"/>
          <a:ext cx="6170368" cy="6466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6" name="Лист" r:id="rId5" imgW="6305443" imgH="7010280" progId="Excel.Sheet.12">
                  <p:embed/>
                </p:oleObj>
              </mc:Choice>
              <mc:Fallback>
                <p:oleObj name="Лист" r:id="rId5" imgW="6305443" imgH="70102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182" y="2825194"/>
                        <a:ext cx="6170368" cy="64669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990545"/>
              </p:ext>
            </p:extLst>
          </p:nvPr>
        </p:nvGraphicFramePr>
        <p:xfrm>
          <a:off x="6673625" y="4525042"/>
          <a:ext cx="5846403" cy="476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7" name="Лист" r:id="rId7" imgW="5572032" imgH="4543560" progId="Excel.Sheet.12">
                  <p:embed/>
                </p:oleObj>
              </mc:Choice>
              <mc:Fallback>
                <p:oleObj name="Лист" r:id="rId7" imgW="5572032" imgH="45435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73625" y="4525042"/>
                        <a:ext cx="5846403" cy="4767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186068"/>
              </p:ext>
            </p:extLst>
          </p:nvPr>
        </p:nvGraphicFramePr>
        <p:xfrm>
          <a:off x="6502481" y="1146329"/>
          <a:ext cx="6112289" cy="2862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95865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88A45750EF1CA4C9A5D6274012A5A06" ma:contentTypeVersion="16" ma:contentTypeDescription="Создание документа." ma:contentTypeScope="" ma:versionID="5b56b5891c0bfaa3fbbfad49d98de9da">
  <xsd:schema xmlns:xsd="http://www.w3.org/2001/XMLSchema" xmlns:xs="http://www.w3.org/2001/XMLSchema" xmlns:p="http://schemas.microsoft.com/office/2006/metadata/properties" xmlns:ns1="http://schemas.microsoft.com/sharepoint/v3" xmlns:ns2="f07adec3-9edc-4ba9-a947-c557adee0635" xmlns:ns3="e0e05f54-cbf1-4c6c-9b4a-ded4f332edc5" xmlns:ns4="aafbb199-1328-4a0f-94a7-ff9dcc491817" xmlns:ns5="http://schemas.microsoft.com/sharepoint/v3/fields" targetNamespace="http://schemas.microsoft.com/office/2006/metadata/properties" ma:root="true" ma:fieldsID="f5366217b7a7f8e805b6dc09166a4b88" ns1:_="" ns2:_="" ns3:_="" ns4:_="" ns5:_="">
    <xsd:import namespace="http://schemas.microsoft.com/sharepoint/v3"/>
    <xsd:import namespace="f07adec3-9edc-4ba9-a947-c557adee0635"/>
    <xsd:import namespace="e0e05f54-cbf1-4c6c-9b4a-ded4f332edc5"/>
    <xsd:import namespace="aafbb199-1328-4a0f-94a7-ff9dcc491817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3:DocDate" minOccurs="0"/>
                <xsd:element ref="ns4:docType"/>
                <xsd:element ref="ns5:_DCDateCreated" minOccurs="0"/>
                <xsd:element ref="ns1:FirstName" minOccurs="0"/>
                <xsd:element ref="ns4:_x0031__x0020__x0423__x0440__x043e__x0432__x0435__x043d__x044c__x0020__x0432__x043b__x043e__x0436__x0435__x043d__x043d__x043e__x0441__x0442__x0438_" minOccurs="0"/>
                <xsd:element ref="ns4:_x0032__x0020__x0443__x0440__x043e__x0432__x0435__x043d__x044c__x0020__x0433__x0440__x0443__x043f__x043f__x0438__x0440__x043e__x0432__x043a__x0438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rstName" ma:index="12" nillable="true" ma:displayName="Имя" ma:internalName="FirstNam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adec3-9edc-4ba9-a947-c557adee0635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Описание" ma:internalName="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05f54-cbf1-4c6c-9b4a-ded4f332edc5" elementFormDefault="qualified">
    <xsd:import namespace="http://schemas.microsoft.com/office/2006/documentManagement/types"/>
    <xsd:import namespace="http://schemas.microsoft.com/office/infopath/2007/PartnerControls"/>
    <xsd:element name="DocDate" ma:index="9" nillable="true" ma:displayName="Дата документа" ma:default="[today]" ma:format="DateOnly" ma:internalName="Doc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bb199-1328-4a0f-94a7-ff9dcc491817" elementFormDefault="qualified">
    <xsd:import namespace="http://schemas.microsoft.com/office/2006/documentManagement/types"/>
    <xsd:import namespace="http://schemas.microsoft.com/office/infopath/2007/PartnerControls"/>
    <xsd:element name="docType" ma:index="10" ma:displayName="Тип документа" ma:indexed="true" ma:list="{10f0f151-8569-4db7-aa67-2bce480f2f53}" ma:internalName="docType" ma:showField="Title">
      <xsd:simpleType>
        <xsd:restriction base="dms:Lookup"/>
      </xsd:simpleType>
    </xsd:element>
    <xsd:element name="_x0031__x0020__x0423__x0440__x043e__x0432__x0435__x043d__x044c__x0020__x0432__x043b__x043e__x0436__x0435__x043d__x043d__x043e__x0441__x0442__x0438_" ma:index="13" nillable="true" ma:displayName="1 Уровень группировки" ma:list="{72132dc0-dc7b-49ef-93e8-c3b1c6765e36}" ma:internalName="_x0031__x0020__x0423__x0440__x043e__x0432__x0435__x043d__x044c__x0020__x0432__x043b__x043e__x0436__x0435__x043d__x043d__x043e__x0441__x0442__x0438_" ma:readOnly="false" ma:showField="Title">
      <xsd:simpleType>
        <xsd:restriction base="dms:Lookup"/>
      </xsd:simpleType>
    </xsd:element>
    <xsd:element name="_x0032__x0020__x0443__x0440__x043e__x0432__x0435__x043d__x044c__x0020__x0433__x0440__x0443__x043f__x043f__x0438__x0440__x043e__x0432__x043a__x0438_" ma:index="14" nillable="true" ma:displayName="2 Уровень группировки" ma:list="{39c1bbda-82dd-4977-aac4-8f76559b35ed}" ma:internalName="_x0032__x0020__x0443__x0440__x043e__x0432__x0435__x043d__x044c__x0020__x0433__x0440__x0443__x043f__x043f__x0438__x0440__x043e__x0432__x043a__x0438_" ma:readOnly="false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11" nillable="true" ma:displayName="Дата создания" ma:description="Дата создания этого ресурса" ma:format="DateTime" ma:internalName="_DCDateCreat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Date xmlns="e0e05f54-cbf1-4c6c-9b4a-ded4f332edc5">2020-12-29T21:00:00+00:00</DocDate>
    <FirstName xmlns="http://schemas.microsoft.com/sharepoint/v3" xsi:nil="true"/>
    <Description xmlns="f07adec3-9edc-4ba9-a947-c557adee0635" xsi:nil="true"/>
    <docType xmlns="aafbb199-1328-4a0f-94a7-ff9dcc491817">48</docType>
    <_x0031__x0020__x0423__x0440__x043e__x0432__x0435__x043d__x044c__x0020__x0432__x043b__x043e__x0436__x0435__x043d__x043d__x043e__x0441__x0442__x0438_ xmlns="aafbb199-1328-4a0f-94a7-ff9dcc491817">73</_x0031__x0020__x0423__x0440__x043e__x0432__x0435__x043d__x044c__x0020__x0432__x043b__x043e__x0436__x0435__x043d__x043d__x043e__x0441__x0442__x0438_>
    <_x0032__x0020__x0443__x0440__x043e__x0432__x0435__x043d__x044c__x0020__x0433__x0440__x0443__x043f__x043f__x0438__x0440__x043e__x0432__x043a__x0438_ xmlns="aafbb199-1328-4a0f-94a7-ff9dcc491817" xsi:nil="true"/>
    <_DCDateCreated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7C01B880-5599-4D1E-9F32-AC2EDAACA58D}"/>
</file>

<file path=customXml/itemProps2.xml><?xml version="1.0" encoding="utf-8"?>
<ds:datastoreItem xmlns:ds="http://schemas.openxmlformats.org/officeDocument/2006/customXml" ds:itemID="{026AF0FD-FD54-4F6B-B68D-72B9A4C820A8}"/>
</file>

<file path=customXml/itemProps3.xml><?xml version="1.0" encoding="utf-8"?>
<ds:datastoreItem xmlns:ds="http://schemas.openxmlformats.org/officeDocument/2006/customXml" ds:itemID="{88B0437E-93F3-44FC-B811-2C6A5F1FFEE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13548</TotalTime>
  <Words>4576</Words>
  <Application>Microsoft Office PowerPoint</Application>
  <PresentationFormat>A3 (297x420 мм)</PresentationFormat>
  <Paragraphs>967</Paragraphs>
  <Slides>13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Лист</vt:lpstr>
      <vt:lpstr>Microsoft Excel Worksheet</vt:lpstr>
      <vt:lpstr>       БЮДЖЕТ  ДЛЯ  ГРАЖДАН к закону Ярославской области от 22.12.2020 № 100-з «Об областном бюджете на 2021 год и на плановый период 2022 и 2023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Косолапова Ксения Вячеславовна</dc:creator>
  <cp:lastModifiedBy>Жигулина Ирэна Валерьевна</cp:lastModifiedBy>
  <cp:revision>806</cp:revision>
  <cp:lastPrinted>2021-02-02T13:06:06Z</cp:lastPrinted>
  <dcterms:created xsi:type="dcterms:W3CDTF">2018-10-16T09:35:19Z</dcterms:created>
  <dcterms:modified xsi:type="dcterms:W3CDTF">2021-02-02T13:10:42Z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0x010100888A45750EF1CA4C9A5D6274012A5A06</vt:lpwstr>
  </property>
</Properties>
</file>