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diagrams/data1.xml" ContentType="application/vnd.openxmlformats-officedocument.drawingml.diagramData+xml"/>
  <Override PartName="/ppt/diagrams/data14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1.xml" ContentType="application/vnd.openxmlformats-officedocument.drawingml.diagramData+xml"/>
  <Override PartName="/ppt/diagrams/data10.xml" ContentType="application/vnd.openxmlformats-officedocument.drawingml.diagramData+xml"/>
  <Override PartName="/ppt/drawings/drawing1.xml" ContentType="application/vnd.openxmlformats-officedocument.drawingml.chartshapes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4.xml" ContentType="application/vnd.openxmlformats-officedocument.presentationml.slide+xml"/>
  <Override PartName="/ppt/slides/slide5.xml" ContentType="application/vnd.openxmlformats-officedocument.presentationml.slide+xml"/>
  <Override PartName="/ppt/slides/slide8.xml" ContentType="application/vnd.openxmlformats-officedocument.presentationml.slide+xml"/>
  <Override PartName="/ppt/slides/slide21.xml" ContentType="application/vnd.openxmlformats-officedocument.presentationml.slide+xml"/>
  <Override PartName="/ppt/slides/slide1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3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9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1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6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3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7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quickStyle11.xml" ContentType="application/vnd.openxmlformats-officedocument.drawingml.diagramStyle+xml"/>
  <Override PartName="/ppt/diagrams/layout12.xml" ContentType="application/vnd.openxmlformats-officedocument.drawingml.diagramLayout+xml"/>
  <Override PartName="/ppt/diagrams/drawing11.xml" ContentType="application/vnd.ms-office.drawingml.diagramDrawing+xml"/>
  <Override PartName="/ppt/diagrams/quickStyle12.xml" ContentType="application/vnd.openxmlformats-officedocument.drawingml.diagramStyle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1.xml" ContentType="application/vnd.openxmlformats-officedocument.drawingml.diagramLayout+xml"/>
  <Override PartName="/ppt/theme/theme1.xml" ContentType="application/vnd.openxmlformats-officedocument.theme+xml"/>
  <Override PartName="/ppt/diagrams/drawing12.xml" ContentType="application/vnd.ms-office.drawingml.diagramDrawing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layout13.xml" ContentType="application/vnd.openxmlformats-officedocument.drawingml.diagramLayout+xml"/>
  <Override PartName="/ppt/charts/chart51.xml" ContentType="application/vnd.openxmlformats-officedocument.drawingml.chart+xml"/>
  <Override PartName="/ppt/diagrams/colors10.xml" ContentType="application/vnd.openxmlformats-officedocument.drawingml.diagramColors+xml"/>
  <Override PartName="/ppt/charts/chart41.xml" ContentType="application/vnd.openxmlformats-officedocument.drawingml.chart+xml"/>
  <Override PartName="/ppt/charts/chart42.xml" ContentType="application/vnd.openxmlformats-officedocument.drawingml.chart+xml"/>
  <Override PartName="/ppt/charts/chart39.xml" ContentType="application/vnd.openxmlformats-officedocument.drawingml.chart+xml"/>
  <Override PartName="/ppt/charts/chart40.xml" ContentType="application/vnd.openxmlformats-officedocument.drawingml.chart+xml"/>
  <Override PartName="/ppt/diagrams/layout9.xml" ContentType="application/vnd.openxmlformats-officedocument.drawingml.diagramLayout+xml"/>
  <Override PartName="/ppt/diagrams/drawing9.xml" ContentType="application/vnd.ms-office.drawingml.diagramDrawing+xml"/>
  <Override PartName="/ppt/diagrams/colors9.xml" ContentType="application/vnd.openxmlformats-officedocument.drawingml.diagramColors+xml"/>
  <Override PartName="/ppt/diagrams/quickStyle9.xml" ContentType="application/vnd.openxmlformats-officedocument.drawingml.diagramStyle+xml"/>
  <Override PartName="/ppt/charts/chart43.xml" ContentType="application/vnd.openxmlformats-officedocument.drawingml.chart+xml"/>
  <Override PartName="/ppt/charts/chart50.xml" ContentType="application/vnd.openxmlformats-officedocument.drawingml.chart+xml"/>
  <Override PartName="/ppt/charts/chart49.xml" ContentType="application/vnd.openxmlformats-officedocument.drawingml.chart+xml"/>
  <Override PartName="/ppt/diagrams/quickStyle10.xml" ContentType="application/vnd.openxmlformats-officedocument.drawingml.diagramStyle+xml"/>
  <Override PartName="/ppt/diagrams/layout10.xml" ContentType="application/vnd.openxmlformats-officedocument.drawingml.diagramLayout+xml"/>
  <Override PartName="/ppt/charts/chart48.xml" ContentType="application/vnd.openxmlformats-officedocument.drawingml.chart+xml"/>
  <Override PartName="/ppt/charts/chart44.xml" ContentType="application/vnd.openxmlformats-officedocument.drawingml.chart+xml"/>
  <Override PartName="/ppt/charts/chart45.xml" ContentType="application/vnd.openxmlformats-officedocument.drawingml.chart+xml"/>
  <Override PartName="/ppt/charts/chart46.xml" ContentType="application/vnd.openxmlformats-officedocument.drawingml.chart+xml"/>
  <Override PartName="/ppt/charts/chart47.xml" ContentType="application/vnd.openxmlformats-officedocument.drawingml.chart+xml"/>
  <Override PartName="/ppt/diagrams/drawing10.xml" ContentType="application/vnd.ms-office.drawingml.diagramDrawing+xml"/>
  <Override PartName="/ppt/notesMasters/notesMaster1.xml" ContentType="application/vnd.openxmlformats-officedocument.presentationml.notesMaster+xml"/>
  <Override PartName="/ppt/charts/chart53.xml" ContentType="application/vnd.openxmlformats-officedocument.drawingml.chart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charts/chart52.xml" ContentType="application/vnd.openxmlformats-officedocument.drawingml.chart+xml"/>
  <Override PartName="/ppt/charts/chart38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theme/themeOverride1.xml" ContentType="application/vnd.openxmlformats-officedocument.themeOverride+xml"/>
  <Override PartName="/ppt/charts/chart11.xml" ContentType="application/vnd.openxmlformats-officedocument.drawingml.chart+xml"/>
  <Override PartName="/ppt/theme/themeOverride2.xml" ContentType="application/vnd.openxmlformats-officedocument.themeOverride+xml"/>
  <Override PartName="/ppt/charts/chart12.xml" ContentType="application/vnd.openxmlformats-officedocument.drawingml.chart+xml"/>
  <Override PartName="/ppt/diagrams/quickStyle5.xml" ContentType="application/vnd.openxmlformats-officedocument.drawingml.diagramStyle+xml"/>
  <Override PartName="/ppt/diagrams/layout5.xml" ContentType="application/vnd.openxmlformats-officedocument.drawingml.diagramLayout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drawing6.xml" ContentType="application/vnd.ms-office.drawingml.diagramDrawing+xml"/>
  <Override PartName="/ppt/diagrams/colors6.xml" ContentType="application/vnd.openxmlformats-officedocument.drawingml.diagramColors+xml"/>
  <Override PartName="/ppt/diagrams/quickStyle6.xml" ContentType="application/vnd.openxmlformats-officedocument.drawingml.diagramStyle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theme/themeOverride3.xml" ContentType="application/vnd.openxmlformats-officedocument.themeOverride+xml"/>
  <Override PartName="/ppt/diagrams/drawing4.xml" ContentType="application/vnd.ms-office.drawingml.diagramDrawing+xml"/>
  <Override PartName="/ppt/diagrams/drawing2.xml" ContentType="application/vnd.ms-office.drawingml.diagramDrawing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3.xml" ContentType="application/vnd.openxmlformats-officedocument.drawingml.diagramLayout+xml"/>
  <Override PartName="/ppt/diagrams/layout2.xml" ContentType="application/vnd.openxmlformats-officedocument.drawingml.diagramLayout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9.xml" ContentType="application/vnd.openxmlformats-officedocument.drawingml.chart+xml"/>
  <Override PartName="/ppt/charts/chart8.xml" ContentType="application/vnd.openxmlformats-officedocument.drawingml.chart+xml"/>
  <Override PartName="/ppt/charts/chart10.xml" ContentType="application/vnd.openxmlformats-officedocument.drawingml.chart+xml"/>
  <Override PartName="/ppt/diagrams/colors4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4.xml" ContentType="application/vnd.openxmlformats-officedocument.drawingml.diagramLayout+xml"/>
  <Override PartName="/ppt/charts/chart7.xml" ContentType="application/vnd.openxmlformats-officedocument.drawingml.chart+xml"/>
  <Override PartName="/ppt/charts/chart6.xml" ContentType="application/vnd.openxmlformats-officedocument.drawingml.chart+xml"/>
  <Override PartName="/ppt/charts/chart2.xml" ContentType="application/vnd.openxmlformats-officedocument.drawingml.chart+xml"/>
  <Override PartName="/ppt/charts/chart1.xml" ContentType="application/vnd.openxmlformats-officedocument.drawingml.chart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charts/chart4.xml" ContentType="application/vnd.openxmlformats-officedocument.drawingml.char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28.xml" ContentType="application/vnd.openxmlformats-officedocument.drawingml.chart+xml"/>
  <Override PartName="/ppt/charts/chart27.xml" ContentType="application/vnd.openxmlformats-officedocument.drawingml.chart+xml"/>
  <Override PartName="/ppt/charts/chart35.xml" ContentType="application/vnd.openxmlformats-officedocument.drawingml.chart+xml"/>
  <Override PartName="/ppt/charts/chart34.xml" ContentType="application/vnd.openxmlformats-officedocument.drawingml.chart+xml"/>
  <Override PartName="/ppt/charts/chart33.xml" ContentType="application/vnd.openxmlformats-officedocument.drawingml.chart+xml"/>
  <Override PartName="/ppt/charts/chart37.xml" ContentType="application/vnd.openxmlformats-officedocument.drawingml.chart+xml"/>
  <Override PartName="/ppt/charts/chart36.xml" ContentType="application/vnd.openxmlformats-officedocument.drawingml.chart+xml"/>
  <Override PartName="/ppt/charts/chart32.xml" ContentType="application/vnd.openxmlformats-officedocument.drawingml.chart+xml"/>
  <Override PartName="/ppt/charts/chart29.xml" ContentType="application/vnd.openxmlformats-officedocument.drawingml.chart+xml"/>
  <Override PartName="/ppt/charts/chart31.xml" ContentType="application/vnd.openxmlformats-officedocument.drawingml.chart+xml"/>
  <Override PartName="/ppt/charts/chart30.xml" ContentType="application/vnd.openxmlformats-officedocument.drawingml.chart+xml"/>
  <Override PartName="/ppt/charts/chart26.xml" ContentType="application/vnd.openxmlformats-officedocument.drawingml.chart+xml"/>
  <Override PartName="/ppt/charts/chart23.xml" ContentType="application/vnd.openxmlformats-officedocument.drawingml.chart+xml"/>
  <Override PartName="/ppt/charts/chart22.xml" ContentType="application/vnd.openxmlformats-officedocument.drawingml.chart+xml"/>
  <Override PartName="/ppt/charts/chart21.xml" ContentType="application/vnd.openxmlformats-officedocument.drawingml.chart+xml"/>
  <Override PartName="/ppt/diagrams/drawing8.xml" ContentType="application/vnd.ms-office.drawingml.diagramDrawing+xml"/>
  <Override PartName="/ppt/diagrams/colors8.xml" ContentType="application/vnd.openxmlformats-officedocument.drawingml.diagramColors+xml"/>
  <Override PartName="/ppt/diagrams/quickStyle8.xml" ContentType="application/vnd.openxmlformats-officedocument.drawingml.diagramStyle+xml"/>
  <Override PartName="/ppt/diagrams/layout8.xml" ContentType="application/vnd.openxmlformats-officedocument.drawingml.diagramLayou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5.xml" ContentType="application/vnd.openxmlformats-officedocument.drawingml.chart+xml"/>
  <Override PartName="/ppt/charts/chart24.xml" ContentType="application/vnd.openxmlformats-officedocument.drawingml.char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0" r:id="rId2"/>
    <p:sldId id="269" r:id="rId3"/>
    <p:sldId id="258" r:id="rId4"/>
    <p:sldId id="282" r:id="rId5"/>
    <p:sldId id="283" r:id="rId6"/>
    <p:sldId id="259" r:id="rId7"/>
    <p:sldId id="260" r:id="rId8"/>
    <p:sldId id="284" r:id="rId9"/>
    <p:sldId id="285" r:id="rId10"/>
    <p:sldId id="275" r:id="rId11"/>
    <p:sldId id="286" r:id="rId12"/>
    <p:sldId id="287" r:id="rId13"/>
    <p:sldId id="276" r:id="rId14"/>
    <p:sldId id="288" r:id="rId15"/>
    <p:sldId id="277" r:id="rId16"/>
    <p:sldId id="289" r:id="rId17"/>
    <p:sldId id="278" r:id="rId18"/>
    <p:sldId id="292" r:id="rId19"/>
    <p:sldId id="293" r:id="rId20"/>
    <p:sldId id="290" r:id="rId21"/>
    <p:sldId id="291" r:id="rId22"/>
    <p:sldId id="261" r:id="rId23"/>
    <p:sldId id="279" r:id="rId24"/>
    <p:sldId id="281" r:id="rId25"/>
  </p:sldIdLst>
  <p:sldSz cx="12801600" cy="9601200" type="A3"/>
  <p:notesSz cx="6797675" cy="9928225"/>
  <p:defaultTextStyle>
    <a:defPPr>
      <a:defRPr lang="ru-RU"/>
    </a:defPPr>
    <a:lvl1pPr marL="0" algn="l" defTabSz="127962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39811" algn="l" defTabSz="127962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79622" algn="l" defTabSz="127962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19432" algn="l" defTabSz="127962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59243" algn="l" defTabSz="127962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199055" algn="l" defTabSz="127962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38866" algn="l" defTabSz="127962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78677" algn="l" defTabSz="127962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18488" algn="l" defTabSz="127962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663300"/>
    <a:srgbClr val="FF9966"/>
    <a:srgbClr val="FF6600"/>
    <a:srgbClr val="00CC99"/>
    <a:srgbClr val="5F5F5F"/>
    <a:srgbClr val="98B5D8"/>
    <a:srgbClr val="A1E9E7"/>
    <a:srgbClr val="C5C5FF"/>
    <a:srgbClr val="B8F2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29" autoAdjust="0"/>
  </p:normalViewPr>
  <p:slideViewPr>
    <p:cSldViewPr>
      <p:cViewPr>
        <p:scale>
          <a:sx n="78" d="100"/>
          <a:sy n="78" d="100"/>
        </p:scale>
        <p:origin x="-1560" y="12"/>
      </p:cViewPr>
      <p:guideLst>
        <p:guide orient="horz" pos="3024"/>
        <p:guide pos="40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zhigulina\Desktop\&#1041;&#1102;&#1076;&#1078;&#1077;&#1090;%20&#1076;&#1083;&#1103;%20&#1075;&#1088;&#1072;&#1078;&#1076;&#1072;&#1085;\&#1050;%20&#1086;&#1090;&#1095;&#1077;&#1090;&#1091;%20&#1086;&#1073;%20&#1080;&#1089;&#1087;&#1086;&#1083;&#1085;&#1077;&#1085;&#1080;&#1080;%20&#1079;&#1072;%202019\&#1056;&#1072;&#1089;&#1095;&#1077;&#1090;&#1099;\&#1056;&#1072;&#1089;&#1095;&#1077;&#1090;_&#1057;&#1088;&#1077;&#1076;&#1085;&#1077;&#1076;&#1091;&#1096;&#1077;&#1074;&#1099;&#1077;%20&#1076;&#1086;&#1093;&#1086;&#1076;&#1099;%20&#1062;&#1060;&#1054;.xls" TargetMode="External"/><Relationship Id="rId1" Type="http://schemas.openxmlformats.org/officeDocument/2006/relationships/themeOverride" Target="../theme/themeOverride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zhigulina\Desktop\&#1041;&#1102;&#1076;&#1078;&#1077;&#1090;%20&#1076;&#1083;&#1103;%20&#1075;&#1088;&#1072;&#1078;&#1076;&#1072;&#1085;\&#1050;%20&#1086;&#1090;&#1095;&#1077;&#1090;&#1091;%20&#1086;&#1073;%20&#1080;&#1089;&#1087;&#1086;&#1083;&#1085;&#1077;&#1085;&#1080;&#1080;%20&#1079;&#1072;%202019\&#1057;&#1088;&#1077;&#1076;&#1085;&#1077;&#1076;&#1091;&#1096;&#1077;&#1074;&#1099;&#1077;%20&#1088;&#1072;&#1089;&#1093;&#1086;&#1076;&#1099;%20&#1062;&#1060;&#1054;.xls" TargetMode="External"/><Relationship Id="rId1" Type="http://schemas.openxmlformats.org/officeDocument/2006/relationships/themeOverride" Target="../theme/themeOverride2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3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8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1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2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4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5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6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file:///\\depfin-asfr-hw\D\Users2\&#1054;&#1090;&#1076;&#1077;&#1083;%20&#1084;&#1077;&#1090;&#1086;&#1076;&#1086;&#1083;&#1086;&#1075;&#1080;&#1080;\&#1041;&#1070;&#1044;&#1046;&#1045;&#1058;%20&#1044;&#1051;&#1071;%20&#1043;&#1056;&#1040;&#1046;&#1044;&#1040;&#1053;\&#1055;&#1088;&#1086;&#1077;&#1082;&#1090;%20&#1079;&#1072;&#1082;&#1086;&#1085;&#1072;%202019-2021\&#1084;&#1072;&#1090;&#1077;&#1088;&#1080;&#1072;&#1083;&#1099;\&#1072;&#1080;&#1087;%20&#1089;&#1083;&#1072;&#1081;&#1076;.xlsx" TargetMode="Externa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7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8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9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0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1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oleObject" Target="file:///\\depfin-asfr-hw\D\Users2\&#1054;&#1090;&#1076;&#1077;&#1083;%20&#1084;&#1077;&#1090;&#1086;&#1076;&#1086;&#1083;&#1086;&#1075;&#1080;&#1080;\&#1041;&#1070;&#1044;&#1046;&#1045;&#1058;%20&#1044;&#1051;&#1071;%20&#1043;&#1056;&#1040;&#1046;&#1044;&#1040;&#1053;\&#1055;&#1088;&#1086;&#1077;&#1082;&#1090;%20&#1079;&#1072;&#1082;&#1086;&#1085;&#1072;%202019-2021\&#1084;&#1072;&#1090;&#1077;&#1088;&#1080;&#1072;&#1083;&#1099;\&#1072;&#1080;&#1087;%20&#1089;&#1083;&#1072;&#1081;&#1076;.xlsx" TargetMode="External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oleObject" Target="file:///\\depfin-asfr-hw\D\Users2\&#1054;&#1090;&#1076;&#1077;&#1083;%20&#1084;&#1077;&#1090;&#1086;&#1076;&#1086;&#1083;&#1086;&#1075;&#1080;&#1080;\&#1041;&#1070;&#1044;&#1046;&#1045;&#1058;%20&#1044;&#1051;&#1071;%20&#1043;&#1056;&#1040;&#1046;&#1044;&#1040;&#1053;\&#1055;&#1088;&#1086;&#1077;&#1082;&#1090;%20&#1079;&#1072;&#1082;&#1086;&#1085;&#1072;%202019-2021\&#1084;&#1072;&#1090;&#1077;&#1088;&#1080;&#1072;&#1083;&#1099;\&#1072;&#1080;&#1087;%20&#1089;&#1083;&#1072;&#1081;&#1076;.xlsx" TargetMode="External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oleObject" Target="file:///\\depfin-asfr-hw\D\Users2\&#1054;&#1090;&#1076;&#1077;&#1083;%20&#1084;&#1077;&#1090;&#1086;&#1076;&#1086;&#1083;&#1086;&#1075;&#1080;&#1080;\&#1041;&#1070;&#1044;&#1046;&#1045;&#1058;%20&#1044;&#1051;&#1071;%20&#1043;&#1056;&#1040;&#1046;&#1044;&#1040;&#1053;\&#1055;&#1088;&#1086;&#1077;&#1082;&#1090;%20&#1079;&#1072;&#1082;&#1086;&#1085;&#1072;%202019-2021\&#1084;&#1072;&#1090;&#1077;&#1088;&#1080;&#1072;&#1083;&#1099;\&#1072;&#1080;&#1087;%20&#1089;&#1083;&#1072;&#1081;&#1076;.xlsx" TargetMode="External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5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6.xlsx"/></Relationships>
</file>

<file path=ppt/charts/_rels/chart4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35.bin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7.bin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oleObject" Target="file:///\\depfin-asfr-hw\D\Users2\&#1054;&#1090;&#1076;&#1077;&#1083;%20&#1084;&#1077;&#1090;&#1086;&#1076;&#1086;&#1083;&#1086;&#1075;&#1080;&#1080;\&#1041;&#1070;&#1044;&#1046;&#1045;&#1058;%20&#1044;&#1051;&#1071;%20&#1043;&#1056;&#1040;&#1046;&#1044;&#1040;&#1053;\&#1055;&#1088;&#1086;&#1077;&#1082;&#1090;%20&#1079;&#1072;&#1082;&#1086;&#1085;&#1072;%202019-2021\&#1084;&#1072;&#1090;&#1077;&#1088;&#1080;&#1072;&#1083;&#1099;\&#1075;&#1086;&#1089;&#1076;&#1086;&#1083;&#1075;.xls" TargetMode="External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9.xlsx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1.xlsx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2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3.xlsx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0.bin"/></Relationships>
</file>

<file path=ppt/charts/_rels/chart4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5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6.xlsx"/></Relationships>
</file>

<file path=ppt/charts/_rels/chart5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8.xlsx"/></Relationships>
</file>

<file path=ppt/charts/_rels/chart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0.xlsx"/></Relationships>
</file>

<file path=ppt/charts/_rels/chart5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1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Лист1!$D$2:$I$2</c:f>
              <c:strCache>
                <c:ptCount val="1"/>
                <c:pt idx="0">
                  <c:v>2017 год 2018 год 2019 год (оценка) 2020 год (прогноз) 2021 год (прогноз) 2022 год (прогноз)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3"/>
            <c:invertIfNegative val="0"/>
            <c:bubble3D val="0"/>
            <c:spPr>
              <a:pattFill prst="pct10">
                <a:fgClr>
                  <a:schemeClr val="bg1"/>
                </a:fgClr>
                <a:bgClr>
                  <a:schemeClr val="tx2">
                    <a:lumMod val="40000"/>
                    <a:lumOff val="60000"/>
                  </a:schemeClr>
                </a:bgClr>
              </a:pattFill>
            </c:spPr>
          </c:dPt>
          <c:dPt>
            <c:idx val="4"/>
            <c:invertIfNegative val="0"/>
            <c:bubble3D val="0"/>
            <c:spPr>
              <a:pattFill prst="pct10">
                <a:fgClr>
                  <a:schemeClr val="bg1"/>
                </a:fgClr>
                <a:bgClr>
                  <a:schemeClr val="tx2">
                    <a:lumMod val="40000"/>
                    <a:lumOff val="60000"/>
                  </a:schemeClr>
                </a:bgClr>
              </a:pattFill>
            </c:spPr>
          </c:dPt>
          <c:dPt>
            <c:idx val="5"/>
            <c:invertIfNegative val="0"/>
            <c:bubble3D val="0"/>
            <c:spPr>
              <a:pattFill prst="pct10">
                <a:fgClr>
                  <a:schemeClr val="bg1"/>
                </a:fgClr>
                <a:bgClr>
                  <a:schemeClr val="tx2">
                    <a:lumMod val="40000"/>
                    <a:lumOff val="60000"/>
                  </a:schemeClr>
                </a:bgClr>
              </a:pattFill>
            </c:spPr>
          </c:dPt>
          <c:cat>
            <c:strRef>
              <c:f>Лист1!$D$2:$I$2</c:f>
              <c:strCache>
                <c:ptCount val="6"/>
                <c:pt idx="0">
                  <c:v>2017 год</c:v>
                </c:pt>
                <c:pt idx="1">
                  <c:v>2018 год</c:v>
                </c:pt>
                <c:pt idx="2">
                  <c:v>2019 год (оценка)</c:v>
                </c:pt>
                <c:pt idx="3">
                  <c:v>2020 год (прогноз)</c:v>
                </c:pt>
                <c:pt idx="4">
                  <c:v>2021 год (прогноз)</c:v>
                </c:pt>
                <c:pt idx="5">
                  <c:v>2022 год (прогноз)</c:v>
                </c:pt>
              </c:strCache>
            </c:strRef>
          </c:cat>
          <c:val>
            <c:numRef>
              <c:f>Лист1!$D$5:$I$5</c:f>
              <c:numCache>
                <c:formatCode>0.0</c:formatCode>
                <c:ptCount val="6"/>
                <c:pt idx="0">
                  <c:v>510.6</c:v>
                </c:pt>
                <c:pt idx="1">
                  <c:v>562.79999999999995</c:v>
                </c:pt>
                <c:pt idx="2">
                  <c:v>587.79999999999995</c:v>
                </c:pt>
                <c:pt idx="3">
                  <c:v>611.20000000000005</c:v>
                </c:pt>
                <c:pt idx="4">
                  <c:v>635.29999999999995</c:v>
                </c:pt>
                <c:pt idx="5">
                  <c:v>660.9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7904000"/>
        <c:axId val="167905536"/>
      </c:barChart>
      <c:catAx>
        <c:axId val="167904000"/>
        <c:scaling>
          <c:orientation val="minMax"/>
        </c:scaling>
        <c:delete val="0"/>
        <c:axPos val="b"/>
        <c:majorTickMark val="out"/>
        <c:minorTickMark val="none"/>
        <c:tickLblPos val="nextTo"/>
        <c:crossAx val="167905536"/>
        <c:crosses val="autoZero"/>
        <c:auto val="1"/>
        <c:lblAlgn val="ctr"/>
        <c:lblOffset val="100"/>
        <c:noMultiLvlLbl val="0"/>
      </c:catAx>
      <c:valAx>
        <c:axId val="167905536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1679040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2724811248983099E-2"/>
          <c:y val="4.1565128144785142E-2"/>
          <c:w val="0.95727518875101691"/>
          <c:h val="0.7526357524113969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0066FF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66FFCC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9933FF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rgbClr val="FF9966"/>
              </a:solidFill>
              <a:ln>
                <a:solidFill>
                  <a:schemeClr val="bg1"/>
                </a:solidFill>
              </a:ln>
            </c:spPr>
          </c:dPt>
          <c:dPt>
            <c:idx val="6"/>
            <c:bubble3D val="0"/>
            <c:spPr>
              <a:solidFill>
                <a:srgbClr val="6699FF"/>
              </a:solidFill>
              <a:ln>
                <a:solidFill>
                  <a:schemeClr val="bg1"/>
                </a:solidFill>
              </a:ln>
            </c:spPr>
          </c:dPt>
          <c:dPt>
            <c:idx val="7"/>
            <c:bubble3D val="0"/>
            <c:spPr>
              <a:solidFill>
                <a:srgbClr val="FF6699"/>
              </a:solidFill>
              <a:ln>
                <a:solidFill>
                  <a:schemeClr val="bg1"/>
                </a:solidFill>
              </a:ln>
            </c:spPr>
          </c:dPt>
          <c:dPt>
            <c:idx val="8"/>
            <c:bubble3D val="0"/>
            <c:spPr>
              <a:solidFill>
                <a:srgbClr val="00CC99"/>
              </a:solidFill>
              <a:ln>
                <a:solidFill>
                  <a:schemeClr val="bg1"/>
                </a:solidFill>
              </a:ln>
            </c:spPr>
          </c:dPt>
          <c:dPt>
            <c:idx val="9"/>
            <c:bubble3D val="0"/>
            <c:spPr>
              <a:solidFill>
                <a:srgbClr val="9999FF"/>
              </a:solidFill>
              <a:ln>
                <a:solidFill>
                  <a:schemeClr val="bg1"/>
                </a:solidFill>
              </a:ln>
            </c:spPr>
          </c:dPt>
          <c:dPt>
            <c:idx val="11"/>
            <c:bubble3D val="0"/>
            <c:spPr>
              <a:solidFill>
                <a:srgbClr val="FFCC99"/>
              </a:solidFill>
              <a:ln>
                <a:solidFill>
                  <a:schemeClr val="bg1"/>
                </a:solidFill>
              </a:ln>
            </c:spPr>
          </c:dPt>
          <c:dPt>
            <c:idx val="12"/>
            <c:bubble3D val="0"/>
            <c:spPr>
              <a:solidFill>
                <a:srgbClr val="99CCFF"/>
              </a:solidFill>
              <a:ln>
                <a:solidFill>
                  <a:schemeClr val="bg1"/>
                </a:solidFill>
              </a:ln>
            </c:spPr>
          </c:dPt>
          <c:dPt>
            <c:idx val="13"/>
            <c:bubble3D val="0"/>
            <c:spPr>
              <a:solidFill>
                <a:srgbClr val="FF9999"/>
              </a:solidFill>
              <a:ln>
                <a:solidFill>
                  <a:schemeClr val="bg1"/>
                </a:solidFill>
              </a:ln>
            </c:spPr>
          </c:dPt>
          <c:dPt>
            <c:idx val="14"/>
            <c:bubble3D val="0"/>
            <c:spPr>
              <a:solidFill>
                <a:srgbClr val="00FF99"/>
              </a:solidFill>
              <a:ln>
                <a:solidFill>
                  <a:schemeClr val="bg1"/>
                </a:solidFill>
              </a:ln>
            </c:spPr>
          </c:dPt>
          <c:dPt>
            <c:idx val="15"/>
            <c:bubble3D val="0"/>
            <c:spPr>
              <a:solidFill>
                <a:srgbClr val="FF99FF"/>
              </a:solidFill>
              <a:ln>
                <a:solidFill>
                  <a:schemeClr val="bg1"/>
                </a:solidFill>
              </a:ln>
            </c:spPr>
          </c:dPt>
          <c:dPt>
            <c:idx val="17"/>
            <c:bubble3D val="0"/>
            <c:spPr>
              <a:solidFill>
                <a:srgbClr val="CC9900"/>
              </a:solidFill>
              <a:ln>
                <a:solidFill>
                  <a:schemeClr val="bg1"/>
                </a:solidFill>
              </a:ln>
            </c:spPr>
          </c:dPt>
          <c:dLbls>
            <c:dLbl>
              <c:idx val="3"/>
              <c:spPr>
                <a:noFill/>
              </c:spPr>
              <c:txPr>
                <a:bodyPr/>
                <a:lstStyle/>
                <a:p>
                  <a:pPr>
                    <a:defRPr sz="900"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>
                <c:manualLayout>
                  <c:x val="5.2499340657887012E-3"/>
                  <c:y val="1.87058340319089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0"/>
                  <c:y val="-9.96264009962641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9"/>
              <c:delete val="1"/>
            </c:dLbl>
            <c:txPr>
              <a:bodyPr/>
              <a:lstStyle/>
              <a:p>
                <a:pPr>
                  <a:defRPr sz="900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Лист1!$B$3:$B$22</c:f>
              <c:strCache>
                <c:ptCount val="20"/>
                <c:pt idx="0">
                  <c:v>Сельское, лесное хозяйство, охота, рыболовство и рыбоводство</c:v>
                </c:pt>
                <c:pt idx="1">
                  <c:v>Добыча полезных ископаемых</c:v>
                </c:pt>
                <c:pt idx="2">
                  <c:v>Обрабатывающие производства</c:v>
                </c:pt>
                <c:pt idx="3">
                  <c:v>Обеспечение электрической энергией, газом и паром; кондиционирование воздуха</c:v>
                </c:pt>
                <c:pt idx="4">
                  <c:v>Водоснабжение; водоотведение, организация сбора и утилизация отходов, деятельность по ликвидации загрязнений</c:v>
                </c:pt>
                <c:pt idx="5">
                  <c:v>Строительство</c:v>
                </c:pt>
                <c:pt idx="6">
                  <c:v>Торговля оптовая и розничная; ремонт автотранспортных средств и мотоциклов </c:v>
                </c:pt>
                <c:pt idx="7">
                  <c:v>Транспортировка и хранение</c:v>
                </c:pt>
                <c:pt idx="8">
                  <c:v>Деятельность гостиниц и предприятий общественного питания</c:v>
                </c:pt>
                <c:pt idx="9">
                  <c:v>Деятельность в области информации и связи</c:v>
                </c:pt>
                <c:pt idx="10">
                  <c:v>Деятельность финансовая и страховая</c:v>
                </c:pt>
                <c:pt idx="11">
                  <c:v>Деятельность по операциям с недвижимым имуществом</c:v>
                </c:pt>
                <c:pt idx="12">
                  <c:v>Деятельность профессиональная, научная и техническая</c:v>
                </c:pt>
                <c:pt idx="13">
                  <c:v>Деятельность административная и сопутствующие дополнительные услуги</c:v>
                </c:pt>
                <c:pt idx="14">
                  <c:v>Государственное управление и обеспечение военной безопасности; социальное обеспечение</c:v>
                </c:pt>
                <c:pt idx="15">
                  <c:v>Образование</c:v>
                </c:pt>
                <c:pt idx="16">
                  <c:v>Деятельность в области здравоохранения и социальных услуг</c:v>
                </c:pt>
                <c:pt idx="17">
                  <c:v>Деятельность в области культуры, спорта, организации досуга и развлечений</c:v>
                </c:pt>
                <c:pt idx="18">
                  <c:v>Предоставление прочих видов услуг</c:v>
                </c:pt>
                <c:pt idx="19">
                  <c:v>Деятельность домашних хозяйств как работодателей</c:v>
                </c:pt>
              </c:strCache>
            </c:strRef>
          </c:cat>
          <c:val>
            <c:numRef>
              <c:f>Лист1!$C$3:$C$22</c:f>
              <c:numCache>
                <c:formatCode>General</c:formatCode>
                <c:ptCount val="20"/>
                <c:pt idx="0">
                  <c:v>3.7</c:v>
                </c:pt>
                <c:pt idx="1">
                  <c:v>0.1</c:v>
                </c:pt>
                <c:pt idx="2">
                  <c:v>27</c:v>
                </c:pt>
                <c:pt idx="3">
                  <c:v>3.4</c:v>
                </c:pt>
                <c:pt idx="4">
                  <c:v>0.9</c:v>
                </c:pt>
                <c:pt idx="5">
                  <c:v>6.3</c:v>
                </c:pt>
                <c:pt idx="6">
                  <c:v>16.600000000000001</c:v>
                </c:pt>
                <c:pt idx="7">
                  <c:v>12.2</c:v>
                </c:pt>
                <c:pt idx="8">
                  <c:v>0.9</c:v>
                </c:pt>
                <c:pt idx="9">
                  <c:v>2.2999999999999998</c:v>
                </c:pt>
                <c:pt idx="10">
                  <c:v>0.3</c:v>
                </c:pt>
                <c:pt idx="11">
                  <c:v>6.8</c:v>
                </c:pt>
                <c:pt idx="12">
                  <c:v>3</c:v>
                </c:pt>
                <c:pt idx="13">
                  <c:v>2.1</c:v>
                </c:pt>
                <c:pt idx="14">
                  <c:v>5.0999999999999996</c:v>
                </c:pt>
                <c:pt idx="15">
                  <c:v>3.4</c:v>
                </c:pt>
                <c:pt idx="16">
                  <c:v>4.2</c:v>
                </c:pt>
                <c:pt idx="17">
                  <c:v>1.2</c:v>
                </c:pt>
                <c:pt idx="18">
                  <c:v>0.6</c:v>
                </c:pt>
                <c:pt idx="19">
                  <c:v>0</c:v>
                </c:pt>
              </c:numCache>
            </c:numRef>
          </c:val>
        </c:ser>
        <c:ser>
          <c:idx val="1"/>
          <c:order val="1"/>
          <c:dPt>
            <c:idx val="0"/>
            <c:bubble3D val="0"/>
            <c:spPr>
              <a:solidFill>
                <a:srgbClr val="0066FF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66FFCC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9933FF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rgbClr val="FF9966"/>
              </a:solidFill>
              <a:ln>
                <a:solidFill>
                  <a:schemeClr val="bg1"/>
                </a:solidFill>
              </a:ln>
            </c:spPr>
          </c:dPt>
          <c:dPt>
            <c:idx val="6"/>
            <c:bubble3D val="0"/>
            <c:spPr>
              <a:solidFill>
                <a:srgbClr val="6699FF"/>
              </a:solidFill>
              <a:ln>
                <a:solidFill>
                  <a:schemeClr val="bg1"/>
                </a:solidFill>
              </a:ln>
            </c:spPr>
          </c:dPt>
          <c:dPt>
            <c:idx val="7"/>
            <c:bubble3D val="0"/>
            <c:spPr>
              <a:solidFill>
                <a:srgbClr val="FF6699"/>
              </a:solidFill>
              <a:ln>
                <a:solidFill>
                  <a:schemeClr val="bg1"/>
                </a:solidFill>
              </a:ln>
            </c:spPr>
          </c:dPt>
          <c:dPt>
            <c:idx val="8"/>
            <c:bubble3D val="0"/>
            <c:spPr>
              <a:solidFill>
                <a:srgbClr val="00CC99"/>
              </a:solidFill>
              <a:ln>
                <a:solidFill>
                  <a:schemeClr val="bg1"/>
                </a:solidFill>
              </a:ln>
            </c:spPr>
          </c:dPt>
          <c:dPt>
            <c:idx val="9"/>
            <c:bubble3D val="0"/>
            <c:spPr>
              <a:solidFill>
                <a:srgbClr val="9999FF"/>
              </a:solidFill>
              <a:ln>
                <a:solidFill>
                  <a:schemeClr val="bg1"/>
                </a:solidFill>
              </a:ln>
            </c:spPr>
          </c:dPt>
          <c:dPt>
            <c:idx val="11"/>
            <c:bubble3D val="0"/>
            <c:spPr>
              <a:solidFill>
                <a:srgbClr val="FFCC99"/>
              </a:solidFill>
              <a:ln>
                <a:solidFill>
                  <a:schemeClr val="bg1"/>
                </a:solidFill>
              </a:ln>
            </c:spPr>
          </c:dPt>
          <c:dPt>
            <c:idx val="12"/>
            <c:bubble3D val="0"/>
            <c:spPr>
              <a:solidFill>
                <a:srgbClr val="99CCFF"/>
              </a:solidFill>
              <a:ln>
                <a:solidFill>
                  <a:schemeClr val="bg1"/>
                </a:solidFill>
              </a:ln>
            </c:spPr>
          </c:dPt>
          <c:dPt>
            <c:idx val="13"/>
            <c:bubble3D val="0"/>
            <c:spPr>
              <a:solidFill>
                <a:srgbClr val="FF9999"/>
              </a:solidFill>
              <a:ln>
                <a:solidFill>
                  <a:schemeClr val="bg1"/>
                </a:solidFill>
              </a:ln>
            </c:spPr>
          </c:dPt>
          <c:dPt>
            <c:idx val="14"/>
            <c:bubble3D val="0"/>
            <c:spPr>
              <a:solidFill>
                <a:srgbClr val="00FF99"/>
              </a:solidFill>
              <a:ln>
                <a:solidFill>
                  <a:schemeClr val="bg1"/>
                </a:solidFill>
              </a:ln>
            </c:spPr>
          </c:dPt>
          <c:dPt>
            <c:idx val="15"/>
            <c:bubble3D val="0"/>
            <c:spPr>
              <a:solidFill>
                <a:srgbClr val="FF99FF"/>
              </a:solidFill>
              <a:ln>
                <a:solidFill>
                  <a:schemeClr val="bg1"/>
                </a:solidFill>
              </a:ln>
            </c:spPr>
          </c:dPt>
          <c:dPt>
            <c:idx val="17"/>
            <c:bubble3D val="0"/>
            <c:spPr>
              <a:solidFill>
                <a:srgbClr val="CC9900"/>
              </a:solidFill>
              <a:ln>
                <a:solidFill>
                  <a:schemeClr val="bg1"/>
                </a:solidFill>
              </a:ln>
            </c:spPr>
          </c:dPt>
          <c:dLbls>
            <c:dLbl>
              <c:idx val="18"/>
              <c:layout>
                <c:manualLayout>
                  <c:x val="-3.1301181689883501E-3"/>
                  <c:y val="-1.59559291391865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9"/>
              <c:delete val="1"/>
            </c:dLbl>
            <c:txPr>
              <a:bodyPr/>
              <a:lstStyle/>
              <a:p>
                <a:pPr>
                  <a:defRPr sz="900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Лист1!$B$3:$B$22</c:f>
              <c:strCache>
                <c:ptCount val="20"/>
                <c:pt idx="0">
                  <c:v>Сельское, лесное хозяйство, охота, рыболовство и рыбоводство</c:v>
                </c:pt>
                <c:pt idx="1">
                  <c:v>Добыча полезных ископаемых</c:v>
                </c:pt>
                <c:pt idx="2">
                  <c:v>Обрабатывающие производства</c:v>
                </c:pt>
                <c:pt idx="3">
                  <c:v>Обеспечение электрической энергией, газом и паром; кондиционирование воздуха</c:v>
                </c:pt>
                <c:pt idx="4">
                  <c:v>Водоснабжение; водоотведение, организация сбора и утилизация отходов, деятельность по ликвидации загрязнений</c:v>
                </c:pt>
                <c:pt idx="5">
                  <c:v>Строительство</c:v>
                </c:pt>
                <c:pt idx="6">
                  <c:v>Торговля оптовая и розничная; ремонт автотранспортных средств и мотоциклов </c:v>
                </c:pt>
                <c:pt idx="7">
                  <c:v>Транспортировка и хранение</c:v>
                </c:pt>
                <c:pt idx="8">
                  <c:v>Деятельность гостиниц и предприятий общественного питания</c:v>
                </c:pt>
                <c:pt idx="9">
                  <c:v>Деятельность в области информации и связи</c:v>
                </c:pt>
                <c:pt idx="10">
                  <c:v>Деятельность финансовая и страховая</c:v>
                </c:pt>
                <c:pt idx="11">
                  <c:v>Деятельность по операциям с недвижимым имуществом</c:v>
                </c:pt>
                <c:pt idx="12">
                  <c:v>Деятельность профессиональная, научная и техническая</c:v>
                </c:pt>
                <c:pt idx="13">
                  <c:v>Деятельность административная и сопутствующие дополнительные услуги</c:v>
                </c:pt>
                <c:pt idx="14">
                  <c:v>Государственное управление и обеспечение военной безопасности; социальное обеспечение</c:v>
                </c:pt>
                <c:pt idx="15">
                  <c:v>Образование</c:v>
                </c:pt>
                <c:pt idx="16">
                  <c:v>Деятельность в области здравоохранения и социальных услуг</c:v>
                </c:pt>
                <c:pt idx="17">
                  <c:v>Деятельность в области культуры, спорта, организации досуга и развлечений</c:v>
                </c:pt>
                <c:pt idx="18">
                  <c:v>Предоставление прочих видов услуг</c:v>
                </c:pt>
                <c:pt idx="19">
                  <c:v>Деятельность домашних хозяйств как работодателей</c:v>
                </c:pt>
              </c:strCache>
            </c:strRef>
          </c:cat>
          <c:val>
            <c:numRef>
              <c:f>Лист1!$D$3:$D$22</c:f>
              <c:numCache>
                <c:formatCode>General</c:formatCode>
                <c:ptCount val="20"/>
                <c:pt idx="0">
                  <c:v>3.1</c:v>
                </c:pt>
                <c:pt idx="1">
                  <c:v>0.1</c:v>
                </c:pt>
                <c:pt idx="2">
                  <c:v>27.4</c:v>
                </c:pt>
                <c:pt idx="3">
                  <c:v>4.0999999999999996</c:v>
                </c:pt>
                <c:pt idx="4">
                  <c:v>0.9</c:v>
                </c:pt>
                <c:pt idx="5">
                  <c:v>6.2</c:v>
                </c:pt>
                <c:pt idx="6">
                  <c:v>15.9</c:v>
                </c:pt>
                <c:pt idx="7">
                  <c:v>12.4</c:v>
                </c:pt>
                <c:pt idx="8">
                  <c:v>0.9</c:v>
                </c:pt>
                <c:pt idx="9">
                  <c:v>2.6</c:v>
                </c:pt>
                <c:pt idx="10">
                  <c:v>0.3</c:v>
                </c:pt>
                <c:pt idx="11">
                  <c:v>6.7</c:v>
                </c:pt>
                <c:pt idx="12">
                  <c:v>2.5</c:v>
                </c:pt>
                <c:pt idx="13">
                  <c:v>2.2999999999999998</c:v>
                </c:pt>
                <c:pt idx="14">
                  <c:v>5.0999999999999996</c:v>
                </c:pt>
                <c:pt idx="15">
                  <c:v>3.4</c:v>
                </c:pt>
                <c:pt idx="16">
                  <c:v>4.3</c:v>
                </c:pt>
                <c:pt idx="17">
                  <c:v>1.4</c:v>
                </c:pt>
                <c:pt idx="18">
                  <c:v>0.4</c:v>
                </c:pt>
                <c:pt idx="19">
                  <c:v>0</c:v>
                </c:pt>
              </c:numCache>
            </c:numRef>
          </c:val>
        </c:ser>
        <c:ser>
          <c:idx val="2"/>
          <c:order val="2"/>
          <c:dPt>
            <c:idx val="0"/>
            <c:bubble3D val="0"/>
            <c:spPr>
              <a:solidFill>
                <a:srgbClr val="0066FF"/>
              </a:solidFill>
            </c:spPr>
          </c:dPt>
          <c:dPt>
            <c:idx val="2"/>
            <c:bubble3D val="0"/>
            <c:spPr>
              <a:solidFill>
                <a:srgbClr val="66FFCC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9933FF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rgbClr val="FF9966"/>
              </a:solidFill>
              <a:ln>
                <a:solidFill>
                  <a:schemeClr val="bg1"/>
                </a:solidFill>
              </a:ln>
            </c:spPr>
          </c:dPt>
          <c:dPt>
            <c:idx val="6"/>
            <c:bubble3D val="0"/>
            <c:spPr>
              <a:solidFill>
                <a:srgbClr val="6699FF"/>
              </a:solidFill>
              <a:ln>
                <a:solidFill>
                  <a:schemeClr val="bg1"/>
                </a:solidFill>
              </a:ln>
            </c:spPr>
          </c:dPt>
          <c:dPt>
            <c:idx val="7"/>
            <c:bubble3D val="0"/>
            <c:spPr>
              <a:solidFill>
                <a:srgbClr val="FF6699"/>
              </a:solidFill>
              <a:ln>
                <a:solidFill>
                  <a:schemeClr val="bg1"/>
                </a:solidFill>
              </a:ln>
            </c:spPr>
          </c:dPt>
          <c:dPt>
            <c:idx val="8"/>
            <c:bubble3D val="0"/>
            <c:spPr>
              <a:solidFill>
                <a:srgbClr val="00CC99"/>
              </a:solidFill>
              <a:ln>
                <a:solidFill>
                  <a:schemeClr val="bg1"/>
                </a:solidFill>
              </a:ln>
            </c:spPr>
          </c:dPt>
          <c:dPt>
            <c:idx val="9"/>
            <c:bubble3D val="0"/>
            <c:spPr>
              <a:solidFill>
                <a:srgbClr val="9999FF"/>
              </a:solidFill>
              <a:ln>
                <a:solidFill>
                  <a:schemeClr val="bg1"/>
                </a:solidFill>
              </a:ln>
            </c:spPr>
          </c:dPt>
          <c:dPt>
            <c:idx val="11"/>
            <c:bubble3D val="0"/>
            <c:spPr>
              <a:solidFill>
                <a:srgbClr val="FFCC99"/>
              </a:solidFill>
              <a:ln>
                <a:solidFill>
                  <a:schemeClr val="bg1"/>
                </a:solidFill>
              </a:ln>
            </c:spPr>
          </c:dPt>
          <c:dPt>
            <c:idx val="12"/>
            <c:bubble3D val="0"/>
            <c:spPr>
              <a:solidFill>
                <a:srgbClr val="99CCFF"/>
              </a:solidFill>
              <a:ln>
                <a:solidFill>
                  <a:schemeClr val="bg1"/>
                </a:solidFill>
              </a:ln>
            </c:spPr>
          </c:dPt>
          <c:dPt>
            <c:idx val="13"/>
            <c:bubble3D val="0"/>
            <c:spPr>
              <a:solidFill>
                <a:srgbClr val="FF9999"/>
              </a:solidFill>
              <a:ln>
                <a:solidFill>
                  <a:schemeClr val="bg1"/>
                </a:solidFill>
              </a:ln>
            </c:spPr>
          </c:dPt>
          <c:dPt>
            <c:idx val="14"/>
            <c:bubble3D val="0"/>
            <c:spPr>
              <a:solidFill>
                <a:srgbClr val="00FF99"/>
              </a:solidFill>
              <a:ln>
                <a:solidFill>
                  <a:schemeClr val="bg1"/>
                </a:solidFill>
              </a:ln>
            </c:spPr>
          </c:dPt>
          <c:dPt>
            <c:idx val="15"/>
            <c:bubble3D val="0"/>
            <c:spPr>
              <a:solidFill>
                <a:srgbClr val="FF99FF"/>
              </a:solidFill>
              <a:ln>
                <a:solidFill>
                  <a:schemeClr val="bg1"/>
                </a:solidFill>
              </a:ln>
            </c:spPr>
          </c:dPt>
          <c:dPt>
            <c:idx val="17"/>
            <c:bubble3D val="0"/>
            <c:spPr>
              <a:solidFill>
                <a:srgbClr val="CC9900"/>
              </a:solidFill>
              <a:ln>
                <a:solidFill>
                  <a:schemeClr val="bg1"/>
                </a:solidFill>
              </a:ln>
            </c:spPr>
          </c:dPt>
          <c:dLbls>
            <c:dLbl>
              <c:idx val="18"/>
              <c:layout>
                <c:manualLayout>
                  <c:x val="-2.6249670328943506E-3"/>
                  <c:y val="-1.53072217565051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9"/>
              <c:delete val="1"/>
            </c:dLbl>
            <c:txPr>
              <a:bodyPr/>
              <a:lstStyle/>
              <a:p>
                <a:pPr>
                  <a:defRPr sz="900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Лист1!$B$3:$B$22</c:f>
              <c:strCache>
                <c:ptCount val="20"/>
                <c:pt idx="0">
                  <c:v>Сельское, лесное хозяйство, охота, рыболовство и рыбоводство</c:v>
                </c:pt>
                <c:pt idx="1">
                  <c:v>Добыча полезных ископаемых</c:v>
                </c:pt>
                <c:pt idx="2">
                  <c:v>Обрабатывающие производства</c:v>
                </c:pt>
                <c:pt idx="3">
                  <c:v>Обеспечение электрической энергией, газом и паром; кондиционирование воздуха</c:v>
                </c:pt>
                <c:pt idx="4">
                  <c:v>Водоснабжение; водоотведение, организация сбора и утилизация отходов, деятельность по ликвидации загрязнений</c:v>
                </c:pt>
                <c:pt idx="5">
                  <c:v>Строительство</c:v>
                </c:pt>
                <c:pt idx="6">
                  <c:v>Торговля оптовая и розничная; ремонт автотранспортных средств и мотоциклов </c:v>
                </c:pt>
                <c:pt idx="7">
                  <c:v>Транспортировка и хранение</c:v>
                </c:pt>
                <c:pt idx="8">
                  <c:v>Деятельность гостиниц и предприятий общественного питания</c:v>
                </c:pt>
                <c:pt idx="9">
                  <c:v>Деятельность в области информации и связи</c:v>
                </c:pt>
                <c:pt idx="10">
                  <c:v>Деятельность финансовая и страховая</c:v>
                </c:pt>
                <c:pt idx="11">
                  <c:v>Деятельность по операциям с недвижимым имуществом</c:v>
                </c:pt>
                <c:pt idx="12">
                  <c:v>Деятельность профессиональная, научная и техническая</c:v>
                </c:pt>
                <c:pt idx="13">
                  <c:v>Деятельность административная и сопутствующие дополнительные услуги</c:v>
                </c:pt>
                <c:pt idx="14">
                  <c:v>Государственное управление и обеспечение военной безопасности; социальное обеспечение</c:v>
                </c:pt>
                <c:pt idx="15">
                  <c:v>Образование</c:v>
                </c:pt>
                <c:pt idx="16">
                  <c:v>Деятельность в области здравоохранения и социальных услуг</c:v>
                </c:pt>
                <c:pt idx="17">
                  <c:v>Деятельность в области культуры, спорта, организации досуга и развлечений</c:v>
                </c:pt>
                <c:pt idx="18">
                  <c:v>Предоставление прочих видов услуг</c:v>
                </c:pt>
                <c:pt idx="19">
                  <c:v>Деятельность домашних хозяйств как работодателей</c:v>
                </c:pt>
              </c:strCache>
            </c:strRef>
          </c:cat>
          <c:val>
            <c:numRef>
              <c:f>Лист1!$E$3:$E$22</c:f>
              <c:numCache>
                <c:formatCode>General</c:formatCode>
                <c:ptCount val="20"/>
                <c:pt idx="0">
                  <c:v>3.2</c:v>
                </c:pt>
                <c:pt idx="1">
                  <c:v>0.1</c:v>
                </c:pt>
                <c:pt idx="2">
                  <c:v>28.9</c:v>
                </c:pt>
                <c:pt idx="3">
                  <c:v>3.1</c:v>
                </c:pt>
                <c:pt idx="4">
                  <c:v>1</c:v>
                </c:pt>
                <c:pt idx="5">
                  <c:v>5.2</c:v>
                </c:pt>
                <c:pt idx="6">
                  <c:v>16.100000000000001</c:v>
                </c:pt>
                <c:pt idx="7">
                  <c:v>12.6</c:v>
                </c:pt>
                <c:pt idx="8">
                  <c:v>0.8</c:v>
                </c:pt>
                <c:pt idx="9">
                  <c:v>2.4</c:v>
                </c:pt>
                <c:pt idx="10">
                  <c:v>0.3</c:v>
                </c:pt>
                <c:pt idx="11">
                  <c:v>6.2</c:v>
                </c:pt>
                <c:pt idx="12">
                  <c:v>2.7</c:v>
                </c:pt>
                <c:pt idx="13">
                  <c:v>2.1</c:v>
                </c:pt>
                <c:pt idx="14">
                  <c:v>4.9000000000000004</c:v>
                </c:pt>
                <c:pt idx="15">
                  <c:v>3.5</c:v>
                </c:pt>
                <c:pt idx="16">
                  <c:v>5</c:v>
                </c:pt>
                <c:pt idx="17">
                  <c:v>1.4</c:v>
                </c:pt>
                <c:pt idx="18">
                  <c:v>0.5</c:v>
                </c:pt>
                <c:pt idx="1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2.3321097964637404E-2"/>
          <c:y val="5.0925925925925923E-2"/>
          <c:w val="0.95335780407072523"/>
          <c:h val="0.8981481481481481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CC99"/>
            </a:solidFill>
          </c:spPr>
          <c:invertIfNegative val="0"/>
          <c:dPt>
            <c:idx val="9"/>
            <c:invertIfNegative val="0"/>
            <c:bubble3D val="0"/>
            <c:spPr>
              <a:pattFill prst="openDmnd">
                <a:fgClr>
                  <a:schemeClr val="bg1"/>
                </a:fgClr>
                <a:bgClr>
                  <a:srgbClr val="00CC99"/>
                </a:bgClr>
              </a:pattFill>
            </c:spPr>
          </c:dPt>
          <c:val>
            <c:numRef>
              <c:f>Таблица!$R$19:$AI$19</c:f>
              <c:numCache>
                <c:formatCode>General</c:formatCode>
                <c:ptCount val="18"/>
                <c:pt idx="0">
                  <c:v>38.299999999999997</c:v>
                </c:pt>
                <c:pt idx="1">
                  <c:v>47</c:v>
                </c:pt>
                <c:pt idx="2">
                  <c:v>44.9</c:v>
                </c:pt>
                <c:pt idx="3">
                  <c:v>47.5</c:v>
                </c:pt>
                <c:pt idx="4">
                  <c:v>46.8</c:v>
                </c:pt>
                <c:pt idx="5">
                  <c:v>48.9</c:v>
                </c:pt>
                <c:pt idx="6">
                  <c:v>50.7</c:v>
                </c:pt>
                <c:pt idx="7">
                  <c:v>52.4</c:v>
                </c:pt>
                <c:pt idx="8">
                  <c:v>52.7</c:v>
                </c:pt>
                <c:pt idx="9">
                  <c:v>55.4</c:v>
                </c:pt>
                <c:pt idx="10">
                  <c:v>44.5</c:v>
                </c:pt>
                <c:pt idx="11">
                  <c:v>56.3</c:v>
                </c:pt>
                <c:pt idx="12">
                  <c:v>55.3</c:v>
                </c:pt>
                <c:pt idx="13">
                  <c:v>54</c:v>
                </c:pt>
                <c:pt idx="14">
                  <c:v>62.3</c:v>
                </c:pt>
                <c:pt idx="15">
                  <c:v>67.900000000000006</c:v>
                </c:pt>
                <c:pt idx="16">
                  <c:v>81.5</c:v>
                </c:pt>
                <c:pt idx="17">
                  <c:v>170.2</c:v>
                </c:pt>
              </c:numCache>
            </c:numRef>
          </c:val>
        </c:ser>
        <c:ser>
          <c:idx val="1"/>
          <c:order val="1"/>
          <c:spPr>
            <a:solidFill>
              <a:srgbClr val="99CCFF"/>
            </a:solidFill>
          </c:spPr>
          <c:invertIfNegative val="0"/>
          <c:dPt>
            <c:idx val="9"/>
            <c:invertIfNegative val="0"/>
            <c:bubble3D val="0"/>
            <c:spPr>
              <a:pattFill prst="diagBrick">
                <a:fgClr>
                  <a:schemeClr val="bg1"/>
                </a:fgClr>
                <a:bgClr>
                  <a:schemeClr val="accent5">
                    <a:lumMod val="60000"/>
                    <a:lumOff val="40000"/>
                  </a:schemeClr>
                </a:bgClr>
              </a:pattFill>
            </c:spPr>
          </c:dPt>
          <c:val>
            <c:numRef>
              <c:f>Таблица!$R$20:$AI$20</c:f>
              <c:numCache>
                <c:formatCode>General</c:formatCode>
                <c:ptCount val="18"/>
                <c:pt idx="0">
                  <c:v>45.8</c:v>
                </c:pt>
                <c:pt idx="1">
                  <c:v>51</c:v>
                </c:pt>
                <c:pt idx="2">
                  <c:v>52.7</c:v>
                </c:pt>
                <c:pt idx="3">
                  <c:v>52.2</c:v>
                </c:pt>
                <c:pt idx="4">
                  <c:v>52.1</c:v>
                </c:pt>
                <c:pt idx="5">
                  <c:v>58.2</c:v>
                </c:pt>
                <c:pt idx="6">
                  <c:v>54.8</c:v>
                </c:pt>
                <c:pt idx="7">
                  <c:v>56.7</c:v>
                </c:pt>
                <c:pt idx="8">
                  <c:v>57</c:v>
                </c:pt>
                <c:pt idx="9">
                  <c:v>62.2</c:v>
                </c:pt>
                <c:pt idx="10">
                  <c:v>55.8</c:v>
                </c:pt>
                <c:pt idx="11">
                  <c:v>65.400000000000006</c:v>
                </c:pt>
                <c:pt idx="12">
                  <c:v>61.8</c:v>
                </c:pt>
                <c:pt idx="13">
                  <c:v>59.3</c:v>
                </c:pt>
                <c:pt idx="14">
                  <c:v>73.2</c:v>
                </c:pt>
                <c:pt idx="15">
                  <c:v>84.2</c:v>
                </c:pt>
                <c:pt idx="16">
                  <c:v>89.5</c:v>
                </c:pt>
                <c:pt idx="17">
                  <c:v>190.8</c:v>
                </c:pt>
              </c:numCache>
            </c:numRef>
          </c:val>
        </c:ser>
        <c:ser>
          <c:idx val="2"/>
          <c:order val="2"/>
          <c:spPr>
            <a:solidFill>
              <a:srgbClr val="CCCCFF"/>
            </a:solidFill>
          </c:spPr>
          <c:invertIfNegative val="0"/>
          <c:dPt>
            <c:idx val="9"/>
            <c:invertIfNegative val="0"/>
            <c:bubble3D val="0"/>
            <c:spPr>
              <a:pattFill prst="diagBrick">
                <a:fgClr>
                  <a:schemeClr val="bg1"/>
                </a:fgClr>
                <a:bgClr>
                  <a:schemeClr val="accent4">
                    <a:lumMod val="40000"/>
                    <a:lumOff val="60000"/>
                  </a:schemeClr>
                </a:bgClr>
              </a:pattFill>
            </c:spPr>
          </c:dPt>
          <c:val>
            <c:numRef>
              <c:f>Таблица!$R$21:$AI$21</c:f>
              <c:numCache>
                <c:formatCode>General</c:formatCode>
                <c:ptCount val="18"/>
                <c:pt idx="0">
                  <c:v>51.1</c:v>
                </c:pt>
                <c:pt idx="1">
                  <c:v>53.7</c:v>
                </c:pt>
                <c:pt idx="2">
                  <c:v>56</c:v>
                </c:pt>
                <c:pt idx="3">
                  <c:v>57.3</c:v>
                </c:pt>
                <c:pt idx="4">
                  <c:v>57.4</c:v>
                </c:pt>
                <c:pt idx="5">
                  <c:v>61</c:v>
                </c:pt>
                <c:pt idx="6">
                  <c:v>61.9</c:v>
                </c:pt>
                <c:pt idx="7">
                  <c:v>63.1</c:v>
                </c:pt>
                <c:pt idx="8">
                  <c:v>63.8</c:v>
                </c:pt>
                <c:pt idx="9">
                  <c:v>65.099999999999994</c:v>
                </c:pt>
                <c:pt idx="10">
                  <c:v>65.8</c:v>
                </c:pt>
                <c:pt idx="11">
                  <c:v>66.400000000000006</c:v>
                </c:pt>
                <c:pt idx="12">
                  <c:v>68.099999999999994</c:v>
                </c:pt>
                <c:pt idx="13">
                  <c:v>69.2</c:v>
                </c:pt>
                <c:pt idx="14">
                  <c:v>79.599999999999994</c:v>
                </c:pt>
                <c:pt idx="15">
                  <c:v>83.6</c:v>
                </c:pt>
                <c:pt idx="16">
                  <c:v>97.3</c:v>
                </c:pt>
                <c:pt idx="17">
                  <c:v>209.4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048704"/>
        <c:axId val="101050240"/>
      </c:barChart>
      <c:catAx>
        <c:axId val="1010487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050240"/>
        <c:crosses val="autoZero"/>
        <c:auto val="1"/>
        <c:lblAlgn val="ctr"/>
        <c:lblOffset val="100"/>
        <c:noMultiLvlLbl val="0"/>
      </c:catAx>
      <c:valAx>
        <c:axId val="1010502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104870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2.1200998149670365E-2"/>
          <c:y val="5.1187276272199191E-2"/>
          <c:w val="0.94063721509076781"/>
          <c:h val="0.9208319248037042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CC99"/>
            </a:solidFill>
          </c:spPr>
          <c:invertIfNegative val="0"/>
          <c:dPt>
            <c:idx val="10"/>
            <c:invertIfNegative val="0"/>
            <c:bubble3D val="0"/>
            <c:spPr>
              <a:pattFill prst="diagBrick">
                <a:fgClr>
                  <a:schemeClr val="bg1"/>
                </a:fgClr>
                <a:bgClr>
                  <a:srgbClr val="00CC99"/>
                </a:bgClr>
              </a:pattFill>
            </c:spPr>
          </c:dPt>
          <c:val>
            <c:numRef>
              <c:f>Таблица!$N$29:$AE$29</c:f>
              <c:numCache>
                <c:formatCode>General</c:formatCode>
                <c:ptCount val="18"/>
                <c:pt idx="0">
                  <c:v>38.9</c:v>
                </c:pt>
                <c:pt idx="1">
                  <c:v>51</c:v>
                </c:pt>
                <c:pt idx="2">
                  <c:v>47.3</c:v>
                </c:pt>
                <c:pt idx="3">
                  <c:v>49.3</c:v>
                </c:pt>
                <c:pt idx="4">
                  <c:v>46.3</c:v>
                </c:pt>
                <c:pt idx="5">
                  <c:v>49</c:v>
                </c:pt>
                <c:pt idx="6">
                  <c:v>49</c:v>
                </c:pt>
                <c:pt idx="7">
                  <c:v>49.2</c:v>
                </c:pt>
                <c:pt idx="8">
                  <c:v>46.4</c:v>
                </c:pt>
                <c:pt idx="9">
                  <c:v>48.7</c:v>
                </c:pt>
                <c:pt idx="10">
                  <c:v>54.9</c:v>
                </c:pt>
                <c:pt idx="11">
                  <c:v>53.1</c:v>
                </c:pt>
                <c:pt idx="12">
                  <c:v>58.5</c:v>
                </c:pt>
                <c:pt idx="13">
                  <c:v>57.7</c:v>
                </c:pt>
                <c:pt idx="14">
                  <c:v>61.6</c:v>
                </c:pt>
                <c:pt idx="15">
                  <c:v>67</c:v>
                </c:pt>
                <c:pt idx="16">
                  <c:v>83.5</c:v>
                </c:pt>
                <c:pt idx="17">
                  <c:v>170</c:v>
                </c:pt>
              </c:numCache>
            </c:numRef>
          </c:val>
        </c:ser>
        <c:ser>
          <c:idx val="1"/>
          <c:order val="1"/>
          <c:spPr>
            <a:solidFill>
              <a:srgbClr val="33CCFF"/>
            </a:solidFill>
          </c:spPr>
          <c:invertIfNegative val="0"/>
          <c:dPt>
            <c:idx val="10"/>
            <c:invertIfNegative val="0"/>
            <c:bubble3D val="0"/>
            <c:spPr>
              <a:pattFill prst="diagBrick">
                <a:fgClr>
                  <a:schemeClr val="bg1"/>
                </a:fgClr>
                <a:bgClr>
                  <a:srgbClr val="33CCFF"/>
                </a:bgClr>
              </a:pattFill>
            </c:spPr>
          </c:dPt>
          <c:val>
            <c:numRef>
              <c:f>Таблица!$N$30:$AE$30</c:f>
              <c:numCache>
                <c:formatCode>General</c:formatCode>
                <c:ptCount val="18"/>
                <c:pt idx="0" formatCode="#,##0.0">
                  <c:v>43.2</c:v>
                </c:pt>
                <c:pt idx="1">
                  <c:v>51.9</c:v>
                </c:pt>
                <c:pt idx="2" formatCode="#,##0.0">
                  <c:v>49.6</c:v>
                </c:pt>
                <c:pt idx="3">
                  <c:v>51.7</c:v>
                </c:pt>
                <c:pt idx="4">
                  <c:v>51.4</c:v>
                </c:pt>
                <c:pt idx="5">
                  <c:v>53</c:v>
                </c:pt>
                <c:pt idx="6">
                  <c:v>55.3</c:v>
                </c:pt>
                <c:pt idx="7">
                  <c:v>52.4</c:v>
                </c:pt>
                <c:pt idx="8">
                  <c:v>52.9</c:v>
                </c:pt>
                <c:pt idx="9">
                  <c:v>53.9</c:v>
                </c:pt>
                <c:pt idx="10">
                  <c:v>60.3</c:v>
                </c:pt>
                <c:pt idx="11">
                  <c:v>58.1</c:v>
                </c:pt>
                <c:pt idx="12">
                  <c:v>59.8</c:v>
                </c:pt>
                <c:pt idx="13">
                  <c:v>63.9</c:v>
                </c:pt>
                <c:pt idx="14">
                  <c:v>68.3</c:v>
                </c:pt>
                <c:pt idx="15">
                  <c:v>72.8</c:v>
                </c:pt>
                <c:pt idx="16">
                  <c:v>93.8</c:v>
                </c:pt>
                <c:pt idx="17">
                  <c:v>185.9</c:v>
                </c:pt>
              </c:numCache>
            </c:numRef>
          </c:val>
        </c:ser>
        <c:ser>
          <c:idx val="2"/>
          <c:order val="2"/>
          <c:spPr>
            <a:solidFill>
              <a:srgbClr val="CCCCFF"/>
            </a:solidFill>
          </c:spPr>
          <c:invertIfNegative val="0"/>
          <c:dPt>
            <c:idx val="10"/>
            <c:invertIfNegative val="0"/>
            <c:bubble3D val="0"/>
            <c:spPr>
              <a:pattFill prst="diagBrick">
                <a:fgClr>
                  <a:schemeClr val="bg1"/>
                </a:fgClr>
                <a:bgClr>
                  <a:srgbClr val="CCCCFF"/>
                </a:bgClr>
              </a:pattFill>
            </c:spPr>
          </c:dPt>
          <c:val>
            <c:numRef>
              <c:f>Таблица!$N$31:$AE$31</c:f>
              <c:numCache>
                <c:formatCode>General</c:formatCode>
                <c:ptCount val="18"/>
                <c:pt idx="0">
                  <c:v>49.6</c:v>
                </c:pt>
                <c:pt idx="1">
                  <c:v>56.1</c:v>
                </c:pt>
                <c:pt idx="2">
                  <c:v>56.4</c:v>
                </c:pt>
                <c:pt idx="3">
                  <c:v>56.7</c:v>
                </c:pt>
                <c:pt idx="4">
                  <c:v>57.1</c:v>
                </c:pt>
                <c:pt idx="5">
                  <c:v>60.2</c:v>
                </c:pt>
                <c:pt idx="6">
                  <c:v>60.3</c:v>
                </c:pt>
                <c:pt idx="7">
                  <c:v>61.1</c:v>
                </c:pt>
                <c:pt idx="8">
                  <c:v>62.8</c:v>
                </c:pt>
                <c:pt idx="9">
                  <c:v>63.5</c:v>
                </c:pt>
                <c:pt idx="10">
                  <c:v>65.7</c:v>
                </c:pt>
                <c:pt idx="11">
                  <c:v>68.099999999999994</c:v>
                </c:pt>
                <c:pt idx="12">
                  <c:v>69.099999999999994</c:v>
                </c:pt>
                <c:pt idx="13">
                  <c:v>69.8</c:v>
                </c:pt>
                <c:pt idx="14">
                  <c:v>80.2</c:v>
                </c:pt>
                <c:pt idx="15">
                  <c:v>82.5</c:v>
                </c:pt>
                <c:pt idx="16">
                  <c:v>107.1</c:v>
                </c:pt>
                <c:pt idx="17">
                  <c:v>213.6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0510464"/>
        <c:axId val="110512000"/>
      </c:barChart>
      <c:catAx>
        <c:axId val="110510464"/>
        <c:scaling>
          <c:orientation val="minMax"/>
        </c:scaling>
        <c:delete val="1"/>
        <c:axPos val="b"/>
        <c:majorTickMark val="out"/>
        <c:minorTickMark val="none"/>
        <c:tickLblPos val="nextTo"/>
        <c:crossAx val="110512000"/>
        <c:crosses val="autoZero"/>
        <c:auto val="1"/>
        <c:lblAlgn val="ctr"/>
        <c:lblOffset val="100"/>
        <c:noMultiLvlLbl val="0"/>
      </c:catAx>
      <c:valAx>
        <c:axId val="1105120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05104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диаграмма!$A$3</c:f>
              <c:strCache>
                <c:ptCount val="1"/>
                <c:pt idx="0">
                  <c:v>Доходы бюджета 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5194681861348529E-2"/>
                  <c:y val="9.9132602735591494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0892687559354226E-2"/>
                  <c:y val="9.9132602735591494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4691358024691357E-2"/>
                  <c:y val="1.321768036474553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4691358024691357E-2"/>
                  <c:y val="9.9132602735591494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8993352326685659E-2"/>
                  <c:y val="1.32174201741871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диаграмма!$B$1:$E$2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диаграмма!$B$3:$E$3</c:f>
              <c:numCache>
                <c:formatCode>#,##0</c:formatCode>
                <c:ptCount val="4"/>
                <c:pt idx="0">
                  <c:v>53248.67</c:v>
                </c:pt>
                <c:pt idx="1">
                  <c:v>57937.1</c:v>
                </c:pt>
                <c:pt idx="2">
                  <c:v>65948.149999999994</c:v>
                </c:pt>
                <c:pt idx="3">
                  <c:v>68931.600000000006</c:v>
                </c:pt>
              </c:numCache>
            </c:numRef>
          </c:val>
        </c:ser>
        <c:ser>
          <c:idx val="1"/>
          <c:order val="1"/>
          <c:tx>
            <c:strRef>
              <c:f>диаграмма!$A$4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диаграмма!$B$1:$E$2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диаграмма!$B$4:$E$4</c:f>
            </c:numRef>
          </c:val>
        </c:ser>
        <c:ser>
          <c:idx val="2"/>
          <c:order val="2"/>
          <c:tx>
            <c:strRef>
              <c:f>диаграмма!$A$5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диаграмма!$B$1:$E$2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диаграмма!$B$5:$E$5</c:f>
            </c:numRef>
          </c:val>
        </c:ser>
        <c:ser>
          <c:idx val="3"/>
          <c:order val="3"/>
          <c:tx>
            <c:strRef>
              <c:f>диаграмма!$A$6</c:f>
              <c:strCache>
                <c:ptCount val="1"/>
                <c:pt idx="0">
                  <c:v>Расходы бюджета 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0892687559354226E-2"/>
                  <c:y val="9.9132602735591494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792022792022793E-2"/>
                  <c:y val="9.9132602735591494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4691358024691357E-2"/>
                  <c:y val="9.9132602735591494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4691358024691357E-2"/>
                  <c:y val="9.9132602735591494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4188034188034191E-2"/>
                  <c:y val="9.9132602735591494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диаграмма!$B$1:$E$2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диаграмма!$B$6:$E$6</c:f>
              <c:numCache>
                <c:formatCode>#,##0</c:formatCode>
                <c:ptCount val="4"/>
                <c:pt idx="0">
                  <c:v>57736.07</c:v>
                </c:pt>
                <c:pt idx="1">
                  <c:v>60089.29</c:v>
                </c:pt>
                <c:pt idx="2">
                  <c:v>67138.53</c:v>
                </c:pt>
                <c:pt idx="3">
                  <c:v>69805</c:v>
                </c:pt>
              </c:numCache>
            </c:numRef>
          </c:val>
        </c:ser>
        <c:ser>
          <c:idx val="4"/>
          <c:order val="4"/>
          <c:tx>
            <c:strRef>
              <c:f>диаграмма!$A$7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1.9826520547118299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9826780737676658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993352326685661E-3"/>
                  <c:y val="1.9826520547118299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7986704653371322E-3"/>
                  <c:y val="2.3131200828863042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8993352326685661E-3"/>
                  <c:y val="1.9826520547118299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диаграмма!$B$1:$E$2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диаграмма!$B$7:$E$7</c:f>
              <c:numCache>
                <c:formatCode>#,##0</c:formatCode>
                <c:ptCount val="4"/>
                <c:pt idx="0">
                  <c:v>-4487.3999999999996</c:v>
                </c:pt>
                <c:pt idx="1">
                  <c:v>-2152.19</c:v>
                </c:pt>
                <c:pt idx="2">
                  <c:v>-1190.3800000000001</c:v>
                </c:pt>
                <c:pt idx="3">
                  <c:v>-873.4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8225152"/>
        <c:axId val="178227072"/>
      </c:barChart>
      <c:catAx>
        <c:axId val="178225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crossAx val="178227072"/>
        <c:crosses val="autoZero"/>
        <c:auto val="1"/>
        <c:lblAlgn val="ctr"/>
        <c:lblOffset val="100"/>
        <c:noMultiLvlLbl val="0"/>
      </c:catAx>
      <c:valAx>
        <c:axId val="178227072"/>
        <c:scaling>
          <c:orientation val="minMax"/>
          <c:max val="70000"/>
          <c:min val="-10000"/>
        </c:scaling>
        <c:delete val="0"/>
        <c:axPos val="l"/>
        <c:numFmt formatCode="#,##0" sourceLinked="1"/>
        <c:majorTickMark val="out"/>
        <c:minorTickMark val="none"/>
        <c:tickLblPos val="nextTo"/>
        <c:crossAx val="178225152"/>
        <c:crosses val="autoZero"/>
        <c:crossBetween val="between"/>
        <c:majorUnit val="20000"/>
      </c:valAx>
      <c:spPr>
        <a:noFill/>
        <a:ln w="25400">
          <a:noFill/>
        </a:ln>
      </c:spPr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757930303742776"/>
          <c:y val="6.57047782789318E-2"/>
          <c:w val="0.56484139392514443"/>
          <c:h val="0.5092277495532127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66FFFF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FF66CC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99CC00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9999FF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rgbClr val="00CC99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rgbClr val="FFCC66"/>
              </a:solidFill>
              <a:ln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-8.6299892125134836E-3"/>
                  <c:y val="-1.335559031358645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1.0787486515641856E-2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Лист2!$M$2:$M$7</c:f>
              <c:strCache>
                <c:ptCount val="6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Налог, взимаемый в связи с применением УСН</c:v>
                </c:pt>
                <c:pt idx="4">
                  <c:v>Налог на имущество</c:v>
                </c:pt>
                <c:pt idx="5">
                  <c:v>Прочие налоговые и неналоговые доходы</c:v>
                </c:pt>
              </c:strCache>
            </c:strRef>
          </c:cat>
          <c:val>
            <c:numRef>
              <c:f>Лист2!$N$2:$N$7</c:f>
              <c:numCache>
                <c:formatCode>#,##0</c:formatCode>
                <c:ptCount val="6"/>
                <c:pt idx="0">
                  <c:v>10288511</c:v>
                </c:pt>
                <c:pt idx="1">
                  <c:v>13034109</c:v>
                </c:pt>
                <c:pt idx="2">
                  <c:v>9853265</c:v>
                </c:pt>
                <c:pt idx="3">
                  <c:v>1804663</c:v>
                </c:pt>
                <c:pt idx="4">
                  <c:v>7284243</c:v>
                </c:pt>
                <c:pt idx="5">
                  <c:v>1133016</c:v>
                </c:pt>
              </c:numCache>
            </c:numRef>
          </c:val>
        </c:ser>
        <c:ser>
          <c:idx val="1"/>
          <c:order val="1"/>
          <c:dPt>
            <c:idx val="0"/>
            <c:bubble3D val="0"/>
            <c:spPr>
              <a:solidFill>
                <a:srgbClr val="66FFFF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FF66CC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99CC00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9999FF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rgbClr val="00CC99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rgbClr val="FFCC66"/>
              </a:solidFill>
              <a:ln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4.3149946062567418E-3"/>
                  <c:y val="1.335559031358649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8.6299892125134836E-3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Лист2!$M$2:$M$7</c:f>
              <c:strCache>
                <c:ptCount val="6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Налог, взимаемый в связи с применением УСН</c:v>
                </c:pt>
                <c:pt idx="4">
                  <c:v>Налог на имущество</c:v>
                </c:pt>
                <c:pt idx="5">
                  <c:v>Прочие налоговые и неналоговые доходы</c:v>
                </c:pt>
              </c:strCache>
            </c:strRef>
          </c:cat>
          <c:val>
            <c:numRef>
              <c:f>Лист2!$O$2:$O$7</c:f>
              <c:numCache>
                <c:formatCode>#,##0</c:formatCode>
                <c:ptCount val="6"/>
                <c:pt idx="0">
                  <c:v>12997131</c:v>
                </c:pt>
                <c:pt idx="1">
                  <c:v>13990884</c:v>
                </c:pt>
                <c:pt idx="2">
                  <c:v>9676524</c:v>
                </c:pt>
                <c:pt idx="3">
                  <c:v>1873202</c:v>
                </c:pt>
                <c:pt idx="4">
                  <c:v>6987574</c:v>
                </c:pt>
                <c:pt idx="5">
                  <c:v>1021107</c:v>
                </c:pt>
              </c:numCache>
            </c:numRef>
          </c:val>
        </c:ser>
        <c:ser>
          <c:idx val="2"/>
          <c:order val="2"/>
          <c:dPt>
            <c:idx val="0"/>
            <c:bubble3D val="0"/>
            <c:spPr>
              <a:solidFill>
                <a:srgbClr val="66FFFF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FF66CC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99CC00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9999FF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rgbClr val="00CC99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rgbClr val="FFCC66"/>
              </a:solidFill>
              <a:ln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1.9417475728155338E-2"/>
                  <c:y val="5.342236125434586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3149946062567418E-3"/>
                  <c:y val="-2.225931718931075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Лист2!$M$2:$M$7</c:f>
              <c:strCache>
                <c:ptCount val="6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Налог, взимаемый в связи с применением УСН</c:v>
                </c:pt>
                <c:pt idx="4">
                  <c:v>Налог на имущество</c:v>
                </c:pt>
                <c:pt idx="5">
                  <c:v>Прочие налоговые и неналоговые доходы</c:v>
                </c:pt>
              </c:strCache>
            </c:strRef>
          </c:cat>
          <c:val>
            <c:numRef>
              <c:f>Лист2!$P$2:$P$7</c:f>
              <c:numCache>
                <c:formatCode>#,##0</c:formatCode>
                <c:ptCount val="6"/>
                <c:pt idx="0">
                  <c:v>14776248</c:v>
                </c:pt>
                <c:pt idx="1">
                  <c:v>15268271</c:v>
                </c:pt>
                <c:pt idx="2">
                  <c:v>9815524</c:v>
                </c:pt>
                <c:pt idx="3">
                  <c:v>2254976</c:v>
                </c:pt>
                <c:pt idx="4">
                  <c:v>7302908</c:v>
                </c:pt>
                <c:pt idx="5">
                  <c:v>1052042</c:v>
                </c:pt>
              </c:numCache>
            </c:numRef>
          </c:val>
        </c:ser>
        <c:ser>
          <c:idx val="3"/>
          <c:order val="3"/>
          <c:dPt>
            <c:idx val="0"/>
            <c:bubble3D val="0"/>
            <c:spPr>
              <a:solidFill>
                <a:srgbClr val="66FFFF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FF66CC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99CC00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9999FF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rgbClr val="00CC99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rgbClr val="FFCC66"/>
              </a:solidFill>
              <a:ln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2.8047464940668825E-2"/>
                  <c:y val="0.1157484493844159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2.1574973031283514E-3"/>
                  <c:y val="-4.006677094075936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Лист2!$M$2:$M$7</c:f>
              <c:strCache>
                <c:ptCount val="6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Налог, взимаемый в связи с применением УСН</c:v>
                </c:pt>
                <c:pt idx="4">
                  <c:v>Налог на имущество</c:v>
                </c:pt>
                <c:pt idx="5">
                  <c:v>Прочие налоговые и неналоговые доходы</c:v>
                </c:pt>
              </c:strCache>
            </c:strRef>
          </c:cat>
          <c:val>
            <c:numRef>
              <c:f>Лист2!$Q$2:$Q$7</c:f>
              <c:numCache>
                <c:formatCode>#,##0</c:formatCode>
                <c:ptCount val="6"/>
                <c:pt idx="0">
                  <c:v>17298805</c:v>
                </c:pt>
                <c:pt idx="1">
                  <c:v>18285076.579999998</c:v>
                </c:pt>
                <c:pt idx="2">
                  <c:v>11233649.874</c:v>
                </c:pt>
                <c:pt idx="3">
                  <c:v>2647300</c:v>
                </c:pt>
                <c:pt idx="4">
                  <c:v>7967988</c:v>
                </c:pt>
                <c:pt idx="5">
                  <c:v>1095416.439</c:v>
                </c:pt>
              </c:numCache>
            </c:numRef>
          </c:val>
        </c:ser>
        <c:ser>
          <c:idx val="4"/>
          <c:order val="4"/>
          <c:dPt>
            <c:idx val="0"/>
            <c:bubble3D val="0"/>
            <c:spPr>
              <a:solidFill>
                <a:srgbClr val="66FFFF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FF66CC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99CC00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9999FF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rgbClr val="00CC99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rgbClr val="FFCC66"/>
              </a:solidFill>
              <a:ln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3.4519956850053934E-2"/>
                  <c:y val="0.1602670837630374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3149946062567418E-3"/>
                  <c:y val="-6.23260881300701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Лист2!$M$2:$M$7</c:f>
              <c:strCache>
                <c:ptCount val="6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Налог, взимаемый в связи с применением УСН</c:v>
                </c:pt>
                <c:pt idx="4">
                  <c:v>Налог на имущество</c:v>
                </c:pt>
                <c:pt idx="5">
                  <c:v>Прочие налоговые и неналоговые доходы</c:v>
                </c:pt>
              </c:strCache>
            </c:strRef>
          </c:cat>
          <c:val>
            <c:numRef>
              <c:f>Лист2!$R$2:$R$7</c:f>
              <c:numCache>
                <c:formatCode>#,##0</c:formatCode>
                <c:ptCount val="6"/>
                <c:pt idx="0">
                  <c:v>17876867.835360002</c:v>
                </c:pt>
                <c:pt idx="1">
                  <c:v>17814349.895199999</c:v>
                </c:pt>
                <c:pt idx="2">
                  <c:v>10205810.678819999</c:v>
                </c:pt>
                <c:pt idx="3">
                  <c:v>3196471.7457600003</c:v>
                </c:pt>
                <c:pt idx="4">
                  <c:v>6665322.5811400004</c:v>
                </c:pt>
                <c:pt idx="5">
                  <c:v>1134458.5814400001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0.1799668977536433"/>
          <c:y val="0.68681118211717118"/>
          <c:w val="0.5388466550392591"/>
          <c:h val="0.30494685456549359"/>
        </c:manualLayout>
      </c:layout>
      <c:overlay val="0"/>
      <c:txPr>
        <a:bodyPr/>
        <a:lstStyle/>
        <a:p>
          <a:pPr rtl="0">
            <a:defRPr sz="10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2416475052406015"/>
          <c:y val="0.1282732518844249"/>
          <c:w val="0.52858417180181783"/>
          <c:h val="0.49002417767261103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66FFFF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FF66CC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99CC00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9999FF"/>
              </a:solidFill>
              <a:ln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-5.614769588360953E-2"/>
                  <c:y val="-3.267466809576075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3.4242747899672257E-2"/>
                  <c:y val="7.418857463497176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4.8592946375202138E-2"/>
                  <c:y val="-1.898571764951026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Лист2!$M$20:$M$23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Лист2!$N$20:$N$23</c:f>
              <c:numCache>
                <c:formatCode>#,##0</c:formatCode>
                <c:ptCount val="4"/>
                <c:pt idx="0">
                  <c:v>1878405</c:v>
                </c:pt>
                <c:pt idx="1">
                  <c:v>2484535</c:v>
                </c:pt>
                <c:pt idx="2">
                  <c:v>2383327</c:v>
                </c:pt>
                <c:pt idx="3">
                  <c:v>1477222</c:v>
                </c:pt>
              </c:numCache>
            </c:numRef>
          </c:val>
        </c:ser>
        <c:ser>
          <c:idx val="1"/>
          <c:order val="1"/>
          <c:dPt>
            <c:idx val="0"/>
            <c:bubble3D val="0"/>
            <c:spPr>
              <a:solidFill>
                <a:srgbClr val="66FFFF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FF66CC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99CC00"/>
              </a:solidFill>
            </c:spPr>
          </c:dPt>
          <c:dPt>
            <c:idx val="3"/>
            <c:bubble3D val="0"/>
            <c:spPr>
              <a:solidFill>
                <a:srgbClr val="9999FF"/>
              </a:solidFill>
              <a:ln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1.284113859663436E-2"/>
                  <c:y val="1.175125921295418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2910877307488024E-2"/>
                  <c:y val="0.1324336792606274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2803645522452201E-3"/>
                  <c:y val="1.648634991888261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2.454799292040118E-2"/>
                  <c:y val="-1.913483859584894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Лист2!$M$20:$M$23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Лист2!$O$20:$O$23</c:f>
              <c:numCache>
                <c:formatCode>#,##0</c:formatCode>
                <c:ptCount val="4"/>
                <c:pt idx="0">
                  <c:v>400844</c:v>
                </c:pt>
                <c:pt idx="1">
                  <c:v>1789284</c:v>
                </c:pt>
                <c:pt idx="2">
                  <c:v>2596181</c:v>
                </c:pt>
                <c:pt idx="3">
                  <c:v>1246615</c:v>
                </c:pt>
              </c:numCache>
            </c:numRef>
          </c:val>
        </c:ser>
        <c:ser>
          <c:idx val="2"/>
          <c:order val="2"/>
          <c:dPt>
            <c:idx val="0"/>
            <c:bubble3D val="0"/>
            <c:spPr>
              <a:solidFill>
                <a:srgbClr val="66FFFF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FF66CC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99CC00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9999FF"/>
              </a:solidFill>
              <a:ln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6.4205468283678293E-3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8.5608284396077924E-3"/>
                  <c:y val="7.389064038085092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1.712145820898088E-2"/>
                  <c:y val="1.648634991888261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1.9261640485103489E-2"/>
                  <c:y val="-2.885111235804453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Лист2!$M$20:$M$23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Лист2!$P$20:$P$23</c:f>
              <c:numCache>
                <c:formatCode>#,##0</c:formatCode>
                <c:ptCount val="4"/>
                <c:pt idx="0">
                  <c:v>925607</c:v>
                </c:pt>
                <c:pt idx="1">
                  <c:v>2193842</c:v>
                </c:pt>
                <c:pt idx="2">
                  <c:v>2406067</c:v>
                </c:pt>
                <c:pt idx="3">
                  <c:v>2194094</c:v>
                </c:pt>
              </c:numCache>
            </c:numRef>
          </c:val>
        </c:ser>
        <c:ser>
          <c:idx val="3"/>
          <c:order val="3"/>
          <c:dPt>
            <c:idx val="0"/>
            <c:bubble3D val="0"/>
            <c:spPr>
              <a:solidFill>
                <a:srgbClr val="66FFFF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FF66CC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99CC00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9999FF"/>
              </a:solidFill>
              <a:ln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-5.815985374601023E-2"/>
                  <c:y val="-6.549845713786021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5.8159853746010327E-2"/>
                  <c:y val="-8.661534000105346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8.2707846666411414E-2"/>
                  <c:y val="3.41478156424568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Лист2!$M$20:$M$23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Лист2!$Q$20:$Q$23</c:f>
              <c:numCache>
                <c:formatCode>#,##0</c:formatCode>
                <c:ptCount val="4"/>
                <c:pt idx="0">
                  <c:v>2968143.9</c:v>
                </c:pt>
                <c:pt idx="1">
                  <c:v>1776760</c:v>
                </c:pt>
                <c:pt idx="2">
                  <c:v>2477210</c:v>
                </c:pt>
                <c:pt idx="3">
                  <c:v>3064729</c:v>
                </c:pt>
              </c:numCache>
            </c:numRef>
          </c:val>
        </c:ser>
        <c:ser>
          <c:idx val="4"/>
          <c:order val="4"/>
          <c:dPt>
            <c:idx val="0"/>
            <c:bubble3D val="0"/>
            <c:spPr>
              <a:solidFill>
                <a:srgbClr val="66FFFF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FF66CC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99CC00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9999FF"/>
              </a:solidFill>
              <a:ln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6.1937124437436625E-2"/>
                  <c:y val="3.709433100312581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6.4205468283678293E-3"/>
                  <c:y val="-1.236476243916203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0297552942978593"/>
                  <c:y val="2.472962742450944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6.4205468283678293E-3"/>
                  <c:y val="2.472952487832388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Лист2!$M$20:$M$23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Лист2!$R$20:$R$23</c:f>
              <c:numCache>
                <c:formatCode>#,##0</c:formatCode>
                <c:ptCount val="4"/>
                <c:pt idx="0">
                  <c:v>1532871.9</c:v>
                </c:pt>
                <c:pt idx="1">
                  <c:v>3450519.8793600001</c:v>
                </c:pt>
                <c:pt idx="2">
                  <c:v>2983594.1378899999</c:v>
                </c:pt>
                <c:pt idx="3">
                  <c:v>3647809.1575300004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0.36149598151179069"/>
          <c:y val="0.72781566854419388"/>
          <c:w val="0.37176198262068366"/>
          <c:h val="0.27218433145580612"/>
        </c:manualLayout>
      </c:layout>
      <c:overlay val="0"/>
      <c:txPr>
        <a:bodyPr/>
        <a:lstStyle/>
        <a:p>
          <a:pPr rtl="0">
            <a:defRPr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'ОБ 17'!$B$2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99CC00"/>
            </a:solidFill>
          </c:spPr>
          <c:invertIfNegative val="0"/>
          <c:dLbls>
            <c:dLbl>
              <c:idx val="2"/>
              <c:layout>
                <c:manualLayout>
                  <c:x val="-7.6128330614464376E-2"/>
                  <c:y val="0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'ОБ 17'!$A$3:$A$5</c:f>
              <c:strCache>
                <c:ptCount val="3"/>
                <c:pt idx="0">
                  <c:v>Доходы </c:v>
                </c:pt>
                <c:pt idx="1">
                  <c:v>Расходы </c:v>
                </c:pt>
                <c:pt idx="2">
                  <c:v>Дефицит</c:v>
                </c:pt>
              </c:strCache>
            </c:strRef>
          </c:cat>
          <c:val>
            <c:numRef>
              <c:f>'ОБ 17'!$B$3:$B$5</c:f>
              <c:numCache>
                <c:formatCode>#,##0</c:formatCode>
                <c:ptCount val="3"/>
                <c:pt idx="0">
                  <c:v>72718</c:v>
                </c:pt>
                <c:pt idx="1">
                  <c:v>73207</c:v>
                </c:pt>
                <c:pt idx="2">
                  <c:v>-490</c:v>
                </c:pt>
              </c:numCache>
            </c:numRef>
          </c:val>
        </c:ser>
        <c:ser>
          <c:idx val="1"/>
          <c:order val="1"/>
          <c:tx>
            <c:strRef>
              <c:f>'ОБ 17'!$C$2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FFCC66"/>
            </a:solidFill>
          </c:spPr>
          <c:invertIfNegative val="0"/>
          <c:dLbls>
            <c:dLbl>
              <c:idx val="2"/>
              <c:layout>
                <c:manualLayout>
                  <c:x val="-8.047852093529094E-2"/>
                  <c:y val="0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'ОБ 17'!$A$3:$A$5</c:f>
              <c:strCache>
                <c:ptCount val="3"/>
                <c:pt idx="0">
                  <c:v>Доходы </c:v>
                </c:pt>
                <c:pt idx="1">
                  <c:v>Расходы </c:v>
                </c:pt>
                <c:pt idx="2">
                  <c:v>Дефицит</c:v>
                </c:pt>
              </c:strCache>
            </c:strRef>
          </c:cat>
          <c:val>
            <c:numRef>
              <c:f>'ОБ 17'!$C$3:$C$5</c:f>
              <c:numCache>
                <c:formatCode>#,##0</c:formatCode>
                <c:ptCount val="3"/>
                <c:pt idx="0">
                  <c:v>68932</c:v>
                </c:pt>
                <c:pt idx="1">
                  <c:v>69805</c:v>
                </c:pt>
                <c:pt idx="2">
                  <c:v>-873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7079808"/>
        <c:axId val="177081344"/>
      </c:barChart>
      <c:catAx>
        <c:axId val="1770798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77081344"/>
        <c:crosses val="autoZero"/>
        <c:auto val="1"/>
        <c:lblAlgn val="ctr"/>
        <c:lblOffset val="100"/>
        <c:noMultiLvlLbl val="0"/>
      </c:catAx>
      <c:valAx>
        <c:axId val="177081344"/>
        <c:scaling>
          <c:orientation val="minMax"/>
        </c:scaling>
        <c:delete val="0"/>
        <c:axPos val="b"/>
        <c:numFmt formatCode="#,##0" sourceLinked="1"/>
        <c:majorTickMark val="out"/>
        <c:minorTickMark val="none"/>
        <c:tickLblPos val="nextTo"/>
        <c:crossAx val="17707980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1"/>
          <c:dPt>
            <c:idx val="0"/>
            <c:bubble3D val="0"/>
            <c:spPr>
              <a:solidFill>
                <a:srgbClr val="0099CC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99FFCC"/>
              </a:solidFill>
              <a:ln>
                <a:solidFill>
                  <a:sysClr val="window" lastClr="FFFFFF"/>
                </a:solidFill>
              </a:ln>
            </c:spPr>
          </c:dPt>
          <c:dPt>
            <c:idx val="3"/>
            <c:bubble3D val="0"/>
            <c:spPr>
              <a:solidFill>
                <a:srgbClr val="9966FF"/>
              </a:solidFill>
              <a:ln>
                <a:solidFill>
                  <a:sysClr val="window" lastClr="FFFFFF"/>
                </a:solidFill>
              </a:ln>
            </c:spPr>
          </c:dPt>
          <c:dPt>
            <c:idx val="4"/>
            <c:bubble3D val="0"/>
            <c:spPr>
              <a:ln>
                <a:solidFill>
                  <a:sysClr val="window" lastClr="FFFFFF"/>
                </a:solidFill>
              </a:ln>
            </c:spPr>
          </c:dPt>
          <c:dPt>
            <c:idx val="6"/>
            <c:bubble3D val="0"/>
            <c:spPr>
              <a:solidFill>
                <a:srgbClr val="66CCFF"/>
              </a:solidFill>
              <a:ln>
                <a:solidFill>
                  <a:sysClr val="window" lastClr="FFFFFF"/>
                </a:solidFill>
              </a:ln>
            </c:spPr>
          </c:dPt>
          <c:dPt>
            <c:idx val="7"/>
            <c:bubble3D val="0"/>
            <c:spPr>
              <a:solidFill>
                <a:srgbClr val="FF6699"/>
              </a:solidFill>
              <a:ln>
                <a:solidFill>
                  <a:sysClr val="window" lastClr="FFFFFF"/>
                </a:solidFill>
              </a:ln>
            </c:spPr>
          </c:dPt>
          <c:dPt>
            <c:idx val="8"/>
            <c:bubble3D val="0"/>
            <c:spPr>
              <a:solidFill>
                <a:srgbClr val="00CC99"/>
              </a:solidFill>
              <a:ln>
                <a:solidFill>
                  <a:sysClr val="window" lastClr="FFFFFF"/>
                </a:solidFill>
              </a:ln>
            </c:spPr>
          </c:dPt>
          <c:dPt>
            <c:idx val="9"/>
            <c:bubble3D val="0"/>
            <c:spPr>
              <a:solidFill>
                <a:srgbClr val="CC66FF"/>
              </a:solidFill>
              <a:ln>
                <a:solidFill>
                  <a:sysClr val="window" lastClr="FFFFFF"/>
                </a:solidFill>
              </a:ln>
            </c:spPr>
          </c:dPt>
          <c:dLbls>
            <c:dLbl>
              <c:idx val="0"/>
              <c:layout>
                <c:manualLayout>
                  <c:x val="-6.42906987250038E-2"/>
                  <c:y val="-2.043422568685144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delete val="1"/>
            </c:dLbl>
            <c:dLbl>
              <c:idx val="2"/>
              <c:layout>
                <c:manualLayout>
                  <c:x val="6.568832261033003E-2"/>
                  <c:y val="-2.656465429232173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6.568832261033003E-2"/>
                  <c:y val="4.086845137370288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3.6338221018480436E-2"/>
                  <c:y val="2.452107082422173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2.7952477706523416E-2"/>
                  <c:y val="3.473818366764745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7.1278818151634712E-2"/>
                  <c:y val="1.63473805494812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6.2893074839677737E-2"/>
                  <c:y val="1.8390803118166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6.4290698725003856E-2"/>
                  <c:y val="2.247764825553658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3.9133578838257611E-2"/>
                  <c:y val="-5.721583192318404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3.6338221018480436E-2"/>
                  <c:y val="4.0868451373702892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2.9350101591849587E-2"/>
                  <c:y val="-2.247764825553658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2.2361982165218734E-2"/>
                  <c:y val="-4.699871907975832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3"/>
              <c:layout>
                <c:manualLayout>
                  <c:x val="-2.0964358279892563E-2"/>
                  <c:y val="-2.247764825553659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'Табл для презентации'!$C$3:$C$16</c:f>
              <c:strCache>
                <c:ptCount val="14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Средства массовой информации</c:v>
                </c:pt>
                <c:pt idx="12">
                  <c:v>Обслуживание государственного и муниципального долга</c:v>
                </c:pt>
                <c:pt idx="13">
                  <c:v>Межбюджетные трансферты общего характера рег. и мун. бюджетам</c:v>
                </c:pt>
              </c:strCache>
            </c:strRef>
          </c:cat>
          <c:val>
            <c:numRef>
              <c:f>'Табл для презентации'!$L$3:$L$16</c:f>
              <c:numCache>
                <c:formatCode>0.0</c:formatCode>
                <c:ptCount val="14"/>
                <c:pt idx="0">
                  <c:v>2710.6763940000001</c:v>
                </c:pt>
                <c:pt idx="1">
                  <c:v>18.140499999999999</c:v>
                </c:pt>
                <c:pt idx="2">
                  <c:v>661.02680899999996</c:v>
                </c:pt>
                <c:pt idx="3">
                  <c:v>12338.691664</c:v>
                </c:pt>
                <c:pt idx="4">
                  <c:v>3370.3895160000002</c:v>
                </c:pt>
                <c:pt idx="5">
                  <c:v>178.171864</c:v>
                </c:pt>
                <c:pt idx="6">
                  <c:v>19214.884104000001</c:v>
                </c:pt>
                <c:pt idx="7">
                  <c:v>1542.18704</c:v>
                </c:pt>
                <c:pt idx="8">
                  <c:v>7276.3064789999999</c:v>
                </c:pt>
                <c:pt idx="9">
                  <c:v>18492.355100000001</c:v>
                </c:pt>
                <c:pt idx="10">
                  <c:v>557.09783000000004</c:v>
                </c:pt>
                <c:pt idx="11">
                  <c:v>131.55470600000001</c:v>
                </c:pt>
                <c:pt idx="12">
                  <c:v>2188.8519339999998</c:v>
                </c:pt>
                <c:pt idx="13">
                  <c:v>4527.0932849999999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explosion val="1"/>
          <c:dPt>
            <c:idx val="0"/>
            <c:bubble3D val="0"/>
            <c:spPr>
              <a:solidFill>
                <a:srgbClr val="0099CC"/>
              </a:solidFill>
              <a:ln>
                <a:solidFill>
                  <a:sysClr val="window" lastClr="FFFFFF"/>
                </a:solidFill>
              </a:ln>
            </c:spPr>
          </c:dPt>
          <c:dPt>
            <c:idx val="2"/>
            <c:bubble3D val="0"/>
            <c:spPr>
              <a:solidFill>
                <a:srgbClr val="99FFCC"/>
              </a:solidFill>
              <a:ln>
                <a:solidFill>
                  <a:sysClr val="window" lastClr="FFFFFF"/>
                </a:solidFill>
              </a:ln>
            </c:spPr>
          </c:dPt>
          <c:dPt>
            <c:idx val="3"/>
            <c:bubble3D val="0"/>
            <c:spPr>
              <a:solidFill>
                <a:srgbClr val="9966FF"/>
              </a:solidFill>
              <a:ln>
                <a:solidFill>
                  <a:sysClr val="window" lastClr="FFFFFF"/>
                </a:solidFill>
              </a:ln>
            </c:spPr>
          </c:dPt>
          <c:dPt>
            <c:idx val="6"/>
            <c:bubble3D val="0"/>
            <c:spPr>
              <a:solidFill>
                <a:srgbClr val="66CCFF"/>
              </a:solidFill>
              <a:ln>
                <a:solidFill>
                  <a:sysClr val="window" lastClr="FFFFFF"/>
                </a:solidFill>
              </a:ln>
            </c:spPr>
          </c:dPt>
          <c:dPt>
            <c:idx val="7"/>
            <c:bubble3D val="0"/>
            <c:spPr>
              <a:solidFill>
                <a:srgbClr val="FF6699"/>
              </a:solidFill>
              <a:ln>
                <a:solidFill>
                  <a:sysClr val="window" lastClr="FFFFFF"/>
                </a:solidFill>
              </a:ln>
            </c:spPr>
          </c:dPt>
          <c:dPt>
            <c:idx val="8"/>
            <c:bubble3D val="0"/>
            <c:spPr>
              <a:solidFill>
                <a:srgbClr val="00CC99"/>
              </a:solidFill>
              <a:ln>
                <a:solidFill>
                  <a:sysClr val="window" lastClr="FFFFFF"/>
                </a:solidFill>
              </a:ln>
            </c:spPr>
          </c:dPt>
          <c:dPt>
            <c:idx val="9"/>
            <c:bubble3D val="0"/>
            <c:spPr>
              <a:solidFill>
                <a:srgbClr val="CC66FF"/>
              </a:solidFill>
              <a:ln>
                <a:solidFill>
                  <a:sysClr val="window" lastClr="FFFFFF"/>
                </a:solidFill>
              </a:ln>
            </c:spPr>
          </c:dPt>
          <c:dLbls>
            <c:dLbl>
              <c:idx val="0"/>
              <c:layout>
                <c:manualLayout>
                  <c:x val="-6.42906987250038E-2"/>
                  <c:y val="-2.043422568685144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delete val="1"/>
            </c:dLbl>
            <c:dLbl>
              <c:idx val="2"/>
              <c:layout>
                <c:manualLayout>
                  <c:x val="6.568832261033003E-2"/>
                  <c:y val="-2.656465429232173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6.568832261033003E-2"/>
                  <c:y val="4.086845137370288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5,</a:t>
                    </a:r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3.6338221018480436E-2"/>
                  <c:y val="2.452107082422173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2.7952477706523416E-2"/>
                  <c:y val="3.473818366764745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,2</a:t>
                    </a:r>
                    <a:r>
                      <a:rPr lang="en-US" dirty="0"/>
                      <a:t>%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7.1278818151634712E-2"/>
                  <c:y val="1.63473805494812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6.2893074839677737E-2"/>
                  <c:y val="1.8390803118166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6.4290698725003856E-2"/>
                  <c:y val="2.247764825553658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3.9133578838257611E-2"/>
                  <c:y val="-5.721583192318404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3.6338221018480436E-2"/>
                  <c:y val="4.0868451373702892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2.9350101591849587E-2"/>
                  <c:y val="-2.247764825553658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2.2361982165218734E-2"/>
                  <c:y val="-4.699871907975832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3"/>
              <c:layout>
                <c:manualLayout>
                  <c:x val="-2.0964358279892563E-2"/>
                  <c:y val="-2.247764825553659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'Табл для презентации'!$C$3:$C$16</c:f>
              <c:strCache>
                <c:ptCount val="14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Средства массовой информации</c:v>
                </c:pt>
                <c:pt idx="12">
                  <c:v>Обслуживание государственного и муниципального долга</c:v>
                </c:pt>
                <c:pt idx="13">
                  <c:v>Межбюджетные трансферты общего характера рег. и мун. бюджетам</c:v>
                </c:pt>
              </c:strCache>
            </c:strRef>
          </c:cat>
          <c:val>
            <c:numRef>
              <c:f>'Табл для презентации'!$M$3:$M$16</c:f>
              <c:numCache>
                <c:formatCode>0.0</c:formatCode>
                <c:ptCount val="14"/>
                <c:pt idx="0">
                  <c:v>2516.2532002200001</c:v>
                </c:pt>
                <c:pt idx="1">
                  <c:v>17.090499999999999</c:v>
                </c:pt>
                <c:pt idx="2">
                  <c:v>640.52836757</c:v>
                </c:pt>
                <c:pt idx="3">
                  <c:v>10644.846667579999</c:v>
                </c:pt>
                <c:pt idx="4">
                  <c:v>2744.4637348599999</c:v>
                </c:pt>
                <c:pt idx="5">
                  <c:v>173.22619456000001</c:v>
                </c:pt>
                <c:pt idx="6">
                  <c:v>19112.889053620002</c:v>
                </c:pt>
                <c:pt idx="7">
                  <c:v>1538.5394023999997</c:v>
                </c:pt>
                <c:pt idx="8">
                  <c:v>6900.1983925600007</c:v>
                </c:pt>
                <c:pt idx="9">
                  <c:v>18173.601981470001</c:v>
                </c:pt>
                <c:pt idx="10">
                  <c:v>547.48250065000002</c:v>
                </c:pt>
                <c:pt idx="11">
                  <c:v>131.44527500000001</c:v>
                </c:pt>
                <c:pt idx="12">
                  <c:v>2178.8644091599999</c:v>
                </c:pt>
                <c:pt idx="13">
                  <c:v>4485.5381991499999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spPr>
            <a:ln>
              <a:solidFill>
                <a:srgbClr val="00CC99"/>
              </a:solidFill>
            </a:ln>
          </c:spPr>
          <c:dPt>
            <c:idx val="0"/>
            <c:bubble3D val="0"/>
            <c:spPr>
              <a:solidFill>
                <a:srgbClr val="98B5D8"/>
              </a:solidFill>
              <a:ln>
                <a:solidFill>
                  <a:srgbClr val="00CC99"/>
                </a:solidFill>
              </a:ln>
            </c:spPr>
          </c:dPt>
          <c:dPt>
            <c:idx val="1"/>
            <c:bubble3D val="0"/>
            <c:spPr>
              <a:solidFill>
                <a:srgbClr val="FCDDC4"/>
              </a:solidFill>
              <a:ln>
                <a:solidFill>
                  <a:srgbClr val="00CC99"/>
                </a:solidFill>
              </a:ln>
            </c:spPr>
          </c:dPt>
          <c:dPt>
            <c:idx val="2"/>
            <c:bubble3D val="0"/>
            <c:spPr>
              <a:solidFill>
                <a:srgbClr val="B8F2C7"/>
              </a:solidFill>
              <a:ln>
                <a:solidFill>
                  <a:srgbClr val="00CC99"/>
                </a:solidFill>
              </a:ln>
            </c:spPr>
          </c:dPt>
          <c:dPt>
            <c:idx val="3"/>
            <c:bubble3D val="0"/>
            <c:spPr>
              <a:solidFill>
                <a:srgbClr val="C5C5FF"/>
              </a:solidFill>
              <a:ln>
                <a:solidFill>
                  <a:srgbClr val="00CC99"/>
                </a:solidFill>
              </a:ln>
            </c:spPr>
          </c:dPt>
          <c:dPt>
            <c:idx val="4"/>
            <c:bubble3D val="0"/>
            <c:spPr>
              <a:solidFill>
                <a:srgbClr val="A1E9E7"/>
              </a:solidFill>
              <a:ln>
                <a:solidFill>
                  <a:srgbClr val="00CC99"/>
                </a:solidFill>
              </a:ln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val>
            <c:numRef>
              <c:f>Лист2!$C$4:$C$8</c:f>
              <c:numCache>
                <c:formatCode>0%</c:formatCode>
                <c:ptCount val="5"/>
                <c:pt idx="0">
                  <c:v>4.0802717982411925E-2</c:v>
                </c:pt>
                <c:pt idx="1">
                  <c:v>9.8605957877683448E-2</c:v>
                </c:pt>
                <c:pt idx="2">
                  <c:v>2.9486679585954186E-2</c:v>
                </c:pt>
                <c:pt idx="3">
                  <c:v>0.16</c:v>
                </c:pt>
                <c:pt idx="4">
                  <c:v>0.66600827135856866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Лист1!$D$2:$I$2</c:f>
              <c:strCache>
                <c:ptCount val="1"/>
                <c:pt idx="0">
                  <c:v>2017 год 2018 год 2019 год (оценка) 2020 год (прогноз) 2021 год (прогноз) 2022 год (прогноз)</c:v>
                </c:pt>
              </c:strCache>
            </c:strRef>
          </c:tx>
          <c:dPt>
            <c:idx val="2"/>
            <c:marker>
              <c:spPr>
                <a:solidFill>
                  <a:srgbClr val="FF0066"/>
                </a:solidFill>
                <a:ln w="25400" cap="flat" cmpd="sng" algn="ctr">
                  <a:solidFill>
                    <a:schemeClr val="accent2"/>
                  </a:solidFill>
                  <a:prstDash val="solid"/>
                </a:ln>
                <a:effectLst/>
              </c:spPr>
            </c:marker>
            <c:bubble3D val="0"/>
            <c:spPr>
              <a:ln w="25400" cap="flat" cmpd="sng" algn="ctr">
                <a:solidFill>
                  <a:schemeClr val="accent2"/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-0.12722123768237184"/>
                  <c:y val="5.52323971944835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595856162915644"/>
                  <c:y val="0.1166173507185598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4662082767366619E-2"/>
                  <c:y val="-0.1289224633777455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3399406714151216E-2"/>
                  <c:y val="8.871509911670698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8716247075325431E-2"/>
                  <c:y val="8.31346487963364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Лист1!$D$7:$I$7</c:f>
              <c:numCache>
                <c:formatCode>0.0</c:formatCode>
                <c:ptCount val="6"/>
                <c:pt idx="0">
                  <c:v>102.3</c:v>
                </c:pt>
                <c:pt idx="1">
                  <c:v>102.5</c:v>
                </c:pt>
                <c:pt idx="2">
                  <c:v>101.1</c:v>
                </c:pt>
                <c:pt idx="3">
                  <c:v>101.5</c:v>
                </c:pt>
                <c:pt idx="4">
                  <c:v>102.2</c:v>
                </c:pt>
                <c:pt idx="5">
                  <c:v>102.5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67949056"/>
        <c:axId val="167969152"/>
      </c:lineChart>
      <c:catAx>
        <c:axId val="167949056"/>
        <c:scaling>
          <c:orientation val="minMax"/>
        </c:scaling>
        <c:delete val="1"/>
        <c:axPos val="b"/>
        <c:majorTickMark val="out"/>
        <c:minorTickMark val="none"/>
        <c:tickLblPos val="nextTo"/>
        <c:crossAx val="167969152"/>
        <c:crosses val="autoZero"/>
        <c:auto val="1"/>
        <c:lblAlgn val="ctr"/>
        <c:lblOffset val="100"/>
        <c:noMultiLvlLbl val="0"/>
      </c:catAx>
      <c:valAx>
        <c:axId val="167969152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1679490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Лист3!$D$2</c:f>
              <c:strCache>
                <c:ptCount val="1"/>
                <c:pt idx="0">
                  <c:v>План, млн. руб.</c:v>
                </c:pt>
              </c:strCache>
            </c:strRef>
          </c:tx>
          <c:invertIfNegative val="0"/>
          <c:dLbls>
            <c:dLbl>
              <c:idx val="6"/>
              <c:layout>
                <c:manualLayout>
                  <c:x val="0"/>
                  <c:y val="1.20937177421504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Лист3!$A$3:$A$10</c:f>
              <c:strCache>
                <c:ptCount val="8"/>
                <c:pt idx="0">
                  <c:v>100</c:v>
                </c:pt>
                <c:pt idx="1">
                  <c:v>200</c:v>
                </c:pt>
                <c:pt idx="2">
                  <c:v>300</c:v>
                </c:pt>
                <c:pt idx="3">
                  <c:v>400</c:v>
                </c:pt>
                <c:pt idx="4">
                  <c:v>500</c:v>
                </c:pt>
                <c:pt idx="5">
                  <c:v>600</c:v>
                </c:pt>
                <c:pt idx="6">
                  <c:v>700</c:v>
                </c:pt>
                <c:pt idx="7">
                  <c:v>800</c:v>
                </c:pt>
              </c:strCache>
            </c:strRef>
          </c:cat>
          <c:val>
            <c:numRef>
              <c:f>Лист3!$D$3:$D$10</c:f>
              <c:numCache>
                <c:formatCode>#,##0.00</c:formatCode>
                <c:ptCount val="8"/>
                <c:pt idx="0">
                  <c:v>3127.2797479999999</c:v>
                </c:pt>
                <c:pt idx="1">
                  <c:v>6324.6475369999998</c:v>
                </c:pt>
                <c:pt idx="2">
                  <c:v>7226.8021330000001</c:v>
                </c:pt>
                <c:pt idx="3">
                  <c:v>1939.7816089999999</c:v>
                </c:pt>
                <c:pt idx="4">
                  <c:v>34891.889496000003</c:v>
                </c:pt>
                <c:pt idx="5">
                  <c:v>13116.197541</c:v>
                </c:pt>
                <c:pt idx="6">
                  <c:v>2188.8519339999998</c:v>
                </c:pt>
                <c:pt idx="7">
                  <c:v>4391.9772270000003</c:v>
                </c:pt>
              </c:numCache>
            </c:numRef>
          </c:val>
        </c:ser>
        <c:ser>
          <c:idx val="1"/>
          <c:order val="1"/>
          <c:tx>
            <c:strRef>
              <c:f>Лист3!$E$2</c:f>
              <c:strCache>
                <c:ptCount val="1"/>
                <c:pt idx="0">
                  <c:v>Факт, млн.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1.34003279387341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2.10273565608894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6330608537693005E-3"/>
                  <c:y val="-1.78671039183121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1.34003279387341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266121707538601E-3"/>
                  <c:y val="-3.57342078366243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4495912806539508E-3"/>
                  <c:y val="-2.23338798978902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7.266121707538601E-3"/>
                  <c:y val="-8.93355195915608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8165304268846503E-3"/>
                  <c:y val="-2.68006558774682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Лист3!$A$3:$A$10</c:f>
              <c:strCache>
                <c:ptCount val="8"/>
                <c:pt idx="0">
                  <c:v>100</c:v>
                </c:pt>
                <c:pt idx="1">
                  <c:v>200</c:v>
                </c:pt>
                <c:pt idx="2">
                  <c:v>300</c:v>
                </c:pt>
                <c:pt idx="3">
                  <c:v>400</c:v>
                </c:pt>
                <c:pt idx="4">
                  <c:v>500</c:v>
                </c:pt>
                <c:pt idx="5">
                  <c:v>600</c:v>
                </c:pt>
                <c:pt idx="6">
                  <c:v>700</c:v>
                </c:pt>
                <c:pt idx="7">
                  <c:v>800</c:v>
                </c:pt>
              </c:strCache>
            </c:strRef>
          </c:cat>
          <c:val>
            <c:numRef>
              <c:f>Лист3!$E$3:$E$10</c:f>
              <c:numCache>
                <c:formatCode>#,##0.00</c:formatCode>
                <c:ptCount val="8"/>
                <c:pt idx="0">
                  <c:v>3088.72</c:v>
                </c:pt>
                <c:pt idx="1">
                  <c:v>5295.2183303100001</c:v>
                </c:pt>
                <c:pt idx="2">
                  <c:v>7140.9819443999995</c:v>
                </c:pt>
                <c:pt idx="3">
                  <c:v>1210.06480949</c:v>
                </c:pt>
                <c:pt idx="4">
                  <c:v>34158.771461329998</c:v>
                </c:pt>
                <c:pt idx="5">
                  <c:v>13038.704218139999</c:v>
                </c:pt>
                <c:pt idx="6">
                  <c:v>2178.8644091599999</c:v>
                </c:pt>
                <c:pt idx="7">
                  <c:v>3693.6371685900003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5413760"/>
        <c:axId val="55415552"/>
      </c:barChart>
      <c:catAx>
        <c:axId val="55413760"/>
        <c:scaling>
          <c:orientation val="minMax"/>
        </c:scaling>
        <c:delete val="0"/>
        <c:axPos val="l"/>
        <c:majorTickMark val="out"/>
        <c:minorTickMark val="none"/>
        <c:tickLblPos val="nextTo"/>
        <c:crossAx val="55415552"/>
        <c:crosses val="autoZero"/>
        <c:auto val="1"/>
        <c:lblAlgn val="ctr"/>
        <c:lblOffset val="100"/>
        <c:noMultiLvlLbl val="0"/>
      </c:catAx>
      <c:valAx>
        <c:axId val="55415552"/>
        <c:scaling>
          <c:orientation val="minMax"/>
        </c:scaling>
        <c:delete val="0"/>
        <c:axPos val="b"/>
        <c:numFmt formatCode="#,##0.00" sourceLinked="1"/>
        <c:majorTickMark val="out"/>
        <c:minorTickMark val="none"/>
        <c:tickLblPos val="nextTo"/>
        <c:crossAx val="55413760"/>
        <c:crosses val="autoZero"/>
        <c:crossBetween val="between"/>
        <c:majorUnit val="10000"/>
        <c:minorUnit val="5000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Лист4!$I$2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cat>
            <c:strRef>
              <c:f>Лист4!$A$3:$A$13</c:f>
              <c:strCache>
                <c:ptCount val="11"/>
                <c:pt idx="0">
                  <c:v>ГП "Развитие здравоохранения в ЯО"</c:v>
                </c:pt>
                <c:pt idx="1">
                  <c:v>ГП "Развитие образования и молодежная политика в ЯО"</c:v>
                </c:pt>
                <c:pt idx="2">
                  <c:v>ГП "Социальная поддержка населения ЯО"</c:v>
                </c:pt>
                <c:pt idx="3">
                  <c:v>ГП "Обеспечение доступным и комфортным жильем населения ЯО"</c:v>
                </c:pt>
                <c:pt idx="4">
                  <c:v>ГП "Развитие культуры и туризма в ЯО"</c:v>
                </c:pt>
                <c:pt idx="5">
                  <c:v>ГП "Обеспечение качественными коммунальными услугами населения ЯО"</c:v>
                </c:pt>
                <c:pt idx="6">
                  <c:v>ГП "Развитие дорожного хозяйства и транспорта в ЯО"</c:v>
                </c:pt>
                <c:pt idx="7">
                  <c:v>ГП "Развитие сельского хозяйства в ЯО"</c:v>
                </c:pt>
                <c:pt idx="8">
                  <c:v>ГП "Создание условий для эффективного управления региональными и муниципальными финансами в ЯО"</c:v>
                </c:pt>
                <c:pt idx="9">
                  <c:v>Другие госпрограммы</c:v>
                </c:pt>
                <c:pt idx="10">
                  <c:v>Непрограммные расходы</c:v>
                </c:pt>
              </c:strCache>
            </c:strRef>
          </c:cat>
          <c:val>
            <c:numRef>
              <c:f>Лист4!$B$3:$B$13</c:f>
              <c:numCache>
                <c:formatCode>#,##0.00</c:formatCode>
                <c:ptCount val="11"/>
                <c:pt idx="0">
                  <c:v>10813.920422219999</c:v>
                </c:pt>
                <c:pt idx="1">
                  <c:v>18565.8978785</c:v>
                </c:pt>
                <c:pt idx="2">
                  <c:v>10479.6</c:v>
                </c:pt>
                <c:pt idx="3">
                  <c:v>627.12692114000004</c:v>
                </c:pt>
                <c:pt idx="4">
                  <c:v>1593.9592477799999</c:v>
                </c:pt>
                <c:pt idx="5">
                  <c:v>2154.3129313499999</c:v>
                </c:pt>
                <c:pt idx="6">
                  <c:v>7601.5405944100003</c:v>
                </c:pt>
                <c:pt idx="7">
                  <c:v>1325.8689351500002</c:v>
                </c:pt>
                <c:pt idx="8">
                  <c:v>6515.2625430600001</c:v>
                </c:pt>
                <c:pt idx="9">
                  <c:v>4315.3486729099996</c:v>
                </c:pt>
                <c:pt idx="10">
                  <c:v>3145.68797946</c:v>
                </c:pt>
              </c:numCache>
            </c:numRef>
          </c:val>
        </c:ser>
        <c:ser>
          <c:idx val="1"/>
          <c:order val="1"/>
          <c:tx>
            <c:strRef>
              <c:f>Лист4!$J$2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cat>
            <c:strRef>
              <c:f>Лист4!$A$3:$A$13</c:f>
              <c:strCache>
                <c:ptCount val="11"/>
                <c:pt idx="0">
                  <c:v>ГП "Развитие здравоохранения в ЯО"</c:v>
                </c:pt>
                <c:pt idx="1">
                  <c:v>ГП "Развитие образования и молодежная политика в ЯО"</c:v>
                </c:pt>
                <c:pt idx="2">
                  <c:v>ГП "Социальная поддержка населения ЯО"</c:v>
                </c:pt>
                <c:pt idx="3">
                  <c:v>ГП "Обеспечение доступным и комфортным жильем населения ЯО"</c:v>
                </c:pt>
                <c:pt idx="4">
                  <c:v>ГП "Развитие культуры и туризма в ЯО"</c:v>
                </c:pt>
                <c:pt idx="5">
                  <c:v>ГП "Обеспечение качественными коммунальными услугами населения ЯО"</c:v>
                </c:pt>
                <c:pt idx="6">
                  <c:v>ГП "Развитие дорожного хозяйства и транспорта в ЯО"</c:v>
                </c:pt>
                <c:pt idx="7">
                  <c:v>ГП "Развитие сельского хозяйства в ЯО"</c:v>
                </c:pt>
                <c:pt idx="8">
                  <c:v>ГП "Создание условий для эффективного управления региональными и муниципальными финансами в ЯО"</c:v>
                </c:pt>
                <c:pt idx="9">
                  <c:v>Другие госпрограммы</c:v>
                </c:pt>
                <c:pt idx="10">
                  <c:v>Непрограммные расходы</c:v>
                </c:pt>
              </c:strCache>
            </c:strRef>
          </c:cat>
          <c:val>
            <c:numRef>
              <c:f>Лист4!$C$3:$C$13</c:f>
              <c:numCache>
                <c:formatCode>#,##0.00</c:formatCode>
                <c:ptCount val="11"/>
                <c:pt idx="0">
                  <c:v>11306.529633010001</c:v>
                </c:pt>
                <c:pt idx="1">
                  <c:v>19752.569743419997</c:v>
                </c:pt>
                <c:pt idx="2">
                  <c:v>10768.859316620001</c:v>
                </c:pt>
                <c:pt idx="3">
                  <c:v>898.62481394000008</c:v>
                </c:pt>
                <c:pt idx="4">
                  <c:v>1838.4863275599998</c:v>
                </c:pt>
                <c:pt idx="5">
                  <c:v>1921.60105015</c:v>
                </c:pt>
                <c:pt idx="6">
                  <c:v>8184.14351566</c:v>
                </c:pt>
                <c:pt idx="7">
                  <c:v>1297.4109554200002</c:v>
                </c:pt>
                <c:pt idx="8">
                  <c:v>6684.4364713500008</c:v>
                </c:pt>
                <c:pt idx="9">
                  <c:v>7152.3060516700043</c:v>
                </c:pt>
                <c:pt idx="10">
                  <c:v>2848.23241813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599680"/>
        <c:axId val="56601216"/>
      </c:barChart>
      <c:catAx>
        <c:axId val="565996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anchor="b" anchorCtr="0"/>
          <a:lstStyle/>
          <a:p>
            <a:pPr>
              <a:defRPr sz="900" b="1" baseline="0">
                <a:latin typeface="Arial Narrow" panose="020B0606020202030204" pitchFamily="34" charset="0"/>
              </a:defRPr>
            </a:pPr>
            <a:endParaRPr lang="ru-RU"/>
          </a:p>
        </c:txPr>
        <c:crossAx val="56601216"/>
        <c:crosses val="autoZero"/>
        <c:auto val="0"/>
        <c:lblAlgn val="ctr"/>
        <c:lblOffset val="100"/>
        <c:tickLblSkip val="1"/>
        <c:noMultiLvlLbl val="0"/>
      </c:catAx>
      <c:valAx>
        <c:axId val="56601216"/>
        <c:scaling>
          <c:orientation val="minMax"/>
          <c:max val="20000"/>
        </c:scaling>
        <c:delete val="0"/>
        <c:axPos val="l"/>
        <c:numFmt formatCode="#,##0.00" sourceLinked="1"/>
        <c:majorTickMark val="out"/>
        <c:minorTickMark val="none"/>
        <c:tickLblPos val="nextTo"/>
        <c:crossAx val="56599680"/>
        <c:crosses val="autoZero"/>
        <c:crossBetween val="between"/>
        <c:majorUnit val="5000"/>
        <c:minorUnit val="1000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Лист5!$A$30:$B$40</c:f>
              <c:strCache>
                <c:ptCount val="11"/>
                <c:pt idx="0">
                  <c:v>ГП "Развитие здравоохранения в ЯО"</c:v>
                </c:pt>
                <c:pt idx="1">
                  <c:v>ГП "Развитие образования и молодежная политика в ЯО"</c:v>
                </c:pt>
                <c:pt idx="2">
                  <c:v>ГП "Социальная поддержка населения ЯО"</c:v>
                </c:pt>
                <c:pt idx="3">
                  <c:v>ГП "Обеспечение доступным и комфортным жильем населения ЯО"</c:v>
                </c:pt>
                <c:pt idx="4">
                  <c:v>ГП "Развитие культуры и туризма в ЯО"</c:v>
                </c:pt>
                <c:pt idx="5">
                  <c:v>ГП "Обеспечение качественными коммунальными услугами населения ЯО"</c:v>
                </c:pt>
                <c:pt idx="6">
                  <c:v>ГП "Развитие дорожного хозяйства и транспорта в ЯО"</c:v>
                </c:pt>
                <c:pt idx="7">
                  <c:v>ГП "Развитие сельского хозяйства в ЯО"</c:v>
                </c:pt>
                <c:pt idx="8">
                  <c:v>ГП "Создание условий для эффективного управления региональными и муниципальными финансами в ЯО"</c:v>
                </c:pt>
                <c:pt idx="9">
                  <c:v>Другие госпрограммы</c:v>
                </c:pt>
                <c:pt idx="10">
                  <c:v>Непрограммные расходы</c:v>
                </c:pt>
              </c:strCache>
            </c:strRef>
          </c:cat>
          <c:val>
            <c:numRef>
              <c:f>Лист5!$C$30:$C$40</c:f>
            </c:numRef>
          </c:val>
        </c:ser>
        <c:ser>
          <c:idx val="1"/>
          <c:order val="1"/>
          <c:invertIfNegative val="0"/>
          <c:cat>
            <c:strRef>
              <c:f>Лист5!$A$30:$B$40</c:f>
              <c:strCache>
                <c:ptCount val="11"/>
                <c:pt idx="0">
                  <c:v>ГП "Развитие здравоохранения в ЯО"</c:v>
                </c:pt>
                <c:pt idx="1">
                  <c:v>ГП "Развитие образования и молодежная политика в ЯО"</c:v>
                </c:pt>
                <c:pt idx="2">
                  <c:v>ГП "Социальная поддержка населения ЯО"</c:v>
                </c:pt>
                <c:pt idx="3">
                  <c:v>ГП "Обеспечение доступным и комфортным жильем населения ЯО"</c:v>
                </c:pt>
                <c:pt idx="4">
                  <c:v>ГП "Развитие культуры и туризма в ЯО"</c:v>
                </c:pt>
                <c:pt idx="5">
                  <c:v>ГП "Обеспечение качественными коммунальными услугами населения ЯО"</c:v>
                </c:pt>
                <c:pt idx="6">
                  <c:v>ГП "Развитие дорожного хозяйства и транспорта в ЯО"</c:v>
                </c:pt>
                <c:pt idx="7">
                  <c:v>ГП "Развитие сельского хозяйства в ЯО"</c:v>
                </c:pt>
                <c:pt idx="8">
                  <c:v>ГП "Создание условий для эффективного управления региональными и муниципальными финансами в ЯО"</c:v>
                </c:pt>
                <c:pt idx="9">
                  <c:v>Другие госпрограммы</c:v>
                </c:pt>
                <c:pt idx="10">
                  <c:v>Непрограммные расходы</c:v>
                </c:pt>
              </c:strCache>
            </c:strRef>
          </c:cat>
          <c:val>
            <c:numRef>
              <c:f>Лист5!$D$30:$D$40</c:f>
            </c:numRef>
          </c:val>
        </c:ser>
        <c:ser>
          <c:idx val="2"/>
          <c:order val="2"/>
          <c:tx>
            <c:strRef>
              <c:f>Лист5!$K$1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9999FF"/>
            </a:solidFill>
          </c:spPr>
          <c:invertIfNegative val="0"/>
          <c:cat>
            <c:strRef>
              <c:f>Лист5!$A$30:$B$40</c:f>
              <c:strCache>
                <c:ptCount val="11"/>
                <c:pt idx="0">
                  <c:v>ГП "Развитие здравоохранения в ЯО"</c:v>
                </c:pt>
                <c:pt idx="1">
                  <c:v>ГП "Развитие образования и молодежная политика в ЯО"</c:v>
                </c:pt>
                <c:pt idx="2">
                  <c:v>ГП "Социальная поддержка населения ЯО"</c:v>
                </c:pt>
                <c:pt idx="3">
                  <c:v>ГП "Обеспечение доступным и комфортным жильем населения ЯО"</c:v>
                </c:pt>
                <c:pt idx="4">
                  <c:v>ГП "Развитие культуры и туризма в ЯО"</c:v>
                </c:pt>
                <c:pt idx="5">
                  <c:v>ГП "Обеспечение качественными коммунальными услугами населения ЯО"</c:v>
                </c:pt>
                <c:pt idx="6">
                  <c:v>ГП "Развитие дорожного хозяйства и транспорта в ЯО"</c:v>
                </c:pt>
                <c:pt idx="7">
                  <c:v>ГП "Развитие сельского хозяйства в ЯО"</c:v>
                </c:pt>
                <c:pt idx="8">
                  <c:v>ГП "Создание условий для эффективного управления региональными и муниципальными финансами в ЯО"</c:v>
                </c:pt>
                <c:pt idx="9">
                  <c:v>Другие госпрограммы</c:v>
                </c:pt>
                <c:pt idx="10">
                  <c:v>Непрограммные расходы</c:v>
                </c:pt>
              </c:strCache>
            </c:strRef>
          </c:cat>
          <c:val>
            <c:numRef>
              <c:f>Лист5!$E$30:$E$40</c:f>
              <c:numCache>
                <c:formatCode>0.00</c:formatCode>
                <c:ptCount val="11"/>
                <c:pt idx="0">
                  <c:v>11681.559616</c:v>
                </c:pt>
                <c:pt idx="1">
                  <c:v>19856.423301999999</c:v>
                </c:pt>
                <c:pt idx="2">
                  <c:v>10860.250352999999</c:v>
                </c:pt>
                <c:pt idx="3">
                  <c:v>1161.8597030000001</c:v>
                </c:pt>
                <c:pt idx="4">
                  <c:v>1863.496633</c:v>
                </c:pt>
                <c:pt idx="5">
                  <c:v>2385.9235199999998</c:v>
                </c:pt>
                <c:pt idx="6">
                  <c:v>9369.8169259999995</c:v>
                </c:pt>
                <c:pt idx="7">
                  <c:v>1659.24137</c:v>
                </c:pt>
                <c:pt idx="8">
                  <c:v>6766.9748310000004</c:v>
                </c:pt>
                <c:pt idx="9" formatCode="#,##0.00_ ;[Red]\-#,##0.00\ ">
                  <c:v>4600.8044539999919</c:v>
                </c:pt>
                <c:pt idx="10">
                  <c:v>3001.076517</c:v>
                </c:pt>
              </c:numCache>
            </c:numRef>
          </c:val>
        </c:ser>
        <c:ser>
          <c:idx val="3"/>
          <c:order val="3"/>
          <c:tx>
            <c:strRef>
              <c:f>Лист5!$L$1</c:f>
              <c:strCache>
                <c:ptCount val="1"/>
                <c:pt idx="0">
                  <c:v>Факт</c:v>
                </c:pt>
              </c:strCache>
            </c:strRef>
          </c:tx>
          <c:invertIfNegative val="0"/>
          <c:cat>
            <c:strRef>
              <c:f>Лист5!$A$30:$B$40</c:f>
              <c:strCache>
                <c:ptCount val="11"/>
                <c:pt idx="0">
                  <c:v>ГП "Развитие здравоохранения в ЯО"</c:v>
                </c:pt>
                <c:pt idx="1">
                  <c:v>ГП "Развитие образования и молодежная политика в ЯО"</c:v>
                </c:pt>
                <c:pt idx="2">
                  <c:v>ГП "Социальная поддержка населения ЯО"</c:v>
                </c:pt>
                <c:pt idx="3">
                  <c:v>ГП "Обеспечение доступным и комфортным жильем населения ЯО"</c:v>
                </c:pt>
                <c:pt idx="4">
                  <c:v>ГП "Развитие культуры и туризма в ЯО"</c:v>
                </c:pt>
                <c:pt idx="5">
                  <c:v>ГП "Обеспечение качественными коммунальными услугами населения ЯО"</c:v>
                </c:pt>
                <c:pt idx="6">
                  <c:v>ГП "Развитие дорожного хозяйства и транспорта в ЯО"</c:v>
                </c:pt>
                <c:pt idx="7">
                  <c:v>ГП "Развитие сельского хозяйства в ЯО"</c:v>
                </c:pt>
                <c:pt idx="8">
                  <c:v>ГП "Создание условий для эффективного управления региональными и муниципальными финансами в ЯО"</c:v>
                </c:pt>
                <c:pt idx="9">
                  <c:v>Другие госпрограммы</c:v>
                </c:pt>
                <c:pt idx="10">
                  <c:v>Непрограммные расходы</c:v>
                </c:pt>
              </c:strCache>
            </c:strRef>
          </c:cat>
          <c:val>
            <c:numRef>
              <c:f>Лист5!$F$30:$F$40</c:f>
              <c:numCache>
                <c:formatCode>0.00</c:formatCode>
                <c:ptCount val="11"/>
                <c:pt idx="0">
                  <c:v>11306.529633010001</c:v>
                </c:pt>
                <c:pt idx="1">
                  <c:v>19752.569743419997</c:v>
                </c:pt>
                <c:pt idx="2">
                  <c:v>10768.859316620001</c:v>
                </c:pt>
                <c:pt idx="3">
                  <c:v>898.62481394000008</c:v>
                </c:pt>
                <c:pt idx="4">
                  <c:v>1838.4863275599998</c:v>
                </c:pt>
                <c:pt idx="5">
                  <c:v>1921.60105015</c:v>
                </c:pt>
                <c:pt idx="6">
                  <c:v>8184.14351566</c:v>
                </c:pt>
                <c:pt idx="7">
                  <c:v>1297.4109554200002</c:v>
                </c:pt>
                <c:pt idx="8">
                  <c:v>6684.4364713500008</c:v>
                </c:pt>
                <c:pt idx="9" formatCode="#,##0.00_ ;[Red]\-#,##0.00\ ">
                  <c:v>4304.0736335400015</c:v>
                </c:pt>
                <c:pt idx="10">
                  <c:v>2848.23241813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849152"/>
        <c:axId val="57020800"/>
      </c:barChart>
      <c:catAx>
        <c:axId val="5684915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800">
                <a:latin typeface="Arial Narrow" panose="020B0606020202030204" pitchFamily="34" charset="0"/>
              </a:defRPr>
            </a:pPr>
            <a:endParaRPr lang="ru-RU"/>
          </a:p>
        </c:txPr>
        <c:crossAx val="57020800"/>
        <c:crosses val="autoZero"/>
        <c:auto val="1"/>
        <c:lblAlgn val="ctr"/>
        <c:lblOffset val="100"/>
        <c:noMultiLvlLbl val="0"/>
      </c:catAx>
      <c:valAx>
        <c:axId val="57020800"/>
        <c:scaling>
          <c:orientation val="minMax"/>
          <c:max val="20000"/>
        </c:scaling>
        <c:delete val="0"/>
        <c:axPos val="b"/>
        <c:numFmt formatCode="0.00" sourceLinked="1"/>
        <c:majorTickMark val="out"/>
        <c:minorTickMark val="none"/>
        <c:tickLblPos val="nextTo"/>
        <c:crossAx val="56849152"/>
        <c:crosses val="autoZero"/>
        <c:crossBetween val="between"/>
        <c:majorUnit val="5000"/>
        <c:minorUnit val="1000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>
        <c:manualLayout>
          <c:layoutTarget val="inner"/>
          <c:xMode val="edge"/>
          <c:yMode val="edge"/>
          <c:x val="1.556520765417304E-3"/>
          <c:y val="0.14705882352941177"/>
          <c:w val="0.45995704985859748"/>
          <c:h val="0.67046703431733956"/>
        </c:manualLayout>
      </c:layout>
      <c:ofPieChart>
        <c:ofPieType val="bar"/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cat>
            <c:strRef>
              <c:f>Лист1!$A$119:$A$124</c:f>
              <c:strCache>
                <c:ptCount val="6"/>
                <c:pt idx="0">
                  <c:v>ОЦП "Развитие материально-технической базы мед. организаций ЯО"</c:v>
                </c:pt>
                <c:pt idx="1">
                  <c:v>ВЦП департамента здравоохранения и фармации ЯО</c:v>
                </c:pt>
                <c:pt idx="2">
                  <c:v>ОЦП "Улучшение кадрового обеспечения гос. мед. организаций ЯО"</c:v>
                </c:pt>
                <c:pt idx="3">
                  <c:v>РП "Развитие детского здравоохранения, включая создание современной инфраструктуры оказания мед. помощи детям, в ЯО"</c:v>
                </c:pt>
                <c:pt idx="4">
                  <c:v>РЦП "Борьба с сердечно-сосудистыми заболеваниями"</c:v>
                </c:pt>
                <c:pt idx="5">
                  <c:v>РЦП "Борьба с онкологическими заболеваниями"</c:v>
                </c:pt>
              </c:strCache>
            </c:strRef>
          </c:cat>
          <c:val>
            <c:numRef>
              <c:f>Лист1!$B$119:$B$124</c:f>
            </c:numRef>
          </c:val>
        </c:ser>
        <c:ser>
          <c:idx val="1"/>
          <c:order val="1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cat>
            <c:strRef>
              <c:f>Лист1!$A$119:$A$124</c:f>
              <c:strCache>
                <c:ptCount val="6"/>
                <c:pt idx="0">
                  <c:v>ОЦП "Развитие материально-технической базы мед. организаций ЯО"</c:v>
                </c:pt>
                <c:pt idx="1">
                  <c:v>ВЦП департамента здравоохранения и фармации ЯО</c:v>
                </c:pt>
                <c:pt idx="2">
                  <c:v>ОЦП "Улучшение кадрового обеспечения гос. мед. организаций ЯО"</c:v>
                </c:pt>
                <c:pt idx="3">
                  <c:v>РП "Развитие детского здравоохранения, включая создание современной инфраструктуры оказания мед. помощи детям, в ЯО"</c:v>
                </c:pt>
                <c:pt idx="4">
                  <c:v>РЦП "Борьба с сердечно-сосудистыми заболеваниями"</c:v>
                </c:pt>
                <c:pt idx="5">
                  <c:v>РЦП "Борьба с онкологическими заболеваниями"</c:v>
                </c:pt>
              </c:strCache>
            </c:strRef>
          </c:cat>
          <c:val>
            <c:numRef>
              <c:f>Лист1!$C$119:$C$124</c:f>
            </c:numRef>
          </c:val>
        </c:ser>
        <c:ser>
          <c:idx val="2"/>
          <c:order val="2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cat>
            <c:strRef>
              <c:f>Лист1!$A$119:$A$124</c:f>
              <c:strCache>
                <c:ptCount val="6"/>
                <c:pt idx="0">
                  <c:v>ОЦП "Развитие материально-технической базы мед. организаций ЯО"</c:v>
                </c:pt>
                <c:pt idx="1">
                  <c:v>ВЦП департамента здравоохранения и фармации ЯО</c:v>
                </c:pt>
                <c:pt idx="2">
                  <c:v>ОЦП "Улучшение кадрового обеспечения гос. мед. организаций ЯО"</c:v>
                </c:pt>
                <c:pt idx="3">
                  <c:v>РП "Развитие детского здравоохранения, включая создание современной инфраструктуры оказания мед. помощи детям, в ЯО"</c:v>
                </c:pt>
                <c:pt idx="4">
                  <c:v>РЦП "Борьба с сердечно-сосудистыми заболеваниями"</c:v>
                </c:pt>
                <c:pt idx="5">
                  <c:v>РЦП "Борьба с онкологическими заболеваниями"</c:v>
                </c:pt>
              </c:strCache>
            </c:strRef>
          </c:cat>
          <c:val>
            <c:numRef>
              <c:f>Лист1!$D$119:$D$124</c:f>
            </c:numRef>
          </c:val>
        </c:ser>
        <c:ser>
          <c:idx val="3"/>
          <c:order val="3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cat>
            <c:strRef>
              <c:f>Лист1!$A$119:$A$124</c:f>
              <c:strCache>
                <c:ptCount val="6"/>
                <c:pt idx="0">
                  <c:v>ОЦП "Развитие материально-технической базы мед. организаций ЯО"</c:v>
                </c:pt>
                <c:pt idx="1">
                  <c:v>ВЦП департамента здравоохранения и фармации ЯО</c:v>
                </c:pt>
                <c:pt idx="2">
                  <c:v>ОЦП "Улучшение кадрового обеспечения гос. мед. организаций ЯО"</c:v>
                </c:pt>
                <c:pt idx="3">
                  <c:v>РП "Развитие детского здравоохранения, включая создание современной инфраструктуры оказания мед. помощи детям, в ЯО"</c:v>
                </c:pt>
                <c:pt idx="4">
                  <c:v>РЦП "Борьба с сердечно-сосудистыми заболеваниями"</c:v>
                </c:pt>
                <c:pt idx="5">
                  <c:v>РЦП "Борьба с онкологическими заболеваниями"</c:v>
                </c:pt>
              </c:strCache>
            </c:strRef>
          </c:cat>
          <c:val>
            <c:numRef>
              <c:f>Лист1!$E$119:$E$124</c:f>
            </c:numRef>
          </c:val>
        </c:ser>
        <c:ser>
          <c:idx val="4"/>
          <c:order val="4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Lbls>
            <c:dLbl>
              <c:idx val="6"/>
              <c:delete val="1"/>
            </c:dLbl>
            <c:txPr>
              <a:bodyPr/>
              <a:lstStyle/>
              <a:p>
                <a:pPr>
                  <a:defRPr sz="800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Лист1!$A$119:$A$124</c:f>
              <c:strCache>
                <c:ptCount val="6"/>
                <c:pt idx="0">
                  <c:v>ОЦП "Развитие материально-технической базы мед. организаций ЯО"</c:v>
                </c:pt>
                <c:pt idx="1">
                  <c:v>ВЦП департамента здравоохранения и фармации ЯО</c:v>
                </c:pt>
                <c:pt idx="2">
                  <c:v>ОЦП "Улучшение кадрового обеспечения гос. мед. организаций ЯО"</c:v>
                </c:pt>
                <c:pt idx="3">
                  <c:v>РП "Развитие детского здравоохранения, включая создание современной инфраструктуры оказания мед. помощи детям, в ЯО"</c:v>
                </c:pt>
                <c:pt idx="4">
                  <c:v>РЦП "Борьба с сердечно-сосудистыми заболеваниями"</c:v>
                </c:pt>
                <c:pt idx="5">
                  <c:v>РЦП "Борьба с онкологическими заболеваниями"</c:v>
                </c:pt>
              </c:strCache>
            </c:strRef>
          </c:cat>
          <c:val>
            <c:numRef>
              <c:f>Лист1!$F$119:$F$124</c:f>
              <c:numCache>
                <c:formatCode>0.00</c:formatCode>
                <c:ptCount val="6"/>
                <c:pt idx="0">
                  <c:v>209.65</c:v>
                </c:pt>
                <c:pt idx="1">
                  <c:v>10593.923084719998</c:v>
                </c:pt>
                <c:pt idx="2">
                  <c:v>20.679500000000001</c:v>
                </c:pt>
                <c:pt idx="3">
                  <c:v>109.8862</c:v>
                </c:pt>
                <c:pt idx="4">
                  <c:v>101.41539999999999</c:v>
                </c:pt>
                <c:pt idx="5">
                  <c:v>270.9701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cust"/>
        <c:custSplit>
          <c:secondPiePt val="0"/>
          <c:secondPiePt val="2"/>
          <c:secondPiePt val="3"/>
          <c:secondPiePt val="4"/>
          <c:secondPiePt val="5"/>
        </c:custSplit>
        <c:secondPieSize val="75"/>
        <c:serLines/>
      </c:ofPie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5499387576552931"/>
          <c:y val="1.1969816272965879E-2"/>
          <c:w val="0.42079729932748311"/>
          <c:h val="0.98803018372703411"/>
        </c:manualLayout>
      </c:layout>
      <c:overlay val="0"/>
      <c:txPr>
        <a:bodyPr/>
        <a:lstStyle/>
        <a:p>
          <a:pPr>
            <a:defRPr sz="8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99FFCC"/>
              </a:solidFill>
            </c:spPr>
          </c:dPt>
          <c:dPt>
            <c:idx val="1"/>
            <c:bubble3D val="0"/>
            <c:spPr>
              <a:solidFill>
                <a:srgbClr val="006666"/>
              </a:solidFill>
            </c:spPr>
          </c:dPt>
          <c:dPt>
            <c:idx val="2"/>
            <c:bubble3D val="0"/>
            <c:spPr>
              <a:solidFill>
                <a:srgbClr val="00FFCC"/>
              </a:solidFill>
            </c:spPr>
          </c:dPt>
          <c:dLbls>
            <c:dLbl>
              <c:idx val="1"/>
              <c:layout>
                <c:manualLayout>
                  <c:x val="4.8785119251397923E-3"/>
                  <c:y val="2.08844912085104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2043394811202597E-2"/>
                  <c:y val="1.7104499105753373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Лист1!$A$152:$A$154</c:f>
              <c:strCache>
                <c:ptCount val="3"/>
                <c:pt idx="0">
                  <c:v>ВЦП "Социальная поддержка населения ЯО"</c:v>
                </c:pt>
                <c:pt idx="1">
                  <c:v>Региональная программа "Социальная поддержка пожилых граждан в ЯО"</c:v>
                </c:pt>
                <c:pt idx="2">
                  <c:v>ОЦП "Семья и дети Ярославии"</c:v>
                </c:pt>
              </c:strCache>
            </c:strRef>
          </c:cat>
          <c:val>
            <c:numRef>
              <c:f>Лист1!$E$152:$E$154</c:f>
              <c:numCache>
                <c:formatCode>0.00</c:formatCode>
                <c:ptCount val="3"/>
                <c:pt idx="0">
                  <c:v>10547.946456610001</c:v>
                </c:pt>
                <c:pt idx="1">
                  <c:v>33.978867939999994</c:v>
                </c:pt>
                <c:pt idx="2">
                  <c:v>186.93399206999999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1754793671624386"/>
          <c:y val="0.10676143358186421"/>
          <c:w val="0.36853911490230384"/>
          <c:h val="0.81843355863702882"/>
        </c:manualLayout>
      </c:layout>
      <c:overlay val="0"/>
      <c:txPr>
        <a:bodyPr/>
        <a:lstStyle/>
        <a:p>
          <a:pPr>
            <a:defRPr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9.8887478573038964E-2"/>
          <c:w val="0.48354134344003186"/>
          <c:h val="0.70800117373861804"/>
        </c:manualLayout>
      </c:layout>
      <c:ofPieChart>
        <c:ofPieType val="pie"/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cat>
            <c:strRef>
              <c:f>Лист1!$A$111:$A$115</c:f>
              <c:strCache>
                <c:ptCount val="5"/>
                <c:pt idx="0">
                  <c:v>ВЦП департамента культуры ЯО</c:v>
                </c:pt>
                <c:pt idx="1">
                  <c:v>ОЦП "Развитие туризма и отдыха в ЯО"</c:v>
                </c:pt>
                <c:pt idx="2">
                  <c:v>РЦП "Развитие культуры и искусства в ЯО"</c:v>
                </c:pt>
                <c:pt idx="3">
                  <c:v>ВЦП департамента охраны объектов культурного наследия ЯО</c:v>
                </c:pt>
                <c:pt idx="4">
                  <c:v>Проведение работ по ремонту, реставрации, реконструкции зданий и сооружений, расположенных на территории города Ярославля, работ по благоустройству территории, ремонту автомобильных дорог в городе Ярославле</c:v>
                </c:pt>
              </c:strCache>
            </c:strRef>
          </c:cat>
          <c:val>
            <c:numRef>
              <c:f>Лист1!$C$111:$C$115</c:f>
            </c:numRef>
          </c:val>
        </c:ser>
        <c:ser>
          <c:idx val="1"/>
          <c:order val="1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cat>
            <c:strRef>
              <c:f>Лист1!$A$111:$A$115</c:f>
              <c:strCache>
                <c:ptCount val="5"/>
                <c:pt idx="0">
                  <c:v>ВЦП департамента культуры ЯО</c:v>
                </c:pt>
                <c:pt idx="1">
                  <c:v>ОЦП "Развитие туризма и отдыха в ЯО"</c:v>
                </c:pt>
                <c:pt idx="2">
                  <c:v>РЦП "Развитие культуры и искусства в ЯО"</c:v>
                </c:pt>
                <c:pt idx="3">
                  <c:v>ВЦП департамента охраны объектов культурного наследия ЯО</c:v>
                </c:pt>
                <c:pt idx="4">
                  <c:v>Проведение работ по ремонту, реставрации, реконструкции зданий и сооружений, расположенных на территории города Ярославля, работ по благоустройству территории, ремонту автомобильных дорог в городе Ярославле</c:v>
                </c:pt>
              </c:strCache>
            </c:strRef>
          </c:cat>
          <c:val>
            <c:numRef>
              <c:f>Лист1!$D$111:$D$115</c:f>
            </c:numRef>
          </c:val>
        </c:ser>
        <c:ser>
          <c:idx val="2"/>
          <c:order val="2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Lbls>
            <c:dLbl>
              <c:idx val="0"/>
              <c:layout>
                <c:manualLayout>
                  <c:x val="1.8725393273059929E-2"/>
                  <c:y val="-3.8726954333334972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Лист1!$A$111:$A$115</c:f>
              <c:strCache>
                <c:ptCount val="5"/>
                <c:pt idx="0">
                  <c:v>ВЦП департамента культуры ЯО</c:v>
                </c:pt>
                <c:pt idx="1">
                  <c:v>ОЦП "Развитие туризма и отдыха в ЯО"</c:v>
                </c:pt>
                <c:pt idx="2">
                  <c:v>РЦП "Развитие культуры и искусства в ЯО"</c:v>
                </c:pt>
                <c:pt idx="3">
                  <c:v>ВЦП департамента охраны объектов культурного наследия ЯО</c:v>
                </c:pt>
                <c:pt idx="4">
                  <c:v>Проведение работ по ремонту, реставрации, реконструкции зданий и сооружений, расположенных на территории города Ярославля, работ по благоустройству территории, ремонту автомобильных дорог в городе Ярославле</c:v>
                </c:pt>
              </c:strCache>
            </c:strRef>
          </c:cat>
          <c:val>
            <c:numRef>
              <c:f>Лист1!$F$111:$F$115</c:f>
              <c:numCache>
                <c:formatCode>0.00</c:formatCode>
                <c:ptCount val="5"/>
                <c:pt idx="0">
                  <c:v>1773.83668779</c:v>
                </c:pt>
                <c:pt idx="1">
                  <c:v>29.74498908</c:v>
                </c:pt>
                <c:pt idx="2">
                  <c:v>30.561895</c:v>
                </c:pt>
                <c:pt idx="3">
                  <c:v>1.801482</c:v>
                </c:pt>
                <c:pt idx="4">
                  <c:v>2.5412736900000001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4"/>
        <c:secondPieSize val="75"/>
        <c:serLines/>
      </c:ofPie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54997788662243996"/>
          <c:y val="7.6986055755376261E-3"/>
          <c:w val="0.43894776089101606"/>
          <c:h val="0.9923013944244623"/>
        </c:manualLayout>
      </c:layout>
      <c:overlay val="0"/>
      <c:txPr>
        <a:bodyPr/>
        <a:lstStyle/>
        <a:p>
          <a:pPr>
            <a:defRPr sz="8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>
        <c:manualLayout>
          <c:layoutTarget val="inner"/>
          <c:xMode val="edge"/>
          <c:yMode val="edge"/>
          <c:x val="1.2031097070269975E-2"/>
          <c:y val="0.16094747873830259"/>
          <c:w val="0.43858110379254367"/>
          <c:h val="0.66466054243219597"/>
        </c:manualLayout>
      </c:layout>
      <c:ofPieChart>
        <c:ofPieType val="bar"/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cat>
            <c:strRef>
              <c:f>Лист1!$A$57:$B$61</c:f>
              <c:strCache>
                <c:ptCount val="5"/>
                <c:pt idx="0">
                  <c:v>РП "Развитие водоснабжения и водоотведения ЯО"</c:v>
                </c:pt>
                <c:pt idx="1">
                  <c:v>РП кап. ремонта общего имущества в многоквартирных домах ЯО на 2014 – 2043 годы</c:v>
                </c:pt>
                <c:pt idx="2">
                  <c:v>ВЦП департамента жилищно-коммунального хозяйства, энергетики и регулирования тарифов ЯО</c:v>
                </c:pt>
                <c:pt idx="3">
                  <c:v>РП "Газификация и модернизация жилищно-коммунального хозяйства, промышленных и иных организаций ЯО"</c:v>
                </c:pt>
                <c:pt idx="4">
                  <c:v>ВЦП департамента государственного жилищного надзора ЯО</c:v>
                </c:pt>
              </c:strCache>
            </c:strRef>
          </c:cat>
          <c:val>
            <c:numRef>
              <c:f>Лист1!$C$57:$C$61</c:f>
            </c:numRef>
          </c:val>
        </c:ser>
        <c:ser>
          <c:idx val="1"/>
          <c:order val="1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cat>
            <c:strRef>
              <c:f>Лист1!$A$57:$B$61</c:f>
              <c:strCache>
                <c:ptCount val="5"/>
                <c:pt idx="0">
                  <c:v>РП "Развитие водоснабжения и водоотведения ЯО"</c:v>
                </c:pt>
                <c:pt idx="1">
                  <c:v>РП кап. ремонта общего имущества в многоквартирных домах ЯО на 2014 – 2043 годы</c:v>
                </c:pt>
                <c:pt idx="2">
                  <c:v>ВЦП департамента жилищно-коммунального хозяйства, энергетики и регулирования тарифов ЯО</c:v>
                </c:pt>
                <c:pt idx="3">
                  <c:v>РП "Газификация и модернизация жилищно-коммунального хозяйства, промышленных и иных организаций ЯО"</c:v>
                </c:pt>
                <c:pt idx="4">
                  <c:v>ВЦП департамента государственного жилищного надзора ЯО</c:v>
                </c:pt>
              </c:strCache>
            </c:strRef>
          </c:cat>
          <c:val>
            <c:numRef>
              <c:f>Лист1!$D$57:$D$61</c:f>
            </c:numRef>
          </c:val>
        </c:ser>
        <c:ser>
          <c:idx val="2"/>
          <c:order val="2"/>
          <c:dPt>
            <c:idx val="0"/>
            <c:bubble3D val="0"/>
          </c:dPt>
          <c:dPt>
            <c:idx val="1"/>
            <c:bubble3D val="0"/>
            <c:spPr>
              <a:solidFill>
                <a:srgbClr val="FFCC99"/>
              </a:solidFill>
            </c:spPr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  <c:spPr>
              <a:solidFill>
                <a:srgbClr val="FF9900"/>
              </a:solidFill>
            </c:spPr>
          </c:dPt>
          <c:dPt>
            <c:idx val="5"/>
            <c:bubble3D val="0"/>
          </c:dPt>
          <c:dLbls>
            <c:dLbl>
              <c:idx val="1"/>
              <c:layout>
                <c:manualLayout>
                  <c:x val="-7.8110808356039896E-2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11285062193312792"/>
                  <c:y val="6.65446147853426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</a:t>
                    </a:r>
                    <a:r>
                      <a:rPr lang="ru-RU" dirty="0" smtClean="0"/>
                      <a:t>3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00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8.3560399636693844E-2"/>
                  <c:y val="4.8661809809339577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delete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Лист1!$A$57:$B$61</c:f>
              <c:strCache>
                <c:ptCount val="5"/>
                <c:pt idx="0">
                  <c:v>РП "Развитие водоснабжения и водоотведения ЯО"</c:v>
                </c:pt>
                <c:pt idx="1">
                  <c:v>РП кап. ремонта общего имущества в многоквартирных домах ЯО на 2014 – 2043 годы</c:v>
                </c:pt>
                <c:pt idx="2">
                  <c:v>ВЦП департамента жилищно-коммунального хозяйства, энергетики и регулирования тарифов ЯО</c:v>
                </c:pt>
                <c:pt idx="3">
                  <c:v>РП "Газификация и модернизация жилищно-коммунального хозяйства, промышленных и иных организаций ЯО"</c:v>
                </c:pt>
                <c:pt idx="4">
                  <c:v>ВЦП департамента государственного жилищного надзора ЯО</c:v>
                </c:pt>
              </c:strCache>
            </c:strRef>
          </c:cat>
          <c:val>
            <c:numRef>
              <c:f>Лист1!$F$57:$F$61</c:f>
              <c:numCache>
                <c:formatCode>0.00</c:formatCode>
                <c:ptCount val="5"/>
                <c:pt idx="0">
                  <c:v>263.01312347999999</c:v>
                </c:pt>
                <c:pt idx="1">
                  <c:v>0.97440700000000002</c:v>
                </c:pt>
                <c:pt idx="2">
                  <c:v>1450.2692735400001</c:v>
                </c:pt>
                <c:pt idx="3">
                  <c:v>202.99291388999998</c:v>
                </c:pt>
                <c:pt idx="4">
                  <c:v>4.3513322400000005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cust"/>
        <c:custSplit>
          <c:secondPiePt val="1"/>
          <c:secondPiePt val="4"/>
        </c:custSplit>
        <c:secondPieSize val="75"/>
        <c:serLines/>
      </c:ofPie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746498828114713"/>
          <c:y val="0.11872494736744478"/>
          <c:w val="0.51308017099869208"/>
          <c:h val="0.76254973428674777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037268757243045E-3"/>
          <c:y val="0.11749680715197956"/>
          <c:w val="0.45860791314648786"/>
          <c:h val="0.67373254836746566"/>
        </c:manualLayout>
      </c:layout>
      <c:ofPieChart>
        <c:ofPieType val="pie"/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cat>
            <c:strRef>
              <c:f>Лист1!$A$89:$B$93</c:f>
              <c:strCache>
                <c:ptCount val="5"/>
                <c:pt idx="0">
                  <c:v>ВЦП "Сохранность региональных автомобильных дорог ЯО"</c:v>
                </c:pt>
                <c:pt idx="1">
                  <c:v>ОЦП "Развитие сети автомобильных дорог ЯО"</c:v>
                </c:pt>
                <c:pt idx="2">
                  <c:v>ОЦП "Развитие транспортной системы ЯО"</c:v>
                </c:pt>
                <c:pt idx="3">
                  <c:v>ВЦП "Транспортное обслуживание населения ЯО"</c:v>
                </c:pt>
                <c:pt idx="4">
                  <c:v>РП "Комплексное развитие транспортной инфраструктуры объединенной дорожной сети ЯО и городской агломерации "Ярославская"</c:v>
                </c:pt>
              </c:strCache>
            </c:strRef>
          </c:cat>
          <c:val>
            <c:numRef>
              <c:f>Лист1!$C$89:$C$93</c:f>
            </c:numRef>
          </c:val>
        </c:ser>
        <c:ser>
          <c:idx val="1"/>
          <c:order val="1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cat>
            <c:strRef>
              <c:f>Лист1!$A$89:$B$93</c:f>
              <c:strCache>
                <c:ptCount val="5"/>
                <c:pt idx="0">
                  <c:v>ВЦП "Сохранность региональных автомобильных дорог ЯО"</c:v>
                </c:pt>
                <c:pt idx="1">
                  <c:v>ОЦП "Развитие сети автомобильных дорог ЯО"</c:v>
                </c:pt>
                <c:pt idx="2">
                  <c:v>ОЦП "Развитие транспортной системы ЯО"</c:v>
                </c:pt>
                <c:pt idx="3">
                  <c:v>ВЦП "Транспортное обслуживание населения ЯО"</c:v>
                </c:pt>
                <c:pt idx="4">
                  <c:v>РП "Комплексное развитие транспортной инфраструктуры объединенной дорожной сети ЯО и городской агломерации "Ярославская"</c:v>
                </c:pt>
              </c:strCache>
            </c:strRef>
          </c:cat>
          <c:val>
            <c:numRef>
              <c:f>Лист1!$D$89:$D$93</c:f>
            </c:numRef>
          </c:val>
        </c:ser>
        <c:ser>
          <c:idx val="2"/>
          <c:order val="2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Lbls>
            <c:dLbl>
              <c:idx val="0"/>
              <c:layout>
                <c:manualLayout>
                  <c:x val="-3.5646981952075517E-2"/>
                  <c:y val="-0.12663592050993625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3959685396976518"/>
                  <c:y val="7.828721409823771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302842392115926E-3"/>
                  <c:y val="2.735620547431571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1902063911933031E-2"/>
                  <c:y val="0.1269381327334083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Лист1!$A$89:$B$93</c:f>
              <c:strCache>
                <c:ptCount val="5"/>
                <c:pt idx="0">
                  <c:v>ВЦП "Сохранность региональных автомобильных дорог ЯО"</c:v>
                </c:pt>
                <c:pt idx="1">
                  <c:v>ОЦП "Развитие сети автомобильных дорог ЯО"</c:v>
                </c:pt>
                <c:pt idx="2">
                  <c:v>ОЦП "Развитие транспортной системы ЯО"</c:v>
                </c:pt>
                <c:pt idx="3">
                  <c:v>ВЦП "Транспортное обслуживание населения ЯО"</c:v>
                </c:pt>
                <c:pt idx="4">
                  <c:v>РП "Комплексное развитие транспортной инфраструктуры объединенной дорожной сети ЯО и городской агломерации "Ярославская"</c:v>
                </c:pt>
              </c:strCache>
            </c:strRef>
          </c:cat>
          <c:val>
            <c:numRef>
              <c:f>Лист1!$F$89:$F$93</c:f>
              <c:numCache>
                <c:formatCode>0.00</c:formatCode>
                <c:ptCount val="5"/>
                <c:pt idx="0">
                  <c:v>3505.9605303399999</c:v>
                </c:pt>
                <c:pt idx="1">
                  <c:v>112.711778</c:v>
                </c:pt>
                <c:pt idx="2">
                  <c:v>5.6078999999999999</c:v>
                </c:pt>
                <c:pt idx="3">
                  <c:v>1424.3311240200001</c:v>
                </c:pt>
                <c:pt idx="4">
                  <c:v>3135.5321833000003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cust"/>
        <c:custSplit>
          <c:secondPiePt val="1"/>
          <c:secondPiePt val="2"/>
        </c:custSplit>
        <c:secondPieSize val="75"/>
        <c:serLines/>
      </c:ofPie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5133295872935012"/>
          <c:y val="0"/>
          <c:w val="0.48667041270649886"/>
          <c:h val="1"/>
        </c:manualLayout>
      </c:layout>
      <c:overlay val="0"/>
      <c:spPr>
        <a:ln>
          <a:noFill/>
        </a:ln>
      </c:sp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>
        <c:manualLayout>
          <c:layoutTarget val="inner"/>
          <c:xMode val="edge"/>
          <c:yMode val="edge"/>
          <c:x val="3.0685709113946965E-2"/>
          <c:y val="1.237656613678006E-2"/>
          <c:w val="0.36327588017015117"/>
          <c:h val="0.47178025160648024"/>
        </c:manualLayout>
      </c:layout>
      <c:ofPieChart>
        <c:ofPieType val="bar"/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cat>
            <c:strRef>
              <c:f>Лист1!$A$69:$B$75</c:f>
              <c:strCache>
                <c:ptCount val="7"/>
                <c:pt idx="0">
                  <c:v>ВЦП департамента финансов ЯО</c:v>
                </c:pt>
                <c:pt idx="1">
                  <c:v>Выравнивание уровня бюджетной обеспеченности муниципальных образований ЯО и обеспечение сбалансированности местных бюджетов</c:v>
                </c:pt>
                <c:pt idx="2">
                  <c:v>Обслуживание гос. долга ЯО и административные расходы по управлению гос. долгом ЯО</c:v>
                </c:pt>
                <c:pt idx="3">
                  <c:v>ОЦП "Повышение финансовой грамотности в ЯО"</c:v>
                </c:pt>
                <c:pt idx="4">
                  <c:v>ВЦП "Обеспечение государственных закупок ЯО"</c:v>
                </c:pt>
                <c:pt idx="5">
                  <c:v>Мероприятия по управлению гос. имуществом ЯО</c:v>
                </c:pt>
                <c:pt idx="6">
                  <c:v>ВЦП департамента имущественных и земельных отношений ЯО</c:v>
                </c:pt>
              </c:strCache>
            </c:strRef>
          </c:cat>
          <c:val>
            <c:numRef>
              <c:f>Лист1!$C$69:$C$75</c:f>
            </c:numRef>
          </c:val>
        </c:ser>
        <c:ser>
          <c:idx val="1"/>
          <c:order val="1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cat>
            <c:strRef>
              <c:f>Лист1!$A$69:$B$75</c:f>
              <c:strCache>
                <c:ptCount val="7"/>
                <c:pt idx="0">
                  <c:v>ВЦП департамента финансов ЯО</c:v>
                </c:pt>
                <c:pt idx="1">
                  <c:v>Выравнивание уровня бюджетной обеспеченности муниципальных образований ЯО и обеспечение сбалансированности местных бюджетов</c:v>
                </c:pt>
                <c:pt idx="2">
                  <c:v>Обслуживание гос. долга ЯО и административные расходы по управлению гос. долгом ЯО</c:v>
                </c:pt>
                <c:pt idx="3">
                  <c:v>ОЦП "Повышение финансовой грамотности в ЯО"</c:v>
                </c:pt>
                <c:pt idx="4">
                  <c:v>ВЦП "Обеспечение государственных закупок ЯО"</c:v>
                </c:pt>
                <c:pt idx="5">
                  <c:v>Мероприятия по управлению гос. имуществом ЯО</c:v>
                </c:pt>
                <c:pt idx="6">
                  <c:v>ВЦП департамента имущественных и земельных отношений ЯО</c:v>
                </c:pt>
              </c:strCache>
            </c:strRef>
          </c:cat>
          <c:val>
            <c:numRef>
              <c:f>Лист1!$D$69:$D$75</c:f>
            </c:numRef>
          </c:val>
        </c:ser>
        <c:ser>
          <c:idx val="2"/>
          <c:order val="2"/>
          <c:dPt>
            <c:idx val="0"/>
            <c:bubble3D val="0"/>
            <c:explosion val="84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4.9999993438321075E-3"/>
                  <c:y val="-4.385964912280705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3333328958880712E-3"/>
                  <c:y val="-2.192982456140350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3333328958880712E-3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9999993438321075E-3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3333328958880712E-3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delete val="1"/>
            </c:dLbl>
            <c:txPr>
              <a:bodyPr/>
              <a:lstStyle/>
              <a:p>
                <a:pPr>
                  <a:defRPr sz="800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Лист1!$A$69:$B$75</c:f>
              <c:strCache>
                <c:ptCount val="7"/>
                <c:pt idx="0">
                  <c:v>ВЦП департамента финансов ЯО</c:v>
                </c:pt>
                <c:pt idx="1">
                  <c:v>Выравнивание уровня бюджетной обеспеченности муниципальных образований ЯО и обеспечение сбалансированности местных бюджетов</c:v>
                </c:pt>
                <c:pt idx="2">
                  <c:v>Обслуживание гос. долга ЯО и административные расходы по управлению гос. долгом ЯО</c:v>
                </c:pt>
                <c:pt idx="3">
                  <c:v>ОЦП "Повышение финансовой грамотности в ЯО"</c:v>
                </c:pt>
                <c:pt idx="4">
                  <c:v>ВЦП "Обеспечение государственных закупок ЯО"</c:v>
                </c:pt>
                <c:pt idx="5">
                  <c:v>Мероприятия по управлению гос. имуществом ЯО</c:v>
                </c:pt>
                <c:pt idx="6">
                  <c:v>ВЦП департамента имущественных и земельных отношений ЯО</c:v>
                </c:pt>
              </c:strCache>
            </c:strRef>
          </c:cat>
          <c:val>
            <c:numRef>
              <c:f>Лист1!$F$69:$F$75</c:f>
              <c:numCache>
                <c:formatCode>0.00</c:formatCode>
                <c:ptCount val="7"/>
                <c:pt idx="0">
                  <c:v>108.80484005</c:v>
                </c:pt>
                <c:pt idx="1">
                  <c:v>4287.9666809999999</c:v>
                </c:pt>
                <c:pt idx="2">
                  <c:v>2185.1569909599998</c:v>
                </c:pt>
                <c:pt idx="3">
                  <c:v>0.45657958000000004</c:v>
                </c:pt>
                <c:pt idx="4">
                  <c:v>26.310080539999998</c:v>
                </c:pt>
                <c:pt idx="5">
                  <c:v>9.5189041599999999</c:v>
                </c:pt>
                <c:pt idx="6">
                  <c:v>66.222395059999997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cust"/>
        <c:custSplit>
          <c:secondPiePt val="0"/>
          <c:secondPiePt val="3"/>
          <c:secondPiePt val="4"/>
          <c:secondPiePt val="5"/>
          <c:secondPiePt val="6"/>
        </c:custSplit>
        <c:secondPieSize val="75"/>
        <c:serLines/>
      </c:ofPie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6.3820436238573681E-3"/>
          <c:y val="0.46451105740495308"/>
          <c:w val="0.98171867137297497"/>
          <c:h val="0.51824744679192325"/>
        </c:manualLayout>
      </c:layout>
      <c:overlay val="0"/>
      <c:txPr>
        <a:bodyPr/>
        <a:lstStyle/>
        <a:p>
          <a:pPr>
            <a:defRPr sz="8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Лист1!$B$186</c:f>
              <c:strCache>
                <c:ptCount val="1"/>
                <c:pt idx="0">
                  <c:v>Среднегодовая численность занятых в экономике, тыс. руб.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3.003003003003003E-3"/>
                  <c:y val="0.13462334256431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5.152943430253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3.40926517225157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3.5058530759731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2012012012012012E-2"/>
                  <c:y val="-2.3922846696075567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9.0090090090090089E-3"/>
                  <c:y val="2.72777074457619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Лист1!$D$2:$I$2</c:f>
              <c:strCache>
                <c:ptCount val="6"/>
                <c:pt idx="0">
                  <c:v>2017 год</c:v>
                </c:pt>
                <c:pt idx="1">
                  <c:v>2018 год</c:v>
                </c:pt>
                <c:pt idx="2">
                  <c:v>2019 год (оценка)</c:v>
                </c:pt>
                <c:pt idx="3">
                  <c:v>2020 год (прогноз)</c:v>
                </c:pt>
                <c:pt idx="4">
                  <c:v>2021 год (прогноз)</c:v>
                </c:pt>
                <c:pt idx="5">
                  <c:v>2022 год (прогноз)</c:v>
                </c:pt>
              </c:strCache>
            </c:strRef>
          </c:cat>
          <c:val>
            <c:numRef>
              <c:f>Лист1!$D$186:$I$186</c:f>
              <c:numCache>
                <c:formatCode>General</c:formatCode>
                <c:ptCount val="6"/>
                <c:pt idx="0">
                  <c:v>621.1</c:v>
                </c:pt>
                <c:pt idx="1">
                  <c:v>622.20000000000005</c:v>
                </c:pt>
                <c:pt idx="2">
                  <c:v>611.4</c:v>
                </c:pt>
                <c:pt idx="3">
                  <c:v>603.6</c:v>
                </c:pt>
                <c:pt idx="4">
                  <c:v>608.6</c:v>
                </c:pt>
                <c:pt idx="5">
                  <c:v>615.5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68180352"/>
        <c:axId val="168187392"/>
      </c:areaChart>
      <c:catAx>
        <c:axId val="168180352"/>
        <c:scaling>
          <c:orientation val="minMax"/>
        </c:scaling>
        <c:delete val="0"/>
        <c:axPos val="b"/>
        <c:majorTickMark val="out"/>
        <c:minorTickMark val="none"/>
        <c:tickLblPos val="nextTo"/>
        <c:crossAx val="168187392"/>
        <c:crosses val="autoZero"/>
        <c:auto val="1"/>
        <c:lblAlgn val="ctr"/>
        <c:lblOffset val="100"/>
        <c:noMultiLvlLbl val="0"/>
      </c:catAx>
      <c:valAx>
        <c:axId val="1681873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8180352"/>
        <c:crosses val="autoZero"/>
        <c:crossBetween val="midCat"/>
      </c:valAx>
      <c:spPr>
        <a:noFill/>
        <a:ln w="25400">
          <a:noFill/>
        </a:ln>
      </c:spPr>
    </c:plotArea>
    <c:legend>
      <c:legendPos val="b"/>
      <c:layout/>
      <c:overlay val="0"/>
    </c:legend>
    <c:plotVisOnly val="1"/>
    <c:dispBlanksAs val="zero"/>
    <c:showDLblsOverMax val="0"/>
  </c:chart>
  <c:spPr>
    <a:ln>
      <a:noFill/>
    </a:ln>
  </c:spPr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278"/>
        <c:holeSize val="50"/>
      </c:doughnutChart>
    </c:plotArea>
    <c:plotVisOnly val="1"/>
    <c:dispBlanksAs val="gap"/>
    <c:showDLblsOverMax val="0"/>
  </c:chart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896709889377369"/>
          <c:y val="0.12278839048853463"/>
          <c:w val="0.63333637532337672"/>
          <c:h val="0.77341102079875956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210433054133401"/>
          <c:y val="0.14270328115814226"/>
          <c:w val="0.54257461133233509"/>
          <c:h val="0.71459343768371542"/>
        </c:manualLayout>
      </c:layout>
      <c:doughnutChart>
        <c:varyColors val="1"/>
        <c:ser>
          <c:idx val="0"/>
          <c:order val="0"/>
          <c:dLbls>
            <c:dLbl>
              <c:idx val="1"/>
              <c:delete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val>
            <c:numRef>
              <c:f>Лист3!$C$108:$D$108</c:f>
              <c:numCache>
                <c:formatCode>General</c:formatCode>
                <c:ptCount val="2"/>
                <c:pt idx="0" formatCode="0">
                  <c:v>48.232267570863996</c:v>
                </c:pt>
                <c:pt idx="1">
                  <c:v>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b="1"/>
      </a:pPr>
      <a:endParaRPr lang="ru-RU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1"/>
              <c:delete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val>
            <c:numRef>
              <c:f>Лист3!$C$109:$D$109</c:f>
              <c:numCache>
                <c:formatCode>General</c:formatCode>
                <c:ptCount val="2"/>
                <c:pt idx="0" formatCode="0">
                  <c:v>15.072811559044856</c:v>
                </c:pt>
                <c:pt idx="1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1"/>
              <c:delete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val>
            <c:numRef>
              <c:f>Лист3!$C$110:$D$110</c:f>
              <c:numCache>
                <c:formatCode>General</c:formatCode>
                <c:ptCount val="2"/>
                <c:pt idx="0" formatCode="0">
                  <c:v>16.055364339748063</c:v>
                </c:pt>
                <c:pt idx="1">
                  <c:v>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1"/>
              <c:delete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val>
            <c:numRef>
              <c:f>Лист3!$C$111:$D$111</c:f>
              <c:numCache>
                <c:formatCode>General</c:formatCode>
                <c:ptCount val="2"/>
                <c:pt idx="0" formatCode="0">
                  <c:v>20.639556530343075</c:v>
                </c:pt>
                <c:pt idx="1">
                  <c:v>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278"/>
        <c:holeSize val="50"/>
      </c:doughnutChart>
    </c:plotArea>
    <c:plotVisOnly val="1"/>
    <c:dispBlanksAs val="gap"/>
    <c:showDLblsOverMax val="0"/>
  </c:chart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312"/>
        <c:holeSize val="50"/>
      </c:doughnutChart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342"/>
        <c:holeSize val="50"/>
      </c:doughnutChart>
    </c:plotArea>
    <c:plotVisOnly val="1"/>
    <c:dispBlanksAs val="gap"/>
    <c:showDLblsOverMax val="0"/>
  </c:chart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577913810698284E-2"/>
          <c:y val="0.17302798982188294"/>
          <c:w val="0.65626291321331354"/>
          <c:h val="0.77608142493638677"/>
        </c:manualLayout>
      </c:layout>
      <c:lineChart>
        <c:grouping val="standard"/>
        <c:varyColors val="0"/>
        <c:ser>
          <c:idx val="0"/>
          <c:order val="0"/>
          <c:tx>
            <c:strRef>
              <c:f>Лист2!$A$39</c:f>
              <c:strCache>
                <c:ptCount val="1"/>
                <c:pt idx="0">
                  <c:v>Общий объем МБТ</c:v>
                </c:pt>
              </c:strCache>
            </c:strRef>
          </c:tx>
          <c:marker>
            <c:symbol val="diamond"/>
            <c:size val="5"/>
          </c:marker>
          <c:dLbls>
            <c:dLbl>
              <c:idx val="0"/>
              <c:layout>
                <c:manualLayout>
                  <c:x val="-6.6666666666666666E-2"/>
                  <c:y val="-0.132315521628498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777777777777779E-3"/>
                  <c:y val="7.124681933842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Лист2!$B$31:$D$31</c:f>
              <c:numCache>
                <c:formatCode>0.00</c:formatCode>
                <c:ptCount val="3"/>
                <c:pt idx="0">
                  <c:v>30416.707999999999</c:v>
                </c:pt>
                <c:pt idx="1">
                  <c:v>31996.978999999999</c:v>
                </c:pt>
                <c:pt idx="2">
                  <c:v>34125.067650510005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6842496"/>
        <c:axId val="186922112"/>
      </c:lineChart>
      <c:catAx>
        <c:axId val="186842496"/>
        <c:scaling>
          <c:orientation val="minMax"/>
        </c:scaling>
        <c:delete val="1"/>
        <c:axPos val="b"/>
        <c:majorTickMark val="out"/>
        <c:minorTickMark val="none"/>
        <c:tickLblPos val="nextTo"/>
        <c:crossAx val="186922112"/>
        <c:crosses val="autoZero"/>
        <c:auto val="1"/>
        <c:lblAlgn val="ctr"/>
        <c:lblOffset val="100"/>
        <c:noMultiLvlLbl val="0"/>
      </c:catAx>
      <c:valAx>
        <c:axId val="186922112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extTo"/>
        <c:crossAx val="1868424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351666213760171E-2"/>
          <c:y val="0.10069747330425628"/>
          <c:w val="0.73921378317843778"/>
          <c:h val="0.34014807653725632"/>
        </c:manualLayout>
      </c:layout>
      <c:lineChart>
        <c:grouping val="stack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8137088"/>
        <c:axId val="168138624"/>
      </c:lineChart>
      <c:catAx>
        <c:axId val="168137088"/>
        <c:scaling>
          <c:orientation val="minMax"/>
        </c:scaling>
        <c:delete val="1"/>
        <c:axPos val="b"/>
        <c:majorTickMark val="out"/>
        <c:minorTickMark val="none"/>
        <c:tickLblPos val="nextTo"/>
        <c:crossAx val="168138624"/>
        <c:crosses val="autoZero"/>
        <c:auto val="1"/>
        <c:lblAlgn val="ctr"/>
        <c:lblOffset val="100"/>
        <c:noMultiLvlLbl val="0"/>
      </c:catAx>
      <c:valAx>
        <c:axId val="1681386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8137088"/>
        <c:crosses val="autoZero"/>
        <c:crossBetween val="between"/>
        <c:majorUnit val="0.1"/>
        <c:minorUnit val="5.000000000000001E-2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2.9405908040547736E-3"/>
          <c:y val="0.84496672946497331"/>
          <c:w val="0.77952700481145487"/>
          <c:h val="9.0192742495131067E-2"/>
        </c:manualLayout>
      </c:layout>
      <c:overlay val="0"/>
      <c:txPr>
        <a:bodyPr/>
        <a:lstStyle/>
        <a:p>
          <a:pPr>
            <a:defRPr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Лист2!$A$27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rgbClr val="99CCFF"/>
            </a:solidFill>
          </c:spPr>
          <c:invertIfNegative val="0"/>
          <c:dLbls>
            <c:dLbl>
              <c:idx val="1"/>
              <c:layout>
                <c:manualLayout>
                  <c:x val="-1.3888888888888888E-2"/>
                  <c:y val="9.25925925925925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111111111111111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Лист2!$B$8:$D$8</c:f>
              <c:numCache>
                <c:formatCode>General</c:formatCode>
                <c:ptCount val="3"/>
                <c:pt idx="0" formatCode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Лист2!$B$27:$D$27</c:f>
              <c:numCache>
                <c:formatCode>0.00</c:formatCode>
                <c:ptCount val="3"/>
                <c:pt idx="0">
                  <c:v>3386.9490000000001</c:v>
                </c:pt>
                <c:pt idx="1">
                  <c:v>3625.2</c:v>
                </c:pt>
                <c:pt idx="2">
                  <c:v>3699.7550000000001</c:v>
                </c:pt>
              </c:numCache>
            </c:numRef>
          </c:val>
        </c:ser>
        <c:ser>
          <c:idx val="1"/>
          <c:order val="1"/>
          <c:tx>
            <c:strRef>
              <c:f>Лист2!$A$28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FFCCCC"/>
            </a:solidFill>
          </c:spPr>
          <c:invertIfNegative val="0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Лист2!$B$8:$D$8</c:f>
              <c:numCache>
                <c:formatCode>General</c:formatCode>
                <c:ptCount val="3"/>
                <c:pt idx="0" formatCode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Лист2!$B$28:$D$28</c:f>
              <c:numCache>
                <c:formatCode>0.00</c:formatCode>
                <c:ptCount val="3"/>
                <c:pt idx="0">
                  <c:v>21071.416000000001</c:v>
                </c:pt>
                <c:pt idx="1">
                  <c:v>22967.848999999998</c:v>
                </c:pt>
                <c:pt idx="2">
                  <c:v>23698.127663440002</c:v>
                </c:pt>
              </c:numCache>
            </c:numRef>
          </c:val>
        </c:ser>
        <c:ser>
          <c:idx val="2"/>
          <c:order val="2"/>
          <c:tx>
            <c:strRef>
              <c:f>Лист2!$A$29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99FFCC"/>
            </a:solidFill>
          </c:spPr>
          <c:invertIfNegative val="0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Лист2!$B$8:$D$8</c:f>
              <c:numCache>
                <c:formatCode>General</c:formatCode>
                <c:ptCount val="3"/>
                <c:pt idx="0" formatCode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Лист2!$B$29:$D$29</c:f>
              <c:numCache>
                <c:formatCode>0.00</c:formatCode>
                <c:ptCount val="3"/>
                <c:pt idx="0">
                  <c:v>5218.7790000000005</c:v>
                </c:pt>
                <c:pt idx="1">
                  <c:v>4009.9250000000002</c:v>
                </c:pt>
                <c:pt idx="2">
                  <c:v>4179.3317669799999</c:v>
                </c:pt>
              </c:numCache>
            </c:numRef>
          </c:val>
        </c:ser>
        <c:ser>
          <c:idx val="3"/>
          <c:order val="3"/>
          <c:tx>
            <c:strRef>
              <c:f>Лист2!$A$30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spPr>
            <a:solidFill>
              <a:srgbClr val="CC99FF"/>
            </a:solidFill>
          </c:spPr>
          <c:invertIfNegative val="0"/>
          <c:dLbls>
            <c:dLbl>
              <c:idx val="2"/>
              <c:layout>
                <c:manualLayout>
                  <c:x val="1.6666666666666666E-2"/>
                  <c:y val="4.62962962962954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Лист2!$B$8:$D$8</c:f>
              <c:numCache>
                <c:formatCode>General</c:formatCode>
                <c:ptCount val="3"/>
                <c:pt idx="0" formatCode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Лист2!$B$30:$D$30</c:f>
              <c:numCache>
                <c:formatCode>0.00</c:formatCode>
                <c:ptCount val="3"/>
                <c:pt idx="0">
                  <c:v>739.56399999999996</c:v>
                </c:pt>
                <c:pt idx="1">
                  <c:v>1394.0050000000001</c:v>
                </c:pt>
                <c:pt idx="2">
                  <c:v>2547.8532200899999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7171584"/>
        <c:axId val="187173120"/>
      </c:barChart>
      <c:catAx>
        <c:axId val="187171584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crossAx val="187173120"/>
        <c:crosses val="autoZero"/>
        <c:auto val="1"/>
        <c:lblAlgn val="ctr"/>
        <c:lblOffset val="100"/>
        <c:noMultiLvlLbl val="0"/>
      </c:catAx>
      <c:valAx>
        <c:axId val="187173120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crossAx val="1871715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900"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[Исполнение_собственных_расходов_Таблица_2020_05_18.xls]Лист1!$O$20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cat>
            <c:strRef>
              <c:f>[Исполнение_собственных_расходов_Таблица_2020_05_18.xls]Лист1!$A$6:$A$24</c:f>
              <c:strCache>
                <c:ptCount val="19"/>
                <c:pt idx="0">
                  <c:v>г. Ярославль</c:v>
                </c:pt>
                <c:pt idx="1">
                  <c:v>г. Рыбинск</c:v>
                </c:pt>
                <c:pt idx="2">
                  <c:v>г. Переславль-Залесский</c:v>
                </c:pt>
                <c:pt idx="3">
                  <c:v>Ростовский район</c:v>
                </c:pt>
                <c:pt idx="4">
                  <c:v>Угличский район</c:v>
                </c:pt>
                <c:pt idx="5">
                  <c:v>Тутаевский район</c:v>
                </c:pt>
                <c:pt idx="6">
                  <c:v>Рыбинский район</c:v>
                </c:pt>
                <c:pt idx="7">
                  <c:v>Большесельский район</c:v>
                </c:pt>
                <c:pt idx="8">
                  <c:v>Борисоглебский район</c:v>
                </c:pt>
                <c:pt idx="9">
                  <c:v>Брейтовский район</c:v>
                </c:pt>
                <c:pt idx="10">
                  <c:v>Гаврилов-Ямский район</c:v>
                </c:pt>
                <c:pt idx="11">
                  <c:v>Даниловский район</c:v>
                </c:pt>
                <c:pt idx="12">
                  <c:v>Любимский район</c:v>
                </c:pt>
                <c:pt idx="13">
                  <c:v>Мышкинский район</c:v>
                </c:pt>
                <c:pt idx="14">
                  <c:v>Некоузский район</c:v>
                </c:pt>
                <c:pt idx="15">
                  <c:v>Некрасовский район</c:v>
                </c:pt>
                <c:pt idx="16">
                  <c:v>Первомайский район</c:v>
                </c:pt>
                <c:pt idx="17">
                  <c:v>Пошехонский район</c:v>
                </c:pt>
                <c:pt idx="18">
                  <c:v>Ярославский район</c:v>
                </c:pt>
              </c:strCache>
            </c:strRef>
          </c:cat>
          <c:val>
            <c:numRef>
              <c:f>[Исполнение_собственных_расходов_Таблица_2020_05_18.xls]Лист1!$K$6:$K$24</c:f>
              <c:numCache>
                <c:formatCode>0</c:formatCode>
                <c:ptCount val="19"/>
                <c:pt idx="0">
                  <c:v>20781.55</c:v>
                </c:pt>
                <c:pt idx="1">
                  <c:v>6217.6</c:v>
                </c:pt>
                <c:pt idx="2">
                  <c:v>2281.87</c:v>
                </c:pt>
                <c:pt idx="3">
                  <c:v>2660.12</c:v>
                </c:pt>
                <c:pt idx="4">
                  <c:v>2107.42</c:v>
                </c:pt>
                <c:pt idx="5">
                  <c:v>2265.0700000000002</c:v>
                </c:pt>
                <c:pt idx="6">
                  <c:v>1508.92</c:v>
                </c:pt>
                <c:pt idx="7">
                  <c:v>630.96</c:v>
                </c:pt>
                <c:pt idx="8">
                  <c:v>713.99</c:v>
                </c:pt>
                <c:pt idx="9">
                  <c:v>368.24</c:v>
                </c:pt>
                <c:pt idx="10">
                  <c:v>1194.51</c:v>
                </c:pt>
                <c:pt idx="11">
                  <c:v>1240.6600000000001</c:v>
                </c:pt>
                <c:pt idx="12">
                  <c:v>597.94000000000005</c:v>
                </c:pt>
                <c:pt idx="13">
                  <c:v>657.93</c:v>
                </c:pt>
                <c:pt idx="14">
                  <c:v>790.28</c:v>
                </c:pt>
                <c:pt idx="15">
                  <c:v>1033.92</c:v>
                </c:pt>
                <c:pt idx="16">
                  <c:v>625.28</c:v>
                </c:pt>
                <c:pt idx="17">
                  <c:v>726.59</c:v>
                </c:pt>
                <c:pt idx="18">
                  <c:v>2527.6999999999998</c:v>
                </c:pt>
              </c:numCache>
            </c:numRef>
          </c:val>
        </c:ser>
        <c:ser>
          <c:idx val="1"/>
          <c:order val="1"/>
          <c:tx>
            <c:strRef>
              <c:f>[Исполнение_собственных_расходов_Таблица_2020_05_18.xls]Лист1!$P$20</c:f>
              <c:strCache>
                <c:ptCount val="1"/>
                <c:pt idx="0">
                  <c:v>Факт</c:v>
                </c:pt>
              </c:strCache>
            </c:strRef>
          </c:tx>
          <c:invertIfNegative val="0"/>
          <c:cat>
            <c:strRef>
              <c:f>[Исполнение_собственных_расходов_Таблица_2020_05_18.xls]Лист1!$A$6:$A$24</c:f>
              <c:strCache>
                <c:ptCount val="19"/>
                <c:pt idx="0">
                  <c:v>г. Ярославль</c:v>
                </c:pt>
                <c:pt idx="1">
                  <c:v>г. Рыбинск</c:v>
                </c:pt>
                <c:pt idx="2">
                  <c:v>г. Переславль-Залесский</c:v>
                </c:pt>
                <c:pt idx="3">
                  <c:v>Ростовский район</c:v>
                </c:pt>
                <c:pt idx="4">
                  <c:v>Угличский район</c:v>
                </c:pt>
                <c:pt idx="5">
                  <c:v>Тутаевский район</c:v>
                </c:pt>
                <c:pt idx="6">
                  <c:v>Рыбинский район</c:v>
                </c:pt>
                <c:pt idx="7">
                  <c:v>Большесельский район</c:v>
                </c:pt>
                <c:pt idx="8">
                  <c:v>Борисоглебский район</c:v>
                </c:pt>
                <c:pt idx="9">
                  <c:v>Брейтовский район</c:v>
                </c:pt>
                <c:pt idx="10">
                  <c:v>Гаврилов-Ямский район</c:v>
                </c:pt>
                <c:pt idx="11">
                  <c:v>Даниловский район</c:v>
                </c:pt>
                <c:pt idx="12">
                  <c:v>Любимский район</c:v>
                </c:pt>
                <c:pt idx="13">
                  <c:v>Мышкинский район</c:v>
                </c:pt>
                <c:pt idx="14">
                  <c:v>Некоузский район</c:v>
                </c:pt>
                <c:pt idx="15">
                  <c:v>Некрасовский район</c:v>
                </c:pt>
                <c:pt idx="16">
                  <c:v>Первомайский район</c:v>
                </c:pt>
                <c:pt idx="17">
                  <c:v>Пошехонский район</c:v>
                </c:pt>
                <c:pt idx="18">
                  <c:v>Ярославский район</c:v>
                </c:pt>
              </c:strCache>
            </c:strRef>
          </c:cat>
          <c:val>
            <c:numRef>
              <c:f>[Исполнение_собственных_расходов_Таблица_2020_05_18.xls]Лист1!$L$6:$L$24</c:f>
              <c:numCache>
                <c:formatCode>0</c:formatCode>
                <c:ptCount val="19"/>
                <c:pt idx="0">
                  <c:v>20230.86</c:v>
                </c:pt>
                <c:pt idx="1">
                  <c:v>5985.52</c:v>
                </c:pt>
                <c:pt idx="2">
                  <c:v>2069.08</c:v>
                </c:pt>
                <c:pt idx="3">
                  <c:v>2602.9</c:v>
                </c:pt>
                <c:pt idx="4">
                  <c:v>1907.99</c:v>
                </c:pt>
                <c:pt idx="5">
                  <c:v>2234.6</c:v>
                </c:pt>
                <c:pt idx="6">
                  <c:v>1469.42</c:v>
                </c:pt>
                <c:pt idx="7">
                  <c:v>611.4</c:v>
                </c:pt>
                <c:pt idx="8">
                  <c:v>702.72</c:v>
                </c:pt>
                <c:pt idx="9">
                  <c:v>357.69</c:v>
                </c:pt>
                <c:pt idx="10">
                  <c:v>1172.74</c:v>
                </c:pt>
                <c:pt idx="11">
                  <c:v>1149.74</c:v>
                </c:pt>
                <c:pt idx="12">
                  <c:v>585.30999999999995</c:v>
                </c:pt>
                <c:pt idx="13">
                  <c:v>622.70000000000005</c:v>
                </c:pt>
                <c:pt idx="14">
                  <c:v>756.13</c:v>
                </c:pt>
                <c:pt idx="15">
                  <c:v>1001.06</c:v>
                </c:pt>
                <c:pt idx="16">
                  <c:v>605.51</c:v>
                </c:pt>
                <c:pt idx="17">
                  <c:v>713.5</c:v>
                </c:pt>
                <c:pt idx="18">
                  <c:v>2316.04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6856960"/>
        <c:axId val="186858496"/>
      </c:barChart>
      <c:catAx>
        <c:axId val="186856960"/>
        <c:scaling>
          <c:orientation val="minMax"/>
        </c:scaling>
        <c:delete val="0"/>
        <c:axPos val="l"/>
        <c:majorTickMark val="out"/>
        <c:minorTickMark val="none"/>
        <c:tickLblPos val="nextTo"/>
        <c:crossAx val="186858496"/>
        <c:crosses val="autoZero"/>
        <c:auto val="1"/>
        <c:lblAlgn val="ctr"/>
        <c:lblOffset val="100"/>
        <c:noMultiLvlLbl val="0"/>
      </c:catAx>
      <c:valAx>
        <c:axId val="186858496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crossAx val="1868569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[Исполнение_доходов_по_территориям_Таблица_2020_05_18.xls]Лист1!$M$26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cat>
            <c:strRef>
              <c:f>[Исполнение_доходов_по_территориям_Таблица_2020_05_18.xls]Лист1!$A$6:$A$25</c:f>
              <c:strCache>
                <c:ptCount val="19"/>
                <c:pt idx="0">
                  <c:v>г. Ярославль</c:v>
                </c:pt>
                <c:pt idx="1">
                  <c:v>г. Рыбинск</c:v>
                </c:pt>
                <c:pt idx="2">
                  <c:v>г. Переславль-Залесский</c:v>
                </c:pt>
                <c:pt idx="3">
                  <c:v>Рыбинский район</c:v>
                </c:pt>
                <c:pt idx="4">
                  <c:v>Ростовский район</c:v>
                </c:pt>
                <c:pt idx="5">
                  <c:v>Угличский район</c:v>
                </c:pt>
                <c:pt idx="6">
                  <c:v>Тутаевский район</c:v>
                </c:pt>
                <c:pt idx="7">
                  <c:v>Большесельский район</c:v>
                </c:pt>
                <c:pt idx="8">
                  <c:v>Борисоглебский район</c:v>
                </c:pt>
                <c:pt idx="9">
                  <c:v>Брейтовский район</c:v>
                </c:pt>
                <c:pt idx="10">
                  <c:v>Гаврилов-Ямский район</c:v>
                </c:pt>
                <c:pt idx="11">
                  <c:v>Даниловский район</c:v>
                </c:pt>
                <c:pt idx="12">
                  <c:v>Любимский район</c:v>
                </c:pt>
                <c:pt idx="13">
                  <c:v>Мышкинский район</c:v>
                </c:pt>
                <c:pt idx="14">
                  <c:v>Некоузский район</c:v>
                </c:pt>
                <c:pt idx="15">
                  <c:v>Некрасовский район</c:v>
                </c:pt>
                <c:pt idx="16">
                  <c:v>Первомайский район</c:v>
                </c:pt>
                <c:pt idx="17">
                  <c:v>Пошехонский район</c:v>
                </c:pt>
                <c:pt idx="18">
                  <c:v>Ярославский район</c:v>
                </c:pt>
              </c:strCache>
            </c:strRef>
          </c:cat>
          <c:val>
            <c:numRef>
              <c:f>[Исполнение_доходов_по_территориям_Таблица_2020_05_18.xls]Лист1!$H$6:$H$25</c:f>
              <c:numCache>
                <c:formatCode>0</c:formatCode>
                <c:ptCount val="19"/>
                <c:pt idx="0">
                  <c:v>20603.77</c:v>
                </c:pt>
                <c:pt idx="1">
                  <c:v>6136.26</c:v>
                </c:pt>
                <c:pt idx="2">
                  <c:v>2188.9</c:v>
                </c:pt>
                <c:pt idx="3">
                  <c:v>1494.79</c:v>
                </c:pt>
                <c:pt idx="4">
                  <c:v>2612.52</c:v>
                </c:pt>
                <c:pt idx="5">
                  <c:v>2049.8000000000002</c:v>
                </c:pt>
                <c:pt idx="6">
                  <c:v>2251.0700000000002</c:v>
                </c:pt>
                <c:pt idx="7">
                  <c:v>620.37</c:v>
                </c:pt>
                <c:pt idx="8">
                  <c:v>695.72</c:v>
                </c:pt>
                <c:pt idx="9">
                  <c:v>362.34</c:v>
                </c:pt>
                <c:pt idx="10">
                  <c:v>1177.9000000000001</c:v>
                </c:pt>
                <c:pt idx="11">
                  <c:v>1226.1500000000001</c:v>
                </c:pt>
                <c:pt idx="12">
                  <c:v>591.36</c:v>
                </c:pt>
                <c:pt idx="13">
                  <c:v>649.91999999999996</c:v>
                </c:pt>
                <c:pt idx="14">
                  <c:v>776.72</c:v>
                </c:pt>
                <c:pt idx="15">
                  <c:v>975.95</c:v>
                </c:pt>
                <c:pt idx="16">
                  <c:v>594.82000000000005</c:v>
                </c:pt>
                <c:pt idx="17">
                  <c:v>722.57</c:v>
                </c:pt>
                <c:pt idx="18">
                  <c:v>2480.23</c:v>
                </c:pt>
              </c:numCache>
            </c:numRef>
          </c:val>
        </c:ser>
        <c:ser>
          <c:idx val="1"/>
          <c:order val="1"/>
          <c:tx>
            <c:strRef>
              <c:f>[Исполнение_доходов_по_территориям_Таблица_2020_05_18.xls]Лист1!$L$26</c:f>
              <c:strCache>
                <c:ptCount val="1"/>
                <c:pt idx="0">
                  <c:v>Факт</c:v>
                </c:pt>
              </c:strCache>
            </c:strRef>
          </c:tx>
          <c:invertIfNegative val="0"/>
          <c:cat>
            <c:strRef>
              <c:f>[Исполнение_доходов_по_территориям_Таблица_2020_05_18.xls]Лист1!$A$6:$A$25</c:f>
              <c:strCache>
                <c:ptCount val="19"/>
                <c:pt idx="0">
                  <c:v>г. Ярославль</c:v>
                </c:pt>
                <c:pt idx="1">
                  <c:v>г. Рыбинск</c:v>
                </c:pt>
                <c:pt idx="2">
                  <c:v>г. Переславль-Залесский</c:v>
                </c:pt>
                <c:pt idx="3">
                  <c:v>Рыбинский район</c:v>
                </c:pt>
                <c:pt idx="4">
                  <c:v>Ростовский район</c:v>
                </c:pt>
                <c:pt idx="5">
                  <c:v>Угличский район</c:v>
                </c:pt>
                <c:pt idx="6">
                  <c:v>Тутаевский район</c:v>
                </c:pt>
                <c:pt idx="7">
                  <c:v>Большесельский район</c:v>
                </c:pt>
                <c:pt idx="8">
                  <c:v>Борисоглебский район</c:v>
                </c:pt>
                <c:pt idx="9">
                  <c:v>Брейтовский район</c:v>
                </c:pt>
                <c:pt idx="10">
                  <c:v>Гаврилов-Ямский район</c:v>
                </c:pt>
                <c:pt idx="11">
                  <c:v>Даниловский район</c:v>
                </c:pt>
                <c:pt idx="12">
                  <c:v>Любимский район</c:v>
                </c:pt>
                <c:pt idx="13">
                  <c:v>Мышкинский район</c:v>
                </c:pt>
                <c:pt idx="14">
                  <c:v>Некоузский район</c:v>
                </c:pt>
                <c:pt idx="15">
                  <c:v>Некрасовский район</c:v>
                </c:pt>
                <c:pt idx="16">
                  <c:v>Первомайский район</c:v>
                </c:pt>
                <c:pt idx="17">
                  <c:v>Пошехонский район</c:v>
                </c:pt>
                <c:pt idx="18">
                  <c:v>Ярославский район</c:v>
                </c:pt>
              </c:strCache>
            </c:strRef>
          </c:cat>
          <c:val>
            <c:numRef>
              <c:f>[Исполнение_доходов_по_территориям_Таблица_2020_05_18.xls]Лист1!$I$6:$I$25</c:f>
              <c:numCache>
                <c:formatCode>0</c:formatCode>
                <c:ptCount val="19"/>
                <c:pt idx="0">
                  <c:v>20262.07</c:v>
                </c:pt>
                <c:pt idx="1">
                  <c:v>5990.03</c:v>
                </c:pt>
                <c:pt idx="2">
                  <c:v>2089.66</c:v>
                </c:pt>
                <c:pt idx="3">
                  <c:v>1483.05</c:v>
                </c:pt>
                <c:pt idx="4">
                  <c:v>2595.16</c:v>
                </c:pt>
                <c:pt idx="5">
                  <c:v>1953.29</c:v>
                </c:pt>
                <c:pt idx="6">
                  <c:v>2245.52</c:v>
                </c:pt>
                <c:pt idx="7">
                  <c:v>617.22</c:v>
                </c:pt>
                <c:pt idx="8">
                  <c:v>690</c:v>
                </c:pt>
                <c:pt idx="9">
                  <c:v>360.23</c:v>
                </c:pt>
                <c:pt idx="10">
                  <c:v>1171.98</c:v>
                </c:pt>
                <c:pt idx="11">
                  <c:v>1155</c:v>
                </c:pt>
                <c:pt idx="12">
                  <c:v>589.89</c:v>
                </c:pt>
                <c:pt idx="13">
                  <c:v>621.78</c:v>
                </c:pt>
                <c:pt idx="14">
                  <c:v>755.74</c:v>
                </c:pt>
                <c:pt idx="15">
                  <c:v>961.84</c:v>
                </c:pt>
                <c:pt idx="16">
                  <c:v>589.79999999999995</c:v>
                </c:pt>
                <c:pt idx="17">
                  <c:v>722.23</c:v>
                </c:pt>
                <c:pt idx="18">
                  <c:v>2369.02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6884096"/>
        <c:axId val="186885632"/>
      </c:barChart>
      <c:catAx>
        <c:axId val="186884096"/>
        <c:scaling>
          <c:orientation val="minMax"/>
        </c:scaling>
        <c:delete val="0"/>
        <c:axPos val="l"/>
        <c:majorTickMark val="out"/>
        <c:minorTickMark val="none"/>
        <c:tickLblPos val="nextTo"/>
        <c:crossAx val="186885632"/>
        <c:crosses val="autoZero"/>
        <c:auto val="1"/>
        <c:lblAlgn val="ctr"/>
        <c:lblOffset val="100"/>
        <c:noMultiLvlLbl val="0"/>
      </c:catAx>
      <c:valAx>
        <c:axId val="186885632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crossAx val="1868840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5323647949502521E-2"/>
          <c:y val="5.3925877202632755E-2"/>
          <c:w val="0.89237861753882874"/>
          <c:h val="0.47326345744005333"/>
        </c:manualLayout>
      </c:layout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4967936"/>
        <c:axId val="124973824"/>
      </c:barChart>
      <c:catAx>
        <c:axId val="124967936"/>
        <c:scaling>
          <c:orientation val="minMax"/>
        </c:scaling>
        <c:delete val="0"/>
        <c:axPos val="b"/>
        <c:majorTickMark val="out"/>
        <c:minorTickMark val="none"/>
        <c:tickLblPos val="nextTo"/>
        <c:crossAx val="124973824"/>
        <c:crosses val="autoZero"/>
        <c:auto val="1"/>
        <c:lblAlgn val="ctr"/>
        <c:lblOffset val="100"/>
        <c:noMultiLvlLbl val="0"/>
      </c:catAx>
      <c:valAx>
        <c:axId val="124973824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1249679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Лист1!$A$8</c:f>
              <c:strCache>
                <c:ptCount val="1"/>
                <c:pt idx="0">
                  <c:v>Кредиты кредитных организаций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invertIfNegative val="0"/>
          <c:cat>
            <c:strRef>
              <c:f>Лист1!$B$7:$G$7</c:f>
              <c:strCache>
                <c:ptCount val="3"/>
                <c:pt idx="0">
                  <c:v>на 01.01.2018
(факт)</c:v>
                </c:pt>
                <c:pt idx="1">
                  <c:v>на 01.01.2019
(факт)</c:v>
                </c:pt>
                <c:pt idx="2">
                  <c:v>на 01.01.2020
(факт)</c:v>
                </c:pt>
              </c:strCache>
            </c:strRef>
          </c:cat>
          <c:val>
            <c:numRef>
              <c:f>Лист1!$I$8:$N$8</c:f>
              <c:numCache>
                <c:formatCode>0.0%</c:formatCode>
                <c:ptCount val="3"/>
                <c:pt idx="0">
                  <c:v>4.6225736879942483E-2</c:v>
                </c:pt>
                <c:pt idx="1">
                  <c:v>9.8337547748426318E-2</c:v>
                </c:pt>
                <c:pt idx="2">
                  <c:v>0.10646369573568959</c:v>
                </c:pt>
              </c:numCache>
            </c:numRef>
          </c:val>
        </c:ser>
        <c:ser>
          <c:idx val="1"/>
          <c:order val="1"/>
          <c:tx>
            <c:strRef>
              <c:f>Лист1!$A$9</c:f>
              <c:strCache>
                <c:ptCount val="1"/>
                <c:pt idx="0">
                  <c:v>Государственные ценные бумаги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50,</a:t>
                    </a:r>
                    <a:r>
                      <a:rPr lang="ru-RU"/>
                      <a:t>9</a:t>
                    </a:r>
                    <a:r>
                      <a:rPr lang="en-US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Лист1!$B$7:$G$7</c:f>
              <c:strCache>
                <c:ptCount val="3"/>
                <c:pt idx="0">
                  <c:v>на 01.01.2018
(факт)</c:v>
                </c:pt>
                <c:pt idx="1">
                  <c:v>на 01.01.2019
(факт)</c:v>
                </c:pt>
                <c:pt idx="2">
                  <c:v>на 01.01.2020
(факт)</c:v>
                </c:pt>
              </c:strCache>
            </c:strRef>
          </c:cat>
          <c:val>
            <c:numRef>
              <c:f>Лист1!$I$9:$N$9</c:f>
              <c:numCache>
                <c:formatCode>0.0%</c:formatCode>
                <c:ptCount val="3"/>
                <c:pt idx="0">
                  <c:v>0.52950284797876457</c:v>
                </c:pt>
                <c:pt idx="1">
                  <c:v>0.50841986334534894</c:v>
                </c:pt>
                <c:pt idx="2">
                  <c:v>0.52290092628164087</c:v>
                </c:pt>
              </c:numCache>
            </c:numRef>
          </c:val>
        </c:ser>
        <c:ser>
          <c:idx val="2"/>
          <c:order val="2"/>
          <c:tx>
            <c:strRef>
              <c:f>Лист1!$A$10</c:f>
              <c:strCache>
                <c:ptCount val="1"/>
                <c:pt idx="0">
                  <c:v>Бюджетные кредиты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cat>
            <c:strRef>
              <c:f>Лист1!$B$7:$G$7</c:f>
              <c:strCache>
                <c:ptCount val="3"/>
                <c:pt idx="0">
                  <c:v>на 01.01.2018
(факт)</c:v>
                </c:pt>
                <c:pt idx="1">
                  <c:v>на 01.01.2019
(факт)</c:v>
                </c:pt>
                <c:pt idx="2">
                  <c:v>на 01.01.2020
(факт)</c:v>
                </c:pt>
              </c:strCache>
            </c:strRef>
          </c:cat>
          <c:val>
            <c:numRef>
              <c:f>Лист1!$I$10:$N$10</c:f>
              <c:numCache>
                <c:formatCode>0.0%</c:formatCode>
                <c:ptCount val="3"/>
                <c:pt idx="0">
                  <c:v>0.42427141514129296</c:v>
                </c:pt>
                <c:pt idx="1">
                  <c:v>0.39324258890622477</c:v>
                </c:pt>
                <c:pt idx="2">
                  <c:v>0.3706353779826696</c:v>
                </c:pt>
              </c:numCache>
            </c:numRef>
          </c:val>
        </c:ser>
        <c:ser>
          <c:idx val="3"/>
          <c:order val="3"/>
          <c:tx>
            <c:strRef>
              <c:f>Лист1!$A$11</c:f>
              <c:strCache>
                <c:ptCount val="1"/>
                <c:pt idx="0">
                  <c:v>Обязательства по госгарантиям 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5"/>
              <c:layout>
                <c:manualLayout>
                  <c:x val="0"/>
                  <c:y val="-4.629994167395752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Лист1!$B$7:$G$7</c:f>
              <c:strCache>
                <c:ptCount val="3"/>
                <c:pt idx="0">
                  <c:v>на 01.01.2018
(факт)</c:v>
                </c:pt>
                <c:pt idx="1">
                  <c:v>на 01.01.2019
(факт)</c:v>
                </c:pt>
                <c:pt idx="2">
                  <c:v>на 01.01.2020
(факт)</c:v>
                </c:pt>
              </c:strCache>
            </c:strRef>
          </c:cat>
          <c:val>
            <c:numRef>
              <c:f>Лист1!$I$11:$N$11</c:f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25021184"/>
        <c:axId val="125503360"/>
      </c:barChart>
      <c:catAx>
        <c:axId val="12502118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anose="020B0606020202030204" pitchFamily="34" charset="0"/>
              </a:defRPr>
            </a:pPr>
            <a:endParaRPr lang="ru-RU"/>
          </a:p>
        </c:txPr>
        <c:crossAx val="125503360"/>
        <c:crosses val="autoZero"/>
        <c:auto val="1"/>
        <c:lblAlgn val="ctr"/>
        <c:lblOffset val="100"/>
        <c:noMultiLvlLbl val="0"/>
      </c:catAx>
      <c:valAx>
        <c:axId val="125503360"/>
        <c:scaling>
          <c:orientation val="minMax"/>
          <c:max val="1"/>
        </c:scaling>
        <c:delete val="1"/>
        <c:axPos val="b"/>
        <c:numFmt formatCode="0.0%" sourceLinked="1"/>
        <c:majorTickMark val="out"/>
        <c:minorTickMark val="none"/>
        <c:tickLblPos val="nextTo"/>
        <c:crossAx val="12502118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4.9999991629362923E-2"/>
          <c:y val="0.78124500068283365"/>
          <c:w val="0.89999984932853261"/>
          <c:h val="0.10725803304914451"/>
        </c:manualLayout>
      </c:layout>
      <c:overlay val="0"/>
      <c:txPr>
        <a:bodyPr/>
        <a:lstStyle/>
        <a:p>
          <a:pPr>
            <a:defRPr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b="1"/>
      </a:pPr>
      <a:endParaRPr lang="ru-RU"/>
    </a:p>
  </c:txPr>
  <c:externalData r:id="rId1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cked"/>
        <c:varyColors val="0"/>
        <c:ser>
          <c:idx val="0"/>
          <c:order val="0"/>
          <c:spPr>
            <a:solidFill>
              <a:schemeClr val="accent2">
                <a:lumMod val="20000"/>
                <a:lumOff val="80000"/>
              </a:schemeClr>
            </a:solidFill>
          </c:spPr>
          <c:dLbls>
            <c:dLbl>
              <c:idx val="0"/>
              <c:layout>
                <c:manualLayout>
                  <c:x val="2.7777777777777776E-2"/>
                  <c:y val="-0.273148148148148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888888888888888E-2"/>
                  <c:y val="-0.245370370370370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888888888888838E-2"/>
                  <c:y val="-0.222222222222222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6666666666666666E-2"/>
                  <c:y val="-0.189814814814814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6666666666666666E-2"/>
                  <c:y val="-0.185185185185185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9444444444444445E-2"/>
                  <c:y val="-0.166666666666666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ограничения!$B$40:$G$40</c:f>
              <c:strCache>
                <c:ptCount val="3"/>
                <c:pt idx="0">
                  <c:v>2017 (факт)</c:v>
                </c:pt>
                <c:pt idx="1">
                  <c:v>2018 (факт)</c:v>
                </c:pt>
                <c:pt idx="2">
                  <c:v>2019 (факт)</c:v>
                </c:pt>
              </c:strCache>
            </c:strRef>
          </c:cat>
          <c:val>
            <c:numRef>
              <c:f>ограничения!$B$41:$G$41</c:f>
              <c:numCache>
                <c:formatCode>0.0%</c:formatCode>
                <c:ptCount val="3"/>
                <c:pt idx="0">
                  <c:v>0.71699999999999997</c:v>
                </c:pt>
                <c:pt idx="1">
                  <c:v>0.66400000000000003</c:v>
                </c:pt>
                <c:pt idx="2">
                  <c:v>0.65900000000000003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863424"/>
        <c:axId val="125864960"/>
      </c:areaChart>
      <c:catAx>
        <c:axId val="1258634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900">
                <a:latin typeface="Arial Narrow" panose="020B0606020202030204" pitchFamily="34" charset="0"/>
              </a:defRPr>
            </a:pPr>
            <a:endParaRPr lang="ru-RU"/>
          </a:p>
        </c:txPr>
        <c:crossAx val="125864960"/>
        <c:crosses val="autoZero"/>
        <c:auto val="1"/>
        <c:lblAlgn val="ctr"/>
        <c:lblOffset val="100"/>
        <c:noMultiLvlLbl val="0"/>
      </c:catAx>
      <c:valAx>
        <c:axId val="125864960"/>
        <c:scaling>
          <c:orientation val="minMax"/>
          <c:max val="1"/>
          <c:min val="0"/>
        </c:scaling>
        <c:delete val="0"/>
        <c:axPos val="l"/>
        <c:numFmt formatCode="0.0%" sourceLinked="1"/>
        <c:majorTickMark val="out"/>
        <c:minorTickMark val="none"/>
        <c:tickLblPos val="nextTo"/>
        <c:crossAx val="125863424"/>
        <c:crosses val="autoZero"/>
        <c:crossBetween val="midCat"/>
        <c:majorUnit val="0.5"/>
        <c:minorUnit val="0.25"/>
      </c:valAx>
      <c:spPr>
        <a:pattFill prst="ltDnDiag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</c:spPr>
    </c:plotArea>
    <c:plotVisOnly val="1"/>
    <c:dispBlanksAs val="zero"/>
    <c:showDLblsOverMax val="0"/>
  </c:chart>
  <c:externalData r:id="rId1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spPr>
            <a:ln cap="rnd">
              <a:solidFill>
                <a:srgbClr val="008080"/>
              </a:solidFill>
              <a:bevel/>
            </a:ln>
          </c:spPr>
          <c:dLbls>
            <c:dLbl>
              <c:idx val="2"/>
              <c:layout>
                <c:manualLayout>
                  <c:x val="0"/>
                  <c:y val="-5.9259243897671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025641025641026E-3"/>
                  <c:y val="-4.60905230315224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1025641025641026E-3"/>
                  <c:y val="-3.95061625984478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3.95061625984478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ограничения!$B$3:$G$3</c:f>
              <c:strCache>
                <c:ptCount val="3"/>
                <c:pt idx="0">
                  <c:v>2017 (факт)</c:v>
                </c:pt>
                <c:pt idx="1">
                  <c:v>2018 (факт)</c:v>
                </c:pt>
                <c:pt idx="2">
                  <c:v>2019 (факт)</c:v>
                </c:pt>
              </c:strCache>
            </c:strRef>
          </c:cat>
          <c:val>
            <c:numRef>
              <c:f>ограничения!$B$4:$G$4</c:f>
              <c:numCache>
                <c:formatCode>0.0%</c:formatCode>
                <c:ptCount val="3"/>
                <c:pt idx="0">
                  <c:v>4.2999999999999997E-2</c:v>
                </c:pt>
                <c:pt idx="1">
                  <c:v>2.1000000000000001E-2</c:v>
                </c:pt>
                <c:pt idx="2">
                  <c:v>1.4999999999999999E-2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6712448"/>
        <c:axId val="126734720"/>
      </c:areaChart>
      <c:catAx>
        <c:axId val="126712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900">
                <a:latin typeface="Arial Narrow" panose="020B0606020202030204" pitchFamily="34" charset="0"/>
              </a:defRPr>
            </a:pPr>
            <a:endParaRPr lang="ru-RU"/>
          </a:p>
        </c:txPr>
        <c:crossAx val="126734720"/>
        <c:crosses val="autoZero"/>
        <c:auto val="1"/>
        <c:lblAlgn val="ctr"/>
        <c:lblOffset val="100"/>
        <c:noMultiLvlLbl val="0"/>
      </c:catAx>
      <c:valAx>
        <c:axId val="126734720"/>
        <c:scaling>
          <c:orientation val="minMax"/>
          <c:max val="0.15000000000000002"/>
        </c:scaling>
        <c:delete val="0"/>
        <c:axPos val="l"/>
        <c:numFmt formatCode="0.0%" sourceLinked="1"/>
        <c:majorTickMark val="none"/>
        <c:minorTickMark val="none"/>
        <c:tickLblPos val="nextTo"/>
        <c:crossAx val="126712448"/>
        <c:crosses val="autoZero"/>
        <c:crossBetween val="midCat"/>
        <c:majorUnit val="5.000000000000001E-2"/>
        <c:minorUnit val="2.5000000000000005E-2"/>
      </c:valAx>
      <c:spPr>
        <a:pattFill prst="ltDnDiag">
          <a:fgClr>
            <a:schemeClr val="accent5">
              <a:lumMod val="60000"/>
              <a:lumOff val="40000"/>
            </a:schemeClr>
          </a:fgClr>
          <a:bgClr>
            <a:srgbClr val="CCFFFF"/>
          </a:bgClr>
        </a:pattFill>
      </c:spPr>
    </c:plotArea>
    <c:plotVisOnly val="1"/>
    <c:dispBlanksAs val="zero"/>
    <c:showDLblsOverMax val="0"/>
  </c:chart>
  <c:externalData r:id="rId1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>
                <a:lumMod val="40000"/>
                <a:lumOff val="60000"/>
              </a:schemeClr>
            </a:solidFill>
          </c:spP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ограничения!$B$29:$G$29</c:f>
              <c:strCache>
                <c:ptCount val="3"/>
                <c:pt idx="0">
                  <c:v>2017 (факт)</c:v>
                </c:pt>
                <c:pt idx="1">
                  <c:v>2018 (факт)</c:v>
                </c:pt>
                <c:pt idx="2">
                  <c:v>2019 (факт)</c:v>
                </c:pt>
              </c:strCache>
            </c:strRef>
          </c:cat>
          <c:val>
            <c:numRef>
              <c:f>ограничения!$B$30:$G$30</c:f>
              <c:numCache>
                <c:formatCode>0.0%</c:formatCode>
                <c:ptCount val="3"/>
                <c:pt idx="0">
                  <c:v>2.5000000000000001E-2</c:v>
                </c:pt>
                <c:pt idx="1">
                  <c:v>3.1E-2</c:v>
                </c:pt>
                <c:pt idx="2">
                  <c:v>3.3000000000000002E-2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6865408"/>
        <c:axId val="126866944"/>
      </c:areaChart>
      <c:catAx>
        <c:axId val="1268654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900">
                <a:latin typeface="Arial Narrow" panose="020B0606020202030204" pitchFamily="34" charset="0"/>
              </a:defRPr>
            </a:pPr>
            <a:endParaRPr lang="ru-RU"/>
          </a:p>
        </c:txPr>
        <c:crossAx val="126866944"/>
        <c:crosses val="autoZero"/>
        <c:auto val="1"/>
        <c:lblAlgn val="ctr"/>
        <c:lblOffset val="100"/>
        <c:noMultiLvlLbl val="0"/>
      </c:catAx>
      <c:valAx>
        <c:axId val="126866944"/>
        <c:scaling>
          <c:orientation val="minMax"/>
          <c:max val="0.15000000000000002"/>
        </c:scaling>
        <c:delete val="0"/>
        <c:axPos val="l"/>
        <c:numFmt formatCode="0.0%" sourceLinked="1"/>
        <c:majorTickMark val="out"/>
        <c:minorTickMark val="none"/>
        <c:tickLblPos val="nextTo"/>
        <c:crossAx val="126865408"/>
        <c:crosses val="autoZero"/>
        <c:crossBetween val="midCat"/>
        <c:majorUnit val="5.000000000000001E-2"/>
        <c:minorUnit val="2.5000000000000005E-2"/>
      </c:valAx>
      <c:spPr>
        <a:pattFill prst="ltUpDiag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</c:spPr>
    </c:plotArea>
    <c:plotVisOnly val="1"/>
    <c:dispBlanksAs val="zero"/>
    <c:showDLblsOverMax val="0"/>
  </c:chart>
  <c:externalData r:id="rId1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[Государственный_долг_субъектов_РФ_Таблица_2020_05_20.xls]Лист1!$A$23:$A$39</c:f>
              <c:strCache>
                <c:ptCount val="17"/>
                <c:pt idx="0">
                  <c:v>Владимирская </c:v>
                </c:pt>
                <c:pt idx="1">
                  <c:v>Курская </c:v>
                </c:pt>
                <c:pt idx="2">
                  <c:v>Воронежская</c:v>
                </c:pt>
                <c:pt idx="3">
                  <c:v>Московская </c:v>
                </c:pt>
                <c:pt idx="4">
                  <c:v>Брянская </c:v>
                </c:pt>
                <c:pt idx="5">
                  <c:v>Тульская </c:v>
                </c:pt>
                <c:pt idx="6">
                  <c:v>Липецкая </c:v>
                </c:pt>
                <c:pt idx="7">
                  <c:v>Тверская </c:v>
                </c:pt>
                <c:pt idx="8">
                  <c:v>Белгородская </c:v>
                </c:pt>
                <c:pt idx="9">
                  <c:v>Рязанская </c:v>
                </c:pt>
                <c:pt idx="10">
                  <c:v>Ивановская </c:v>
                </c:pt>
                <c:pt idx="11">
                  <c:v>Калужская </c:v>
                </c:pt>
                <c:pt idx="12">
                  <c:v>Ярославская </c:v>
                </c:pt>
                <c:pt idx="13">
                  <c:v>Тамбовская </c:v>
                </c:pt>
                <c:pt idx="14">
                  <c:v>Смоленская </c:v>
                </c:pt>
                <c:pt idx="15">
                  <c:v>Орловская </c:v>
                </c:pt>
                <c:pt idx="16">
                  <c:v>Костромская </c:v>
                </c:pt>
              </c:strCache>
            </c:strRef>
          </c:cat>
          <c:val>
            <c:numRef>
              <c:f>[Государственный_долг_субъектов_РФ_Таблица_2020_05_20.xls]Лист1!$B$23:$B$39</c:f>
              <c:numCache>
                <c:formatCode>General</c:formatCode>
                <c:ptCount val="17"/>
              </c:numCache>
            </c:numRef>
          </c:val>
        </c:ser>
        <c:ser>
          <c:idx val="1"/>
          <c:order val="1"/>
          <c:invertIfNegative val="0"/>
          <c:cat>
            <c:strRef>
              <c:f>[Государственный_долг_субъектов_РФ_Таблица_2020_05_20.xls]Лист1!$A$23:$A$39</c:f>
              <c:strCache>
                <c:ptCount val="17"/>
                <c:pt idx="0">
                  <c:v>Владимирская </c:v>
                </c:pt>
                <c:pt idx="1">
                  <c:v>Курская </c:v>
                </c:pt>
                <c:pt idx="2">
                  <c:v>Воронежская</c:v>
                </c:pt>
                <c:pt idx="3">
                  <c:v>Московская </c:v>
                </c:pt>
                <c:pt idx="4">
                  <c:v>Брянская </c:v>
                </c:pt>
                <c:pt idx="5">
                  <c:v>Тульская </c:v>
                </c:pt>
                <c:pt idx="6">
                  <c:v>Липецкая </c:v>
                </c:pt>
                <c:pt idx="7">
                  <c:v>Тверская </c:v>
                </c:pt>
                <c:pt idx="8">
                  <c:v>Белгородская </c:v>
                </c:pt>
                <c:pt idx="9">
                  <c:v>Рязанская </c:v>
                </c:pt>
                <c:pt idx="10">
                  <c:v>Ивановская </c:v>
                </c:pt>
                <c:pt idx="11">
                  <c:v>Калужская </c:v>
                </c:pt>
                <c:pt idx="12">
                  <c:v>Ярославская </c:v>
                </c:pt>
                <c:pt idx="13">
                  <c:v>Тамбовская </c:v>
                </c:pt>
                <c:pt idx="14">
                  <c:v>Смоленская </c:v>
                </c:pt>
                <c:pt idx="15">
                  <c:v>Орловская </c:v>
                </c:pt>
                <c:pt idx="16">
                  <c:v>Костромская </c:v>
                </c:pt>
              </c:strCache>
            </c:strRef>
          </c:cat>
          <c:val>
            <c:numRef>
              <c:f>[Государственный_долг_субъектов_РФ_Таблица_2020_05_20.xls]Лист1!$C$23:$C$39</c:f>
            </c:numRef>
          </c:val>
        </c:ser>
        <c:ser>
          <c:idx val="2"/>
          <c:order val="2"/>
          <c:spPr>
            <a:solidFill>
              <a:srgbClr val="85A7D1"/>
            </a:solidFill>
          </c:spPr>
          <c:invertIfNegative val="0"/>
          <c:dPt>
            <c:idx val="12"/>
            <c:invertIfNegative val="0"/>
            <c:bubble3D val="0"/>
            <c:spPr>
              <a:solidFill>
                <a:srgbClr val="FF33CC"/>
              </a:solidFill>
            </c:spPr>
          </c:dPt>
          <c:dLbls>
            <c:txPr>
              <a:bodyPr/>
              <a:lstStyle/>
              <a:p>
                <a:pPr>
                  <a:defRPr sz="800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[Государственный_долг_субъектов_РФ_Таблица_2020_05_20.xls]Лист1!$A$23:$A$39</c:f>
              <c:strCache>
                <c:ptCount val="17"/>
                <c:pt idx="0">
                  <c:v>Владимирская </c:v>
                </c:pt>
                <c:pt idx="1">
                  <c:v>Курская </c:v>
                </c:pt>
                <c:pt idx="2">
                  <c:v>Воронежская</c:v>
                </c:pt>
                <c:pt idx="3">
                  <c:v>Московская </c:v>
                </c:pt>
                <c:pt idx="4">
                  <c:v>Брянская </c:v>
                </c:pt>
                <c:pt idx="5">
                  <c:v>Тульская </c:v>
                </c:pt>
                <c:pt idx="6">
                  <c:v>Липецкая </c:v>
                </c:pt>
                <c:pt idx="7">
                  <c:v>Тверская </c:v>
                </c:pt>
                <c:pt idx="8">
                  <c:v>Белгородская </c:v>
                </c:pt>
                <c:pt idx="9">
                  <c:v>Рязанская </c:v>
                </c:pt>
                <c:pt idx="10">
                  <c:v>Ивановская </c:v>
                </c:pt>
                <c:pt idx="11">
                  <c:v>Калужская </c:v>
                </c:pt>
                <c:pt idx="12">
                  <c:v>Ярославская </c:v>
                </c:pt>
                <c:pt idx="13">
                  <c:v>Тамбовская </c:v>
                </c:pt>
                <c:pt idx="14">
                  <c:v>Смоленская </c:v>
                </c:pt>
                <c:pt idx="15">
                  <c:v>Орловская </c:v>
                </c:pt>
                <c:pt idx="16">
                  <c:v>Костромская </c:v>
                </c:pt>
              </c:strCache>
            </c:strRef>
          </c:cat>
          <c:val>
            <c:numRef>
              <c:f>[Государственный_долг_субъектов_РФ_Таблица_2020_05_20.xls]Лист1!$D$23:$D$39</c:f>
              <c:numCache>
                <c:formatCode>General</c:formatCode>
                <c:ptCount val="17"/>
                <c:pt idx="0">
                  <c:v>8.6</c:v>
                </c:pt>
                <c:pt idx="1">
                  <c:v>14</c:v>
                </c:pt>
                <c:pt idx="2">
                  <c:v>22.1</c:v>
                </c:pt>
                <c:pt idx="3">
                  <c:v>24</c:v>
                </c:pt>
                <c:pt idx="4">
                  <c:v>24.1</c:v>
                </c:pt>
                <c:pt idx="5">
                  <c:v>24.8</c:v>
                </c:pt>
                <c:pt idx="6">
                  <c:v>27.3</c:v>
                </c:pt>
                <c:pt idx="7">
                  <c:v>28.6</c:v>
                </c:pt>
                <c:pt idx="8">
                  <c:v>39.1</c:v>
                </c:pt>
                <c:pt idx="9">
                  <c:v>49.8</c:v>
                </c:pt>
                <c:pt idx="10">
                  <c:v>54.9</c:v>
                </c:pt>
                <c:pt idx="11">
                  <c:v>59.5</c:v>
                </c:pt>
                <c:pt idx="12">
                  <c:v>61.3</c:v>
                </c:pt>
                <c:pt idx="13">
                  <c:v>68.7</c:v>
                </c:pt>
                <c:pt idx="14">
                  <c:v>77.599999999999994</c:v>
                </c:pt>
                <c:pt idx="15">
                  <c:v>86.4</c:v>
                </c:pt>
                <c:pt idx="16">
                  <c:v>93.1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6934016"/>
        <c:axId val="126939904"/>
      </c:barChart>
      <c:catAx>
        <c:axId val="126934016"/>
        <c:scaling>
          <c:orientation val="minMax"/>
        </c:scaling>
        <c:delete val="0"/>
        <c:axPos val="b"/>
        <c:majorTickMark val="out"/>
        <c:minorTickMark val="none"/>
        <c:tickLblPos val="nextTo"/>
        <c:crossAx val="126939904"/>
        <c:crosses val="autoZero"/>
        <c:auto val="1"/>
        <c:lblAlgn val="ctr"/>
        <c:lblOffset val="100"/>
        <c:noMultiLvlLbl val="0"/>
      </c:catAx>
      <c:valAx>
        <c:axId val="1269399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69340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8880181057180055E-2"/>
          <c:y val="0.18072301402890348"/>
          <c:w val="0.88816728894803643"/>
          <c:h val="0.39849424593373217"/>
        </c:manualLayout>
      </c:layout>
      <c:lineChart>
        <c:grouping val="standard"/>
        <c:varyColors val="0"/>
        <c:ser>
          <c:idx val="0"/>
          <c:order val="0"/>
          <c:spPr>
            <a:ln>
              <a:solidFill>
                <a:srgbClr val="008080"/>
              </a:solidFill>
            </a:ln>
          </c:spPr>
          <c:marker>
            <c:spPr>
              <a:solidFill>
                <a:srgbClr val="008080"/>
              </a:solidFill>
            </c:spPr>
          </c:marker>
          <c:cat>
            <c:strRef>
              <c:f>Лист1!$B$37:$G$37</c:f>
              <c:strCache>
                <c:ptCount val="3"/>
                <c:pt idx="0">
                  <c:v>2017 год
(факт)</c:v>
                </c:pt>
                <c:pt idx="1">
                  <c:v>2018 год
(факт)</c:v>
                </c:pt>
                <c:pt idx="2">
                  <c:v>2019 год
(факт)</c:v>
                </c:pt>
              </c:strCache>
            </c:strRef>
          </c:cat>
          <c:val>
            <c:numRef>
              <c:f>Лист1!$B$38:$G$38</c:f>
              <c:numCache>
                <c:formatCode>#,##0.0</c:formatCode>
                <c:ptCount val="3"/>
                <c:pt idx="0">
                  <c:v>1462.8</c:v>
                </c:pt>
                <c:pt idx="1">
                  <c:v>2037.4</c:v>
                </c:pt>
                <c:pt idx="2">
                  <c:v>2178.9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6771968"/>
        <c:axId val="126773504"/>
      </c:lineChart>
      <c:catAx>
        <c:axId val="126771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6773504"/>
        <c:crosses val="autoZero"/>
        <c:auto val="1"/>
        <c:lblAlgn val="ctr"/>
        <c:lblOffset val="100"/>
        <c:noMultiLvlLbl val="0"/>
      </c:catAx>
      <c:valAx>
        <c:axId val="126773504"/>
        <c:scaling>
          <c:orientation val="minMax"/>
          <c:max val="2460"/>
          <c:min val="1460"/>
        </c:scaling>
        <c:delete val="0"/>
        <c:axPos val="l"/>
        <c:numFmt formatCode="#,##0.0" sourceLinked="1"/>
        <c:majorTickMark val="out"/>
        <c:minorTickMark val="none"/>
        <c:tickLblPos val="nextTo"/>
        <c:crossAx val="126771968"/>
        <c:crosses val="autoZero"/>
        <c:crossBetween val="between"/>
        <c:majorUnit val="500"/>
      </c:valAx>
      <c:spPr>
        <a:ln>
          <a:prstDash val="sysDash"/>
        </a:ln>
      </c:spPr>
    </c:plotArea>
    <c:plotVisOnly val="1"/>
    <c:dispBlanksAs val="gap"/>
    <c:showDLblsOverMax val="0"/>
  </c:chart>
  <c:txPr>
    <a:bodyPr/>
    <a:lstStyle/>
    <a:p>
      <a:pPr>
        <a:defRPr>
          <a:latin typeface="Arial Narrow" panose="020B0606020202030204" pitchFamily="34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Лист1!$B$177</c:f>
              <c:strCache>
                <c:ptCount val="1"/>
                <c:pt idx="0">
                  <c:v>Среднемес. начисленная номинальная з/пл работников по полному кругу организаций, руб.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invertIfNegative val="0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35 </a:t>
                    </a:r>
                    <a:r>
                      <a:rPr lang="ru-RU" smtClean="0"/>
                      <a:t>571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Лист1!$D$2:$I$2</c:f>
              <c:strCache>
                <c:ptCount val="6"/>
                <c:pt idx="0">
                  <c:v>2017 год</c:v>
                </c:pt>
                <c:pt idx="1">
                  <c:v>2018 год</c:v>
                </c:pt>
                <c:pt idx="2">
                  <c:v>2019 год (оценка)</c:v>
                </c:pt>
                <c:pt idx="3">
                  <c:v>2020 год (прогноз)</c:v>
                </c:pt>
                <c:pt idx="4">
                  <c:v>2021 год (прогноз)</c:v>
                </c:pt>
                <c:pt idx="5">
                  <c:v>2022 год (прогноз)</c:v>
                </c:pt>
              </c:strCache>
            </c:strRef>
          </c:cat>
          <c:val>
            <c:numRef>
              <c:f>Лист1!$D$177:$I$177</c:f>
              <c:numCache>
                <c:formatCode>#,##0</c:formatCode>
                <c:ptCount val="6"/>
                <c:pt idx="0">
                  <c:v>30720.1</c:v>
                </c:pt>
                <c:pt idx="1">
                  <c:v>33473.699999999997</c:v>
                </c:pt>
                <c:pt idx="2">
                  <c:v>35623.599999999999</c:v>
                </c:pt>
                <c:pt idx="3">
                  <c:v>38090</c:v>
                </c:pt>
                <c:pt idx="4">
                  <c:v>40315.800000000003</c:v>
                </c:pt>
                <c:pt idx="5">
                  <c:v>43455.3</c:v>
                </c:pt>
              </c:numCache>
            </c:numRef>
          </c:val>
        </c:ser>
        <c:ser>
          <c:idx val="1"/>
          <c:order val="1"/>
          <c:tx>
            <c:strRef>
              <c:f>Лист1!$B$171</c:f>
              <c:strCache>
                <c:ptCount val="1"/>
                <c:pt idx="0">
                  <c:v>Величина прожиточного минимума в расчёте на душу населения в месяц, руб.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4707656177261453E-2"/>
                  <c:y val="1.849380797214181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4707656177261453E-2"/>
                  <c:y val="1.849380797214181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4707656177261453E-2"/>
                  <c:y val="2.465841062952242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83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4707656177261453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4707656177261453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3.5296651681802071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Лист1!$D$171:$I$171</c:f>
              <c:numCache>
                <c:formatCode>#,##0</c:formatCode>
                <c:ptCount val="6"/>
                <c:pt idx="0">
                  <c:v>9310</c:v>
                </c:pt>
                <c:pt idx="1">
                  <c:v>9541</c:v>
                </c:pt>
                <c:pt idx="2">
                  <c:v>10152</c:v>
                </c:pt>
                <c:pt idx="3">
                  <c:v>10517</c:v>
                </c:pt>
                <c:pt idx="4">
                  <c:v>10906</c:v>
                </c:pt>
                <c:pt idx="5">
                  <c:v>11364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8283136"/>
        <c:axId val="168293120"/>
      </c:barChart>
      <c:catAx>
        <c:axId val="1682831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68293120"/>
        <c:crosses val="autoZero"/>
        <c:auto val="1"/>
        <c:lblAlgn val="ctr"/>
        <c:lblOffset val="100"/>
        <c:noMultiLvlLbl val="0"/>
      </c:catAx>
      <c:valAx>
        <c:axId val="168293120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682831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6621109899043215E-3"/>
          <c:y val="0.7329096099359802"/>
          <c:w val="0.95183542735124227"/>
          <c:h val="0.26539002761450747"/>
        </c:manualLayout>
      </c:layout>
      <c:overlay val="0"/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144390039049964E-2"/>
          <c:y val="0.10128840004930287"/>
          <c:w val="0.8634341454792579"/>
          <c:h val="0.66803506304242222"/>
        </c:manualLayout>
      </c:layout>
      <c:bar3DChart>
        <c:barDir val="bar"/>
        <c:grouping val="clustered"/>
        <c:varyColors val="0"/>
        <c:ser>
          <c:idx val="0"/>
          <c:order val="0"/>
          <c:spPr>
            <a:solidFill>
              <a:srgbClr val="97BAFF"/>
            </a:solidFill>
          </c:spPr>
          <c:invertIfNegative val="0"/>
          <c:dLbls>
            <c:dLbl>
              <c:idx val="0"/>
              <c:layout>
                <c:manualLayout>
                  <c:x val="-0.23471505331431206"/>
                  <c:y val="-0.129681053921390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0030492967490832E-2"/>
                  <c:y val="-0.124385345446372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9.279277070894705E-2"/>
                  <c:y val="-0.115178034120487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chemeClr val="tx2">
                        <a:lumMod val="75000"/>
                      </a:schemeClr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дефицит!$A$3:$C$3</c:f>
              <c:strCache>
                <c:ptCount val="3"/>
                <c:pt idx="0">
                  <c:v>2017 г.</c:v>
                </c:pt>
                <c:pt idx="1">
                  <c:v>2018 г.</c:v>
                </c:pt>
                <c:pt idx="2">
                  <c:v>2019 г. </c:v>
                </c:pt>
              </c:strCache>
            </c:strRef>
          </c:cat>
          <c:val>
            <c:numRef>
              <c:f>дефицит!$A$4:$C$4</c:f>
              <c:numCache>
                <c:formatCode>#,##0.00</c:formatCode>
                <c:ptCount val="3"/>
                <c:pt idx="0">
                  <c:v>-2152.1866770000001</c:v>
                </c:pt>
                <c:pt idx="1">
                  <c:v>-1190.3800000000001</c:v>
                </c:pt>
                <c:pt idx="2">
                  <c:v>-873.36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7027456"/>
        <c:axId val="127029248"/>
        <c:axId val="0"/>
      </c:bar3DChart>
      <c:catAx>
        <c:axId val="127027456"/>
        <c:scaling>
          <c:orientation val="minMax"/>
        </c:scaling>
        <c:delete val="0"/>
        <c:axPos val="l"/>
        <c:majorTickMark val="out"/>
        <c:minorTickMark val="none"/>
        <c:tickLblPos val="high"/>
        <c:crossAx val="127029248"/>
        <c:crosses val="autoZero"/>
        <c:auto val="1"/>
        <c:lblAlgn val="ctr"/>
        <c:lblOffset val="100"/>
        <c:noMultiLvlLbl val="0"/>
      </c:catAx>
      <c:valAx>
        <c:axId val="127029248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numFmt formatCode="#,##0.00" sourceLinked="1"/>
        <c:majorTickMark val="out"/>
        <c:minorTickMark val="none"/>
        <c:tickLblPos val="nextTo"/>
        <c:crossAx val="12702745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cat>
            <c:strRef>
              <c:f>Лист1!$A$3:$A$7</c:f>
              <c:strCache>
                <c:ptCount val="3"/>
                <c:pt idx="0">
                  <c:v>Городская среда</c:v>
                </c:pt>
                <c:pt idx="1">
                  <c:v>Поддержка местных  инициатив</c:v>
                </c:pt>
                <c:pt idx="2">
                  <c:v>Культура</c:v>
                </c:pt>
              </c:strCache>
            </c:strRef>
          </c:cat>
          <c:val>
            <c:numRef>
              <c:f>Лист1!$B$3:$B$7</c:f>
              <c:numCache>
                <c:formatCode>General</c:formatCode>
                <c:ptCount val="3"/>
                <c:pt idx="0">
                  <c:v>205</c:v>
                </c:pt>
                <c:pt idx="1">
                  <c:v>279</c:v>
                </c:pt>
                <c:pt idx="2">
                  <c:v>19</c:v>
                </c:pt>
              </c:numCache>
            </c:numRef>
          </c:val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cat>
            <c:strRef>
              <c:f>Лист1!$A$3:$A$7</c:f>
              <c:strCache>
                <c:ptCount val="3"/>
                <c:pt idx="0">
                  <c:v>Городская среда</c:v>
                </c:pt>
                <c:pt idx="1">
                  <c:v>Поддержка местных  инициатив</c:v>
                </c:pt>
                <c:pt idx="2">
                  <c:v>Культура</c:v>
                </c:pt>
              </c:strCache>
            </c:strRef>
          </c:cat>
          <c:val>
            <c:numRef>
              <c:f>Лист1!$C$3:$C$7</c:f>
              <c:numCache>
                <c:formatCode>General</c:formatCode>
                <c:ptCount val="3"/>
                <c:pt idx="0">
                  <c:v>140</c:v>
                </c:pt>
                <c:pt idx="1">
                  <c:v>289</c:v>
                </c:pt>
                <c:pt idx="2">
                  <c:v>19</c:v>
                </c:pt>
              </c:numCache>
            </c:numRef>
          </c:val>
        </c:ser>
        <c:ser>
          <c:idx val="2"/>
          <c:order val="2"/>
          <c:tx>
            <c:strRef>
              <c:f>Лист1!$D$2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cat>
            <c:strRef>
              <c:f>Лист1!$A$3:$A$7</c:f>
              <c:strCache>
                <c:ptCount val="3"/>
                <c:pt idx="0">
                  <c:v>Городская среда</c:v>
                </c:pt>
                <c:pt idx="1">
                  <c:v>Поддержка местных  инициатив</c:v>
                </c:pt>
                <c:pt idx="2">
                  <c:v>Культура</c:v>
                </c:pt>
              </c:strCache>
            </c:strRef>
          </c:cat>
          <c:val>
            <c:numRef>
              <c:f>Лист1!$D$3:$D$7</c:f>
              <c:numCache>
                <c:formatCode>General</c:formatCode>
                <c:ptCount val="3"/>
                <c:pt idx="0">
                  <c:v>166</c:v>
                </c:pt>
                <c:pt idx="1">
                  <c:v>321</c:v>
                </c:pt>
                <c:pt idx="2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7591040"/>
        <c:axId val="186893440"/>
      </c:barChart>
      <c:catAx>
        <c:axId val="137591040"/>
        <c:scaling>
          <c:orientation val="minMax"/>
        </c:scaling>
        <c:delete val="0"/>
        <c:axPos val="b"/>
        <c:majorTickMark val="out"/>
        <c:minorTickMark val="none"/>
        <c:tickLblPos val="nextTo"/>
        <c:crossAx val="186893440"/>
        <c:crosses val="autoZero"/>
        <c:auto val="1"/>
        <c:lblAlgn val="ctr"/>
        <c:lblOffset val="100"/>
        <c:noMultiLvlLbl val="0"/>
      </c:catAx>
      <c:valAx>
        <c:axId val="186893440"/>
        <c:scaling>
          <c:orientation val="minMax"/>
        </c:scaling>
        <c:delete val="0"/>
        <c:axPos val="l"/>
        <c:majorGridlines>
          <c:spPr>
            <a:ln>
              <a:solidFill>
                <a:schemeClr val="tx2">
                  <a:lumMod val="20000"/>
                  <a:lumOff val="8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137591040"/>
        <c:crosses val="autoZero"/>
        <c:crossBetween val="between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77539980037706557"/>
          <c:y val="5.0971009831253571E-2"/>
          <c:w val="0.17495064877453698"/>
          <c:h val="0.2551380604946492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014656"/>
        <c:axId val="138395648"/>
      </c:lineChart>
      <c:catAx>
        <c:axId val="137014656"/>
        <c:scaling>
          <c:orientation val="minMax"/>
        </c:scaling>
        <c:delete val="1"/>
        <c:axPos val="b"/>
        <c:majorTickMark val="out"/>
        <c:minorTickMark val="none"/>
        <c:tickLblPos val="nextTo"/>
        <c:crossAx val="138395648"/>
        <c:crosses val="autoZero"/>
        <c:auto val="1"/>
        <c:lblAlgn val="ctr"/>
        <c:lblOffset val="100"/>
        <c:noMultiLvlLbl val="0"/>
      </c:catAx>
      <c:valAx>
        <c:axId val="138395648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13701465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7791537667698657E-2"/>
          <c:y val="8.2901509307924712E-2"/>
          <c:w val="0.90918472652218785"/>
          <c:h val="0.50187725136890848"/>
        </c:manualLayout>
      </c:layout>
      <c:lineChart>
        <c:grouping val="standard"/>
        <c:varyColors val="0"/>
        <c:ser>
          <c:idx val="0"/>
          <c:order val="0"/>
          <c:marker>
            <c:symbol val="none"/>
          </c:marker>
          <c:cat>
            <c:numRef>
              <c:f>Лист1!$A$3:$A$7</c:f>
              <c:numCache>
                <c:formatCode>0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Лист1!$B$3:$B$7</c:f>
              <c:numCache>
                <c:formatCode>0</c:formatCode>
                <c:ptCount val="5"/>
                <c:pt idx="0">
                  <c:v>21</c:v>
                </c:pt>
                <c:pt idx="1">
                  <c:v>29</c:v>
                </c:pt>
                <c:pt idx="2">
                  <c:v>59</c:v>
                </c:pt>
                <c:pt idx="3">
                  <c:v>71</c:v>
                </c:pt>
                <c:pt idx="4">
                  <c:v>64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8411008"/>
        <c:axId val="138126080"/>
      </c:lineChart>
      <c:catAx>
        <c:axId val="138411008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crossAx val="138126080"/>
        <c:crosses val="autoZero"/>
        <c:auto val="1"/>
        <c:lblAlgn val="ctr"/>
        <c:lblOffset val="100"/>
        <c:noMultiLvlLbl val="0"/>
      </c:catAx>
      <c:valAx>
        <c:axId val="138126080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13841100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11866852062201E-2"/>
          <c:y val="0.180309059000761"/>
          <c:w val="0.96545923984406423"/>
          <c:h val="0.1674844177029207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Лист1!$B$173</c:f>
              <c:strCache>
                <c:ptCount val="1"/>
                <c:pt idx="0">
                  <c:v>Доля населения с денежными доходами ниже прожиточного минимума, %</c:v>
                </c:pt>
              </c:strCache>
            </c:strRef>
          </c:tx>
          <c:dLbls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Лист1!$D$173:$I$173</c:f>
              <c:numCache>
                <c:formatCode>General</c:formatCode>
                <c:ptCount val="6"/>
                <c:pt idx="0">
                  <c:v>10.5</c:v>
                </c:pt>
                <c:pt idx="1">
                  <c:v>10.5</c:v>
                </c:pt>
                <c:pt idx="2">
                  <c:v>10.5</c:v>
                </c:pt>
                <c:pt idx="3">
                  <c:v>10.4</c:v>
                </c:pt>
                <c:pt idx="4">
                  <c:v>10.4</c:v>
                </c:pt>
                <c:pt idx="5">
                  <c:v>10.3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68304000"/>
        <c:axId val="168360192"/>
      </c:lineChart>
      <c:catAx>
        <c:axId val="168304000"/>
        <c:scaling>
          <c:orientation val="minMax"/>
        </c:scaling>
        <c:delete val="1"/>
        <c:axPos val="b"/>
        <c:majorTickMark val="out"/>
        <c:minorTickMark val="none"/>
        <c:tickLblPos val="nextTo"/>
        <c:crossAx val="168360192"/>
        <c:crosses val="autoZero"/>
        <c:auto val="1"/>
        <c:lblAlgn val="ctr"/>
        <c:lblOffset val="100"/>
        <c:noMultiLvlLbl val="0"/>
      </c:catAx>
      <c:valAx>
        <c:axId val="168360192"/>
        <c:scaling>
          <c:orientation val="minMax"/>
          <c:min val="8"/>
        </c:scaling>
        <c:delete val="1"/>
        <c:axPos val="l"/>
        <c:numFmt formatCode="General" sourceLinked="1"/>
        <c:majorTickMark val="out"/>
        <c:minorTickMark val="none"/>
        <c:tickLblPos val="nextTo"/>
        <c:crossAx val="168304000"/>
        <c:crosses val="autoZero"/>
        <c:crossBetween val="between"/>
      </c:valAx>
      <c:spPr>
        <a:noFill/>
      </c:spPr>
    </c:plotArea>
    <c:legend>
      <c:legendPos val="b"/>
      <c:layout>
        <c:manualLayout>
          <c:xMode val="edge"/>
          <c:yMode val="edge"/>
          <c:x val="0"/>
          <c:y val="0.84151392318563734"/>
          <c:w val="1"/>
          <c:h val="0.12298311823448105"/>
        </c:manualLayout>
      </c:layout>
      <c:overlay val="0"/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675078667680356"/>
          <c:y val="5.9499623921489456E-2"/>
          <c:w val="0.61772858654483931"/>
          <c:h val="0.68528276589346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Лист1!$B$60</c:f>
              <c:strCache>
                <c:ptCount val="1"/>
                <c:pt idx="0">
                  <c:v>Ввод в действие жилых домов, тыс. кв.м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77</a:t>
                    </a:r>
                    <a:r>
                      <a:rPr lang="ru-RU" smtClean="0"/>
                      <a:t>7,7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Лист1!$D$2:$I$2</c:f>
              <c:strCache>
                <c:ptCount val="6"/>
                <c:pt idx="0">
                  <c:v>2017 год</c:v>
                </c:pt>
                <c:pt idx="1">
                  <c:v>2018 год</c:v>
                </c:pt>
                <c:pt idx="2">
                  <c:v>2019 год (оценка)</c:v>
                </c:pt>
                <c:pt idx="3">
                  <c:v>2020 год (прогноз)</c:v>
                </c:pt>
                <c:pt idx="4">
                  <c:v>2021 год (прогноз)</c:v>
                </c:pt>
                <c:pt idx="5">
                  <c:v>2022 год (прогноз)</c:v>
                </c:pt>
              </c:strCache>
            </c:strRef>
          </c:cat>
          <c:val>
            <c:numRef>
              <c:f>Лист1!$D$60:$I$60</c:f>
              <c:numCache>
                <c:formatCode>General</c:formatCode>
                <c:ptCount val="6"/>
                <c:pt idx="0">
                  <c:v>753.8</c:v>
                </c:pt>
                <c:pt idx="1">
                  <c:v>767.5</c:v>
                </c:pt>
                <c:pt idx="2">
                  <c:v>775</c:v>
                </c:pt>
                <c:pt idx="3">
                  <c:v>780</c:v>
                </c:pt>
                <c:pt idx="4">
                  <c:v>894</c:v>
                </c:pt>
                <c:pt idx="5">
                  <c:v>990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4868736"/>
        <c:axId val="174882816"/>
      </c:barChart>
      <c:catAx>
        <c:axId val="17486873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74882816"/>
        <c:crosses val="autoZero"/>
        <c:auto val="1"/>
        <c:lblAlgn val="ctr"/>
        <c:lblOffset val="100"/>
        <c:noMultiLvlLbl val="0"/>
      </c:catAx>
      <c:valAx>
        <c:axId val="174882816"/>
        <c:scaling>
          <c:orientation val="minMax"/>
          <c:max val="1000"/>
          <c:min val="200"/>
        </c:scaling>
        <c:delete val="0"/>
        <c:axPos val="b"/>
        <c:numFmt formatCode="General" sourceLinked="1"/>
        <c:majorTickMark val="out"/>
        <c:minorTickMark val="none"/>
        <c:tickLblPos val="nextTo"/>
        <c:crossAx val="17486873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340939866593109"/>
          <c:y val="7.407407407407407E-2"/>
          <c:w val="0.65057542170286042"/>
          <c:h val="0.83309419655876349"/>
        </c:manualLayout>
      </c:layout>
      <c:barChart>
        <c:barDir val="bar"/>
        <c:grouping val="clustered"/>
        <c:varyColors val="0"/>
        <c:ser>
          <c:idx val="0"/>
          <c:order val="0"/>
          <c:tx>
            <c:v>%, декабрь к декабрю</c:v>
          </c:tx>
          <c:spPr>
            <a:pattFill prst="divot">
              <a:fgClr>
                <a:schemeClr val="accent4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solidFill>
                <a:schemeClr val="accent4">
                  <a:lumMod val="75000"/>
                </a:schemeClr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800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Лист1!$D$2:$I$2</c:f>
              <c:strCache>
                <c:ptCount val="6"/>
                <c:pt idx="0">
                  <c:v>2017 год</c:v>
                </c:pt>
                <c:pt idx="1">
                  <c:v>2018 год</c:v>
                </c:pt>
                <c:pt idx="2">
                  <c:v>2019 год (оценка)</c:v>
                </c:pt>
                <c:pt idx="3">
                  <c:v>2020 год (прогноз)</c:v>
                </c:pt>
                <c:pt idx="4">
                  <c:v>2021 год (прогноз)</c:v>
                </c:pt>
                <c:pt idx="5">
                  <c:v>2022 год (прогноз)</c:v>
                </c:pt>
              </c:strCache>
            </c:strRef>
          </c:cat>
          <c:val>
            <c:numRef>
              <c:f>Лист1!$D$91:$I$91</c:f>
              <c:numCache>
                <c:formatCode>General</c:formatCode>
                <c:ptCount val="6"/>
                <c:pt idx="0">
                  <c:v>102.7</c:v>
                </c:pt>
                <c:pt idx="1">
                  <c:v>105.1</c:v>
                </c:pt>
                <c:pt idx="2">
                  <c:v>104.5</c:v>
                </c:pt>
                <c:pt idx="3">
                  <c:v>103.4</c:v>
                </c:pt>
                <c:pt idx="4">
                  <c:v>104.1</c:v>
                </c:pt>
                <c:pt idx="5">
                  <c:v>104.5</c:v>
                </c:pt>
              </c:numCache>
            </c:numRef>
          </c:val>
        </c:ser>
        <c:ser>
          <c:idx val="2"/>
          <c:order val="1"/>
          <c:tx>
            <c:v>%, год к году</c:v>
          </c:tx>
          <c:spPr>
            <a:solidFill>
              <a:schemeClr val="accent4">
                <a:lumMod val="40000"/>
                <a:lumOff val="60000"/>
              </a:schemeClr>
            </a:solidFill>
          </c:spPr>
          <c:invertIfNegative val="0"/>
          <c:dLbls>
            <c:dLbl>
              <c:idx val="2"/>
              <c:layout>
                <c:manualLayout>
                  <c:x val="-5.2863436123348019E-2"/>
                  <c:y val="-6.3618276979951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Лист1!$D$2:$I$2</c:f>
              <c:strCache>
                <c:ptCount val="6"/>
                <c:pt idx="0">
                  <c:v>2017 год</c:v>
                </c:pt>
                <c:pt idx="1">
                  <c:v>2018 год</c:v>
                </c:pt>
                <c:pt idx="2">
                  <c:v>2019 год (оценка)</c:v>
                </c:pt>
                <c:pt idx="3">
                  <c:v>2020 год (прогноз)</c:v>
                </c:pt>
                <c:pt idx="4">
                  <c:v>2021 год (прогноз)</c:v>
                </c:pt>
                <c:pt idx="5">
                  <c:v>2022 год (прогноз)</c:v>
                </c:pt>
              </c:strCache>
            </c:strRef>
          </c:cat>
          <c:val>
            <c:numRef>
              <c:f>Лист1!$D$93:$I$93</c:f>
              <c:numCache>
                <c:formatCode>General</c:formatCode>
                <c:ptCount val="6"/>
                <c:pt idx="0">
                  <c:v>103.5</c:v>
                </c:pt>
                <c:pt idx="1">
                  <c:v>102.9</c:v>
                </c:pt>
                <c:pt idx="2">
                  <c:v>105.9</c:v>
                </c:pt>
                <c:pt idx="3">
                  <c:v>103.6</c:v>
                </c:pt>
                <c:pt idx="4">
                  <c:v>103.7</c:v>
                </c:pt>
                <c:pt idx="5">
                  <c:v>104.2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4847104"/>
        <c:axId val="174848640"/>
      </c:barChart>
      <c:catAx>
        <c:axId val="174847104"/>
        <c:scaling>
          <c:orientation val="minMax"/>
        </c:scaling>
        <c:delete val="0"/>
        <c:axPos val="l"/>
        <c:majorTickMark val="out"/>
        <c:minorTickMark val="none"/>
        <c:tickLblPos val="nextTo"/>
        <c:crossAx val="174848640"/>
        <c:crosses val="autoZero"/>
        <c:auto val="1"/>
        <c:lblAlgn val="ctr"/>
        <c:lblOffset val="100"/>
        <c:noMultiLvlLbl val="0"/>
      </c:catAx>
      <c:valAx>
        <c:axId val="1748486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484710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5.4033785424399086E-2"/>
          <c:y val="0.91628268889911157"/>
          <c:w val="0.60011978678876599"/>
          <c:h val="8.3717311100888397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82226683155346E-2"/>
          <c:y val="9.003065482757619E-2"/>
          <c:w val="0.727635784751134"/>
          <c:h val="0.34014807653725632"/>
        </c:manualLayout>
      </c:layout>
      <c:lineChart>
        <c:grouping val="stacked"/>
        <c:varyColors val="0"/>
        <c:ser>
          <c:idx val="0"/>
          <c:order val="0"/>
          <c:tx>
            <c:v>Уровень зарегистрированной безработицы, %</c:v>
          </c:tx>
          <c:marker>
            <c:spPr>
              <a:solidFill>
                <a:srgbClr val="00B0F0"/>
              </a:solidFill>
            </c:spPr>
          </c:marker>
          <c:dLbls>
            <c:dLbl>
              <c:idx val="2"/>
              <c:layout>
                <c:manualLayout>
                  <c:x val="-4.510218463706836E-2"/>
                  <c:y val="-4.66348623804209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464411557434811E-2"/>
                  <c:y val="-4.66348623804209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2283298097251586E-2"/>
                  <c:y val="-4.23953294367463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Лист1!$D$189:$I$189</c:f>
              <c:numCache>
                <c:formatCode>General</c:formatCode>
                <c:ptCount val="6"/>
                <c:pt idx="0">
                  <c:v>1.3</c:v>
                </c:pt>
                <c:pt idx="1">
                  <c:v>1.1000000000000001</c:v>
                </c:pt>
                <c:pt idx="2">
                  <c:v>1.2</c:v>
                </c:pt>
                <c:pt idx="3">
                  <c:v>1.3</c:v>
                </c:pt>
                <c:pt idx="4">
                  <c:v>1.3</c:v>
                </c:pt>
                <c:pt idx="5">
                  <c:v>1.2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4959232"/>
        <c:axId val="175022464"/>
      </c:lineChart>
      <c:catAx>
        <c:axId val="174959232"/>
        <c:scaling>
          <c:orientation val="minMax"/>
        </c:scaling>
        <c:delete val="1"/>
        <c:axPos val="b"/>
        <c:majorTickMark val="out"/>
        <c:minorTickMark val="none"/>
        <c:tickLblPos val="nextTo"/>
        <c:crossAx val="175022464"/>
        <c:crosses val="autoZero"/>
        <c:auto val="1"/>
        <c:lblAlgn val="ctr"/>
        <c:lblOffset val="100"/>
        <c:noMultiLvlLbl val="0"/>
      </c:catAx>
      <c:valAx>
        <c:axId val="1750224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4959232"/>
        <c:crosses val="autoZero"/>
        <c:crossBetween val="between"/>
        <c:majorUnit val="0.1"/>
        <c:minorUnit val="5.000000000000001E-2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1.7668624526279233E-2"/>
          <c:y val="0.82582763527865577"/>
          <c:w val="0.76772876959047309"/>
          <c:h val="7.6663107016827603E-2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098E1B-DBDD-43AB-8F92-E6D686E2356E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29EC5C9-F638-4ABF-B74F-E550087DF522}">
      <dgm:prSet phldrT="[Текст]" custT="1"/>
      <dgm:spPr>
        <a:solidFill>
          <a:srgbClr val="FF3399"/>
        </a:solidFill>
      </dgm:spPr>
      <dgm:t>
        <a:bodyPr/>
        <a:lstStyle/>
        <a:p>
          <a:r>
            <a:rPr lang="ru-RU" altLang="ru-RU" sz="1000" b="1" dirty="0" smtClean="0"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rPr>
            <a:t>НАЛОГОВЫЕ ДОХОДЫ</a:t>
          </a:r>
          <a:endParaRPr lang="ru-RU" sz="1000" b="1" dirty="0">
            <a:solidFill>
              <a:schemeClr val="bg1"/>
            </a:solidFill>
            <a:effectLst/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3C07C813-24A4-400A-AE8A-83090CC3A2DB}" type="parTrans" cxnId="{393670C6-3FD4-46AC-A8C9-B96EF806E43C}">
      <dgm:prSet/>
      <dgm:spPr/>
      <dgm:t>
        <a:bodyPr/>
        <a:lstStyle/>
        <a:p>
          <a:endParaRPr lang="ru-RU" sz="100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33D4DC16-FFFD-4374-8D72-8D9CA9BC8684}" type="sibTrans" cxnId="{393670C6-3FD4-46AC-A8C9-B96EF806E43C}">
      <dgm:prSet/>
      <dgm:spPr/>
      <dgm:t>
        <a:bodyPr/>
        <a:lstStyle/>
        <a:p>
          <a:endParaRPr lang="ru-RU" sz="100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70B5821D-D5B1-4602-9FA7-6174D7940FAE}">
      <dgm:prSet phldrT="[Текст]" custT="1"/>
      <dgm:spPr/>
      <dgm:t>
        <a:bodyPr/>
        <a:lstStyle/>
        <a:p>
          <a:r>
            <a:rPr lang="ru-RU" altLang="ru-RU" sz="10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Поступления от уплаты налогов, предусмотренных Налоговым кодексом РФ (налоги на прибыль, налоги на имущество, государственная пошлина)</a:t>
          </a:r>
          <a:endParaRPr lang="ru-RU" sz="1000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EF528AC9-68B9-4247-B2FD-D28C3F0341AB}" type="parTrans" cxnId="{87107ACD-862A-460A-B009-F54957C47997}">
      <dgm:prSet/>
      <dgm:spPr/>
      <dgm:t>
        <a:bodyPr/>
        <a:lstStyle/>
        <a:p>
          <a:endParaRPr lang="ru-RU" sz="100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6E090440-36BF-4A5B-8562-31C43855AB03}" type="sibTrans" cxnId="{87107ACD-862A-460A-B009-F54957C47997}">
      <dgm:prSet/>
      <dgm:spPr/>
      <dgm:t>
        <a:bodyPr/>
        <a:lstStyle/>
        <a:p>
          <a:endParaRPr lang="ru-RU" sz="100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A836E9CB-7483-4FE0-982F-B0B3642EADCF}">
      <dgm:prSet phldrT="[Текст]" custT="1"/>
      <dgm:spPr>
        <a:solidFill>
          <a:srgbClr val="009999"/>
        </a:solidFill>
      </dgm:spPr>
      <dgm:t>
        <a:bodyPr/>
        <a:lstStyle/>
        <a:p>
          <a:r>
            <a:rPr lang="ru-RU" altLang="ru-RU" sz="1000" b="1" dirty="0" smtClean="0"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rPr>
            <a:t>НЕНАЛОГОВЫЕ ДОХОДЫ</a:t>
          </a:r>
          <a:endParaRPr lang="ru-RU" sz="1000" b="1" dirty="0">
            <a:solidFill>
              <a:schemeClr val="bg1"/>
            </a:solidFill>
            <a:effectLst/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EEAB2FD2-81DE-4707-B614-84C613254B6C}" type="parTrans" cxnId="{ADDD04C4-9621-4601-80D2-855DE9600933}">
      <dgm:prSet/>
      <dgm:spPr/>
      <dgm:t>
        <a:bodyPr/>
        <a:lstStyle/>
        <a:p>
          <a:endParaRPr lang="ru-RU" sz="100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89B0C32B-73C1-490B-A20A-58810C703893}" type="sibTrans" cxnId="{ADDD04C4-9621-4601-80D2-855DE9600933}">
      <dgm:prSet/>
      <dgm:spPr/>
      <dgm:t>
        <a:bodyPr/>
        <a:lstStyle/>
        <a:p>
          <a:endParaRPr lang="ru-RU" sz="100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4D7E3D54-9AE0-467F-BCA2-C441534D7CB5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Платежи в виде штрафов, санкций за нарушение законодательства, платежи за пользование имуществом государства, средства самообложения граждан</a:t>
          </a:r>
          <a:endParaRPr lang="ru-RU" sz="1000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8E7375CA-7E0E-4601-BF7D-B55BAEAB50AF}" type="parTrans" cxnId="{2DBEE7A2-C200-4386-BEF9-C72EB9C4416C}">
      <dgm:prSet/>
      <dgm:spPr/>
      <dgm:t>
        <a:bodyPr/>
        <a:lstStyle/>
        <a:p>
          <a:endParaRPr lang="ru-RU" sz="100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3CDA02BA-40EA-4359-8DD6-089251BC5EA0}" type="sibTrans" cxnId="{2DBEE7A2-C200-4386-BEF9-C72EB9C4416C}">
      <dgm:prSet/>
      <dgm:spPr/>
      <dgm:t>
        <a:bodyPr/>
        <a:lstStyle/>
        <a:p>
          <a:endParaRPr lang="ru-RU" sz="100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F6A8DBCC-2AFF-4ADF-81C4-C5FAB9C18172}">
      <dgm:prSet phldrT="[Текст]" custT="1"/>
      <dgm:spPr/>
      <dgm:t>
        <a:bodyPr/>
        <a:lstStyle/>
        <a:p>
          <a:r>
            <a:rPr lang="ru-RU" altLang="ru-RU" sz="1000" b="1" dirty="0" smtClean="0"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rPr>
            <a:t>БЕЗВОЗМЕЗДНЫЕ ПОСТУПЛЕНИЯ</a:t>
          </a:r>
          <a:endParaRPr lang="ru-RU" sz="1000" b="1" dirty="0">
            <a:solidFill>
              <a:schemeClr val="bg1"/>
            </a:solidFill>
            <a:effectLst/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931B6B3C-3D95-43A6-ACC2-F494B0F553FD}" type="parTrans" cxnId="{FCD92B52-2C56-45A0-9743-72E98068EC98}">
      <dgm:prSet/>
      <dgm:spPr/>
      <dgm:t>
        <a:bodyPr/>
        <a:lstStyle/>
        <a:p>
          <a:endParaRPr lang="ru-RU" sz="100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320C16D7-A00F-4C3B-A3CE-869FBF302A30}" type="sibTrans" cxnId="{FCD92B52-2C56-45A0-9743-72E98068EC98}">
      <dgm:prSet/>
      <dgm:spPr/>
      <dgm:t>
        <a:bodyPr/>
        <a:lstStyle/>
        <a:p>
          <a:endParaRPr lang="ru-RU" sz="100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A860CF8E-0754-4AEE-8AD8-FBDAEE6261B2}">
      <dgm:prSet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Средства, которые поступают в бюджет из других бюджетов бюджетной системы РФ, а также безвозмездные перечисления от физических и юридических лиц</a:t>
          </a:r>
          <a:endParaRPr lang="ru-RU" sz="1000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B2DA98A5-949C-4754-927E-E3D29EA5D725}" type="parTrans" cxnId="{29B8C33A-4417-4C46-ADBC-4771CEA0CBDA}">
      <dgm:prSet/>
      <dgm:spPr/>
      <dgm:t>
        <a:bodyPr/>
        <a:lstStyle/>
        <a:p>
          <a:endParaRPr lang="ru-RU" sz="100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36BE8B28-9283-4D8A-B726-EFDFCFA27A44}" type="sibTrans" cxnId="{29B8C33A-4417-4C46-ADBC-4771CEA0CBDA}">
      <dgm:prSet/>
      <dgm:spPr/>
      <dgm:t>
        <a:bodyPr/>
        <a:lstStyle/>
        <a:p>
          <a:endParaRPr lang="ru-RU" sz="100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FDC4CA4F-CDC5-44F2-9773-A2B938303B0F}" type="pres">
      <dgm:prSet presAssocID="{D3098E1B-DBDD-43AB-8F92-E6D686E2356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1B49D5-C6C4-4036-B572-401A3D29BF62}" type="pres">
      <dgm:prSet presAssocID="{329EC5C9-F638-4ABF-B74F-E550087DF522}" presName="parentText" presStyleLbl="node1" presStyleIdx="0" presStyleCnt="3" custLinFactNeighborX="-556" custLinFactNeighborY="-186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8A7F4A-2F59-4BFC-937C-FD248216A3A3}" type="pres">
      <dgm:prSet presAssocID="{329EC5C9-F638-4ABF-B74F-E550087DF522}" presName="childText" presStyleLbl="revTx" presStyleIdx="0" presStyleCnt="3" custScaleY="110982" custLinFactNeighborX="698" custLinFactNeighborY="-66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B6A47B-858C-4502-A84B-3CD5EE2822B5}" type="pres">
      <dgm:prSet presAssocID="{A836E9CB-7483-4FE0-982F-B0B3642EADCF}" presName="parentText" presStyleLbl="node1" presStyleIdx="1" presStyleCnt="3" custLinFactNeighborX="687" custLinFactNeighborY="-116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56E5DA-B981-4AC9-BAD1-AF609A98162F}" type="pres">
      <dgm:prSet presAssocID="{A836E9CB-7483-4FE0-982F-B0B3642EADCF}" presName="childText" presStyleLbl="revTx" presStyleIdx="1" presStyleCnt="3" custLinFactNeighborY="-156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1823D8-B81C-4E64-9419-21720722CD31}" type="pres">
      <dgm:prSet presAssocID="{F6A8DBCC-2AFF-4ADF-81C4-C5FAB9C1817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A15107-A1B9-4A62-B62B-15DFA70186A4}" type="pres">
      <dgm:prSet presAssocID="{F6A8DBCC-2AFF-4ADF-81C4-C5FAB9C18172}" presName="childText" presStyleLbl="revTx" presStyleIdx="2" presStyleCnt="3" custScaleY="1226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2DE389-84A6-477B-A73A-E74FB7F0FC84}" type="presOf" srcId="{4D7E3D54-9AE0-467F-BCA2-C441534D7CB5}" destId="{8356E5DA-B981-4AC9-BAD1-AF609A98162F}" srcOrd="0" destOrd="0" presId="urn:microsoft.com/office/officeart/2005/8/layout/vList2"/>
    <dgm:cxn modelId="{29B8C33A-4417-4C46-ADBC-4771CEA0CBDA}" srcId="{F6A8DBCC-2AFF-4ADF-81C4-C5FAB9C18172}" destId="{A860CF8E-0754-4AEE-8AD8-FBDAEE6261B2}" srcOrd="0" destOrd="0" parTransId="{B2DA98A5-949C-4754-927E-E3D29EA5D725}" sibTransId="{36BE8B28-9283-4D8A-B726-EFDFCFA27A44}"/>
    <dgm:cxn modelId="{6CA51182-5B00-435F-A31C-7BBAC1557640}" type="presOf" srcId="{D3098E1B-DBDD-43AB-8F92-E6D686E2356E}" destId="{FDC4CA4F-CDC5-44F2-9773-A2B938303B0F}" srcOrd="0" destOrd="0" presId="urn:microsoft.com/office/officeart/2005/8/layout/vList2"/>
    <dgm:cxn modelId="{FCD92B52-2C56-45A0-9743-72E98068EC98}" srcId="{D3098E1B-DBDD-43AB-8F92-E6D686E2356E}" destId="{F6A8DBCC-2AFF-4ADF-81C4-C5FAB9C18172}" srcOrd="2" destOrd="0" parTransId="{931B6B3C-3D95-43A6-ACC2-F494B0F553FD}" sibTransId="{320C16D7-A00F-4C3B-A3CE-869FBF302A30}"/>
    <dgm:cxn modelId="{D955656E-ABAB-4F05-B94D-C548BBD92CDD}" type="presOf" srcId="{A836E9CB-7483-4FE0-982F-B0B3642EADCF}" destId="{D8B6A47B-858C-4502-A84B-3CD5EE2822B5}" srcOrd="0" destOrd="0" presId="urn:microsoft.com/office/officeart/2005/8/layout/vList2"/>
    <dgm:cxn modelId="{393670C6-3FD4-46AC-A8C9-B96EF806E43C}" srcId="{D3098E1B-DBDD-43AB-8F92-E6D686E2356E}" destId="{329EC5C9-F638-4ABF-B74F-E550087DF522}" srcOrd="0" destOrd="0" parTransId="{3C07C813-24A4-400A-AE8A-83090CC3A2DB}" sibTransId="{33D4DC16-FFFD-4374-8D72-8D9CA9BC8684}"/>
    <dgm:cxn modelId="{60A4D201-1B6A-403D-9510-F9F82496E3EC}" type="presOf" srcId="{70B5821D-D5B1-4602-9FA7-6174D7940FAE}" destId="{BD8A7F4A-2F59-4BFC-937C-FD248216A3A3}" srcOrd="0" destOrd="0" presId="urn:microsoft.com/office/officeart/2005/8/layout/vList2"/>
    <dgm:cxn modelId="{79FEB235-D20A-43ED-B698-7FCC102F670B}" type="presOf" srcId="{A860CF8E-0754-4AEE-8AD8-FBDAEE6261B2}" destId="{38A15107-A1B9-4A62-B62B-15DFA70186A4}" srcOrd="0" destOrd="0" presId="urn:microsoft.com/office/officeart/2005/8/layout/vList2"/>
    <dgm:cxn modelId="{2DBEE7A2-C200-4386-BEF9-C72EB9C4416C}" srcId="{A836E9CB-7483-4FE0-982F-B0B3642EADCF}" destId="{4D7E3D54-9AE0-467F-BCA2-C441534D7CB5}" srcOrd="0" destOrd="0" parTransId="{8E7375CA-7E0E-4601-BF7D-B55BAEAB50AF}" sibTransId="{3CDA02BA-40EA-4359-8DD6-089251BC5EA0}"/>
    <dgm:cxn modelId="{0850BAB5-4BD8-43E2-A2F7-F29E82E26EEB}" type="presOf" srcId="{329EC5C9-F638-4ABF-B74F-E550087DF522}" destId="{051B49D5-C6C4-4036-B572-401A3D29BF62}" srcOrd="0" destOrd="0" presId="urn:microsoft.com/office/officeart/2005/8/layout/vList2"/>
    <dgm:cxn modelId="{8F4D4346-C6C1-467C-AC71-63F9064B2511}" type="presOf" srcId="{F6A8DBCC-2AFF-4ADF-81C4-C5FAB9C18172}" destId="{F01823D8-B81C-4E64-9419-21720722CD31}" srcOrd="0" destOrd="0" presId="urn:microsoft.com/office/officeart/2005/8/layout/vList2"/>
    <dgm:cxn modelId="{ADDD04C4-9621-4601-80D2-855DE9600933}" srcId="{D3098E1B-DBDD-43AB-8F92-E6D686E2356E}" destId="{A836E9CB-7483-4FE0-982F-B0B3642EADCF}" srcOrd="1" destOrd="0" parTransId="{EEAB2FD2-81DE-4707-B614-84C613254B6C}" sibTransId="{89B0C32B-73C1-490B-A20A-58810C703893}"/>
    <dgm:cxn modelId="{87107ACD-862A-460A-B009-F54957C47997}" srcId="{329EC5C9-F638-4ABF-B74F-E550087DF522}" destId="{70B5821D-D5B1-4602-9FA7-6174D7940FAE}" srcOrd="0" destOrd="0" parTransId="{EF528AC9-68B9-4247-B2FD-D28C3F0341AB}" sibTransId="{6E090440-36BF-4A5B-8562-31C43855AB03}"/>
    <dgm:cxn modelId="{F9C84683-F7D6-4633-BE8D-A8003169B14D}" type="presParOf" srcId="{FDC4CA4F-CDC5-44F2-9773-A2B938303B0F}" destId="{051B49D5-C6C4-4036-B572-401A3D29BF62}" srcOrd="0" destOrd="0" presId="urn:microsoft.com/office/officeart/2005/8/layout/vList2"/>
    <dgm:cxn modelId="{BC033B4C-FA14-47A0-9DF1-3233C351734B}" type="presParOf" srcId="{FDC4CA4F-CDC5-44F2-9773-A2B938303B0F}" destId="{BD8A7F4A-2F59-4BFC-937C-FD248216A3A3}" srcOrd="1" destOrd="0" presId="urn:microsoft.com/office/officeart/2005/8/layout/vList2"/>
    <dgm:cxn modelId="{7EB9061A-88C6-430C-8C06-812A483A95B9}" type="presParOf" srcId="{FDC4CA4F-CDC5-44F2-9773-A2B938303B0F}" destId="{D8B6A47B-858C-4502-A84B-3CD5EE2822B5}" srcOrd="2" destOrd="0" presId="urn:microsoft.com/office/officeart/2005/8/layout/vList2"/>
    <dgm:cxn modelId="{A9456140-959B-440A-9E0C-70621DFBF8F3}" type="presParOf" srcId="{FDC4CA4F-CDC5-44F2-9773-A2B938303B0F}" destId="{8356E5DA-B981-4AC9-BAD1-AF609A98162F}" srcOrd="3" destOrd="0" presId="urn:microsoft.com/office/officeart/2005/8/layout/vList2"/>
    <dgm:cxn modelId="{69269F9E-4A90-459D-8D9D-3A348CB9514C}" type="presParOf" srcId="{FDC4CA4F-CDC5-44F2-9773-A2B938303B0F}" destId="{F01823D8-B81C-4E64-9419-21720722CD31}" srcOrd="4" destOrd="0" presId="urn:microsoft.com/office/officeart/2005/8/layout/vList2"/>
    <dgm:cxn modelId="{4473F2F4-963C-4BEA-A134-282AB537E67A}" type="presParOf" srcId="{FDC4CA4F-CDC5-44F2-9773-A2B938303B0F}" destId="{38A15107-A1B9-4A62-B62B-15DFA70186A4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7A486E4-086C-4D79-B600-0AE904CF624A}" type="doc">
      <dgm:prSet loTypeId="urn:microsoft.com/office/officeart/2005/8/layout/equation1" loCatId="relationship" qsTypeId="urn:microsoft.com/office/officeart/2005/8/quickstyle/simple1" qsCatId="simple" csTypeId="urn:microsoft.com/office/officeart/2005/8/colors/accent3_1" csCatId="accent3" phldr="1"/>
      <dgm:spPr/>
    </dgm:pt>
    <dgm:pt modelId="{6A4603D1-A87A-4E9B-8F8A-D4B152C61A97}">
      <dgm:prSet phldrT="[Текст]" custT="1"/>
      <dgm:spPr/>
      <dgm:t>
        <a:bodyPr/>
        <a:lstStyle/>
        <a:p>
          <a:r>
            <a:rPr lang="ru-RU" sz="800" dirty="0" smtClean="0">
              <a:latin typeface="Arial Narrow" panose="020B0606020202030204" pitchFamily="34" charset="0"/>
            </a:rPr>
            <a:t>ОРГАНИЗА ТОРЫ</a:t>
          </a:r>
          <a:endParaRPr lang="ru-RU" sz="800" dirty="0">
            <a:latin typeface="Arial Narrow" panose="020B0606020202030204" pitchFamily="34" charset="0"/>
          </a:endParaRPr>
        </a:p>
      </dgm:t>
    </dgm:pt>
    <dgm:pt modelId="{E48BB28B-8A87-4397-B018-E98228EE0B17}" type="parTrans" cxnId="{0FE4D5F7-DCA5-4327-A607-96F67AB84B0B}">
      <dgm:prSet/>
      <dgm:spPr/>
      <dgm:t>
        <a:bodyPr/>
        <a:lstStyle/>
        <a:p>
          <a:endParaRPr lang="ru-RU"/>
        </a:p>
      </dgm:t>
    </dgm:pt>
    <dgm:pt modelId="{DA00323A-345C-4E88-AB78-D0696F8EFE98}" type="sibTrans" cxnId="{0FE4D5F7-DCA5-4327-A607-96F67AB84B0B}">
      <dgm:prSet/>
      <dgm:spPr/>
      <dgm:t>
        <a:bodyPr/>
        <a:lstStyle/>
        <a:p>
          <a:endParaRPr lang="ru-RU"/>
        </a:p>
      </dgm:t>
    </dgm:pt>
    <dgm:pt modelId="{A1C394C9-98EF-4CA2-8A48-FBBEC5465C8C}">
      <dgm:prSet custT="1"/>
      <dgm:spPr/>
      <dgm:t>
        <a:bodyPr/>
        <a:lstStyle/>
        <a:p>
          <a:r>
            <a:rPr lang="ru-RU" sz="800" dirty="0" smtClean="0">
              <a:latin typeface="Arial Narrow" panose="020B0606020202030204" pitchFamily="34" charset="0"/>
            </a:rPr>
            <a:t>Финансовый университет при Правительстве РФ</a:t>
          </a:r>
          <a:endParaRPr lang="ru-RU" sz="800" dirty="0"/>
        </a:p>
      </dgm:t>
    </dgm:pt>
    <dgm:pt modelId="{50AF0E8C-2E70-4C92-AEC9-9B8B1D13AB2C}" type="parTrans" cxnId="{5213733C-F013-4E13-A8D7-988336035076}">
      <dgm:prSet/>
      <dgm:spPr/>
      <dgm:t>
        <a:bodyPr/>
        <a:lstStyle/>
        <a:p>
          <a:endParaRPr lang="ru-RU"/>
        </a:p>
      </dgm:t>
    </dgm:pt>
    <dgm:pt modelId="{C7C30AC2-ECA3-434C-90A1-91916A43290F}" type="sibTrans" cxnId="{5213733C-F013-4E13-A8D7-988336035076}">
      <dgm:prSet/>
      <dgm:spPr/>
      <dgm:t>
        <a:bodyPr/>
        <a:lstStyle/>
        <a:p>
          <a:endParaRPr lang="ru-RU"/>
        </a:p>
      </dgm:t>
    </dgm:pt>
    <dgm:pt modelId="{B50FD657-F318-46A7-9999-A0BE33335D01}">
      <dgm:prSet custT="1"/>
      <dgm:spPr/>
      <dgm:t>
        <a:bodyPr/>
        <a:lstStyle/>
        <a:p>
          <a:r>
            <a:rPr lang="ru-RU" sz="800" dirty="0" smtClean="0">
              <a:latin typeface="Arial Narrow" panose="020B0606020202030204" pitchFamily="34" charset="0"/>
            </a:rPr>
            <a:t>Министерство финансов Российской Федерации</a:t>
          </a:r>
          <a:endParaRPr lang="ru-RU" sz="800" dirty="0"/>
        </a:p>
      </dgm:t>
    </dgm:pt>
    <dgm:pt modelId="{1DC30358-D317-48E2-8351-2EAAC0452222}" type="parTrans" cxnId="{2486EDA1-64F9-4BEB-979F-B04B4187646B}">
      <dgm:prSet/>
      <dgm:spPr/>
      <dgm:t>
        <a:bodyPr/>
        <a:lstStyle/>
        <a:p>
          <a:endParaRPr lang="ru-RU"/>
        </a:p>
      </dgm:t>
    </dgm:pt>
    <dgm:pt modelId="{C676C9AE-E3E2-4C48-A66D-E5717AE50CFD}" type="sibTrans" cxnId="{2486EDA1-64F9-4BEB-979F-B04B4187646B}">
      <dgm:prSet/>
      <dgm:spPr/>
      <dgm:t>
        <a:bodyPr/>
        <a:lstStyle/>
        <a:p>
          <a:endParaRPr lang="ru-RU"/>
        </a:p>
      </dgm:t>
    </dgm:pt>
    <dgm:pt modelId="{7CE3CA8E-B959-4FE9-B562-8E9D566A57DC}" type="pres">
      <dgm:prSet presAssocID="{27A486E4-086C-4D79-B600-0AE904CF624A}" presName="linearFlow" presStyleCnt="0">
        <dgm:presLayoutVars>
          <dgm:dir/>
          <dgm:resizeHandles val="exact"/>
        </dgm:presLayoutVars>
      </dgm:prSet>
      <dgm:spPr/>
    </dgm:pt>
    <dgm:pt modelId="{1F87BA0A-E0E4-4E38-910A-F8ECEB77EB7C}" type="pres">
      <dgm:prSet presAssocID="{A1C394C9-98EF-4CA2-8A48-FBBEC5465C8C}" presName="node" presStyleLbl="node1" presStyleIdx="0" presStyleCnt="3" custScaleX="989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189732-6AD1-4350-92EA-5E3293FF299F}" type="pres">
      <dgm:prSet presAssocID="{C7C30AC2-ECA3-434C-90A1-91916A43290F}" presName="spacerL" presStyleCnt="0"/>
      <dgm:spPr/>
    </dgm:pt>
    <dgm:pt modelId="{279BFF10-CC30-466B-8FCE-26B1BEB9D494}" type="pres">
      <dgm:prSet presAssocID="{C7C30AC2-ECA3-434C-90A1-91916A43290F}" presName="sibTrans" presStyleLbl="sibTrans2D1" presStyleIdx="0" presStyleCnt="2"/>
      <dgm:spPr/>
      <dgm:t>
        <a:bodyPr/>
        <a:lstStyle/>
        <a:p>
          <a:endParaRPr lang="ru-RU"/>
        </a:p>
      </dgm:t>
    </dgm:pt>
    <dgm:pt modelId="{D9914868-7AC5-4902-90BF-8153DD25BC62}" type="pres">
      <dgm:prSet presAssocID="{C7C30AC2-ECA3-434C-90A1-91916A43290F}" presName="spacerR" presStyleCnt="0"/>
      <dgm:spPr/>
    </dgm:pt>
    <dgm:pt modelId="{657414F0-B953-45E5-83FC-FD299CCD4853}" type="pres">
      <dgm:prSet presAssocID="{B50FD657-F318-46A7-9999-A0BE33335D01}" presName="node" presStyleLbl="node1" presStyleIdx="1" presStyleCnt="3" custScaleX="105104" custScaleY="993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FC91BD-91A5-4C88-9C86-BBBED9DF2508}" type="pres">
      <dgm:prSet presAssocID="{C676C9AE-E3E2-4C48-A66D-E5717AE50CFD}" presName="spacerL" presStyleCnt="0"/>
      <dgm:spPr/>
    </dgm:pt>
    <dgm:pt modelId="{2BE30E08-2DBB-4B98-ACF7-D1F6EFA4E13E}" type="pres">
      <dgm:prSet presAssocID="{C676C9AE-E3E2-4C48-A66D-E5717AE50CFD}" presName="sibTrans" presStyleLbl="sibTrans2D1" presStyleIdx="1" presStyleCnt="2"/>
      <dgm:spPr>
        <a:prstGeom prst="mathMinus">
          <a:avLst/>
        </a:prstGeom>
      </dgm:spPr>
      <dgm:t>
        <a:bodyPr/>
        <a:lstStyle/>
        <a:p>
          <a:endParaRPr lang="ru-RU"/>
        </a:p>
      </dgm:t>
    </dgm:pt>
    <dgm:pt modelId="{8216CA75-0EED-46FD-A9D2-3946D5C09328}" type="pres">
      <dgm:prSet presAssocID="{C676C9AE-E3E2-4C48-A66D-E5717AE50CFD}" presName="spacerR" presStyleCnt="0"/>
      <dgm:spPr/>
    </dgm:pt>
    <dgm:pt modelId="{25EE54AC-58D5-40CD-ACBC-8D85C55A0401}" type="pres">
      <dgm:prSet presAssocID="{6A4603D1-A87A-4E9B-8F8A-D4B152C61A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11138C-E61A-4618-BD0F-F234410FA5A7}" type="presOf" srcId="{6A4603D1-A87A-4E9B-8F8A-D4B152C61A97}" destId="{25EE54AC-58D5-40CD-ACBC-8D85C55A0401}" srcOrd="0" destOrd="0" presId="urn:microsoft.com/office/officeart/2005/8/layout/equation1"/>
    <dgm:cxn modelId="{0FE4D5F7-DCA5-4327-A607-96F67AB84B0B}" srcId="{27A486E4-086C-4D79-B600-0AE904CF624A}" destId="{6A4603D1-A87A-4E9B-8F8A-D4B152C61A97}" srcOrd="2" destOrd="0" parTransId="{E48BB28B-8A87-4397-B018-E98228EE0B17}" sibTransId="{DA00323A-345C-4E88-AB78-D0696F8EFE98}"/>
    <dgm:cxn modelId="{FF8C0B36-C6DA-4386-A33C-5F11C08488EE}" type="presOf" srcId="{27A486E4-086C-4D79-B600-0AE904CF624A}" destId="{7CE3CA8E-B959-4FE9-B562-8E9D566A57DC}" srcOrd="0" destOrd="0" presId="urn:microsoft.com/office/officeart/2005/8/layout/equation1"/>
    <dgm:cxn modelId="{5B01DE99-47CB-4BC7-9C16-768FD575D7E5}" type="presOf" srcId="{A1C394C9-98EF-4CA2-8A48-FBBEC5465C8C}" destId="{1F87BA0A-E0E4-4E38-910A-F8ECEB77EB7C}" srcOrd="0" destOrd="0" presId="urn:microsoft.com/office/officeart/2005/8/layout/equation1"/>
    <dgm:cxn modelId="{B4829D07-E589-4FB3-8F85-0FD7ED3D57AC}" type="presOf" srcId="{B50FD657-F318-46A7-9999-A0BE33335D01}" destId="{657414F0-B953-45E5-83FC-FD299CCD4853}" srcOrd="0" destOrd="0" presId="urn:microsoft.com/office/officeart/2005/8/layout/equation1"/>
    <dgm:cxn modelId="{2486EDA1-64F9-4BEB-979F-B04B4187646B}" srcId="{27A486E4-086C-4D79-B600-0AE904CF624A}" destId="{B50FD657-F318-46A7-9999-A0BE33335D01}" srcOrd="1" destOrd="0" parTransId="{1DC30358-D317-48E2-8351-2EAAC0452222}" sibTransId="{C676C9AE-E3E2-4C48-A66D-E5717AE50CFD}"/>
    <dgm:cxn modelId="{5213733C-F013-4E13-A8D7-988336035076}" srcId="{27A486E4-086C-4D79-B600-0AE904CF624A}" destId="{A1C394C9-98EF-4CA2-8A48-FBBEC5465C8C}" srcOrd="0" destOrd="0" parTransId="{50AF0E8C-2E70-4C92-AEC9-9B8B1D13AB2C}" sibTransId="{C7C30AC2-ECA3-434C-90A1-91916A43290F}"/>
    <dgm:cxn modelId="{DA9B5A0B-5A44-4162-BB93-EFB8DFD8DA18}" type="presOf" srcId="{C676C9AE-E3E2-4C48-A66D-E5717AE50CFD}" destId="{2BE30E08-2DBB-4B98-ACF7-D1F6EFA4E13E}" srcOrd="0" destOrd="0" presId="urn:microsoft.com/office/officeart/2005/8/layout/equation1"/>
    <dgm:cxn modelId="{1F889D3B-B707-4335-BD84-2111EB1BABD9}" type="presOf" srcId="{C7C30AC2-ECA3-434C-90A1-91916A43290F}" destId="{279BFF10-CC30-466B-8FCE-26B1BEB9D494}" srcOrd="0" destOrd="0" presId="urn:microsoft.com/office/officeart/2005/8/layout/equation1"/>
    <dgm:cxn modelId="{D047F6DF-B453-424E-B73A-5DC1AA07E8BC}" type="presParOf" srcId="{7CE3CA8E-B959-4FE9-B562-8E9D566A57DC}" destId="{1F87BA0A-E0E4-4E38-910A-F8ECEB77EB7C}" srcOrd="0" destOrd="0" presId="urn:microsoft.com/office/officeart/2005/8/layout/equation1"/>
    <dgm:cxn modelId="{E1FFEB75-20E3-4BB6-9FDC-7786ABB2E876}" type="presParOf" srcId="{7CE3CA8E-B959-4FE9-B562-8E9D566A57DC}" destId="{11189732-6AD1-4350-92EA-5E3293FF299F}" srcOrd="1" destOrd="0" presId="urn:microsoft.com/office/officeart/2005/8/layout/equation1"/>
    <dgm:cxn modelId="{C830A690-00DF-48C5-B8DF-DBA03555CFAA}" type="presParOf" srcId="{7CE3CA8E-B959-4FE9-B562-8E9D566A57DC}" destId="{279BFF10-CC30-466B-8FCE-26B1BEB9D494}" srcOrd="2" destOrd="0" presId="urn:microsoft.com/office/officeart/2005/8/layout/equation1"/>
    <dgm:cxn modelId="{ED15DE6C-A2AA-419A-AC83-E662859B3504}" type="presParOf" srcId="{7CE3CA8E-B959-4FE9-B562-8E9D566A57DC}" destId="{D9914868-7AC5-4902-90BF-8153DD25BC62}" srcOrd="3" destOrd="0" presId="urn:microsoft.com/office/officeart/2005/8/layout/equation1"/>
    <dgm:cxn modelId="{A2785444-433E-4E45-A06C-686728EF468A}" type="presParOf" srcId="{7CE3CA8E-B959-4FE9-B562-8E9D566A57DC}" destId="{657414F0-B953-45E5-83FC-FD299CCD4853}" srcOrd="4" destOrd="0" presId="urn:microsoft.com/office/officeart/2005/8/layout/equation1"/>
    <dgm:cxn modelId="{05437415-FCB8-4FFD-9731-9DFBD823CDBA}" type="presParOf" srcId="{7CE3CA8E-B959-4FE9-B562-8E9D566A57DC}" destId="{7AFC91BD-91A5-4C88-9C86-BBBED9DF2508}" srcOrd="5" destOrd="0" presId="urn:microsoft.com/office/officeart/2005/8/layout/equation1"/>
    <dgm:cxn modelId="{C6862F8F-BA69-4A1E-B031-5FD855ECCE5F}" type="presParOf" srcId="{7CE3CA8E-B959-4FE9-B562-8E9D566A57DC}" destId="{2BE30E08-2DBB-4B98-ACF7-D1F6EFA4E13E}" srcOrd="6" destOrd="0" presId="urn:microsoft.com/office/officeart/2005/8/layout/equation1"/>
    <dgm:cxn modelId="{67943F86-8C1F-48AB-9812-03A295378759}" type="presParOf" srcId="{7CE3CA8E-B959-4FE9-B562-8E9D566A57DC}" destId="{8216CA75-0EED-46FD-A9D2-3946D5C09328}" srcOrd="7" destOrd="0" presId="urn:microsoft.com/office/officeart/2005/8/layout/equation1"/>
    <dgm:cxn modelId="{EB9B7BC0-D120-4B8E-9086-F09D0DB5329C}" type="presParOf" srcId="{7CE3CA8E-B959-4FE9-B562-8E9D566A57DC}" destId="{25EE54AC-58D5-40CD-ACBC-8D85C55A0401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7A486E4-086C-4D79-B600-0AE904CF624A}" type="doc">
      <dgm:prSet loTypeId="urn:microsoft.com/office/officeart/2005/8/layout/equation1" loCatId="relationship" qsTypeId="urn:microsoft.com/office/officeart/2005/8/quickstyle/simple1" qsCatId="simple" csTypeId="urn:microsoft.com/office/officeart/2005/8/colors/accent5_1" csCatId="accent5" phldr="1"/>
      <dgm:spPr/>
    </dgm:pt>
    <dgm:pt modelId="{6A4603D1-A87A-4E9B-8F8A-D4B152C61A97}">
      <dgm:prSet phldrT="[Текст]" custT="1"/>
      <dgm:spPr/>
      <dgm:t>
        <a:bodyPr/>
        <a:lstStyle/>
        <a:p>
          <a:r>
            <a:rPr lang="ru-RU" sz="800" dirty="0" smtClean="0">
              <a:latin typeface="Arial Narrow" panose="020B0606020202030204" pitchFamily="34" charset="0"/>
            </a:rPr>
            <a:t>УЧАСТНИКИ</a:t>
          </a:r>
          <a:endParaRPr lang="ru-RU" sz="800" dirty="0">
            <a:latin typeface="Arial Narrow" panose="020B0606020202030204" pitchFamily="34" charset="0"/>
          </a:endParaRPr>
        </a:p>
      </dgm:t>
    </dgm:pt>
    <dgm:pt modelId="{E48BB28B-8A87-4397-B018-E98228EE0B17}" type="parTrans" cxnId="{0FE4D5F7-DCA5-4327-A607-96F67AB84B0B}">
      <dgm:prSet/>
      <dgm:spPr/>
      <dgm:t>
        <a:bodyPr/>
        <a:lstStyle/>
        <a:p>
          <a:endParaRPr lang="ru-RU"/>
        </a:p>
      </dgm:t>
    </dgm:pt>
    <dgm:pt modelId="{DA00323A-345C-4E88-AB78-D0696F8EFE98}" type="sibTrans" cxnId="{0FE4D5F7-DCA5-4327-A607-96F67AB84B0B}">
      <dgm:prSet/>
      <dgm:spPr/>
      <dgm:t>
        <a:bodyPr/>
        <a:lstStyle/>
        <a:p>
          <a:endParaRPr lang="ru-RU"/>
        </a:p>
      </dgm:t>
    </dgm:pt>
    <dgm:pt modelId="{A1C394C9-98EF-4CA2-8A48-FBBEC5465C8C}">
      <dgm:prSet custT="1"/>
      <dgm:spPr/>
      <dgm:t>
        <a:bodyPr/>
        <a:lstStyle/>
        <a:p>
          <a:r>
            <a:rPr lang="ru-RU" sz="800" dirty="0" smtClean="0">
              <a:latin typeface="Arial Narrow" panose="020B0606020202030204" pitchFamily="34" charset="0"/>
            </a:rPr>
            <a:t>Физические лица</a:t>
          </a:r>
          <a:endParaRPr lang="ru-RU" sz="800" dirty="0"/>
        </a:p>
      </dgm:t>
    </dgm:pt>
    <dgm:pt modelId="{50AF0E8C-2E70-4C92-AEC9-9B8B1D13AB2C}" type="parTrans" cxnId="{5213733C-F013-4E13-A8D7-988336035076}">
      <dgm:prSet/>
      <dgm:spPr/>
      <dgm:t>
        <a:bodyPr/>
        <a:lstStyle/>
        <a:p>
          <a:endParaRPr lang="ru-RU"/>
        </a:p>
      </dgm:t>
    </dgm:pt>
    <dgm:pt modelId="{C7C30AC2-ECA3-434C-90A1-91916A43290F}" type="sibTrans" cxnId="{5213733C-F013-4E13-A8D7-988336035076}">
      <dgm:prSet/>
      <dgm:spPr/>
      <dgm:t>
        <a:bodyPr/>
        <a:lstStyle/>
        <a:p>
          <a:endParaRPr lang="ru-RU"/>
        </a:p>
      </dgm:t>
    </dgm:pt>
    <dgm:pt modelId="{B50FD657-F318-46A7-9999-A0BE33335D01}">
      <dgm:prSet custT="1"/>
      <dgm:spPr/>
      <dgm:t>
        <a:bodyPr/>
        <a:lstStyle/>
        <a:p>
          <a:r>
            <a:rPr lang="ru-RU" sz="800" dirty="0" smtClean="0">
              <a:latin typeface="Arial Narrow" panose="020B0606020202030204" pitchFamily="34" charset="0"/>
            </a:rPr>
            <a:t>Юридические лица</a:t>
          </a:r>
          <a:endParaRPr lang="ru-RU" sz="800" dirty="0"/>
        </a:p>
      </dgm:t>
    </dgm:pt>
    <dgm:pt modelId="{1DC30358-D317-48E2-8351-2EAAC0452222}" type="parTrans" cxnId="{2486EDA1-64F9-4BEB-979F-B04B4187646B}">
      <dgm:prSet/>
      <dgm:spPr/>
      <dgm:t>
        <a:bodyPr/>
        <a:lstStyle/>
        <a:p>
          <a:endParaRPr lang="ru-RU"/>
        </a:p>
      </dgm:t>
    </dgm:pt>
    <dgm:pt modelId="{C676C9AE-E3E2-4C48-A66D-E5717AE50CFD}" type="sibTrans" cxnId="{2486EDA1-64F9-4BEB-979F-B04B4187646B}">
      <dgm:prSet/>
      <dgm:spPr/>
      <dgm:t>
        <a:bodyPr/>
        <a:lstStyle/>
        <a:p>
          <a:endParaRPr lang="ru-RU"/>
        </a:p>
      </dgm:t>
    </dgm:pt>
    <dgm:pt modelId="{7CE3CA8E-B959-4FE9-B562-8E9D566A57DC}" type="pres">
      <dgm:prSet presAssocID="{27A486E4-086C-4D79-B600-0AE904CF624A}" presName="linearFlow" presStyleCnt="0">
        <dgm:presLayoutVars>
          <dgm:dir/>
          <dgm:resizeHandles val="exact"/>
        </dgm:presLayoutVars>
      </dgm:prSet>
      <dgm:spPr/>
    </dgm:pt>
    <dgm:pt modelId="{1F87BA0A-E0E4-4E38-910A-F8ECEB77EB7C}" type="pres">
      <dgm:prSet presAssocID="{A1C394C9-98EF-4CA2-8A48-FBBEC5465C8C}" presName="node" presStyleLbl="node1" presStyleIdx="0" presStyleCnt="3" custLinFactNeighborX="780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189732-6AD1-4350-92EA-5E3293FF299F}" type="pres">
      <dgm:prSet presAssocID="{C7C30AC2-ECA3-434C-90A1-91916A43290F}" presName="spacerL" presStyleCnt="0"/>
      <dgm:spPr/>
    </dgm:pt>
    <dgm:pt modelId="{279BFF10-CC30-466B-8FCE-26B1BEB9D494}" type="pres">
      <dgm:prSet presAssocID="{C7C30AC2-ECA3-434C-90A1-91916A43290F}" presName="sibTrans" presStyleLbl="sibTrans2D1" presStyleIdx="0" presStyleCnt="2"/>
      <dgm:spPr/>
      <dgm:t>
        <a:bodyPr/>
        <a:lstStyle/>
        <a:p>
          <a:endParaRPr lang="ru-RU"/>
        </a:p>
      </dgm:t>
    </dgm:pt>
    <dgm:pt modelId="{D9914868-7AC5-4902-90BF-8153DD25BC62}" type="pres">
      <dgm:prSet presAssocID="{C7C30AC2-ECA3-434C-90A1-91916A43290F}" presName="spacerR" presStyleCnt="0"/>
      <dgm:spPr/>
    </dgm:pt>
    <dgm:pt modelId="{657414F0-B953-45E5-83FC-FD299CCD4853}" type="pres">
      <dgm:prSet presAssocID="{B50FD657-F318-46A7-9999-A0BE33335D0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FC91BD-91A5-4C88-9C86-BBBED9DF2508}" type="pres">
      <dgm:prSet presAssocID="{C676C9AE-E3E2-4C48-A66D-E5717AE50CFD}" presName="spacerL" presStyleCnt="0"/>
      <dgm:spPr/>
    </dgm:pt>
    <dgm:pt modelId="{2BE30E08-2DBB-4B98-ACF7-D1F6EFA4E13E}" type="pres">
      <dgm:prSet presAssocID="{C676C9AE-E3E2-4C48-A66D-E5717AE50CFD}" presName="sibTrans" presStyleLbl="sibTrans2D1" presStyleIdx="1" presStyleCnt="2"/>
      <dgm:spPr>
        <a:prstGeom prst="mathMinus">
          <a:avLst/>
        </a:prstGeom>
      </dgm:spPr>
      <dgm:t>
        <a:bodyPr/>
        <a:lstStyle/>
        <a:p>
          <a:endParaRPr lang="ru-RU"/>
        </a:p>
      </dgm:t>
    </dgm:pt>
    <dgm:pt modelId="{8216CA75-0EED-46FD-A9D2-3946D5C09328}" type="pres">
      <dgm:prSet presAssocID="{C676C9AE-E3E2-4C48-A66D-E5717AE50CFD}" presName="spacerR" presStyleCnt="0"/>
      <dgm:spPr/>
    </dgm:pt>
    <dgm:pt modelId="{25EE54AC-58D5-40CD-ACBC-8D85C55A0401}" type="pres">
      <dgm:prSet presAssocID="{6A4603D1-A87A-4E9B-8F8A-D4B152C61A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736B90-5776-4835-A4B1-C380285685F6}" type="presOf" srcId="{6A4603D1-A87A-4E9B-8F8A-D4B152C61A97}" destId="{25EE54AC-58D5-40CD-ACBC-8D85C55A0401}" srcOrd="0" destOrd="0" presId="urn:microsoft.com/office/officeart/2005/8/layout/equation1"/>
    <dgm:cxn modelId="{10688B7D-BAB2-430A-AD14-3FED06E5684B}" type="presOf" srcId="{A1C394C9-98EF-4CA2-8A48-FBBEC5465C8C}" destId="{1F87BA0A-E0E4-4E38-910A-F8ECEB77EB7C}" srcOrd="0" destOrd="0" presId="urn:microsoft.com/office/officeart/2005/8/layout/equation1"/>
    <dgm:cxn modelId="{CE58E807-205B-413F-8A93-22FF0E7DA183}" type="presOf" srcId="{C676C9AE-E3E2-4C48-A66D-E5717AE50CFD}" destId="{2BE30E08-2DBB-4B98-ACF7-D1F6EFA4E13E}" srcOrd="0" destOrd="0" presId="urn:microsoft.com/office/officeart/2005/8/layout/equation1"/>
    <dgm:cxn modelId="{0FE4D5F7-DCA5-4327-A607-96F67AB84B0B}" srcId="{27A486E4-086C-4D79-B600-0AE904CF624A}" destId="{6A4603D1-A87A-4E9B-8F8A-D4B152C61A97}" srcOrd="2" destOrd="0" parTransId="{E48BB28B-8A87-4397-B018-E98228EE0B17}" sibTransId="{DA00323A-345C-4E88-AB78-D0696F8EFE98}"/>
    <dgm:cxn modelId="{84FF86E7-923E-4851-AA62-9B6DFFF090FE}" type="presOf" srcId="{C7C30AC2-ECA3-434C-90A1-91916A43290F}" destId="{279BFF10-CC30-466B-8FCE-26B1BEB9D494}" srcOrd="0" destOrd="0" presId="urn:microsoft.com/office/officeart/2005/8/layout/equation1"/>
    <dgm:cxn modelId="{0C7C3C7D-A81E-46F2-A8E3-47C0CA4531CC}" type="presOf" srcId="{27A486E4-086C-4D79-B600-0AE904CF624A}" destId="{7CE3CA8E-B959-4FE9-B562-8E9D566A57DC}" srcOrd="0" destOrd="0" presId="urn:microsoft.com/office/officeart/2005/8/layout/equation1"/>
    <dgm:cxn modelId="{2486EDA1-64F9-4BEB-979F-B04B4187646B}" srcId="{27A486E4-086C-4D79-B600-0AE904CF624A}" destId="{B50FD657-F318-46A7-9999-A0BE33335D01}" srcOrd="1" destOrd="0" parTransId="{1DC30358-D317-48E2-8351-2EAAC0452222}" sibTransId="{C676C9AE-E3E2-4C48-A66D-E5717AE50CFD}"/>
    <dgm:cxn modelId="{5213733C-F013-4E13-A8D7-988336035076}" srcId="{27A486E4-086C-4D79-B600-0AE904CF624A}" destId="{A1C394C9-98EF-4CA2-8A48-FBBEC5465C8C}" srcOrd="0" destOrd="0" parTransId="{50AF0E8C-2E70-4C92-AEC9-9B8B1D13AB2C}" sibTransId="{C7C30AC2-ECA3-434C-90A1-91916A43290F}"/>
    <dgm:cxn modelId="{2A7FC6D8-E4BD-4B27-B19C-F2D0ED8CC3DB}" type="presOf" srcId="{B50FD657-F318-46A7-9999-A0BE33335D01}" destId="{657414F0-B953-45E5-83FC-FD299CCD4853}" srcOrd="0" destOrd="0" presId="urn:microsoft.com/office/officeart/2005/8/layout/equation1"/>
    <dgm:cxn modelId="{A55BE577-FB62-4B5B-A3A2-CE911C9FA50A}" type="presParOf" srcId="{7CE3CA8E-B959-4FE9-B562-8E9D566A57DC}" destId="{1F87BA0A-E0E4-4E38-910A-F8ECEB77EB7C}" srcOrd="0" destOrd="0" presId="urn:microsoft.com/office/officeart/2005/8/layout/equation1"/>
    <dgm:cxn modelId="{7E4CCCDD-62BC-4125-A7BD-90761BC11366}" type="presParOf" srcId="{7CE3CA8E-B959-4FE9-B562-8E9D566A57DC}" destId="{11189732-6AD1-4350-92EA-5E3293FF299F}" srcOrd="1" destOrd="0" presId="urn:microsoft.com/office/officeart/2005/8/layout/equation1"/>
    <dgm:cxn modelId="{C7EEDA68-AB7C-4BC9-9F63-E3C403EF189E}" type="presParOf" srcId="{7CE3CA8E-B959-4FE9-B562-8E9D566A57DC}" destId="{279BFF10-CC30-466B-8FCE-26B1BEB9D494}" srcOrd="2" destOrd="0" presId="urn:microsoft.com/office/officeart/2005/8/layout/equation1"/>
    <dgm:cxn modelId="{88A7F72A-64B7-4A26-AEB2-3E9983308AE0}" type="presParOf" srcId="{7CE3CA8E-B959-4FE9-B562-8E9D566A57DC}" destId="{D9914868-7AC5-4902-90BF-8153DD25BC62}" srcOrd="3" destOrd="0" presId="urn:microsoft.com/office/officeart/2005/8/layout/equation1"/>
    <dgm:cxn modelId="{EFD26C9C-B361-4419-B3D4-C4D446625C83}" type="presParOf" srcId="{7CE3CA8E-B959-4FE9-B562-8E9D566A57DC}" destId="{657414F0-B953-45E5-83FC-FD299CCD4853}" srcOrd="4" destOrd="0" presId="urn:microsoft.com/office/officeart/2005/8/layout/equation1"/>
    <dgm:cxn modelId="{E5625FA4-0858-43F4-9D90-C98005EEC474}" type="presParOf" srcId="{7CE3CA8E-B959-4FE9-B562-8E9D566A57DC}" destId="{7AFC91BD-91A5-4C88-9C86-BBBED9DF2508}" srcOrd="5" destOrd="0" presId="urn:microsoft.com/office/officeart/2005/8/layout/equation1"/>
    <dgm:cxn modelId="{4E295868-73C7-4FB9-9C08-1983AE6D9D61}" type="presParOf" srcId="{7CE3CA8E-B959-4FE9-B562-8E9D566A57DC}" destId="{2BE30E08-2DBB-4B98-ACF7-D1F6EFA4E13E}" srcOrd="6" destOrd="0" presId="urn:microsoft.com/office/officeart/2005/8/layout/equation1"/>
    <dgm:cxn modelId="{B12C3315-0E14-4B7A-971A-4F36389371EF}" type="presParOf" srcId="{7CE3CA8E-B959-4FE9-B562-8E9D566A57DC}" destId="{8216CA75-0EED-46FD-A9D2-3946D5C09328}" srcOrd="7" destOrd="0" presId="urn:microsoft.com/office/officeart/2005/8/layout/equation1"/>
    <dgm:cxn modelId="{E8D9BAE4-ECBC-4ED4-8EDF-9CDD1C005444}" type="presParOf" srcId="{7CE3CA8E-B959-4FE9-B562-8E9D566A57DC}" destId="{25EE54AC-58D5-40CD-ACBC-8D85C55A0401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7A486E4-086C-4D79-B600-0AE904CF624A}" type="doc">
      <dgm:prSet loTypeId="urn:microsoft.com/office/officeart/2005/8/layout/equation1" loCatId="relationship" qsTypeId="urn:microsoft.com/office/officeart/2005/8/quickstyle/simple1" qsCatId="simple" csTypeId="urn:microsoft.com/office/officeart/2005/8/colors/accent5_1" csCatId="accent5" phldr="1"/>
      <dgm:spPr/>
    </dgm:pt>
    <dgm:pt modelId="{6A4603D1-A87A-4E9B-8F8A-D4B152C61A97}">
      <dgm:prSet phldrT="[Текст]" custT="1"/>
      <dgm:spPr/>
      <dgm:t>
        <a:bodyPr/>
        <a:lstStyle/>
        <a:p>
          <a:r>
            <a:rPr lang="ru-RU" sz="800" dirty="0" smtClean="0">
              <a:latin typeface="Arial Narrow" panose="020B0606020202030204" pitchFamily="34" charset="0"/>
            </a:rPr>
            <a:t>УЧАСТНИКИ</a:t>
          </a:r>
          <a:endParaRPr lang="ru-RU" sz="800" dirty="0">
            <a:latin typeface="Arial Narrow" panose="020B0606020202030204" pitchFamily="34" charset="0"/>
          </a:endParaRPr>
        </a:p>
      </dgm:t>
    </dgm:pt>
    <dgm:pt modelId="{E48BB28B-8A87-4397-B018-E98228EE0B17}" type="parTrans" cxnId="{0FE4D5F7-DCA5-4327-A607-96F67AB84B0B}">
      <dgm:prSet/>
      <dgm:spPr/>
      <dgm:t>
        <a:bodyPr/>
        <a:lstStyle/>
        <a:p>
          <a:endParaRPr lang="ru-RU"/>
        </a:p>
      </dgm:t>
    </dgm:pt>
    <dgm:pt modelId="{DA00323A-345C-4E88-AB78-D0696F8EFE98}" type="sibTrans" cxnId="{0FE4D5F7-DCA5-4327-A607-96F67AB84B0B}">
      <dgm:prSet/>
      <dgm:spPr/>
      <dgm:t>
        <a:bodyPr/>
        <a:lstStyle/>
        <a:p>
          <a:endParaRPr lang="ru-RU"/>
        </a:p>
      </dgm:t>
    </dgm:pt>
    <dgm:pt modelId="{A1C394C9-98EF-4CA2-8A48-FBBEC5465C8C}">
      <dgm:prSet custT="1"/>
      <dgm:spPr/>
      <dgm:t>
        <a:bodyPr/>
        <a:lstStyle/>
        <a:p>
          <a:r>
            <a:rPr lang="ru-RU" sz="800" dirty="0" smtClean="0">
              <a:latin typeface="Arial Narrow" panose="020B0606020202030204" pitchFamily="34" charset="0"/>
            </a:rPr>
            <a:t>Физические лица</a:t>
          </a:r>
          <a:endParaRPr lang="ru-RU" sz="800" dirty="0"/>
        </a:p>
      </dgm:t>
    </dgm:pt>
    <dgm:pt modelId="{50AF0E8C-2E70-4C92-AEC9-9B8B1D13AB2C}" type="parTrans" cxnId="{5213733C-F013-4E13-A8D7-988336035076}">
      <dgm:prSet/>
      <dgm:spPr/>
      <dgm:t>
        <a:bodyPr/>
        <a:lstStyle/>
        <a:p>
          <a:endParaRPr lang="ru-RU"/>
        </a:p>
      </dgm:t>
    </dgm:pt>
    <dgm:pt modelId="{C7C30AC2-ECA3-434C-90A1-91916A43290F}" type="sibTrans" cxnId="{5213733C-F013-4E13-A8D7-988336035076}">
      <dgm:prSet/>
      <dgm:spPr/>
      <dgm:t>
        <a:bodyPr/>
        <a:lstStyle/>
        <a:p>
          <a:endParaRPr lang="ru-RU"/>
        </a:p>
      </dgm:t>
    </dgm:pt>
    <dgm:pt modelId="{B50FD657-F318-46A7-9999-A0BE33335D01}">
      <dgm:prSet custT="1"/>
      <dgm:spPr/>
      <dgm:t>
        <a:bodyPr/>
        <a:lstStyle/>
        <a:p>
          <a:r>
            <a:rPr lang="ru-RU" sz="800" dirty="0" smtClean="0">
              <a:latin typeface="Arial Narrow" panose="020B0606020202030204" pitchFamily="34" charset="0"/>
            </a:rPr>
            <a:t>Юридические лица</a:t>
          </a:r>
          <a:endParaRPr lang="ru-RU" sz="800" dirty="0"/>
        </a:p>
      </dgm:t>
    </dgm:pt>
    <dgm:pt modelId="{1DC30358-D317-48E2-8351-2EAAC0452222}" type="parTrans" cxnId="{2486EDA1-64F9-4BEB-979F-B04B4187646B}">
      <dgm:prSet/>
      <dgm:spPr/>
      <dgm:t>
        <a:bodyPr/>
        <a:lstStyle/>
        <a:p>
          <a:endParaRPr lang="ru-RU"/>
        </a:p>
      </dgm:t>
    </dgm:pt>
    <dgm:pt modelId="{C676C9AE-E3E2-4C48-A66D-E5717AE50CFD}" type="sibTrans" cxnId="{2486EDA1-64F9-4BEB-979F-B04B4187646B}">
      <dgm:prSet/>
      <dgm:spPr/>
      <dgm:t>
        <a:bodyPr/>
        <a:lstStyle/>
        <a:p>
          <a:endParaRPr lang="ru-RU"/>
        </a:p>
      </dgm:t>
    </dgm:pt>
    <dgm:pt modelId="{7CE3CA8E-B959-4FE9-B562-8E9D566A57DC}" type="pres">
      <dgm:prSet presAssocID="{27A486E4-086C-4D79-B600-0AE904CF624A}" presName="linearFlow" presStyleCnt="0">
        <dgm:presLayoutVars>
          <dgm:dir/>
          <dgm:resizeHandles val="exact"/>
        </dgm:presLayoutVars>
      </dgm:prSet>
      <dgm:spPr/>
    </dgm:pt>
    <dgm:pt modelId="{1F87BA0A-E0E4-4E38-910A-F8ECEB77EB7C}" type="pres">
      <dgm:prSet presAssocID="{A1C394C9-98EF-4CA2-8A48-FBBEC5465C8C}" presName="node" presStyleLbl="node1" presStyleIdx="0" presStyleCnt="3" custLinFactNeighborX="780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189732-6AD1-4350-92EA-5E3293FF299F}" type="pres">
      <dgm:prSet presAssocID="{C7C30AC2-ECA3-434C-90A1-91916A43290F}" presName="spacerL" presStyleCnt="0"/>
      <dgm:spPr/>
    </dgm:pt>
    <dgm:pt modelId="{279BFF10-CC30-466B-8FCE-26B1BEB9D494}" type="pres">
      <dgm:prSet presAssocID="{C7C30AC2-ECA3-434C-90A1-91916A43290F}" presName="sibTrans" presStyleLbl="sibTrans2D1" presStyleIdx="0" presStyleCnt="2"/>
      <dgm:spPr/>
      <dgm:t>
        <a:bodyPr/>
        <a:lstStyle/>
        <a:p>
          <a:endParaRPr lang="ru-RU"/>
        </a:p>
      </dgm:t>
    </dgm:pt>
    <dgm:pt modelId="{D9914868-7AC5-4902-90BF-8153DD25BC62}" type="pres">
      <dgm:prSet presAssocID="{C7C30AC2-ECA3-434C-90A1-91916A43290F}" presName="spacerR" presStyleCnt="0"/>
      <dgm:spPr/>
    </dgm:pt>
    <dgm:pt modelId="{657414F0-B953-45E5-83FC-FD299CCD4853}" type="pres">
      <dgm:prSet presAssocID="{B50FD657-F318-46A7-9999-A0BE33335D0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FC91BD-91A5-4C88-9C86-BBBED9DF2508}" type="pres">
      <dgm:prSet presAssocID="{C676C9AE-E3E2-4C48-A66D-E5717AE50CFD}" presName="spacerL" presStyleCnt="0"/>
      <dgm:spPr/>
    </dgm:pt>
    <dgm:pt modelId="{2BE30E08-2DBB-4B98-ACF7-D1F6EFA4E13E}" type="pres">
      <dgm:prSet presAssocID="{C676C9AE-E3E2-4C48-A66D-E5717AE50CFD}" presName="sibTrans" presStyleLbl="sibTrans2D1" presStyleIdx="1" presStyleCnt="2"/>
      <dgm:spPr>
        <a:prstGeom prst="mathMinus">
          <a:avLst/>
        </a:prstGeom>
      </dgm:spPr>
      <dgm:t>
        <a:bodyPr/>
        <a:lstStyle/>
        <a:p>
          <a:endParaRPr lang="ru-RU"/>
        </a:p>
      </dgm:t>
    </dgm:pt>
    <dgm:pt modelId="{8216CA75-0EED-46FD-A9D2-3946D5C09328}" type="pres">
      <dgm:prSet presAssocID="{C676C9AE-E3E2-4C48-A66D-E5717AE50CFD}" presName="spacerR" presStyleCnt="0"/>
      <dgm:spPr/>
    </dgm:pt>
    <dgm:pt modelId="{25EE54AC-58D5-40CD-ACBC-8D85C55A0401}" type="pres">
      <dgm:prSet presAssocID="{6A4603D1-A87A-4E9B-8F8A-D4B152C61A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86EDA1-64F9-4BEB-979F-B04B4187646B}" srcId="{27A486E4-086C-4D79-B600-0AE904CF624A}" destId="{B50FD657-F318-46A7-9999-A0BE33335D01}" srcOrd="1" destOrd="0" parTransId="{1DC30358-D317-48E2-8351-2EAAC0452222}" sibTransId="{C676C9AE-E3E2-4C48-A66D-E5717AE50CFD}"/>
    <dgm:cxn modelId="{5213733C-F013-4E13-A8D7-988336035076}" srcId="{27A486E4-086C-4D79-B600-0AE904CF624A}" destId="{A1C394C9-98EF-4CA2-8A48-FBBEC5465C8C}" srcOrd="0" destOrd="0" parTransId="{50AF0E8C-2E70-4C92-AEC9-9B8B1D13AB2C}" sibTransId="{C7C30AC2-ECA3-434C-90A1-91916A43290F}"/>
    <dgm:cxn modelId="{BD5FA3F0-9692-449F-BA7D-69665F699E96}" type="presOf" srcId="{C7C30AC2-ECA3-434C-90A1-91916A43290F}" destId="{279BFF10-CC30-466B-8FCE-26B1BEB9D494}" srcOrd="0" destOrd="0" presId="urn:microsoft.com/office/officeart/2005/8/layout/equation1"/>
    <dgm:cxn modelId="{1B565751-E871-4FA8-9A63-A28C958B4EEC}" type="presOf" srcId="{C676C9AE-E3E2-4C48-A66D-E5717AE50CFD}" destId="{2BE30E08-2DBB-4B98-ACF7-D1F6EFA4E13E}" srcOrd="0" destOrd="0" presId="urn:microsoft.com/office/officeart/2005/8/layout/equation1"/>
    <dgm:cxn modelId="{0FE4D5F7-DCA5-4327-A607-96F67AB84B0B}" srcId="{27A486E4-086C-4D79-B600-0AE904CF624A}" destId="{6A4603D1-A87A-4E9B-8F8A-D4B152C61A97}" srcOrd="2" destOrd="0" parTransId="{E48BB28B-8A87-4397-B018-E98228EE0B17}" sibTransId="{DA00323A-345C-4E88-AB78-D0696F8EFE98}"/>
    <dgm:cxn modelId="{AFCCB304-CC8B-4AED-938F-283A83A581D1}" type="presOf" srcId="{27A486E4-086C-4D79-B600-0AE904CF624A}" destId="{7CE3CA8E-B959-4FE9-B562-8E9D566A57DC}" srcOrd="0" destOrd="0" presId="urn:microsoft.com/office/officeart/2005/8/layout/equation1"/>
    <dgm:cxn modelId="{A37AA052-0C8E-4EA6-9F5B-9DBAB38F8E97}" type="presOf" srcId="{B50FD657-F318-46A7-9999-A0BE33335D01}" destId="{657414F0-B953-45E5-83FC-FD299CCD4853}" srcOrd="0" destOrd="0" presId="urn:microsoft.com/office/officeart/2005/8/layout/equation1"/>
    <dgm:cxn modelId="{BE52E481-9D43-4BB6-863B-181A903E2350}" type="presOf" srcId="{A1C394C9-98EF-4CA2-8A48-FBBEC5465C8C}" destId="{1F87BA0A-E0E4-4E38-910A-F8ECEB77EB7C}" srcOrd="0" destOrd="0" presId="urn:microsoft.com/office/officeart/2005/8/layout/equation1"/>
    <dgm:cxn modelId="{5EDC0E70-57EA-4B73-A526-9B4D8D1B0E61}" type="presOf" srcId="{6A4603D1-A87A-4E9B-8F8A-D4B152C61A97}" destId="{25EE54AC-58D5-40CD-ACBC-8D85C55A0401}" srcOrd="0" destOrd="0" presId="urn:microsoft.com/office/officeart/2005/8/layout/equation1"/>
    <dgm:cxn modelId="{A3510947-6CF6-474A-8A8C-1E8E5F600397}" type="presParOf" srcId="{7CE3CA8E-B959-4FE9-B562-8E9D566A57DC}" destId="{1F87BA0A-E0E4-4E38-910A-F8ECEB77EB7C}" srcOrd="0" destOrd="0" presId="urn:microsoft.com/office/officeart/2005/8/layout/equation1"/>
    <dgm:cxn modelId="{B3B17EB2-84AD-454B-8182-A4F846E9DA8D}" type="presParOf" srcId="{7CE3CA8E-B959-4FE9-B562-8E9D566A57DC}" destId="{11189732-6AD1-4350-92EA-5E3293FF299F}" srcOrd="1" destOrd="0" presId="urn:microsoft.com/office/officeart/2005/8/layout/equation1"/>
    <dgm:cxn modelId="{638CC311-BFED-4939-B3FD-00AF57C630AE}" type="presParOf" srcId="{7CE3CA8E-B959-4FE9-B562-8E9D566A57DC}" destId="{279BFF10-CC30-466B-8FCE-26B1BEB9D494}" srcOrd="2" destOrd="0" presId="urn:microsoft.com/office/officeart/2005/8/layout/equation1"/>
    <dgm:cxn modelId="{5FFAA651-7900-4F4D-B579-2DFC42205EA2}" type="presParOf" srcId="{7CE3CA8E-B959-4FE9-B562-8E9D566A57DC}" destId="{D9914868-7AC5-4902-90BF-8153DD25BC62}" srcOrd="3" destOrd="0" presId="urn:microsoft.com/office/officeart/2005/8/layout/equation1"/>
    <dgm:cxn modelId="{1B2C9616-C005-4A09-A752-2A145BC387B5}" type="presParOf" srcId="{7CE3CA8E-B959-4FE9-B562-8E9D566A57DC}" destId="{657414F0-B953-45E5-83FC-FD299CCD4853}" srcOrd="4" destOrd="0" presId="urn:microsoft.com/office/officeart/2005/8/layout/equation1"/>
    <dgm:cxn modelId="{BC416C06-01AF-432A-B20B-2330900B9F12}" type="presParOf" srcId="{7CE3CA8E-B959-4FE9-B562-8E9D566A57DC}" destId="{7AFC91BD-91A5-4C88-9C86-BBBED9DF2508}" srcOrd="5" destOrd="0" presId="urn:microsoft.com/office/officeart/2005/8/layout/equation1"/>
    <dgm:cxn modelId="{F35D5AEF-A224-4628-932C-A5F85A6B87C5}" type="presParOf" srcId="{7CE3CA8E-B959-4FE9-B562-8E9D566A57DC}" destId="{2BE30E08-2DBB-4B98-ACF7-D1F6EFA4E13E}" srcOrd="6" destOrd="0" presId="urn:microsoft.com/office/officeart/2005/8/layout/equation1"/>
    <dgm:cxn modelId="{9C0C0B72-7D44-4D2B-861A-0B208260284E}" type="presParOf" srcId="{7CE3CA8E-B959-4FE9-B562-8E9D566A57DC}" destId="{8216CA75-0EED-46FD-A9D2-3946D5C09328}" srcOrd="7" destOrd="0" presId="urn:microsoft.com/office/officeart/2005/8/layout/equation1"/>
    <dgm:cxn modelId="{A6D14616-CA99-4A32-AEFB-990F13DB0AEB}" type="presParOf" srcId="{7CE3CA8E-B959-4FE9-B562-8E9D566A57DC}" destId="{25EE54AC-58D5-40CD-ACBC-8D85C55A0401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F2B23A3-5671-48AD-980A-5B877F3F40FC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67BD7E-CE1E-43B3-86D2-1637924C9204}">
      <dgm:prSet phldrT="[Текст]" custT="1"/>
      <dgm:spPr>
        <a:solidFill>
          <a:srgbClr val="009999"/>
        </a:solidFill>
      </dgm:spPr>
      <dgm:t>
        <a:bodyPr/>
        <a:lstStyle/>
        <a:p>
          <a:r>
            <a:rPr lang="ru-RU" sz="1200" dirty="0" smtClean="0">
              <a:latin typeface="Arial Narrow" panose="020B0606020202030204" pitchFamily="34" charset="0"/>
            </a:rPr>
            <a:t>Среди физических лиц</a:t>
          </a:r>
          <a:endParaRPr lang="ru-RU" sz="1200" dirty="0">
            <a:latin typeface="Arial Narrow" panose="020B0606020202030204" pitchFamily="34" charset="0"/>
          </a:endParaRPr>
        </a:p>
      </dgm:t>
    </dgm:pt>
    <dgm:pt modelId="{D237747C-3D6C-437F-ADA6-B591E4B8B9E1}" type="parTrans" cxnId="{E9D353D2-A4E1-4D76-8990-663E977CF7CA}">
      <dgm:prSet/>
      <dgm:spPr/>
      <dgm:t>
        <a:bodyPr/>
        <a:lstStyle/>
        <a:p>
          <a:endParaRPr lang="ru-RU"/>
        </a:p>
      </dgm:t>
    </dgm:pt>
    <dgm:pt modelId="{A627C9AE-357E-4A08-BFA4-0CABBAFC7F2E}" type="sibTrans" cxnId="{E9D353D2-A4E1-4D76-8990-663E977CF7CA}">
      <dgm:prSet/>
      <dgm:spPr/>
      <dgm:t>
        <a:bodyPr/>
        <a:lstStyle/>
        <a:p>
          <a:endParaRPr lang="ru-RU"/>
        </a:p>
      </dgm:t>
    </dgm:pt>
    <dgm:pt modelId="{9042D0C2-CD35-4326-A5A9-C82F9C1C1882}">
      <dgm:prSet phldrT="[Текст]" custT="1"/>
      <dgm:spPr>
        <a:ln>
          <a:solidFill>
            <a:srgbClr val="009999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900" dirty="0" smtClean="0">
            <a:latin typeface="Arial Narrow" panose="020B0606020202030204" pitchFamily="34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dirty="0" smtClean="0">
              <a:latin typeface="Arial Narrow" panose="020B0606020202030204" pitchFamily="34" charset="0"/>
            </a:rPr>
            <a:t>«Бюджет в стихах»</a:t>
          </a:r>
        </a:p>
        <a:p>
          <a:pPr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dirty="0">
            <a:latin typeface="Arial Narrow" panose="020B0606020202030204" pitchFamily="34" charset="0"/>
          </a:endParaRPr>
        </a:p>
      </dgm:t>
    </dgm:pt>
    <dgm:pt modelId="{29F18329-8237-44D6-B3A1-4945C9CDDEF4}" type="parTrans" cxnId="{FBA14BA2-E458-4BCB-B915-C8DAD28A2540}">
      <dgm:prSet/>
      <dgm:spPr/>
      <dgm:t>
        <a:bodyPr/>
        <a:lstStyle/>
        <a:p>
          <a:endParaRPr lang="ru-RU"/>
        </a:p>
      </dgm:t>
    </dgm:pt>
    <dgm:pt modelId="{5631F9AA-6A8B-4D4E-A7B0-5942CC4B3560}" type="sibTrans" cxnId="{FBA14BA2-E458-4BCB-B915-C8DAD28A2540}">
      <dgm:prSet/>
      <dgm:spPr/>
      <dgm:t>
        <a:bodyPr/>
        <a:lstStyle/>
        <a:p>
          <a:endParaRPr lang="ru-RU"/>
        </a:p>
      </dgm:t>
    </dgm:pt>
    <dgm:pt modelId="{B1348702-C52A-4F3A-9B38-0E1F41904B70}">
      <dgm:prSet phldrT="[Текст]" custT="1"/>
      <dgm:spPr>
        <a:ln>
          <a:solidFill>
            <a:srgbClr val="009999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dirty="0" smtClean="0">
              <a:latin typeface="Arial Narrow" panose="020B0606020202030204" pitchFamily="34" charset="0"/>
            </a:rPr>
            <a:t>«Социальная реклама бюджета для граждан</a:t>
          </a:r>
          <a:r>
            <a:rPr lang="ru-RU" sz="1000" dirty="0" smtClean="0">
              <a:latin typeface="Arial Narrow" panose="020B0606020202030204" pitchFamily="34" charset="0"/>
            </a:rPr>
            <a:t>»</a:t>
          </a:r>
        </a:p>
      </dgm:t>
    </dgm:pt>
    <dgm:pt modelId="{287B9680-4DE1-4AE1-A090-2E57D5571151}" type="parTrans" cxnId="{B880D4AE-826A-4FA7-9833-08C36A5AE013}">
      <dgm:prSet/>
      <dgm:spPr/>
      <dgm:t>
        <a:bodyPr/>
        <a:lstStyle/>
        <a:p>
          <a:endParaRPr lang="ru-RU"/>
        </a:p>
      </dgm:t>
    </dgm:pt>
    <dgm:pt modelId="{1F83C349-33F9-4FA9-B806-4EC1FFAD2DC3}" type="sibTrans" cxnId="{B880D4AE-826A-4FA7-9833-08C36A5AE013}">
      <dgm:prSet/>
      <dgm:spPr/>
      <dgm:t>
        <a:bodyPr/>
        <a:lstStyle/>
        <a:p>
          <a:endParaRPr lang="ru-RU"/>
        </a:p>
      </dgm:t>
    </dgm:pt>
    <dgm:pt modelId="{DF6FF645-5DE4-4087-9D49-8B8A4F2D3E23}">
      <dgm:prSet phldrT="[Текст]" custT="1"/>
      <dgm:spPr>
        <a:solidFill>
          <a:srgbClr val="009999"/>
        </a:solidFill>
      </dgm:spPr>
      <dgm:t>
        <a:bodyPr/>
        <a:lstStyle/>
        <a:p>
          <a:r>
            <a:rPr lang="ru-RU" sz="1200" dirty="0" smtClean="0">
              <a:latin typeface="Arial Narrow" panose="020B0606020202030204" pitchFamily="34" charset="0"/>
            </a:rPr>
            <a:t>Среди юридических лиц</a:t>
          </a:r>
          <a:endParaRPr lang="ru-RU" sz="1200" dirty="0">
            <a:latin typeface="Arial Narrow" panose="020B0606020202030204" pitchFamily="34" charset="0"/>
          </a:endParaRPr>
        </a:p>
      </dgm:t>
    </dgm:pt>
    <dgm:pt modelId="{FD971513-0B4C-44CE-B6F2-1BEEBA36DE9D}" type="parTrans" cxnId="{04F3EB13-0C48-4FE4-8246-43823949A355}">
      <dgm:prSet/>
      <dgm:spPr/>
      <dgm:t>
        <a:bodyPr/>
        <a:lstStyle/>
        <a:p>
          <a:endParaRPr lang="ru-RU"/>
        </a:p>
      </dgm:t>
    </dgm:pt>
    <dgm:pt modelId="{FFD03C68-16A8-429A-B519-CD3B3C6BCC56}" type="sibTrans" cxnId="{04F3EB13-0C48-4FE4-8246-43823949A355}">
      <dgm:prSet/>
      <dgm:spPr/>
      <dgm:t>
        <a:bodyPr/>
        <a:lstStyle/>
        <a:p>
          <a:endParaRPr lang="ru-RU"/>
        </a:p>
      </dgm:t>
    </dgm:pt>
    <dgm:pt modelId="{28CEF84A-7B6D-4D69-92BE-1FBD44F87AF3}">
      <dgm:prSet phldrT="[Текст]" custT="1"/>
      <dgm:spPr>
        <a:ln>
          <a:solidFill>
            <a:srgbClr val="009999"/>
          </a:solidFill>
        </a:ln>
      </dgm:spPr>
      <dgm:t>
        <a:bodyPr/>
        <a:lstStyle/>
        <a:p>
          <a:r>
            <a:rPr lang="ru-RU" sz="900" dirty="0" smtClean="0">
              <a:latin typeface="Arial Narrow" panose="020B0606020202030204" pitchFamily="34" charset="0"/>
            </a:rPr>
            <a:t>«Бюджетный календарь»</a:t>
          </a:r>
          <a:endParaRPr lang="ru-RU" sz="900" dirty="0">
            <a:latin typeface="Arial Narrow" panose="020B0606020202030204" pitchFamily="34" charset="0"/>
          </a:endParaRPr>
        </a:p>
      </dgm:t>
    </dgm:pt>
    <dgm:pt modelId="{1D056C10-FF33-4F9F-B7ED-DEC7990B5CF1}" type="parTrans" cxnId="{E46A3A64-5354-483B-8C72-18D349BA4FB8}">
      <dgm:prSet/>
      <dgm:spPr/>
      <dgm:t>
        <a:bodyPr/>
        <a:lstStyle/>
        <a:p>
          <a:endParaRPr lang="ru-RU"/>
        </a:p>
      </dgm:t>
    </dgm:pt>
    <dgm:pt modelId="{2F0CA708-5BB1-46B4-BD53-E6005FA17604}" type="sibTrans" cxnId="{E46A3A64-5354-483B-8C72-18D349BA4FB8}">
      <dgm:prSet/>
      <dgm:spPr/>
      <dgm:t>
        <a:bodyPr/>
        <a:lstStyle/>
        <a:p>
          <a:endParaRPr lang="ru-RU"/>
        </a:p>
      </dgm:t>
    </dgm:pt>
    <dgm:pt modelId="{EE244850-040A-47D5-805A-CD7FA1A3F2CA}">
      <dgm:prSet phldrT="[Текст]" custT="1"/>
      <dgm:spPr>
        <a:ln>
          <a:solidFill>
            <a:srgbClr val="009999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dirty="0" smtClean="0">
              <a:latin typeface="Arial Narrow" panose="020B0606020202030204" pitchFamily="34" charset="0"/>
            </a:rPr>
            <a:t>«Сравнительная характеристика местных бюджетов»</a:t>
          </a:r>
          <a:endParaRPr lang="ru-RU" sz="900" dirty="0">
            <a:latin typeface="Arial Narrow" panose="020B0606020202030204" pitchFamily="34" charset="0"/>
          </a:endParaRPr>
        </a:p>
      </dgm:t>
    </dgm:pt>
    <dgm:pt modelId="{BFA33228-70B7-4774-9E01-7E1EC9C8F9DB}" type="parTrans" cxnId="{A3D7DE76-57D2-435C-87A3-062688B70ECA}">
      <dgm:prSet/>
      <dgm:spPr/>
      <dgm:t>
        <a:bodyPr/>
        <a:lstStyle/>
        <a:p>
          <a:endParaRPr lang="ru-RU"/>
        </a:p>
      </dgm:t>
    </dgm:pt>
    <dgm:pt modelId="{5D669793-FC98-43AF-840C-AAE34EF21528}" type="sibTrans" cxnId="{A3D7DE76-57D2-435C-87A3-062688B70ECA}">
      <dgm:prSet/>
      <dgm:spPr/>
      <dgm:t>
        <a:bodyPr/>
        <a:lstStyle/>
        <a:p>
          <a:endParaRPr lang="ru-RU"/>
        </a:p>
      </dgm:t>
    </dgm:pt>
    <dgm:pt modelId="{8160EAED-9719-4136-9969-A855D4035746}">
      <dgm:prSet custT="1"/>
      <dgm:spPr>
        <a:ln>
          <a:solidFill>
            <a:srgbClr val="009999"/>
          </a:solidFill>
        </a:ln>
      </dgm:spPr>
      <dgm:t>
        <a:bodyPr/>
        <a:lstStyle/>
        <a:p>
          <a:r>
            <a:rPr lang="ru-RU" sz="900" dirty="0" smtClean="0">
              <a:latin typeface="Arial Narrow" panose="020B0606020202030204" pitchFamily="34" charset="0"/>
            </a:rPr>
            <a:t>«Популярный словарь бюджетных терминов»</a:t>
          </a:r>
          <a:endParaRPr lang="ru-RU" sz="900" dirty="0">
            <a:latin typeface="Arial Narrow" panose="020B0606020202030204" pitchFamily="34" charset="0"/>
          </a:endParaRPr>
        </a:p>
      </dgm:t>
    </dgm:pt>
    <dgm:pt modelId="{2958F504-86D3-4A09-84EF-8032FD8ED028}" type="parTrans" cxnId="{B13A0DEB-E860-45B9-A274-ADA53FA1C060}">
      <dgm:prSet/>
      <dgm:spPr/>
      <dgm:t>
        <a:bodyPr/>
        <a:lstStyle/>
        <a:p>
          <a:endParaRPr lang="ru-RU"/>
        </a:p>
      </dgm:t>
    </dgm:pt>
    <dgm:pt modelId="{2DF85B8E-6DBD-41B7-9F8B-C68AABE9D2A2}" type="sibTrans" cxnId="{B13A0DEB-E860-45B9-A274-ADA53FA1C060}">
      <dgm:prSet/>
      <dgm:spPr/>
      <dgm:t>
        <a:bodyPr/>
        <a:lstStyle/>
        <a:p>
          <a:endParaRPr lang="ru-RU"/>
        </a:p>
      </dgm:t>
    </dgm:pt>
    <dgm:pt modelId="{72BE57E7-D23F-4D32-9C65-29307467969D}" type="pres">
      <dgm:prSet presAssocID="{2F2B23A3-5671-48AD-980A-5B877F3F40F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267BE51-467B-4214-96FF-6B7596A68572}" type="pres">
      <dgm:prSet presAssocID="{2D67BD7E-CE1E-43B3-86D2-1637924C9204}" presName="root" presStyleCnt="0"/>
      <dgm:spPr/>
    </dgm:pt>
    <dgm:pt modelId="{8B0F59BE-94EE-4F96-8C42-D04C8A5DB2DA}" type="pres">
      <dgm:prSet presAssocID="{2D67BD7E-CE1E-43B3-86D2-1637924C9204}" presName="rootComposite" presStyleCnt="0"/>
      <dgm:spPr/>
    </dgm:pt>
    <dgm:pt modelId="{291FF8E1-3844-4813-BCE3-5C48B10154CB}" type="pres">
      <dgm:prSet presAssocID="{2D67BD7E-CE1E-43B3-86D2-1637924C9204}" presName="rootText" presStyleLbl="node1" presStyleIdx="0" presStyleCnt="2" custScaleX="291807" custScaleY="69677"/>
      <dgm:spPr/>
      <dgm:t>
        <a:bodyPr/>
        <a:lstStyle/>
        <a:p>
          <a:endParaRPr lang="ru-RU"/>
        </a:p>
      </dgm:t>
    </dgm:pt>
    <dgm:pt modelId="{AC083E80-0EC2-4A53-893E-A37051696E7F}" type="pres">
      <dgm:prSet presAssocID="{2D67BD7E-CE1E-43B3-86D2-1637924C9204}" presName="rootConnector" presStyleLbl="node1" presStyleIdx="0" presStyleCnt="2"/>
      <dgm:spPr/>
      <dgm:t>
        <a:bodyPr/>
        <a:lstStyle/>
        <a:p>
          <a:endParaRPr lang="ru-RU"/>
        </a:p>
      </dgm:t>
    </dgm:pt>
    <dgm:pt modelId="{8277DDBD-1752-44CF-82B3-548C71901785}" type="pres">
      <dgm:prSet presAssocID="{2D67BD7E-CE1E-43B3-86D2-1637924C9204}" presName="childShape" presStyleCnt="0"/>
      <dgm:spPr/>
    </dgm:pt>
    <dgm:pt modelId="{E90DE79B-0647-442E-9082-6C7CCDC77F1B}" type="pres">
      <dgm:prSet presAssocID="{29F18329-8237-44D6-B3A1-4945C9CDDEF4}" presName="Name13" presStyleLbl="parChTrans1D2" presStyleIdx="0" presStyleCnt="5"/>
      <dgm:spPr/>
      <dgm:t>
        <a:bodyPr/>
        <a:lstStyle/>
        <a:p>
          <a:endParaRPr lang="ru-RU"/>
        </a:p>
      </dgm:t>
    </dgm:pt>
    <dgm:pt modelId="{41CFDF84-BEB5-411F-ABDA-D97AA33932EA}" type="pres">
      <dgm:prSet presAssocID="{9042D0C2-CD35-4326-A5A9-C82F9C1C1882}" presName="childText" presStyleLbl="bgAcc1" presStyleIdx="0" presStyleCnt="5" custScaleX="364758" custScaleY="579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3822E4-EC0B-4438-9C1A-BC82C2DE4BF9}" type="pres">
      <dgm:prSet presAssocID="{2958F504-86D3-4A09-84EF-8032FD8ED028}" presName="Name13" presStyleLbl="parChTrans1D2" presStyleIdx="1" presStyleCnt="5"/>
      <dgm:spPr/>
      <dgm:t>
        <a:bodyPr/>
        <a:lstStyle/>
        <a:p>
          <a:endParaRPr lang="ru-RU"/>
        </a:p>
      </dgm:t>
    </dgm:pt>
    <dgm:pt modelId="{1D4E88DB-D4E3-4B8F-941F-47A46F8B4E48}" type="pres">
      <dgm:prSet presAssocID="{8160EAED-9719-4136-9969-A855D4035746}" presName="childText" presStyleLbl="bgAcc1" presStyleIdx="1" presStyleCnt="5" custScaleX="364758" custScaleY="527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BFDE22-AA3B-4F43-A969-C279FCE17BE8}" type="pres">
      <dgm:prSet presAssocID="{287B9680-4DE1-4AE1-A090-2E57D5571151}" presName="Name13" presStyleLbl="parChTrans1D2" presStyleIdx="2" presStyleCnt="5"/>
      <dgm:spPr/>
      <dgm:t>
        <a:bodyPr/>
        <a:lstStyle/>
        <a:p>
          <a:endParaRPr lang="ru-RU"/>
        </a:p>
      </dgm:t>
    </dgm:pt>
    <dgm:pt modelId="{A109F6EF-6455-4FBC-B018-E6B4CCD915F4}" type="pres">
      <dgm:prSet presAssocID="{B1348702-C52A-4F3A-9B38-0E1F41904B70}" presName="childText" presStyleLbl="bgAcc1" presStyleIdx="2" presStyleCnt="5" custScaleX="364758" custScaleY="517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B0B377-B923-48E2-A5BA-FE5BC3D40C21}" type="pres">
      <dgm:prSet presAssocID="{DF6FF645-5DE4-4087-9D49-8B8A4F2D3E23}" presName="root" presStyleCnt="0"/>
      <dgm:spPr/>
    </dgm:pt>
    <dgm:pt modelId="{B40FE0A7-D995-4057-B845-4220DC069D00}" type="pres">
      <dgm:prSet presAssocID="{DF6FF645-5DE4-4087-9D49-8B8A4F2D3E23}" presName="rootComposite" presStyleCnt="0"/>
      <dgm:spPr/>
    </dgm:pt>
    <dgm:pt modelId="{D6A0D113-DFA2-42DF-B256-344F7039F25E}" type="pres">
      <dgm:prSet presAssocID="{DF6FF645-5DE4-4087-9D49-8B8A4F2D3E23}" presName="rootText" presStyleLbl="node1" presStyleIdx="1" presStyleCnt="2" custScaleX="291807" custScaleY="62326" custLinFactNeighborX="11874" custLinFactNeighborY="-4287"/>
      <dgm:spPr/>
      <dgm:t>
        <a:bodyPr/>
        <a:lstStyle/>
        <a:p>
          <a:endParaRPr lang="ru-RU"/>
        </a:p>
      </dgm:t>
    </dgm:pt>
    <dgm:pt modelId="{10932D08-D173-4F79-9242-B8656BF71A97}" type="pres">
      <dgm:prSet presAssocID="{DF6FF645-5DE4-4087-9D49-8B8A4F2D3E23}" presName="rootConnector" presStyleLbl="node1" presStyleIdx="1" presStyleCnt="2"/>
      <dgm:spPr/>
      <dgm:t>
        <a:bodyPr/>
        <a:lstStyle/>
        <a:p>
          <a:endParaRPr lang="ru-RU"/>
        </a:p>
      </dgm:t>
    </dgm:pt>
    <dgm:pt modelId="{5048EEDD-D8D8-4D98-B2F5-567B24AF51A8}" type="pres">
      <dgm:prSet presAssocID="{DF6FF645-5DE4-4087-9D49-8B8A4F2D3E23}" presName="childShape" presStyleCnt="0"/>
      <dgm:spPr/>
    </dgm:pt>
    <dgm:pt modelId="{1D042780-5872-427A-95E4-3B23FB2E0E14}" type="pres">
      <dgm:prSet presAssocID="{1D056C10-FF33-4F9F-B7ED-DEC7990B5CF1}" presName="Name13" presStyleLbl="parChTrans1D2" presStyleIdx="3" presStyleCnt="5"/>
      <dgm:spPr/>
      <dgm:t>
        <a:bodyPr/>
        <a:lstStyle/>
        <a:p>
          <a:endParaRPr lang="ru-RU"/>
        </a:p>
      </dgm:t>
    </dgm:pt>
    <dgm:pt modelId="{72B5B899-4661-4BEB-81D9-B23283A3AC00}" type="pres">
      <dgm:prSet presAssocID="{28CEF84A-7B6D-4D69-92BE-1FBD44F87AF3}" presName="childText" presStyleLbl="bgAcc1" presStyleIdx="3" presStyleCnt="5" custScaleX="364758" custScaleY="42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FAABAF-8DCC-4B00-BA79-18210AF6F3AD}" type="pres">
      <dgm:prSet presAssocID="{BFA33228-70B7-4774-9E01-7E1EC9C8F9DB}" presName="Name13" presStyleLbl="parChTrans1D2" presStyleIdx="4" presStyleCnt="5"/>
      <dgm:spPr/>
      <dgm:t>
        <a:bodyPr/>
        <a:lstStyle/>
        <a:p>
          <a:endParaRPr lang="ru-RU"/>
        </a:p>
      </dgm:t>
    </dgm:pt>
    <dgm:pt modelId="{F1AE1287-067A-44A4-8AE9-38C6415A99DC}" type="pres">
      <dgm:prSet presAssocID="{EE244850-040A-47D5-805A-CD7FA1A3F2CA}" presName="childText" presStyleLbl="bgAcc1" presStyleIdx="4" presStyleCnt="5" custScaleX="364758" custScaleY="976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3B0F5C-F9EE-4FAD-9B30-7E9B90A71287}" type="presOf" srcId="{2F2B23A3-5671-48AD-980A-5B877F3F40FC}" destId="{72BE57E7-D23F-4D32-9C65-29307467969D}" srcOrd="0" destOrd="0" presId="urn:microsoft.com/office/officeart/2005/8/layout/hierarchy3"/>
    <dgm:cxn modelId="{E75EDF91-CEAB-48B4-810B-5A82CCFE96CD}" type="presOf" srcId="{BFA33228-70B7-4774-9E01-7E1EC9C8F9DB}" destId="{6FFAABAF-8DCC-4B00-BA79-18210AF6F3AD}" srcOrd="0" destOrd="0" presId="urn:microsoft.com/office/officeart/2005/8/layout/hierarchy3"/>
    <dgm:cxn modelId="{E98D46B1-02AB-4C14-8A96-CD2E620AB1A6}" type="presOf" srcId="{DF6FF645-5DE4-4087-9D49-8B8A4F2D3E23}" destId="{D6A0D113-DFA2-42DF-B256-344F7039F25E}" srcOrd="0" destOrd="0" presId="urn:microsoft.com/office/officeart/2005/8/layout/hierarchy3"/>
    <dgm:cxn modelId="{69A6BF15-DA8F-4032-AAF3-A78F8316C956}" type="presOf" srcId="{28CEF84A-7B6D-4D69-92BE-1FBD44F87AF3}" destId="{72B5B899-4661-4BEB-81D9-B23283A3AC00}" srcOrd="0" destOrd="0" presId="urn:microsoft.com/office/officeart/2005/8/layout/hierarchy3"/>
    <dgm:cxn modelId="{DDC5929D-AF48-46C0-86E1-9E7C80CDA0E8}" type="presOf" srcId="{29F18329-8237-44D6-B3A1-4945C9CDDEF4}" destId="{E90DE79B-0647-442E-9082-6C7CCDC77F1B}" srcOrd="0" destOrd="0" presId="urn:microsoft.com/office/officeart/2005/8/layout/hierarchy3"/>
    <dgm:cxn modelId="{E46A3A64-5354-483B-8C72-18D349BA4FB8}" srcId="{DF6FF645-5DE4-4087-9D49-8B8A4F2D3E23}" destId="{28CEF84A-7B6D-4D69-92BE-1FBD44F87AF3}" srcOrd="0" destOrd="0" parTransId="{1D056C10-FF33-4F9F-B7ED-DEC7990B5CF1}" sibTransId="{2F0CA708-5BB1-46B4-BD53-E6005FA17604}"/>
    <dgm:cxn modelId="{BAA4D61E-520F-45C3-AD45-B6004C6496B5}" type="presOf" srcId="{1D056C10-FF33-4F9F-B7ED-DEC7990B5CF1}" destId="{1D042780-5872-427A-95E4-3B23FB2E0E14}" srcOrd="0" destOrd="0" presId="urn:microsoft.com/office/officeart/2005/8/layout/hierarchy3"/>
    <dgm:cxn modelId="{FBA14BA2-E458-4BCB-B915-C8DAD28A2540}" srcId="{2D67BD7E-CE1E-43B3-86D2-1637924C9204}" destId="{9042D0C2-CD35-4326-A5A9-C82F9C1C1882}" srcOrd="0" destOrd="0" parTransId="{29F18329-8237-44D6-B3A1-4945C9CDDEF4}" sibTransId="{5631F9AA-6A8B-4D4E-A7B0-5942CC4B3560}"/>
    <dgm:cxn modelId="{116DF9BC-D304-4E09-BA7E-31B58CF7AD5A}" type="presOf" srcId="{EE244850-040A-47D5-805A-CD7FA1A3F2CA}" destId="{F1AE1287-067A-44A4-8AE9-38C6415A99DC}" srcOrd="0" destOrd="0" presId="urn:microsoft.com/office/officeart/2005/8/layout/hierarchy3"/>
    <dgm:cxn modelId="{D1DD4816-3B07-4B03-BB0B-3447C7F083AA}" type="presOf" srcId="{287B9680-4DE1-4AE1-A090-2E57D5571151}" destId="{6CBFDE22-AA3B-4F43-A969-C279FCE17BE8}" srcOrd="0" destOrd="0" presId="urn:microsoft.com/office/officeart/2005/8/layout/hierarchy3"/>
    <dgm:cxn modelId="{A3D7DE76-57D2-435C-87A3-062688B70ECA}" srcId="{DF6FF645-5DE4-4087-9D49-8B8A4F2D3E23}" destId="{EE244850-040A-47D5-805A-CD7FA1A3F2CA}" srcOrd="1" destOrd="0" parTransId="{BFA33228-70B7-4774-9E01-7E1EC9C8F9DB}" sibTransId="{5D669793-FC98-43AF-840C-AAE34EF21528}"/>
    <dgm:cxn modelId="{04F3EB13-0C48-4FE4-8246-43823949A355}" srcId="{2F2B23A3-5671-48AD-980A-5B877F3F40FC}" destId="{DF6FF645-5DE4-4087-9D49-8B8A4F2D3E23}" srcOrd="1" destOrd="0" parTransId="{FD971513-0B4C-44CE-B6F2-1BEEBA36DE9D}" sibTransId="{FFD03C68-16A8-429A-B519-CD3B3C6BCC56}"/>
    <dgm:cxn modelId="{B880D4AE-826A-4FA7-9833-08C36A5AE013}" srcId="{2D67BD7E-CE1E-43B3-86D2-1637924C9204}" destId="{B1348702-C52A-4F3A-9B38-0E1F41904B70}" srcOrd="2" destOrd="0" parTransId="{287B9680-4DE1-4AE1-A090-2E57D5571151}" sibTransId="{1F83C349-33F9-4FA9-B806-4EC1FFAD2DC3}"/>
    <dgm:cxn modelId="{E9D353D2-A4E1-4D76-8990-663E977CF7CA}" srcId="{2F2B23A3-5671-48AD-980A-5B877F3F40FC}" destId="{2D67BD7E-CE1E-43B3-86D2-1637924C9204}" srcOrd="0" destOrd="0" parTransId="{D237747C-3D6C-437F-ADA6-B591E4B8B9E1}" sibTransId="{A627C9AE-357E-4A08-BFA4-0CABBAFC7F2E}"/>
    <dgm:cxn modelId="{B993E9D5-E1FB-457D-A67D-614FFCD1C2D9}" type="presOf" srcId="{2958F504-86D3-4A09-84EF-8032FD8ED028}" destId="{A93822E4-EC0B-4438-9C1A-BC82C2DE4BF9}" srcOrd="0" destOrd="0" presId="urn:microsoft.com/office/officeart/2005/8/layout/hierarchy3"/>
    <dgm:cxn modelId="{3F8A1789-F72E-43BB-ADC3-95A00A1502F9}" type="presOf" srcId="{2D67BD7E-CE1E-43B3-86D2-1637924C9204}" destId="{AC083E80-0EC2-4A53-893E-A37051696E7F}" srcOrd="1" destOrd="0" presId="urn:microsoft.com/office/officeart/2005/8/layout/hierarchy3"/>
    <dgm:cxn modelId="{B13A0DEB-E860-45B9-A274-ADA53FA1C060}" srcId="{2D67BD7E-CE1E-43B3-86D2-1637924C9204}" destId="{8160EAED-9719-4136-9969-A855D4035746}" srcOrd="1" destOrd="0" parTransId="{2958F504-86D3-4A09-84EF-8032FD8ED028}" sibTransId="{2DF85B8E-6DBD-41B7-9F8B-C68AABE9D2A2}"/>
    <dgm:cxn modelId="{9818452E-20C1-48C9-9304-A5AF0E101860}" type="presOf" srcId="{B1348702-C52A-4F3A-9B38-0E1F41904B70}" destId="{A109F6EF-6455-4FBC-B018-E6B4CCD915F4}" srcOrd="0" destOrd="0" presId="urn:microsoft.com/office/officeart/2005/8/layout/hierarchy3"/>
    <dgm:cxn modelId="{5737BB55-387A-4B41-A68F-2BEC1769E0A1}" type="presOf" srcId="{DF6FF645-5DE4-4087-9D49-8B8A4F2D3E23}" destId="{10932D08-D173-4F79-9242-B8656BF71A97}" srcOrd="1" destOrd="0" presId="urn:microsoft.com/office/officeart/2005/8/layout/hierarchy3"/>
    <dgm:cxn modelId="{F88C9C82-6276-4CC5-ABBD-89EBF0B519A0}" type="presOf" srcId="{8160EAED-9719-4136-9969-A855D4035746}" destId="{1D4E88DB-D4E3-4B8F-941F-47A46F8B4E48}" srcOrd="0" destOrd="0" presId="urn:microsoft.com/office/officeart/2005/8/layout/hierarchy3"/>
    <dgm:cxn modelId="{EB1C1982-3C51-4E0D-B3BA-B268010445F7}" type="presOf" srcId="{9042D0C2-CD35-4326-A5A9-C82F9C1C1882}" destId="{41CFDF84-BEB5-411F-ABDA-D97AA33932EA}" srcOrd="0" destOrd="0" presId="urn:microsoft.com/office/officeart/2005/8/layout/hierarchy3"/>
    <dgm:cxn modelId="{A42C0D44-5D4D-4A92-B8FE-C6CC7380B61F}" type="presOf" srcId="{2D67BD7E-CE1E-43B3-86D2-1637924C9204}" destId="{291FF8E1-3844-4813-BCE3-5C48B10154CB}" srcOrd="0" destOrd="0" presId="urn:microsoft.com/office/officeart/2005/8/layout/hierarchy3"/>
    <dgm:cxn modelId="{8D7FD4F3-01C5-440C-8AC8-2AB79E64372E}" type="presParOf" srcId="{72BE57E7-D23F-4D32-9C65-29307467969D}" destId="{5267BE51-467B-4214-96FF-6B7596A68572}" srcOrd="0" destOrd="0" presId="urn:microsoft.com/office/officeart/2005/8/layout/hierarchy3"/>
    <dgm:cxn modelId="{D88CEC6B-FA27-4E99-AF38-7B6C31F9415F}" type="presParOf" srcId="{5267BE51-467B-4214-96FF-6B7596A68572}" destId="{8B0F59BE-94EE-4F96-8C42-D04C8A5DB2DA}" srcOrd="0" destOrd="0" presId="urn:microsoft.com/office/officeart/2005/8/layout/hierarchy3"/>
    <dgm:cxn modelId="{9FD39DA2-9B4B-4018-9DC7-C98EECAEFE76}" type="presParOf" srcId="{8B0F59BE-94EE-4F96-8C42-D04C8A5DB2DA}" destId="{291FF8E1-3844-4813-BCE3-5C48B10154CB}" srcOrd="0" destOrd="0" presId="urn:microsoft.com/office/officeart/2005/8/layout/hierarchy3"/>
    <dgm:cxn modelId="{0AC310DB-78C5-4CF7-ADE1-7E56BE224468}" type="presParOf" srcId="{8B0F59BE-94EE-4F96-8C42-D04C8A5DB2DA}" destId="{AC083E80-0EC2-4A53-893E-A37051696E7F}" srcOrd="1" destOrd="0" presId="urn:microsoft.com/office/officeart/2005/8/layout/hierarchy3"/>
    <dgm:cxn modelId="{41F02D58-9AB6-4315-95F7-9D4F84C68137}" type="presParOf" srcId="{5267BE51-467B-4214-96FF-6B7596A68572}" destId="{8277DDBD-1752-44CF-82B3-548C71901785}" srcOrd="1" destOrd="0" presId="urn:microsoft.com/office/officeart/2005/8/layout/hierarchy3"/>
    <dgm:cxn modelId="{E4AF108F-5ACC-4631-9703-774E89CA5349}" type="presParOf" srcId="{8277DDBD-1752-44CF-82B3-548C71901785}" destId="{E90DE79B-0647-442E-9082-6C7CCDC77F1B}" srcOrd="0" destOrd="0" presId="urn:microsoft.com/office/officeart/2005/8/layout/hierarchy3"/>
    <dgm:cxn modelId="{51C6AE65-44DB-46DA-A33D-6631A3BF80B4}" type="presParOf" srcId="{8277DDBD-1752-44CF-82B3-548C71901785}" destId="{41CFDF84-BEB5-411F-ABDA-D97AA33932EA}" srcOrd="1" destOrd="0" presId="urn:microsoft.com/office/officeart/2005/8/layout/hierarchy3"/>
    <dgm:cxn modelId="{290C07B2-0E3F-4965-ACB2-0F077491D854}" type="presParOf" srcId="{8277DDBD-1752-44CF-82B3-548C71901785}" destId="{A93822E4-EC0B-4438-9C1A-BC82C2DE4BF9}" srcOrd="2" destOrd="0" presId="urn:microsoft.com/office/officeart/2005/8/layout/hierarchy3"/>
    <dgm:cxn modelId="{4BA56D5A-BF62-4958-BE30-AC59F6922D68}" type="presParOf" srcId="{8277DDBD-1752-44CF-82B3-548C71901785}" destId="{1D4E88DB-D4E3-4B8F-941F-47A46F8B4E48}" srcOrd="3" destOrd="0" presId="urn:microsoft.com/office/officeart/2005/8/layout/hierarchy3"/>
    <dgm:cxn modelId="{A13091A3-9237-4D71-B49B-08F851C7276B}" type="presParOf" srcId="{8277DDBD-1752-44CF-82B3-548C71901785}" destId="{6CBFDE22-AA3B-4F43-A969-C279FCE17BE8}" srcOrd="4" destOrd="0" presId="urn:microsoft.com/office/officeart/2005/8/layout/hierarchy3"/>
    <dgm:cxn modelId="{9912BFFE-A004-47CC-9FDA-C2EAB8DDE0A9}" type="presParOf" srcId="{8277DDBD-1752-44CF-82B3-548C71901785}" destId="{A109F6EF-6455-4FBC-B018-E6B4CCD915F4}" srcOrd="5" destOrd="0" presId="urn:microsoft.com/office/officeart/2005/8/layout/hierarchy3"/>
    <dgm:cxn modelId="{B3940258-339A-40F0-B8D0-DBE03509854E}" type="presParOf" srcId="{72BE57E7-D23F-4D32-9C65-29307467969D}" destId="{DBB0B377-B923-48E2-A5BA-FE5BC3D40C21}" srcOrd="1" destOrd="0" presId="urn:microsoft.com/office/officeart/2005/8/layout/hierarchy3"/>
    <dgm:cxn modelId="{D858344B-CF84-4536-8C29-1857A9F3D68B}" type="presParOf" srcId="{DBB0B377-B923-48E2-A5BA-FE5BC3D40C21}" destId="{B40FE0A7-D995-4057-B845-4220DC069D00}" srcOrd="0" destOrd="0" presId="urn:microsoft.com/office/officeart/2005/8/layout/hierarchy3"/>
    <dgm:cxn modelId="{3FF8C50E-C880-4D7E-A7AE-B2B45BC95255}" type="presParOf" srcId="{B40FE0A7-D995-4057-B845-4220DC069D00}" destId="{D6A0D113-DFA2-42DF-B256-344F7039F25E}" srcOrd="0" destOrd="0" presId="urn:microsoft.com/office/officeart/2005/8/layout/hierarchy3"/>
    <dgm:cxn modelId="{8BAEEE59-62FA-4162-9A9B-F964A0AF2A11}" type="presParOf" srcId="{B40FE0A7-D995-4057-B845-4220DC069D00}" destId="{10932D08-D173-4F79-9242-B8656BF71A97}" srcOrd="1" destOrd="0" presId="urn:microsoft.com/office/officeart/2005/8/layout/hierarchy3"/>
    <dgm:cxn modelId="{F67FCCA4-3A90-4EC6-85BE-1EB242F65179}" type="presParOf" srcId="{DBB0B377-B923-48E2-A5BA-FE5BC3D40C21}" destId="{5048EEDD-D8D8-4D98-B2F5-567B24AF51A8}" srcOrd="1" destOrd="0" presId="urn:microsoft.com/office/officeart/2005/8/layout/hierarchy3"/>
    <dgm:cxn modelId="{25F278D0-280A-4715-8A7E-30D20A94006D}" type="presParOf" srcId="{5048EEDD-D8D8-4D98-B2F5-567B24AF51A8}" destId="{1D042780-5872-427A-95E4-3B23FB2E0E14}" srcOrd="0" destOrd="0" presId="urn:microsoft.com/office/officeart/2005/8/layout/hierarchy3"/>
    <dgm:cxn modelId="{783470D4-0731-4558-96D9-B3EC539528C9}" type="presParOf" srcId="{5048EEDD-D8D8-4D98-B2F5-567B24AF51A8}" destId="{72B5B899-4661-4BEB-81D9-B23283A3AC00}" srcOrd="1" destOrd="0" presId="urn:microsoft.com/office/officeart/2005/8/layout/hierarchy3"/>
    <dgm:cxn modelId="{C72A32E4-8A1D-4C6B-9AC5-CB7DB81DAC4D}" type="presParOf" srcId="{5048EEDD-D8D8-4D98-B2F5-567B24AF51A8}" destId="{6FFAABAF-8DCC-4B00-BA79-18210AF6F3AD}" srcOrd="2" destOrd="0" presId="urn:microsoft.com/office/officeart/2005/8/layout/hierarchy3"/>
    <dgm:cxn modelId="{F08C354A-6D8B-4449-A8FA-BBD716D2D404}" type="presParOf" srcId="{5048EEDD-D8D8-4D98-B2F5-567B24AF51A8}" destId="{F1AE1287-067A-44A4-8AE9-38C6415A99DC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8931FDE-9004-49CE-B962-37E9EAA7E554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87A704-5A54-43B9-8682-3970D5CC4E7D}">
      <dgm:prSet phldrT="[Текст]" custT="1"/>
      <dgm:spPr/>
      <dgm:t>
        <a:bodyPr/>
        <a:lstStyle/>
        <a:p>
          <a:r>
            <a:rPr lang="ru-RU" sz="1400" b="1" dirty="0" smtClean="0">
              <a:latin typeface="Arial Narrow" panose="020B0606020202030204" pitchFamily="34" charset="0"/>
            </a:rPr>
            <a:t>Направления </a:t>
          </a:r>
          <a:r>
            <a:rPr lang="ru-RU" sz="1400" b="1" smtClean="0">
              <a:latin typeface="Arial Narrow" panose="020B0606020202030204" pitchFamily="34" charset="0"/>
            </a:rPr>
            <a:t>оценки </a:t>
          </a:r>
          <a:endParaRPr lang="ru-RU" sz="1400" b="1" dirty="0">
            <a:latin typeface="Arial Narrow" panose="020B0606020202030204" pitchFamily="34" charset="0"/>
          </a:endParaRPr>
        </a:p>
      </dgm:t>
    </dgm:pt>
    <dgm:pt modelId="{BE41A16B-B0B4-41AB-B67A-43DF43DC3F7D}" type="parTrans" cxnId="{51D60DCA-EEA5-4732-AD9F-6076410FB467}">
      <dgm:prSet/>
      <dgm:spPr/>
      <dgm:t>
        <a:bodyPr/>
        <a:lstStyle/>
        <a:p>
          <a:endParaRPr lang="ru-RU"/>
        </a:p>
      </dgm:t>
    </dgm:pt>
    <dgm:pt modelId="{3305EE38-318A-4186-BA37-D0533990BFB2}" type="sibTrans" cxnId="{51D60DCA-EEA5-4732-AD9F-6076410FB467}">
      <dgm:prSet/>
      <dgm:spPr/>
      <dgm:t>
        <a:bodyPr/>
        <a:lstStyle/>
        <a:p>
          <a:endParaRPr lang="ru-RU"/>
        </a:p>
      </dgm:t>
    </dgm:pt>
    <dgm:pt modelId="{E655AD82-1E3A-4E86-AFFB-800A1F912504}">
      <dgm:prSet phldrT="[Текст]" custT="1"/>
      <dgm:spPr/>
      <dgm:t>
        <a:bodyPr/>
        <a:lstStyle/>
        <a:p>
          <a:r>
            <a:rPr lang="ru-RU" sz="1400" dirty="0" smtClean="0">
              <a:latin typeface="Arial Narrow" panose="020B0606020202030204" pitchFamily="34" charset="0"/>
            </a:rPr>
            <a:t>первоначально утвержденный бюджет</a:t>
          </a:r>
          <a:endParaRPr lang="ru-RU" sz="1400" dirty="0">
            <a:latin typeface="Arial Narrow" panose="020B0606020202030204" pitchFamily="34" charset="0"/>
          </a:endParaRPr>
        </a:p>
      </dgm:t>
    </dgm:pt>
    <dgm:pt modelId="{0A4E5293-D9A3-42A8-81AE-0FD47A008D2F}" type="parTrans" cxnId="{08655952-81FC-48D8-9CE3-F900A0F484A8}">
      <dgm:prSet/>
      <dgm:spPr/>
      <dgm:t>
        <a:bodyPr/>
        <a:lstStyle/>
        <a:p>
          <a:endParaRPr lang="ru-RU"/>
        </a:p>
      </dgm:t>
    </dgm:pt>
    <dgm:pt modelId="{86967A41-92F0-49FB-842E-0699D999AFD6}" type="sibTrans" cxnId="{08655952-81FC-48D8-9CE3-F900A0F484A8}">
      <dgm:prSet/>
      <dgm:spPr/>
      <dgm:t>
        <a:bodyPr/>
        <a:lstStyle/>
        <a:p>
          <a:endParaRPr lang="ru-RU"/>
        </a:p>
      </dgm:t>
    </dgm:pt>
    <dgm:pt modelId="{72FED479-F6E9-4B02-B08D-1EE3755E6B31}">
      <dgm:prSet phldrT="[Текст]" custT="1"/>
      <dgm:spPr/>
      <dgm:t>
        <a:bodyPr/>
        <a:lstStyle/>
        <a:p>
          <a:r>
            <a:rPr lang="ru-RU" sz="1400" dirty="0" smtClean="0">
              <a:latin typeface="Arial Narrow" panose="020B0606020202030204" pitchFamily="34" charset="0"/>
            </a:rPr>
            <a:t>внесение изменений в закон о бюджете</a:t>
          </a:r>
          <a:endParaRPr lang="ru-RU" sz="1400" dirty="0">
            <a:latin typeface="Arial Narrow" panose="020B0606020202030204" pitchFamily="34" charset="0"/>
          </a:endParaRPr>
        </a:p>
      </dgm:t>
    </dgm:pt>
    <dgm:pt modelId="{E203D431-812D-46CC-9B94-FA47502128E5}" type="parTrans" cxnId="{8BDFC00B-096A-4EE8-9121-FC1904EF9353}">
      <dgm:prSet/>
      <dgm:spPr/>
      <dgm:t>
        <a:bodyPr/>
        <a:lstStyle/>
        <a:p>
          <a:endParaRPr lang="ru-RU"/>
        </a:p>
      </dgm:t>
    </dgm:pt>
    <dgm:pt modelId="{78E3D5A6-9EE8-40D4-8DC5-0D1F8E479D72}" type="sibTrans" cxnId="{8BDFC00B-096A-4EE8-9121-FC1904EF9353}">
      <dgm:prSet/>
      <dgm:spPr/>
      <dgm:t>
        <a:bodyPr/>
        <a:lstStyle/>
        <a:p>
          <a:endParaRPr lang="ru-RU"/>
        </a:p>
      </dgm:t>
    </dgm:pt>
    <dgm:pt modelId="{E537F181-9C10-46A9-A28B-5E4ED9BCBEAE}">
      <dgm:prSet phldrT="[Текст]" custT="1"/>
      <dgm:spPr/>
      <dgm:t>
        <a:bodyPr/>
        <a:lstStyle/>
        <a:p>
          <a:r>
            <a:rPr lang="ru-RU" sz="1400" b="1" dirty="0" smtClean="0">
              <a:latin typeface="Arial Narrow" panose="020B0606020202030204" pitchFamily="34" charset="0"/>
            </a:rPr>
            <a:t>Критерии оценки бюджетных данных</a:t>
          </a:r>
          <a:endParaRPr lang="ru-RU" sz="1400" b="1" dirty="0">
            <a:latin typeface="Arial Narrow" panose="020B0606020202030204" pitchFamily="34" charset="0"/>
          </a:endParaRPr>
        </a:p>
      </dgm:t>
    </dgm:pt>
    <dgm:pt modelId="{D728B57D-7D1B-4980-AED8-3F338CEAA058}" type="parTrans" cxnId="{8E7E793A-49A4-4894-AE51-044F1A40EC45}">
      <dgm:prSet/>
      <dgm:spPr/>
      <dgm:t>
        <a:bodyPr/>
        <a:lstStyle/>
        <a:p>
          <a:endParaRPr lang="ru-RU"/>
        </a:p>
      </dgm:t>
    </dgm:pt>
    <dgm:pt modelId="{C46E1859-5253-462D-AC5B-F7138FE11AFF}" type="sibTrans" cxnId="{8E7E793A-49A4-4894-AE51-044F1A40EC45}">
      <dgm:prSet/>
      <dgm:spPr/>
      <dgm:t>
        <a:bodyPr/>
        <a:lstStyle/>
        <a:p>
          <a:endParaRPr lang="ru-RU"/>
        </a:p>
      </dgm:t>
    </dgm:pt>
    <dgm:pt modelId="{174F1EE5-1F42-4241-95D0-AF66A71A1BFB}">
      <dgm:prSet phldrT="[Текст]" custT="1"/>
      <dgm:spPr/>
      <dgm:t>
        <a:bodyPr/>
        <a:lstStyle/>
        <a:p>
          <a:r>
            <a:rPr lang="ru-RU" sz="1400" dirty="0" smtClean="0">
              <a:latin typeface="Arial Narrow" panose="020B0606020202030204" pitchFamily="34" charset="0"/>
            </a:rPr>
            <a:t>легкий поиск информации</a:t>
          </a:r>
          <a:endParaRPr lang="ru-RU" sz="1400" dirty="0">
            <a:latin typeface="Arial Narrow" panose="020B0606020202030204" pitchFamily="34" charset="0"/>
          </a:endParaRPr>
        </a:p>
      </dgm:t>
    </dgm:pt>
    <dgm:pt modelId="{F6B14087-331E-4D13-B402-CDB1829D0B30}" type="parTrans" cxnId="{182DCBAC-6523-41B7-8405-CB021F91D6FC}">
      <dgm:prSet/>
      <dgm:spPr/>
      <dgm:t>
        <a:bodyPr/>
        <a:lstStyle/>
        <a:p>
          <a:endParaRPr lang="ru-RU"/>
        </a:p>
      </dgm:t>
    </dgm:pt>
    <dgm:pt modelId="{7995AE66-F272-4737-A414-871C1A65EA37}" type="sibTrans" cxnId="{182DCBAC-6523-41B7-8405-CB021F91D6FC}">
      <dgm:prSet/>
      <dgm:spPr/>
      <dgm:t>
        <a:bodyPr/>
        <a:lstStyle/>
        <a:p>
          <a:endParaRPr lang="ru-RU"/>
        </a:p>
      </dgm:t>
    </dgm:pt>
    <dgm:pt modelId="{0BB89A03-9A47-43D5-804F-8CA183AD43BB}">
      <dgm:prSet phldrT="[Текст]" custT="1"/>
      <dgm:spPr/>
      <dgm:t>
        <a:bodyPr/>
        <a:lstStyle/>
        <a:p>
          <a:r>
            <a:rPr lang="ru-RU" sz="1400" dirty="0" smtClean="0">
              <a:latin typeface="Arial Narrow" panose="020B0606020202030204" pitchFamily="34" charset="0"/>
            </a:rPr>
            <a:t>своевременность размещения информации</a:t>
          </a:r>
          <a:endParaRPr lang="ru-RU" sz="1400" dirty="0">
            <a:latin typeface="Arial Narrow" panose="020B0606020202030204" pitchFamily="34" charset="0"/>
          </a:endParaRPr>
        </a:p>
      </dgm:t>
    </dgm:pt>
    <dgm:pt modelId="{C2F77021-8F0C-452D-A4FB-C288317A797A}" type="parTrans" cxnId="{36EDCD03-B95D-4498-B236-FA17FE6D6775}">
      <dgm:prSet/>
      <dgm:spPr/>
      <dgm:t>
        <a:bodyPr/>
        <a:lstStyle/>
        <a:p>
          <a:endParaRPr lang="ru-RU"/>
        </a:p>
      </dgm:t>
    </dgm:pt>
    <dgm:pt modelId="{6745075D-CBA0-4FD5-8285-70D1359D313C}" type="sibTrans" cxnId="{36EDCD03-B95D-4498-B236-FA17FE6D6775}">
      <dgm:prSet/>
      <dgm:spPr/>
      <dgm:t>
        <a:bodyPr/>
        <a:lstStyle/>
        <a:p>
          <a:endParaRPr lang="ru-RU"/>
        </a:p>
      </dgm:t>
    </dgm:pt>
    <dgm:pt modelId="{5C0A109C-F8FA-4D1C-AEA1-1527F258DDFD}">
      <dgm:prSet custT="1"/>
      <dgm:spPr/>
      <dgm:t>
        <a:bodyPr/>
        <a:lstStyle/>
        <a:p>
          <a:r>
            <a:rPr lang="ru-RU" sz="1400" dirty="0" smtClean="0">
              <a:latin typeface="Arial Narrow" panose="020B0606020202030204" pitchFamily="34" charset="0"/>
            </a:rPr>
            <a:t>промежуточная отчетность об исполнении бюджета</a:t>
          </a:r>
          <a:endParaRPr lang="ru-RU" sz="1400" dirty="0">
            <a:latin typeface="Arial Narrow" panose="020B0606020202030204" pitchFamily="34" charset="0"/>
          </a:endParaRPr>
        </a:p>
      </dgm:t>
    </dgm:pt>
    <dgm:pt modelId="{1FDDF6CA-CDC9-4B47-B64A-2A201CF6DA2C}" type="parTrans" cxnId="{55B6352E-BFBC-43E8-AD30-9D82954561B6}">
      <dgm:prSet/>
      <dgm:spPr/>
      <dgm:t>
        <a:bodyPr/>
        <a:lstStyle/>
        <a:p>
          <a:endParaRPr lang="ru-RU"/>
        </a:p>
      </dgm:t>
    </dgm:pt>
    <dgm:pt modelId="{C14803A9-A9CC-4988-A0D4-4ED36C2A1C7B}" type="sibTrans" cxnId="{55B6352E-BFBC-43E8-AD30-9D82954561B6}">
      <dgm:prSet/>
      <dgm:spPr/>
      <dgm:t>
        <a:bodyPr/>
        <a:lstStyle/>
        <a:p>
          <a:endParaRPr lang="ru-RU"/>
        </a:p>
      </dgm:t>
    </dgm:pt>
    <dgm:pt modelId="{9C383401-FFEF-4E65-BEDF-40FD142D9CBB}">
      <dgm:prSet custT="1"/>
      <dgm:spPr/>
      <dgm:t>
        <a:bodyPr/>
        <a:lstStyle/>
        <a:p>
          <a:r>
            <a:rPr lang="ru-RU" sz="1400" dirty="0" smtClean="0">
              <a:latin typeface="Arial Narrow" panose="020B0606020202030204" pitchFamily="34" charset="0"/>
            </a:rPr>
            <a:t>годовой отчет об исполнении бюджета</a:t>
          </a:r>
          <a:endParaRPr lang="ru-RU" sz="1400" dirty="0">
            <a:latin typeface="Arial Narrow" panose="020B0606020202030204" pitchFamily="34" charset="0"/>
          </a:endParaRPr>
        </a:p>
      </dgm:t>
    </dgm:pt>
    <dgm:pt modelId="{39551F2C-78FA-490B-989A-1892A523C372}" type="parTrans" cxnId="{E54BB30A-5416-4D0C-A1AA-F4FC4F1CAC83}">
      <dgm:prSet/>
      <dgm:spPr/>
      <dgm:t>
        <a:bodyPr/>
        <a:lstStyle/>
        <a:p>
          <a:endParaRPr lang="ru-RU"/>
        </a:p>
      </dgm:t>
    </dgm:pt>
    <dgm:pt modelId="{EE3C2BD1-A914-443D-B29E-F79B57997713}" type="sibTrans" cxnId="{E54BB30A-5416-4D0C-A1AA-F4FC4F1CAC83}">
      <dgm:prSet/>
      <dgm:spPr/>
      <dgm:t>
        <a:bodyPr/>
        <a:lstStyle/>
        <a:p>
          <a:endParaRPr lang="ru-RU"/>
        </a:p>
      </dgm:t>
    </dgm:pt>
    <dgm:pt modelId="{329643CE-20D3-45D8-9DDE-787F8B7A3224}">
      <dgm:prSet custT="1"/>
      <dgm:spPr/>
      <dgm:t>
        <a:bodyPr/>
        <a:lstStyle/>
        <a:p>
          <a:r>
            <a:rPr lang="ru-RU" sz="1400" dirty="0" smtClean="0">
              <a:latin typeface="Arial Narrow" panose="020B0606020202030204" pitchFamily="34" charset="0"/>
            </a:rPr>
            <a:t>проект бюджета и материалы к нему</a:t>
          </a:r>
          <a:endParaRPr lang="ru-RU" sz="1400" dirty="0">
            <a:latin typeface="Arial Narrow" panose="020B0606020202030204" pitchFamily="34" charset="0"/>
          </a:endParaRPr>
        </a:p>
      </dgm:t>
    </dgm:pt>
    <dgm:pt modelId="{F313D4A4-7B31-4852-AF54-E332612C454A}" type="parTrans" cxnId="{2434683E-E907-480A-8DCA-7DB138DC1631}">
      <dgm:prSet/>
      <dgm:spPr/>
      <dgm:t>
        <a:bodyPr/>
        <a:lstStyle/>
        <a:p>
          <a:endParaRPr lang="ru-RU"/>
        </a:p>
      </dgm:t>
    </dgm:pt>
    <dgm:pt modelId="{B6B2319C-FA32-4E32-86F9-4616F2B99A8B}" type="sibTrans" cxnId="{2434683E-E907-480A-8DCA-7DB138DC1631}">
      <dgm:prSet/>
      <dgm:spPr/>
      <dgm:t>
        <a:bodyPr/>
        <a:lstStyle/>
        <a:p>
          <a:endParaRPr lang="ru-RU"/>
        </a:p>
      </dgm:t>
    </dgm:pt>
    <dgm:pt modelId="{013FCAB8-9529-441A-94E4-AF06846FA929}">
      <dgm:prSet custT="1"/>
      <dgm:spPr/>
      <dgm:t>
        <a:bodyPr/>
        <a:lstStyle/>
        <a:p>
          <a:r>
            <a:rPr lang="ru-RU" sz="1400" dirty="0" smtClean="0">
              <a:latin typeface="Arial Narrow" panose="020B0606020202030204" pitchFamily="34" charset="0"/>
            </a:rPr>
            <a:t>бюджет для граждан</a:t>
          </a:r>
          <a:endParaRPr lang="ru-RU" sz="1400" dirty="0">
            <a:latin typeface="Arial Narrow" panose="020B0606020202030204" pitchFamily="34" charset="0"/>
          </a:endParaRPr>
        </a:p>
      </dgm:t>
    </dgm:pt>
    <dgm:pt modelId="{B01FD908-C30D-4A0F-A764-54774C1F7FA8}" type="parTrans" cxnId="{C18450D2-4FD0-4FA1-AAE7-1BD135109294}">
      <dgm:prSet/>
      <dgm:spPr/>
      <dgm:t>
        <a:bodyPr/>
        <a:lstStyle/>
        <a:p>
          <a:endParaRPr lang="ru-RU"/>
        </a:p>
      </dgm:t>
    </dgm:pt>
    <dgm:pt modelId="{BE70F35C-ED4F-4979-85F5-1AE8597EA20D}" type="sibTrans" cxnId="{C18450D2-4FD0-4FA1-AAE7-1BD135109294}">
      <dgm:prSet/>
      <dgm:spPr/>
      <dgm:t>
        <a:bodyPr/>
        <a:lstStyle/>
        <a:p>
          <a:endParaRPr lang="ru-RU"/>
        </a:p>
      </dgm:t>
    </dgm:pt>
    <dgm:pt modelId="{AA0B6008-813A-4C0D-8263-06028793352F}">
      <dgm:prSet custT="1"/>
      <dgm:spPr/>
      <dgm:t>
        <a:bodyPr/>
        <a:lstStyle/>
        <a:p>
          <a:r>
            <a:rPr lang="ru-RU" sz="1400" dirty="0" smtClean="0">
              <a:latin typeface="Arial Narrow" panose="020B0606020202030204" pitchFamily="34" charset="0"/>
            </a:rPr>
            <a:t>финансовый контроль</a:t>
          </a:r>
          <a:endParaRPr lang="ru-RU" sz="1400" dirty="0">
            <a:latin typeface="Arial Narrow" panose="020B0606020202030204" pitchFamily="34" charset="0"/>
          </a:endParaRPr>
        </a:p>
      </dgm:t>
    </dgm:pt>
    <dgm:pt modelId="{1B260E61-AD09-4B79-971B-2742B350FCD1}" type="parTrans" cxnId="{E100BD3C-C003-4A4C-8242-A4FAEC1E0FF0}">
      <dgm:prSet/>
      <dgm:spPr/>
      <dgm:t>
        <a:bodyPr/>
        <a:lstStyle/>
        <a:p>
          <a:endParaRPr lang="ru-RU"/>
        </a:p>
      </dgm:t>
    </dgm:pt>
    <dgm:pt modelId="{BDB8C0A3-47F9-40DC-B4B8-F68C7EAAD0DB}" type="sibTrans" cxnId="{E100BD3C-C003-4A4C-8242-A4FAEC1E0FF0}">
      <dgm:prSet/>
      <dgm:spPr/>
      <dgm:t>
        <a:bodyPr/>
        <a:lstStyle/>
        <a:p>
          <a:endParaRPr lang="ru-RU"/>
        </a:p>
      </dgm:t>
    </dgm:pt>
    <dgm:pt modelId="{C79159D5-E5AF-44DB-9FBD-00D080A91FD6}">
      <dgm:prSet custT="1"/>
      <dgm:spPr/>
      <dgm:t>
        <a:bodyPr/>
        <a:lstStyle/>
        <a:p>
          <a:r>
            <a:rPr lang="ru-RU" sz="1400" dirty="0" smtClean="0">
              <a:latin typeface="Arial Narrow" panose="020B0606020202030204" pitchFamily="34" charset="0"/>
            </a:rPr>
            <a:t>публичные сведения о деятельности государственных учреждений</a:t>
          </a:r>
          <a:endParaRPr lang="ru-RU" sz="1400" dirty="0">
            <a:latin typeface="Arial Narrow" panose="020B0606020202030204" pitchFamily="34" charset="0"/>
          </a:endParaRPr>
        </a:p>
      </dgm:t>
    </dgm:pt>
    <dgm:pt modelId="{03BDF542-D185-4129-8ED9-5057AFA1093B}" type="parTrans" cxnId="{B5CD8E52-4038-4326-AC15-68F6B23753DE}">
      <dgm:prSet/>
      <dgm:spPr/>
      <dgm:t>
        <a:bodyPr/>
        <a:lstStyle/>
        <a:p>
          <a:endParaRPr lang="ru-RU"/>
        </a:p>
      </dgm:t>
    </dgm:pt>
    <dgm:pt modelId="{ABBAA4FB-2FD3-4EA3-B9EA-3493F18FADDA}" type="sibTrans" cxnId="{B5CD8E52-4038-4326-AC15-68F6B23753DE}">
      <dgm:prSet/>
      <dgm:spPr/>
      <dgm:t>
        <a:bodyPr/>
        <a:lstStyle/>
        <a:p>
          <a:endParaRPr lang="ru-RU"/>
        </a:p>
      </dgm:t>
    </dgm:pt>
    <dgm:pt modelId="{FB13093B-C683-4423-8B32-54632ACD9AC4}">
      <dgm:prSet custT="1"/>
      <dgm:spPr/>
      <dgm:t>
        <a:bodyPr/>
        <a:lstStyle/>
        <a:p>
          <a:r>
            <a:rPr lang="ru-RU" sz="1400" dirty="0" smtClean="0">
              <a:latin typeface="Arial Narrow" panose="020B0606020202030204" pitchFamily="34" charset="0"/>
            </a:rPr>
            <a:t>содержание информации</a:t>
          </a:r>
          <a:endParaRPr lang="ru-RU" sz="1400" dirty="0">
            <a:latin typeface="Arial Narrow" panose="020B0606020202030204" pitchFamily="34" charset="0"/>
          </a:endParaRPr>
        </a:p>
      </dgm:t>
    </dgm:pt>
    <dgm:pt modelId="{B9C3CBD4-2BB2-48BA-9E83-93EF2C1989AB}" type="parTrans" cxnId="{E6778452-AE1F-4EC8-9805-9AF1416B4136}">
      <dgm:prSet/>
      <dgm:spPr/>
      <dgm:t>
        <a:bodyPr/>
        <a:lstStyle/>
        <a:p>
          <a:endParaRPr lang="ru-RU"/>
        </a:p>
      </dgm:t>
    </dgm:pt>
    <dgm:pt modelId="{D9FB037A-62A5-4D55-BC1F-5A4986F12D59}" type="sibTrans" cxnId="{E6778452-AE1F-4EC8-9805-9AF1416B4136}">
      <dgm:prSet/>
      <dgm:spPr/>
      <dgm:t>
        <a:bodyPr/>
        <a:lstStyle/>
        <a:p>
          <a:endParaRPr lang="ru-RU"/>
        </a:p>
      </dgm:t>
    </dgm:pt>
    <dgm:pt modelId="{AB4E5B1E-9690-4EAE-8512-1C4BEC71E97E}">
      <dgm:prSet custT="1"/>
      <dgm:spPr/>
      <dgm:t>
        <a:bodyPr/>
        <a:lstStyle/>
        <a:p>
          <a:r>
            <a:rPr lang="ru-RU" sz="1400" dirty="0" smtClean="0">
              <a:latin typeface="Arial Narrow" panose="020B0606020202030204" pitchFamily="34" charset="0"/>
            </a:rPr>
            <a:t>удобство форматов данных для повторного использования</a:t>
          </a:r>
          <a:endParaRPr lang="ru-RU" sz="1400" dirty="0">
            <a:latin typeface="Arial Narrow" panose="020B0606020202030204" pitchFamily="34" charset="0"/>
          </a:endParaRPr>
        </a:p>
      </dgm:t>
    </dgm:pt>
    <dgm:pt modelId="{1382ECC2-8EF7-4EFA-92C0-B324277D3525}" type="parTrans" cxnId="{E362C3B9-DF2C-478C-8F55-E902C48CED8D}">
      <dgm:prSet/>
      <dgm:spPr/>
      <dgm:t>
        <a:bodyPr/>
        <a:lstStyle/>
        <a:p>
          <a:endParaRPr lang="ru-RU"/>
        </a:p>
      </dgm:t>
    </dgm:pt>
    <dgm:pt modelId="{02103988-6E22-442A-B814-387DF995D7B5}" type="sibTrans" cxnId="{E362C3B9-DF2C-478C-8F55-E902C48CED8D}">
      <dgm:prSet/>
      <dgm:spPr/>
      <dgm:t>
        <a:bodyPr/>
        <a:lstStyle/>
        <a:p>
          <a:endParaRPr lang="ru-RU"/>
        </a:p>
      </dgm:t>
    </dgm:pt>
    <dgm:pt modelId="{51A77B1C-2EEF-4096-928D-1D30CA32878A}">
      <dgm:prSet custT="1"/>
      <dgm:spPr/>
      <dgm:t>
        <a:bodyPr/>
        <a:lstStyle/>
        <a:p>
          <a:r>
            <a:rPr lang="ru-RU" sz="1400" dirty="0" smtClean="0">
              <a:latin typeface="Arial Narrow" panose="020B0606020202030204" pitchFamily="34" charset="0"/>
            </a:rPr>
            <a:t>применение современных графических способов подачи информации</a:t>
          </a:r>
          <a:endParaRPr lang="ru-RU" sz="1400" dirty="0">
            <a:latin typeface="Arial Narrow" panose="020B0606020202030204" pitchFamily="34" charset="0"/>
          </a:endParaRPr>
        </a:p>
      </dgm:t>
    </dgm:pt>
    <dgm:pt modelId="{7B73A3CD-61F7-4F36-A9FD-A5492EBFD873}" type="parTrans" cxnId="{60C8E128-1D64-4D25-8EC9-4C1D390EDD6F}">
      <dgm:prSet/>
      <dgm:spPr/>
      <dgm:t>
        <a:bodyPr/>
        <a:lstStyle/>
        <a:p>
          <a:endParaRPr lang="ru-RU"/>
        </a:p>
      </dgm:t>
    </dgm:pt>
    <dgm:pt modelId="{E3A9D9FD-E513-4FC4-8245-4EA7BB369140}" type="sibTrans" cxnId="{60C8E128-1D64-4D25-8EC9-4C1D390EDD6F}">
      <dgm:prSet/>
      <dgm:spPr/>
      <dgm:t>
        <a:bodyPr/>
        <a:lstStyle/>
        <a:p>
          <a:endParaRPr lang="ru-RU"/>
        </a:p>
      </dgm:t>
    </dgm:pt>
    <dgm:pt modelId="{030DCAD8-16D1-43D2-BC0F-89D78B423000}">
      <dgm:prSet custT="1"/>
      <dgm:spPr/>
      <dgm:t>
        <a:bodyPr/>
        <a:lstStyle/>
        <a:p>
          <a:r>
            <a:rPr lang="ru-RU" sz="1400" dirty="0" smtClean="0">
              <a:latin typeface="Arial Narrow" panose="020B0606020202030204" pitchFamily="34" charset="0"/>
            </a:rPr>
            <a:t>организация работы общественного совета</a:t>
          </a:r>
          <a:endParaRPr lang="ru-RU" sz="1400" dirty="0">
            <a:latin typeface="Arial Narrow" panose="020B0606020202030204" pitchFamily="34" charset="0"/>
          </a:endParaRPr>
        </a:p>
      </dgm:t>
    </dgm:pt>
    <dgm:pt modelId="{04B9D672-372F-4661-BAA7-20FE94DF8F24}" type="parTrans" cxnId="{4B079024-C957-4B4F-98C5-62486684E609}">
      <dgm:prSet/>
      <dgm:spPr/>
      <dgm:t>
        <a:bodyPr/>
        <a:lstStyle/>
        <a:p>
          <a:endParaRPr lang="ru-RU"/>
        </a:p>
      </dgm:t>
    </dgm:pt>
    <dgm:pt modelId="{A349FF92-BB5A-4B31-8B91-45EB2E3E7501}" type="sibTrans" cxnId="{4B079024-C957-4B4F-98C5-62486684E609}">
      <dgm:prSet/>
      <dgm:spPr/>
      <dgm:t>
        <a:bodyPr/>
        <a:lstStyle/>
        <a:p>
          <a:endParaRPr lang="ru-RU"/>
        </a:p>
      </dgm:t>
    </dgm:pt>
    <dgm:pt modelId="{7909BC95-367F-409D-B97B-33E8F101041D}" type="pres">
      <dgm:prSet presAssocID="{68931FDE-9004-49CE-B962-37E9EAA7E55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DFE6213-2487-4088-944D-0781142F5092}" type="pres">
      <dgm:prSet presAssocID="{FE87A704-5A54-43B9-8682-3970D5CC4E7D}" presName="root" presStyleCnt="0"/>
      <dgm:spPr/>
    </dgm:pt>
    <dgm:pt modelId="{2E0709F8-7D0A-4143-8CE0-6077CFB1C672}" type="pres">
      <dgm:prSet presAssocID="{FE87A704-5A54-43B9-8682-3970D5CC4E7D}" presName="rootComposite" presStyleCnt="0"/>
      <dgm:spPr/>
    </dgm:pt>
    <dgm:pt modelId="{6F63AB3B-F883-442A-8E6B-40D1B9A579C8}" type="pres">
      <dgm:prSet presAssocID="{FE87A704-5A54-43B9-8682-3970D5CC4E7D}" presName="rootText" presStyleLbl="node1" presStyleIdx="0" presStyleCnt="2" custScaleX="252807" custScaleY="92637" custLinFactNeighborX="-15979" custLinFactNeighborY="-37"/>
      <dgm:spPr/>
      <dgm:t>
        <a:bodyPr/>
        <a:lstStyle/>
        <a:p>
          <a:endParaRPr lang="ru-RU"/>
        </a:p>
      </dgm:t>
    </dgm:pt>
    <dgm:pt modelId="{91DBA9D5-7F7C-44B9-9AE4-33BD8EB5E59E}" type="pres">
      <dgm:prSet presAssocID="{FE87A704-5A54-43B9-8682-3970D5CC4E7D}" presName="rootConnector" presStyleLbl="node1" presStyleIdx="0" presStyleCnt="2"/>
      <dgm:spPr/>
      <dgm:t>
        <a:bodyPr/>
        <a:lstStyle/>
        <a:p>
          <a:endParaRPr lang="ru-RU"/>
        </a:p>
      </dgm:t>
    </dgm:pt>
    <dgm:pt modelId="{A57A32FE-5576-4B0A-81D7-B78C6377C71F}" type="pres">
      <dgm:prSet presAssocID="{FE87A704-5A54-43B9-8682-3970D5CC4E7D}" presName="childShape" presStyleCnt="0"/>
      <dgm:spPr/>
    </dgm:pt>
    <dgm:pt modelId="{D961254D-C2A0-4806-8565-896671E7D43A}" type="pres">
      <dgm:prSet presAssocID="{0A4E5293-D9A3-42A8-81AE-0FD47A008D2F}" presName="Name13" presStyleLbl="parChTrans1D2" presStyleIdx="0" presStyleCnt="14"/>
      <dgm:spPr/>
      <dgm:t>
        <a:bodyPr/>
        <a:lstStyle/>
        <a:p>
          <a:endParaRPr lang="ru-RU"/>
        </a:p>
      </dgm:t>
    </dgm:pt>
    <dgm:pt modelId="{6E7CA441-AEF5-4863-8DED-0A399D265096}" type="pres">
      <dgm:prSet presAssocID="{E655AD82-1E3A-4E86-AFFB-800A1F912504}" presName="childText" presStyleLbl="bgAcc1" presStyleIdx="0" presStyleCnt="14" custScaleX="232246" custScaleY="72911" custLinFactNeighborX="-7486" custLinFactNeighborY="10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F98089-77CE-4D9A-BED7-365294ED290A}" type="pres">
      <dgm:prSet presAssocID="{E203D431-812D-46CC-9B94-FA47502128E5}" presName="Name13" presStyleLbl="parChTrans1D2" presStyleIdx="1" presStyleCnt="14"/>
      <dgm:spPr/>
      <dgm:t>
        <a:bodyPr/>
        <a:lstStyle/>
        <a:p>
          <a:endParaRPr lang="ru-RU"/>
        </a:p>
      </dgm:t>
    </dgm:pt>
    <dgm:pt modelId="{8142C035-4011-4DC4-9458-E8C72ABCC6A3}" type="pres">
      <dgm:prSet presAssocID="{72FED479-F6E9-4B02-B08D-1EE3755E6B31}" presName="childText" presStyleLbl="bgAcc1" presStyleIdx="1" presStyleCnt="14" custScaleX="232246" custScaleY="65885" custLinFactNeighborX="-7486" custLinFactNeighborY="-1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185CEC-9B9D-455E-93A8-7FBDBBC2FCB7}" type="pres">
      <dgm:prSet presAssocID="{1FDDF6CA-CDC9-4B47-B64A-2A201CF6DA2C}" presName="Name13" presStyleLbl="parChTrans1D2" presStyleIdx="2" presStyleCnt="14"/>
      <dgm:spPr/>
      <dgm:t>
        <a:bodyPr/>
        <a:lstStyle/>
        <a:p>
          <a:endParaRPr lang="ru-RU"/>
        </a:p>
      </dgm:t>
    </dgm:pt>
    <dgm:pt modelId="{ACBC6603-CF25-438C-934F-01C67E97A324}" type="pres">
      <dgm:prSet presAssocID="{5C0A109C-F8FA-4D1C-AEA1-1527F258DDFD}" presName="childText" presStyleLbl="bgAcc1" presStyleIdx="2" presStyleCnt="14" custScaleX="232246" custScaleY="120145" custLinFactNeighborX="-7486" custLinFactNeighborY="-22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C22B35-7265-4A66-B6D3-80C6048D6CB8}" type="pres">
      <dgm:prSet presAssocID="{39551F2C-78FA-490B-989A-1892A523C372}" presName="Name13" presStyleLbl="parChTrans1D2" presStyleIdx="3" presStyleCnt="14"/>
      <dgm:spPr/>
      <dgm:t>
        <a:bodyPr/>
        <a:lstStyle/>
        <a:p>
          <a:endParaRPr lang="ru-RU"/>
        </a:p>
      </dgm:t>
    </dgm:pt>
    <dgm:pt modelId="{25D52A79-0AF4-441B-8358-6AE35CCF2C88}" type="pres">
      <dgm:prSet presAssocID="{9C383401-FFEF-4E65-BEDF-40FD142D9CBB}" presName="childText" presStyleLbl="bgAcc1" presStyleIdx="3" presStyleCnt="14" custScaleX="232246" custScaleY="77730" custLinFactNeighborX="-7486" custLinFactNeighborY="-4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125202-1A7E-4CAB-9435-1EBAFC7F2CA9}" type="pres">
      <dgm:prSet presAssocID="{F313D4A4-7B31-4852-AF54-E332612C454A}" presName="Name13" presStyleLbl="parChTrans1D2" presStyleIdx="4" presStyleCnt="14"/>
      <dgm:spPr/>
      <dgm:t>
        <a:bodyPr/>
        <a:lstStyle/>
        <a:p>
          <a:endParaRPr lang="ru-RU"/>
        </a:p>
      </dgm:t>
    </dgm:pt>
    <dgm:pt modelId="{413B6F4E-9AD0-4189-A2C3-0BAB24E4ADAD}" type="pres">
      <dgm:prSet presAssocID="{329643CE-20D3-45D8-9DDE-787F8B7A3224}" presName="childText" presStyleLbl="bgAcc1" presStyleIdx="4" presStyleCnt="14" custScaleX="232246" custScaleY="88001" custLinFactNeighborX="-5842" custLinFactNeighborY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360933-845A-4B7D-9E76-AAA85BAD7739}" type="pres">
      <dgm:prSet presAssocID="{B01FD908-C30D-4A0F-A764-54774C1F7FA8}" presName="Name13" presStyleLbl="parChTrans1D2" presStyleIdx="5" presStyleCnt="14"/>
      <dgm:spPr/>
      <dgm:t>
        <a:bodyPr/>
        <a:lstStyle/>
        <a:p>
          <a:endParaRPr lang="ru-RU"/>
        </a:p>
      </dgm:t>
    </dgm:pt>
    <dgm:pt modelId="{EF3F9287-BDCA-4C56-8895-C67F19580CD7}" type="pres">
      <dgm:prSet presAssocID="{013FCAB8-9529-441A-94E4-AF06846FA929}" presName="childText" presStyleLbl="bgAcc1" presStyleIdx="5" presStyleCnt="14" custScaleX="232246" custScaleY="46030" custLinFactNeighborX="-5842" custLinFactNeighborY="-19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FEB98E-1E8D-490A-B255-FDBA1CBEDB16}" type="pres">
      <dgm:prSet presAssocID="{1B260E61-AD09-4B79-971B-2742B350FCD1}" presName="Name13" presStyleLbl="parChTrans1D2" presStyleIdx="6" presStyleCnt="14"/>
      <dgm:spPr/>
      <dgm:t>
        <a:bodyPr/>
        <a:lstStyle/>
        <a:p>
          <a:endParaRPr lang="ru-RU"/>
        </a:p>
      </dgm:t>
    </dgm:pt>
    <dgm:pt modelId="{F23B3DB9-8A57-4B45-998B-551CA8A1332E}" type="pres">
      <dgm:prSet presAssocID="{AA0B6008-813A-4C0D-8263-06028793352F}" presName="childText" presStyleLbl="bgAcc1" presStyleIdx="6" presStyleCnt="14" custScaleX="232246" custScaleY="70010" custLinFactNeighborX="-5842" custLinFactNeighborY="22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FEE257-90C7-49A0-AA40-9ED93035C5BC}" type="pres">
      <dgm:prSet presAssocID="{03BDF542-D185-4129-8ED9-5057AFA1093B}" presName="Name13" presStyleLbl="parChTrans1D2" presStyleIdx="7" presStyleCnt="14"/>
      <dgm:spPr/>
      <dgm:t>
        <a:bodyPr/>
        <a:lstStyle/>
        <a:p>
          <a:endParaRPr lang="ru-RU"/>
        </a:p>
      </dgm:t>
    </dgm:pt>
    <dgm:pt modelId="{D01219EE-93B6-4A4E-A1AF-80D70E26344C}" type="pres">
      <dgm:prSet presAssocID="{C79159D5-E5AF-44DB-9FBD-00D080A91FD6}" presName="childText" presStyleLbl="bgAcc1" presStyleIdx="7" presStyleCnt="14" custScaleX="232246" custScaleY="151746" custLinFactNeighborX="-5953" custLinFactNeighborY="-40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AA1F4B-37D9-4E68-8045-6F13492F8C4D}" type="pres">
      <dgm:prSet presAssocID="{04B9D672-372F-4661-BAA7-20FE94DF8F24}" presName="Name13" presStyleLbl="parChTrans1D2" presStyleIdx="8" presStyleCnt="14"/>
      <dgm:spPr/>
      <dgm:t>
        <a:bodyPr/>
        <a:lstStyle/>
        <a:p>
          <a:endParaRPr lang="ru-RU"/>
        </a:p>
      </dgm:t>
    </dgm:pt>
    <dgm:pt modelId="{4C578B7B-07EB-4872-BFB8-65FDDA73D7D5}" type="pres">
      <dgm:prSet presAssocID="{030DCAD8-16D1-43D2-BC0F-89D78B423000}" presName="childText" presStyleLbl="bgAcc1" presStyleIdx="8" presStyleCnt="14" custScaleX="232246" custScaleY="84540" custLinFactNeighborX="-6808" custLinFactNeighborY="31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B53CCD-F52D-4B5F-9F4C-FFF8A36E8F98}" type="pres">
      <dgm:prSet presAssocID="{E537F181-9C10-46A9-A28B-5E4ED9BCBEAE}" presName="root" presStyleCnt="0"/>
      <dgm:spPr/>
    </dgm:pt>
    <dgm:pt modelId="{4AB48743-B224-4F4A-8872-70AB5E9D1FFE}" type="pres">
      <dgm:prSet presAssocID="{E537F181-9C10-46A9-A28B-5E4ED9BCBEAE}" presName="rootComposite" presStyleCnt="0"/>
      <dgm:spPr/>
    </dgm:pt>
    <dgm:pt modelId="{6FE1F457-2963-443D-802B-8686A6E42C36}" type="pres">
      <dgm:prSet presAssocID="{E537F181-9C10-46A9-A28B-5E4ED9BCBEAE}" presName="rootText" presStyleLbl="node1" presStyleIdx="1" presStyleCnt="2" custScaleX="272366" custScaleY="92637" custLinFactNeighborX="7063" custLinFactNeighborY="-31"/>
      <dgm:spPr/>
      <dgm:t>
        <a:bodyPr/>
        <a:lstStyle/>
        <a:p>
          <a:endParaRPr lang="ru-RU"/>
        </a:p>
      </dgm:t>
    </dgm:pt>
    <dgm:pt modelId="{BA083B7F-4523-48FE-8F5E-70C18E3889D5}" type="pres">
      <dgm:prSet presAssocID="{E537F181-9C10-46A9-A28B-5E4ED9BCBEAE}" presName="rootConnector" presStyleLbl="node1" presStyleIdx="1" presStyleCnt="2"/>
      <dgm:spPr/>
      <dgm:t>
        <a:bodyPr/>
        <a:lstStyle/>
        <a:p>
          <a:endParaRPr lang="ru-RU"/>
        </a:p>
      </dgm:t>
    </dgm:pt>
    <dgm:pt modelId="{B152BAB1-CC56-407C-B4BC-21DA8D6BDBBC}" type="pres">
      <dgm:prSet presAssocID="{E537F181-9C10-46A9-A28B-5E4ED9BCBEAE}" presName="childShape" presStyleCnt="0"/>
      <dgm:spPr/>
    </dgm:pt>
    <dgm:pt modelId="{BAF0D8A1-CDD4-4302-A86C-6C803FBBD992}" type="pres">
      <dgm:prSet presAssocID="{F6B14087-331E-4D13-B402-CDB1829D0B30}" presName="Name13" presStyleLbl="parChTrans1D2" presStyleIdx="9" presStyleCnt="14"/>
      <dgm:spPr/>
      <dgm:t>
        <a:bodyPr/>
        <a:lstStyle/>
        <a:p>
          <a:endParaRPr lang="ru-RU"/>
        </a:p>
      </dgm:t>
    </dgm:pt>
    <dgm:pt modelId="{A308DA83-B778-49A3-83E6-2C5D93CD6924}" type="pres">
      <dgm:prSet presAssocID="{174F1EE5-1F42-4241-95D0-AF66A71A1BFB}" presName="childText" presStyleLbl="bgAcc1" presStyleIdx="9" presStyleCnt="14" custScaleX="271783" custScaleY="579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C52B4E-7F5A-40D3-97C3-A2DC0CAF1D01}" type="pres">
      <dgm:prSet presAssocID="{C2F77021-8F0C-452D-A4FB-C288317A797A}" presName="Name13" presStyleLbl="parChTrans1D2" presStyleIdx="10" presStyleCnt="14"/>
      <dgm:spPr/>
      <dgm:t>
        <a:bodyPr/>
        <a:lstStyle/>
        <a:p>
          <a:endParaRPr lang="ru-RU"/>
        </a:p>
      </dgm:t>
    </dgm:pt>
    <dgm:pt modelId="{0DFAC7B8-9D92-4110-A5DA-389AC2A86D03}" type="pres">
      <dgm:prSet presAssocID="{0BB89A03-9A47-43D5-804F-8CA183AD43BB}" presName="childText" presStyleLbl="bgAcc1" presStyleIdx="10" presStyleCnt="14" custScaleX="270624" custScaleY="133559" custLinFactNeighborX="5060" custLinFactNeighborY="2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753438-06D3-4D0A-A557-4E1ED1CEC55E}" type="pres">
      <dgm:prSet presAssocID="{B9C3CBD4-2BB2-48BA-9E83-93EF2C1989AB}" presName="Name13" presStyleLbl="parChTrans1D2" presStyleIdx="11" presStyleCnt="14"/>
      <dgm:spPr/>
      <dgm:t>
        <a:bodyPr/>
        <a:lstStyle/>
        <a:p>
          <a:endParaRPr lang="ru-RU"/>
        </a:p>
      </dgm:t>
    </dgm:pt>
    <dgm:pt modelId="{34B7806C-36B7-4A97-A04A-DAC6053E9C24}" type="pres">
      <dgm:prSet presAssocID="{FB13093B-C683-4423-8B32-54632ACD9AC4}" presName="childText" presStyleLbl="bgAcc1" presStyleIdx="11" presStyleCnt="14" custScaleX="274393" custScaleY="67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1DB917-C4E3-498B-8E22-AEEF40B1FB20}" type="pres">
      <dgm:prSet presAssocID="{1382ECC2-8EF7-4EFA-92C0-B324277D3525}" presName="Name13" presStyleLbl="parChTrans1D2" presStyleIdx="12" presStyleCnt="14"/>
      <dgm:spPr/>
      <dgm:t>
        <a:bodyPr/>
        <a:lstStyle/>
        <a:p>
          <a:endParaRPr lang="ru-RU"/>
        </a:p>
      </dgm:t>
    </dgm:pt>
    <dgm:pt modelId="{A44172B5-5A7C-4FB7-8D34-95D9AE1ADCFE}" type="pres">
      <dgm:prSet presAssocID="{AB4E5B1E-9690-4EAE-8512-1C4BEC71E97E}" presName="childText" presStyleLbl="bgAcc1" presStyleIdx="12" presStyleCnt="14" custScaleX="272308" custScaleY="1201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27B786-8121-44E7-A22D-00D172ED5AE1}" type="pres">
      <dgm:prSet presAssocID="{7B73A3CD-61F7-4F36-A9FD-A5492EBFD873}" presName="Name13" presStyleLbl="parChTrans1D2" presStyleIdx="13" presStyleCnt="14"/>
      <dgm:spPr/>
      <dgm:t>
        <a:bodyPr/>
        <a:lstStyle/>
        <a:p>
          <a:endParaRPr lang="ru-RU"/>
        </a:p>
      </dgm:t>
    </dgm:pt>
    <dgm:pt modelId="{EC94EEA0-1F11-4B5B-837B-8A4C27D96F5E}" type="pres">
      <dgm:prSet presAssocID="{51A77B1C-2EEF-4096-928D-1D30CA32878A}" presName="childText" presStyleLbl="bgAcc1" presStyleIdx="13" presStyleCnt="14" custScaleX="272869" custScaleY="1246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C8102D-3B4E-4360-88C2-7F560636B61B}" type="presOf" srcId="{C2F77021-8F0C-452D-A4FB-C288317A797A}" destId="{F1C52B4E-7F5A-40D3-97C3-A2DC0CAF1D01}" srcOrd="0" destOrd="0" presId="urn:microsoft.com/office/officeart/2005/8/layout/hierarchy3"/>
    <dgm:cxn modelId="{8BDFC00B-096A-4EE8-9121-FC1904EF9353}" srcId="{FE87A704-5A54-43B9-8682-3970D5CC4E7D}" destId="{72FED479-F6E9-4B02-B08D-1EE3755E6B31}" srcOrd="1" destOrd="0" parTransId="{E203D431-812D-46CC-9B94-FA47502128E5}" sibTransId="{78E3D5A6-9EE8-40D4-8DC5-0D1F8E479D72}"/>
    <dgm:cxn modelId="{FB67E485-2B58-4FD5-9D65-DD325E8F174B}" type="presOf" srcId="{04B9D672-372F-4661-BAA7-20FE94DF8F24}" destId="{7EAA1F4B-37D9-4E68-8045-6F13492F8C4D}" srcOrd="0" destOrd="0" presId="urn:microsoft.com/office/officeart/2005/8/layout/hierarchy3"/>
    <dgm:cxn modelId="{182DCBAC-6523-41B7-8405-CB021F91D6FC}" srcId="{E537F181-9C10-46A9-A28B-5E4ED9BCBEAE}" destId="{174F1EE5-1F42-4241-95D0-AF66A71A1BFB}" srcOrd="0" destOrd="0" parTransId="{F6B14087-331E-4D13-B402-CDB1829D0B30}" sibTransId="{7995AE66-F272-4737-A414-871C1A65EA37}"/>
    <dgm:cxn modelId="{2ADECBEA-6C39-4641-BAB3-ACF23A41DDB6}" type="presOf" srcId="{FE87A704-5A54-43B9-8682-3970D5CC4E7D}" destId="{6F63AB3B-F883-442A-8E6B-40D1B9A579C8}" srcOrd="0" destOrd="0" presId="urn:microsoft.com/office/officeart/2005/8/layout/hierarchy3"/>
    <dgm:cxn modelId="{08655952-81FC-48D8-9CE3-F900A0F484A8}" srcId="{FE87A704-5A54-43B9-8682-3970D5CC4E7D}" destId="{E655AD82-1E3A-4E86-AFFB-800A1F912504}" srcOrd="0" destOrd="0" parTransId="{0A4E5293-D9A3-42A8-81AE-0FD47A008D2F}" sibTransId="{86967A41-92F0-49FB-842E-0699D999AFD6}"/>
    <dgm:cxn modelId="{4DF1ECB2-60B9-4B5F-8E2C-63B3B13EAC48}" type="presOf" srcId="{72FED479-F6E9-4B02-B08D-1EE3755E6B31}" destId="{8142C035-4011-4DC4-9458-E8C72ABCC6A3}" srcOrd="0" destOrd="0" presId="urn:microsoft.com/office/officeart/2005/8/layout/hierarchy3"/>
    <dgm:cxn modelId="{1D228FA2-8FA4-45C6-BE50-AA25701E2462}" type="presOf" srcId="{AB4E5B1E-9690-4EAE-8512-1C4BEC71E97E}" destId="{A44172B5-5A7C-4FB7-8D34-95D9AE1ADCFE}" srcOrd="0" destOrd="0" presId="urn:microsoft.com/office/officeart/2005/8/layout/hierarchy3"/>
    <dgm:cxn modelId="{4B079024-C957-4B4F-98C5-62486684E609}" srcId="{FE87A704-5A54-43B9-8682-3970D5CC4E7D}" destId="{030DCAD8-16D1-43D2-BC0F-89D78B423000}" srcOrd="8" destOrd="0" parTransId="{04B9D672-372F-4661-BAA7-20FE94DF8F24}" sibTransId="{A349FF92-BB5A-4B31-8B91-45EB2E3E7501}"/>
    <dgm:cxn modelId="{AD8AE0D4-DC33-45FA-9903-607DBECF65D4}" type="presOf" srcId="{013FCAB8-9529-441A-94E4-AF06846FA929}" destId="{EF3F9287-BDCA-4C56-8895-C67F19580CD7}" srcOrd="0" destOrd="0" presId="urn:microsoft.com/office/officeart/2005/8/layout/hierarchy3"/>
    <dgm:cxn modelId="{9C3467F3-22C3-4971-B71E-8950F475834E}" type="presOf" srcId="{1382ECC2-8EF7-4EFA-92C0-B324277D3525}" destId="{951DB917-C4E3-498B-8E22-AEEF40B1FB20}" srcOrd="0" destOrd="0" presId="urn:microsoft.com/office/officeart/2005/8/layout/hierarchy3"/>
    <dgm:cxn modelId="{2B35B908-FB0D-46A8-8878-2757B147CFAC}" type="presOf" srcId="{39551F2C-78FA-490B-989A-1892A523C372}" destId="{D2C22B35-7265-4A66-B6D3-80C6048D6CB8}" srcOrd="0" destOrd="0" presId="urn:microsoft.com/office/officeart/2005/8/layout/hierarchy3"/>
    <dgm:cxn modelId="{B503E593-45C9-41F5-91B2-E714B961AD28}" type="presOf" srcId="{329643CE-20D3-45D8-9DDE-787F8B7A3224}" destId="{413B6F4E-9AD0-4189-A2C3-0BAB24E4ADAD}" srcOrd="0" destOrd="0" presId="urn:microsoft.com/office/officeart/2005/8/layout/hierarchy3"/>
    <dgm:cxn modelId="{F66B6E5B-C55E-4266-BF8B-EEC3DF4330AB}" type="presOf" srcId="{E537F181-9C10-46A9-A28B-5E4ED9BCBEAE}" destId="{BA083B7F-4523-48FE-8F5E-70C18E3889D5}" srcOrd="1" destOrd="0" presId="urn:microsoft.com/office/officeart/2005/8/layout/hierarchy3"/>
    <dgm:cxn modelId="{6A85A72C-2076-4D61-A8DC-0FB80B613FBB}" type="presOf" srcId="{174F1EE5-1F42-4241-95D0-AF66A71A1BFB}" destId="{A308DA83-B778-49A3-83E6-2C5D93CD6924}" srcOrd="0" destOrd="0" presId="urn:microsoft.com/office/officeart/2005/8/layout/hierarchy3"/>
    <dgm:cxn modelId="{D6972F95-837D-4455-8114-27C4B870C148}" type="presOf" srcId="{F6B14087-331E-4D13-B402-CDB1829D0B30}" destId="{BAF0D8A1-CDD4-4302-A86C-6C803FBBD992}" srcOrd="0" destOrd="0" presId="urn:microsoft.com/office/officeart/2005/8/layout/hierarchy3"/>
    <dgm:cxn modelId="{E362C3B9-DF2C-478C-8F55-E902C48CED8D}" srcId="{E537F181-9C10-46A9-A28B-5E4ED9BCBEAE}" destId="{AB4E5B1E-9690-4EAE-8512-1C4BEC71E97E}" srcOrd="3" destOrd="0" parTransId="{1382ECC2-8EF7-4EFA-92C0-B324277D3525}" sibTransId="{02103988-6E22-442A-B814-387DF995D7B5}"/>
    <dgm:cxn modelId="{686A3EB0-0958-4338-A186-6B3EF5E0E719}" type="presOf" srcId="{C79159D5-E5AF-44DB-9FBD-00D080A91FD6}" destId="{D01219EE-93B6-4A4E-A1AF-80D70E26344C}" srcOrd="0" destOrd="0" presId="urn:microsoft.com/office/officeart/2005/8/layout/hierarchy3"/>
    <dgm:cxn modelId="{E100BD3C-C003-4A4C-8242-A4FAEC1E0FF0}" srcId="{FE87A704-5A54-43B9-8682-3970D5CC4E7D}" destId="{AA0B6008-813A-4C0D-8263-06028793352F}" srcOrd="6" destOrd="0" parTransId="{1B260E61-AD09-4B79-971B-2742B350FCD1}" sibTransId="{BDB8C0A3-47F9-40DC-B4B8-F68C7EAAD0DB}"/>
    <dgm:cxn modelId="{51D60DCA-EEA5-4732-AD9F-6076410FB467}" srcId="{68931FDE-9004-49CE-B962-37E9EAA7E554}" destId="{FE87A704-5A54-43B9-8682-3970D5CC4E7D}" srcOrd="0" destOrd="0" parTransId="{BE41A16B-B0B4-41AB-B67A-43DF43DC3F7D}" sibTransId="{3305EE38-318A-4186-BA37-D0533990BFB2}"/>
    <dgm:cxn modelId="{60C8E128-1D64-4D25-8EC9-4C1D390EDD6F}" srcId="{E537F181-9C10-46A9-A28B-5E4ED9BCBEAE}" destId="{51A77B1C-2EEF-4096-928D-1D30CA32878A}" srcOrd="4" destOrd="0" parTransId="{7B73A3CD-61F7-4F36-A9FD-A5492EBFD873}" sibTransId="{E3A9D9FD-E513-4FC4-8245-4EA7BB369140}"/>
    <dgm:cxn modelId="{E560082D-97CC-459D-B665-76EC18A693D3}" type="presOf" srcId="{B01FD908-C30D-4A0F-A764-54774C1F7FA8}" destId="{D0360933-845A-4B7D-9E76-AAA85BAD7739}" srcOrd="0" destOrd="0" presId="urn:microsoft.com/office/officeart/2005/8/layout/hierarchy3"/>
    <dgm:cxn modelId="{11970646-E50A-46DA-A59C-8984BA6F1F23}" type="presOf" srcId="{E203D431-812D-46CC-9B94-FA47502128E5}" destId="{F4F98089-77CE-4D9A-BED7-365294ED290A}" srcOrd="0" destOrd="0" presId="urn:microsoft.com/office/officeart/2005/8/layout/hierarchy3"/>
    <dgm:cxn modelId="{884A4598-1FA5-4929-90E4-2D2660F636E2}" type="presOf" srcId="{0BB89A03-9A47-43D5-804F-8CA183AD43BB}" destId="{0DFAC7B8-9D92-4110-A5DA-389AC2A86D03}" srcOrd="0" destOrd="0" presId="urn:microsoft.com/office/officeart/2005/8/layout/hierarchy3"/>
    <dgm:cxn modelId="{C3FD9693-26AE-48DC-8900-4FF600278E5D}" type="presOf" srcId="{FB13093B-C683-4423-8B32-54632ACD9AC4}" destId="{34B7806C-36B7-4A97-A04A-DAC6053E9C24}" srcOrd="0" destOrd="0" presId="urn:microsoft.com/office/officeart/2005/8/layout/hierarchy3"/>
    <dgm:cxn modelId="{5A118213-9EA4-4D73-B0EB-701112DF7529}" type="presOf" srcId="{1B260E61-AD09-4B79-971B-2742B350FCD1}" destId="{3DFEB98E-1E8D-490A-B255-FDBA1CBEDB16}" srcOrd="0" destOrd="0" presId="urn:microsoft.com/office/officeart/2005/8/layout/hierarchy3"/>
    <dgm:cxn modelId="{2434683E-E907-480A-8DCA-7DB138DC1631}" srcId="{FE87A704-5A54-43B9-8682-3970D5CC4E7D}" destId="{329643CE-20D3-45D8-9DDE-787F8B7A3224}" srcOrd="4" destOrd="0" parTransId="{F313D4A4-7B31-4852-AF54-E332612C454A}" sibTransId="{B6B2319C-FA32-4E32-86F9-4616F2B99A8B}"/>
    <dgm:cxn modelId="{4929BCC0-1904-4F76-A6BE-A5EAC46E021D}" type="presOf" srcId="{B9C3CBD4-2BB2-48BA-9E83-93EF2C1989AB}" destId="{A6753438-06D3-4D0A-A557-4E1ED1CEC55E}" srcOrd="0" destOrd="0" presId="urn:microsoft.com/office/officeart/2005/8/layout/hierarchy3"/>
    <dgm:cxn modelId="{EE8A6A00-C1FF-477C-BD24-DD411BAB0F26}" type="presOf" srcId="{03BDF542-D185-4129-8ED9-5057AFA1093B}" destId="{0DFEE257-90C7-49A0-AA40-9ED93035C5BC}" srcOrd="0" destOrd="0" presId="urn:microsoft.com/office/officeart/2005/8/layout/hierarchy3"/>
    <dgm:cxn modelId="{B5CD8E52-4038-4326-AC15-68F6B23753DE}" srcId="{FE87A704-5A54-43B9-8682-3970D5CC4E7D}" destId="{C79159D5-E5AF-44DB-9FBD-00D080A91FD6}" srcOrd="7" destOrd="0" parTransId="{03BDF542-D185-4129-8ED9-5057AFA1093B}" sibTransId="{ABBAA4FB-2FD3-4EA3-B9EA-3493F18FADDA}"/>
    <dgm:cxn modelId="{9A6DB659-963D-4BA6-93DA-1419FAB013FB}" type="presOf" srcId="{E655AD82-1E3A-4E86-AFFB-800A1F912504}" destId="{6E7CA441-AEF5-4863-8DED-0A399D265096}" srcOrd="0" destOrd="0" presId="urn:microsoft.com/office/officeart/2005/8/layout/hierarchy3"/>
    <dgm:cxn modelId="{88DFD90C-9DC3-4E8B-A646-52EE532C7A85}" type="presOf" srcId="{0A4E5293-D9A3-42A8-81AE-0FD47A008D2F}" destId="{D961254D-C2A0-4806-8565-896671E7D43A}" srcOrd="0" destOrd="0" presId="urn:microsoft.com/office/officeart/2005/8/layout/hierarchy3"/>
    <dgm:cxn modelId="{55B6352E-BFBC-43E8-AD30-9D82954561B6}" srcId="{FE87A704-5A54-43B9-8682-3970D5CC4E7D}" destId="{5C0A109C-F8FA-4D1C-AEA1-1527F258DDFD}" srcOrd="2" destOrd="0" parTransId="{1FDDF6CA-CDC9-4B47-B64A-2A201CF6DA2C}" sibTransId="{C14803A9-A9CC-4988-A0D4-4ED36C2A1C7B}"/>
    <dgm:cxn modelId="{94BAD267-E499-4CF7-BBC3-AD31CF4B8466}" type="presOf" srcId="{5C0A109C-F8FA-4D1C-AEA1-1527F258DDFD}" destId="{ACBC6603-CF25-438C-934F-01C67E97A324}" srcOrd="0" destOrd="0" presId="urn:microsoft.com/office/officeart/2005/8/layout/hierarchy3"/>
    <dgm:cxn modelId="{8E7E793A-49A4-4894-AE51-044F1A40EC45}" srcId="{68931FDE-9004-49CE-B962-37E9EAA7E554}" destId="{E537F181-9C10-46A9-A28B-5E4ED9BCBEAE}" srcOrd="1" destOrd="0" parTransId="{D728B57D-7D1B-4980-AED8-3F338CEAA058}" sibTransId="{C46E1859-5253-462D-AC5B-F7138FE11AFF}"/>
    <dgm:cxn modelId="{50E1B2A8-BFE4-4300-8DD3-0A42792178DB}" type="presOf" srcId="{E537F181-9C10-46A9-A28B-5E4ED9BCBEAE}" destId="{6FE1F457-2963-443D-802B-8686A6E42C36}" srcOrd="0" destOrd="0" presId="urn:microsoft.com/office/officeart/2005/8/layout/hierarchy3"/>
    <dgm:cxn modelId="{4CE1F8BE-1E2F-47D0-BB4D-424C841B56B3}" type="presOf" srcId="{1FDDF6CA-CDC9-4B47-B64A-2A201CF6DA2C}" destId="{C9185CEC-9B9D-455E-93A8-7FBDBBC2FCB7}" srcOrd="0" destOrd="0" presId="urn:microsoft.com/office/officeart/2005/8/layout/hierarchy3"/>
    <dgm:cxn modelId="{1B00D0D6-D97B-48AA-BD93-1A4AD0022AF4}" type="presOf" srcId="{9C383401-FFEF-4E65-BEDF-40FD142D9CBB}" destId="{25D52A79-0AF4-441B-8358-6AE35CCF2C88}" srcOrd="0" destOrd="0" presId="urn:microsoft.com/office/officeart/2005/8/layout/hierarchy3"/>
    <dgm:cxn modelId="{62DA383B-6991-42D8-99DA-EF41FE69F24C}" type="presOf" srcId="{030DCAD8-16D1-43D2-BC0F-89D78B423000}" destId="{4C578B7B-07EB-4872-BFB8-65FDDA73D7D5}" srcOrd="0" destOrd="0" presId="urn:microsoft.com/office/officeart/2005/8/layout/hierarchy3"/>
    <dgm:cxn modelId="{70FFA281-9112-430E-8CA1-E4B706AEEA43}" type="presOf" srcId="{68931FDE-9004-49CE-B962-37E9EAA7E554}" destId="{7909BC95-367F-409D-B97B-33E8F101041D}" srcOrd="0" destOrd="0" presId="urn:microsoft.com/office/officeart/2005/8/layout/hierarchy3"/>
    <dgm:cxn modelId="{5D0CACEB-0436-4C9E-9BC9-7930ECACDC72}" type="presOf" srcId="{FE87A704-5A54-43B9-8682-3970D5CC4E7D}" destId="{91DBA9D5-7F7C-44B9-9AE4-33BD8EB5E59E}" srcOrd="1" destOrd="0" presId="urn:microsoft.com/office/officeart/2005/8/layout/hierarchy3"/>
    <dgm:cxn modelId="{539256D1-D017-4EA7-8F25-5349ED73554C}" type="presOf" srcId="{AA0B6008-813A-4C0D-8263-06028793352F}" destId="{F23B3DB9-8A57-4B45-998B-551CA8A1332E}" srcOrd="0" destOrd="0" presId="urn:microsoft.com/office/officeart/2005/8/layout/hierarchy3"/>
    <dgm:cxn modelId="{22A89F52-A442-44E3-B8F9-54D05B852F8C}" type="presOf" srcId="{F313D4A4-7B31-4852-AF54-E332612C454A}" destId="{EF125202-1A7E-4CAB-9435-1EBAFC7F2CA9}" srcOrd="0" destOrd="0" presId="urn:microsoft.com/office/officeart/2005/8/layout/hierarchy3"/>
    <dgm:cxn modelId="{36EDCD03-B95D-4498-B236-FA17FE6D6775}" srcId="{E537F181-9C10-46A9-A28B-5E4ED9BCBEAE}" destId="{0BB89A03-9A47-43D5-804F-8CA183AD43BB}" srcOrd="1" destOrd="0" parTransId="{C2F77021-8F0C-452D-A4FB-C288317A797A}" sibTransId="{6745075D-CBA0-4FD5-8285-70D1359D313C}"/>
    <dgm:cxn modelId="{C18450D2-4FD0-4FA1-AAE7-1BD135109294}" srcId="{FE87A704-5A54-43B9-8682-3970D5CC4E7D}" destId="{013FCAB8-9529-441A-94E4-AF06846FA929}" srcOrd="5" destOrd="0" parTransId="{B01FD908-C30D-4A0F-A764-54774C1F7FA8}" sibTransId="{BE70F35C-ED4F-4979-85F5-1AE8597EA20D}"/>
    <dgm:cxn modelId="{00B653C9-07C7-4697-A596-85907EDF40EF}" type="presOf" srcId="{7B73A3CD-61F7-4F36-A9FD-A5492EBFD873}" destId="{B627B786-8121-44E7-A22D-00D172ED5AE1}" srcOrd="0" destOrd="0" presId="urn:microsoft.com/office/officeart/2005/8/layout/hierarchy3"/>
    <dgm:cxn modelId="{E54BB30A-5416-4D0C-A1AA-F4FC4F1CAC83}" srcId="{FE87A704-5A54-43B9-8682-3970D5CC4E7D}" destId="{9C383401-FFEF-4E65-BEDF-40FD142D9CBB}" srcOrd="3" destOrd="0" parTransId="{39551F2C-78FA-490B-989A-1892A523C372}" sibTransId="{EE3C2BD1-A914-443D-B29E-F79B57997713}"/>
    <dgm:cxn modelId="{1C8E1F8A-DB5F-4869-8E45-7E1843F105E3}" type="presOf" srcId="{51A77B1C-2EEF-4096-928D-1D30CA32878A}" destId="{EC94EEA0-1F11-4B5B-837B-8A4C27D96F5E}" srcOrd="0" destOrd="0" presId="urn:microsoft.com/office/officeart/2005/8/layout/hierarchy3"/>
    <dgm:cxn modelId="{E6778452-AE1F-4EC8-9805-9AF1416B4136}" srcId="{E537F181-9C10-46A9-A28B-5E4ED9BCBEAE}" destId="{FB13093B-C683-4423-8B32-54632ACD9AC4}" srcOrd="2" destOrd="0" parTransId="{B9C3CBD4-2BB2-48BA-9E83-93EF2C1989AB}" sibTransId="{D9FB037A-62A5-4D55-BC1F-5A4986F12D59}"/>
    <dgm:cxn modelId="{424B8ACE-D4F3-4D19-9FE9-0C2039FE1882}" type="presParOf" srcId="{7909BC95-367F-409D-B97B-33E8F101041D}" destId="{5DFE6213-2487-4088-944D-0781142F5092}" srcOrd="0" destOrd="0" presId="urn:microsoft.com/office/officeart/2005/8/layout/hierarchy3"/>
    <dgm:cxn modelId="{9D0DC315-01DE-4320-8A1D-52F06CC40DAD}" type="presParOf" srcId="{5DFE6213-2487-4088-944D-0781142F5092}" destId="{2E0709F8-7D0A-4143-8CE0-6077CFB1C672}" srcOrd="0" destOrd="0" presId="urn:microsoft.com/office/officeart/2005/8/layout/hierarchy3"/>
    <dgm:cxn modelId="{A92DBAD3-93FB-43B8-AEFC-3970F4187067}" type="presParOf" srcId="{2E0709F8-7D0A-4143-8CE0-6077CFB1C672}" destId="{6F63AB3B-F883-442A-8E6B-40D1B9A579C8}" srcOrd="0" destOrd="0" presId="urn:microsoft.com/office/officeart/2005/8/layout/hierarchy3"/>
    <dgm:cxn modelId="{3321AA07-B56C-4FE6-BB8E-E81E54EF0832}" type="presParOf" srcId="{2E0709F8-7D0A-4143-8CE0-6077CFB1C672}" destId="{91DBA9D5-7F7C-44B9-9AE4-33BD8EB5E59E}" srcOrd="1" destOrd="0" presId="urn:microsoft.com/office/officeart/2005/8/layout/hierarchy3"/>
    <dgm:cxn modelId="{13D09C29-85CF-4789-AB56-EF41336632E9}" type="presParOf" srcId="{5DFE6213-2487-4088-944D-0781142F5092}" destId="{A57A32FE-5576-4B0A-81D7-B78C6377C71F}" srcOrd="1" destOrd="0" presId="urn:microsoft.com/office/officeart/2005/8/layout/hierarchy3"/>
    <dgm:cxn modelId="{2D2D621A-DED4-4A8B-A7F7-AA0EA77D454C}" type="presParOf" srcId="{A57A32FE-5576-4B0A-81D7-B78C6377C71F}" destId="{D961254D-C2A0-4806-8565-896671E7D43A}" srcOrd="0" destOrd="0" presId="urn:microsoft.com/office/officeart/2005/8/layout/hierarchy3"/>
    <dgm:cxn modelId="{74534593-3240-4A49-8993-B74804F4BA9F}" type="presParOf" srcId="{A57A32FE-5576-4B0A-81D7-B78C6377C71F}" destId="{6E7CA441-AEF5-4863-8DED-0A399D265096}" srcOrd="1" destOrd="0" presId="urn:microsoft.com/office/officeart/2005/8/layout/hierarchy3"/>
    <dgm:cxn modelId="{2869B4B4-3CC8-4CBE-B0AE-99BF7A6BB835}" type="presParOf" srcId="{A57A32FE-5576-4B0A-81D7-B78C6377C71F}" destId="{F4F98089-77CE-4D9A-BED7-365294ED290A}" srcOrd="2" destOrd="0" presId="urn:microsoft.com/office/officeart/2005/8/layout/hierarchy3"/>
    <dgm:cxn modelId="{6189F65E-876B-405E-884E-79179E6AEF2B}" type="presParOf" srcId="{A57A32FE-5576-4B0A-81D7-B78C6377C71F}" destId="{8142C035-4011-4DC4-9458-E8C72ABCC6A3}" srcOrd="3" destOrd="0" presId="urn:microsoft.com/office/officeart/2005/8/layout/hierarchy3"/>
    <dgm:cxn modelId="{2307A84F-F5B1-4264-B75C-D2426F15DBF0}" type="presParOf" srcId="{A57A32FE-5576-4B0A-81D7-B78C6377C71F}" destId="{C9185CEC-9B9D-455E-93A8-7FBDBBC2FCB7}" srcOrd="4" destOrd="0" presId="urn:microsoft.com/office/officeart/2005/8/layout/hierarchy3"/>
    <dgm:cxn modelId="{51527504-D591-40C3-98B7-0C70EA7E2846}" type="presParOf" srcId="{A57A32FE-5576-4B0A-81D7-B78C6377C71F}" destId="{ACBC6603-CF25-438C-934F-01C67E97A324}" srcOrd="5" destOrd="0" presId="urn:microsoft.com/office/officeart/2005/8/layout/hierarchy3"/>
    <dgm:cxn modelId="{DC17FB2D-EC3D-43E8-87A3-AA10A065615F}" type="presParOf" srcId="{A57A32FE-5576-4B0A-81D7-B78C6377C71F}" destId="{D2C22B35-7265-4A66-B6D3-80C6048D6CB8}" srcOrd="6" destOrd="0" presId="urn:microsoft.com/office/officeart/2005/8/layout/hierarchy3"/>
    <dgm:cxn modelId="{B74622C8-2306-45F2-A42A-6B780EFF415E}" type="presParOf" srcId="{A57A32FE-5576-4B0A-81D7-B78C6377C71F}" destId="{25D52A79-0AF4-441B-8358-6AE35CCF2C88}" srcOrd="7" destOrd="0" presId="urn:microsoft.com/office/officeart/2005/8/layout/hierarchy3"/>
    <dgm:cxn modelId="{87D69F15-54E5-48C0-B6F4-DAC975E4A8A3}" type="presParOf" srcId="{A57A32FE-5576-4B0A-81D7-B78C6377C71F}" destId="{EF125202-1A7E-4CAB-9435-1EBAFC7F2CA9}" srcOrd="8" destOrd="0" presId="urn:microsoft.com/office/officeart/2005/8/layout/hierarchy3"/>
    <dgm:cxn modelId="{E1EA59AA-8E7A-4480-B058-5402BD5F778B}" type="presParOf" srcId="{A57A32FE-5576-4B0A-81D7-B78C6377C71F}" destId="{413B6F4E-9AD0-4189-A2C3-0BAB24E4ADAD}" srcOrd="9" destOrd="0" presId="urn:microsoft.com/office/officeart/2005/8/layout/hierarchy3"/>
    <dgm:cxn modelId="{591CF5A7-8AAF-434F-9D8A-6E104FF723AA}" type="presParOf" srcId="{A57A32FE-5576-4B0A-81D7-B78C6377C71F}" destId="{D0360933-845A-4B7D-9E76-AAA85BAD7739}" srcOrd="10" destOrd="0" presId="urn:microsoft.com/office/officeart/2005/8/layout/hierarchy3"/>
    <dgm:cxn modelId="{C42EA623-EAB7-4FD6-A192-D45442CB0F8E}" type="presParOf" srcId="{A57A32FE-5576-4B0A-81D7-B78C6377C71F}" destId="{EF3F9287-BDCA-4C56-8895-C67F19580CD7}" srcOrd="11" destOrd="0" presId="urn:microsoft.com/office/officeart/2005/8/layout/hierarchy3"/>
    <dgm:cxn modelId="{74B59526-6608-4BEF-8886-CAF532929D6F}" type="presParOf" srcId="{A57A32FE-5576-4B0A-81D7-B78C6377C71F}" destId="{3DFEB98E-1E8D-490A-B255-FDBA1CBEDB16}" srcOrd="12" destOrd="0" presId="urn:microsoft.com/office/officeart/2005/8/layout/hierarchy3"/>
    <dgm:cxn modelId="{D0160A37-E703-4244-A090-C5A5E475580B}" type="presParOf" srcId="{A57A32FE-5576-4B0A-81D7-B78C6377C71F}" destId="{F23B3DB9-8A57-4B45-998B-551CA8A1332E}" srcOrd="13" destOrd="0" presId="urn:microsoft.com/office/officeart/2005/8/layout/hierarchy3"/>
    <dgm:cxn modelId="{35198085-6204-43A9-83DF-69AA1B42D192}" type="presParOf" srcId="{A57A32FE-5576-4B0A-81D7-B78C6377C71F}" destId="{0DFEE257-90C7-49A0-AA40-9ED93035C5BC}" srcOrd="14" destOrd="0" presId="urn:microsoft.com/office/officeart/2005/8/layout/hierarchy3"/>
    <dgm:cxn modelId="{CF923588-F6A1-44F7-9BD0-9259321D8507}" type="presParOf" srcId="{A57A32FE-5576-4B0A-81D7-B78C6377C71F}" destId="{D01219EE-93B6-4A4E-A1AF-80D70E26344C}" srcOrd="15" destOrd="0" presId="urn:microsoft.com/office/officeart/2005/8/layout/hierarchy3"/>
    <dgm:cxn modelId="{F6597C55-14A3-4C84-A951-345847569B01}" type="presParOf" srcId="{A57A32FE-5576-4B0A-81D7-B78C6377C71F}" destId="{7EAA1F4B-37D9-4E68-8045-6F13492F8C4D}" srcOrd="16" destOrd="0" presId="urn:microsoft.com/office/officeart/2005/8/layout/hierarchy3"/>
    <dgm:cxn modelId="{EDF666EE-2B3F-41D8-AB66-D77785E7D195}" type="presParOf" srcId="{A57A32FE-5576-4B0A-81D7-B78C6377C71F}" destId="{4C578B7B-07EB-4872-BFB8-65FDDA73D7D5}" srcOrd="17" destOrd="0" presId="urn:microsoft.com/office/officeart/2005/8/layout/hierarchy3"/>
    <dgm:cxn modelId="{8C644313-AFD0-49B4-B399-382126ED2B50}" type="presParOf" srcId="{7909BC95-367F-409D-B97B-33E8F101041D}" destId="{DCB53CCD-F52D-4B5F-9F4C-FFF8A36E8F98}" srcOrd="1" destOrd="0" presId="urn:microsoft.com/office/officeart/2005/8/layout/hierarchy3"/>
    <dgm:cxn modelId="{E560F854-E0DE-4E7B-90C5-11EA787B3D5D}" type="presParOf" srcId="{DCB53CCD-F52D-4B5F-9F4C-FFF8A36E8F98}" destId="{4AB48743-B224-4F4A-8872-70AB5E9D1FFE}" srcOrd="0" destOrd="0" presId="urn:microsoft.com/office/officeart/2005/8/layout/hierarchy3"/>
    <dgm:cxn modelId="{2E69B9D3-5250-44DC-BE8F-D97AC434FFB1}" type="presParOf" srcId="{4AB48743-B224-4F4A-8872-70AB5E9D1FFE}" destId="{6FE1F457-2963-443D-802B-8686A6E42C36}" srcOrd="0" destOrd="0" presId="urn:microsoft.com/office/officeart/2005/8/layout/hierarchy3"/>
    <dgm:cxn modelId="{7BE86870-8C94-46BA-AF3C-BCE55FA03E50}" type="presParOf" srcId="{4AB48743-B224-4F4A-8872-70AB5E9D1FFE}" destId="{BA083B7F-4523-48FE-8F5E-70C18E3889D5}" srcOrd="1" destOrd="0" presId="urn:microsoft.com/office/officeart/2005/8/layout/hierarchy3"/>
    <dgm:cxn modelId="{2843D926-8B81-43FA-B3BD-7BE02B307ED5}" type="presParOf" srcId="{DCB53CCD-F52D-4B5F-9F4C-FFF8A36E8F98}" destId="{B152BAB1-CC56-407C-B4BC-21DA8D6BDBBC}" srcOrd="1" destOrd="0" presId="urn:microsoft.com/office/officeart/2005/8/layout/hierarchy3"/>
    <dgm:cxn modelId="{55FAEE5D-D6A5-4B2F-A144-A6D38B9FFEB5}" type="presParOf" srcId="{B152BAB1-CC56-407C-B4BC-21DA8D6BDBBC}" destId="{BAF0D8A1-CDD4-4302-A86C-6C803FBBD992}" srcOrd="0" destOrd="0" presId="urn:microsoft.com/office/officeart/2005/8/layout/hierarchy3"/>
    <dgm:cxn modelId="{25BADBA8-DFB6-41A3-8DE5-957DB2D3E886}" type="presParOf" srcId="{B152BAB1-CC56-407C-B4BC-21DA8D6BDBBC}" destId="{A308DA83-B778-49A3-83E6-2C5D93CD6924}" srcOrd="1" destOrd="0" presId="urn:microsoft.com/office/officeart/2005/8/layout/hierarchy3"/>
    <dgm:cxn modelId="{9460AFC8-00D6-479E-AE02-ED15F4A022E2}" type="presParOf" srcId="{B152BAB1-CC56-407C-B4BC-21DA8D6BDBBC}" destId="{F1C52B4E-7F5A-40D3-97C3-A2DC0CAF1D01}" srcOrd="2" destOrd="0" presId="urn:microsoft.com/office/officeart/2005/8/layout/hierarchy3"/>
    <dgm:cxn modelId="{4B50A4F9-ADED-4FBD-8E22-BEEBC759A146}" type="presParOf" srcId="{B152BAB1-CC56-407C-B4BC-21DA8D6BDBBC}" destId="{0DFAC7B8-9D92-4110-A5DA-389AC2A86D03}" srcOrd="3" destOrd="0" presId="urn:microsoft.com/office/officeart/2005/8/layout/hierarchy3"/>
    <dgm:cxn modelId="{980F685A-B3CE-4FF8-B23B-14E1CD49D010}" type="presParOf" srcId="{B152BAB1-CC56-407C-B4BC-21DA8D6BDBBC}" destId="{A6753438-06D3-4D0A-A557-4E1ED1CEC55E}" srcOrd="4" destOrd="0" presId="urn:microsoft.com/office/officeart/2005/8/layout/hierarchy3"/>
    <dgm:cxn modelId="{325A8008-6111-419D-98FC-CB79050C1D3C}" type="presParOf" srcId="{B152BAB1-CC56-407C-B4BC-21DA8D6BDBBC}" destId="{34B7806C-36B7-4A97-A04A-DAC6053E9C24}" srcOrd="5" destOrd="0" presId="urn:microsoft.com/office/officeart/2005/8/layout/hierarchy3"/>
    <dgm:cxn modelId="{9EFCAB28-C407-468D-B5AB-64B28DE9C0EF}" type="presParOf" srcId="{B152BAB1-CC56-407C-B4BC-21DA8D6BDBBC}" destId="{951DB917-C4E3-498B-8E22-AEEF40B1FB20}" srcOrd="6" destOrd="0" presId="urn:microsoft.com/office/officeart/2005/8/layout/hierarchy3"/>
    <dgm:cxn modelId="{D054165A-D8C4-4F0F-AA6D-668AA65ED8A9}" type="presParOf" srcId="{B152BAB1-CC56-407C-B4BC-21DA8D6BDBBC}" destId="{A44172B5-5A7C-4FB7-8D34-95D9AE1ADCFE}" srcOrd="7" destOrd="0" presId="urn:microsoft.com/office/officeart/2005/8/layout/hierarchy3"/>
    <dgm:cxn modelId="{8E3B54E9-8A04-4B46-8CC2-DBF35B97990F}" type="presParOf" srcId="{B152BAB1-CC56-407C-B4BC-21DA8D6BDBBC}" destId="{B627B786-8121-44E7-A22D-00D172ED5AE1}" srcOrd="8" destOrd="0" presId="urn:microsoft.com/office/officeart/2005/8/layout/hierarchy3"/>
    <dgm:cxn modelId="{64A10200-EACA-4765-B1E4-EB2548B31BF2}" type="presParOf" srcId="{B152BAB1-CC56-407C-B4BC-21DA8D6BDBBC}" destId="{EC94EEA0-1F11-4B5B-837B-8A4C27D96F5E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6A9A0D-AC7E-499C-82A5-2FF6E47BFCAC}" type="doc">
      <dgm:prSet loTypeId="urn:microsoft.com/office/officeart/2005/8/layout/hProcess4" loCatId="process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071F1DEC-A1A7-451E-B875-8456B51CF3F2}">
      <dgm:prSet phldrT="[Текст]" custT="1"/>
      <dgm:spPr>
        <a:solidFill>
          <a:schemeClr val="bg1">
            <a:lumMod val="95000"/>
          </a:schemeClr>
        </a:solidFill>
        <a:ln w="19050">
          <a:solidFill>
            <a:srgbClr val="009999"/>
          </a:solidFill>
        </a:ln>
      </dgm:spPr>
      <dgm:t>
        <a:bodyPr/>
        <a:lstStyle/>
        <a:p>
          <a:pPr algn="ctr"/>
          <a:r>
            <a:rPr lang="ru-RU" sz="1000" b="1" dirty="0" smtClean="0">
              <a:latin typeface="Arial Narrow" panose="020B0606020202030204" pitchFamily="34" charset="0"/>
            </a:rPr>
            <a:t>июнь-октябрь</a:t>
          </a:r>
          <a:endParaRPr lang="ru-RU" sz="1000" b="1" dirty="0">
            <a:latin typeface="Arial Narrow" panose="020B0606020202030204" pitchFamily="34" charset="0"/>
          </a:endParaRPr>
        </a:p>
      </dgm:t>
    </dgm:pt>
    <dgm:pt modelId="{E7EBFBA7-09F8-4306-81C0-6961D5B9F292}" type="parTrans" cxnId="{1B7F7AEE-73D5-4DC2-BE9B-78B1605EB99E}">
      <dgm:prSet/>
      <dgm:spPr/>
      <dgm:t>
        <a:bodyPr/>
        <a:lstStyle/>
        <a:p>
          <a:pPr algn="ctr"/>
          <a:endParaRPr lang="ru-RU" sz="1000">
            <a:latin typeface="Arial Narrow" panose="020B0606020202030204" pitchFamily="34" charset="0"/>
          </a:endParaRPr>
        </a:p>
      </dgm:t>
    </dgm:pt>
    <dgm:pt modelId="{AA064341-1B9A-4E30-BB8B-CB5EA5015944}" type="sibTrans" cxnId="{1B7F7AEE-73D5-4DC2-BE9B-78B1605EB99E}">
      <dgm:prSet/>
      <dgm:spPr>
        <a:solidFill>
          <a:srgbClr val="009999"/>
        </a:solidFill>
        <a:ln w="6350">
          <a:noFill/>
        </a:ln>
      </dgm:spPr>
      <dgm:t>
        <a:bodyPr/>
        <a:lstStyle/>
        <a:p>
          <a:pPr algn="ctr"/>
          <a:endParaRPr lang="ru-RU" sz="1000">
            <a:latin typeface="Arial Narrow" panose="020B0606020202030204" pitchFamily="34" charset="0"/>
          </a:endParaRPr>
        </a:p>
      </dgm:t>
    </dgm:pt>
    <dgm:pt modelId="{38492E08-948D-4798-B725-FD3F0777FC2F}">
      <dgm:prSet phldrT="[Текст]" custT="1"/>
      <dgm:spPr>
        <a:solidFill>
          <a:schemeClr val="bg1">
            <a:alpha val="90000"/>
          </a:schemeClr>
        </a:solidFill>
        <a:ln w="19050">
          <a:solidFill>
            <a:srgbClr val="009999"/>
          </a:solidFill>
        </a:ln>
      </dgm:spPr>
      <dgm:t>
        <a:bodyPr/>
        <a:lstStyle/>
        <a:p>
          <a:pPr algn="ctr"/>
          <a:endParaRPr lang="ru-RU" sz="1000" dirty="0">
            <a:latin typeface="Arial Narrow" panose="020B0606020202030204" pitchFamily="34" charset="0"/>
          </a:endParaRPr>
        </a:p>
      </dgm:t>
    </dgm:pt>
    <dgm:pt modelId="{76E42C18-8BA4-4834-B010-202D35EFC63E}" type="parTrans" cxnId="{23D1746B-A01A-41BB-B4D2-E546AFB86B68}">
      <dgm:prSet/>
      <dgm:spPr/>
      <dgm:t>
        <a:bodyPr/>
        <a:lstStyle/>
        <a:p>
          <a:pPr algn="ctr"/>
          <a:endParaRPr lang="ru-RU" sz="1000">
            <a:latin typeface="Arial Narrow" panose="020B0606020202030204" pitchFamily="34" charset="0"/>
          </a:endParaRPr>
        </a:p>
      </dgm:t>
    </dgm:pt>
    <dgm:pt modelId="{4E3420A0-AB06-4669-85CA-D528D75B29C5}" type="sibTrans" cxnId="{23D1746B-A01A-41BB-B4D2-E546AFB86B68}">
      <dgm:prSet/>
      <dgm:spPr/>
      <dgm:t>
        <a:bodyPr/>
        <a:lstStyle/>
        <a:p>
          <a:pPr algn="ctr"/>
          <a:endParaRPr lang="ru-RU" sz="1000">
            <a:latin typeface="Arial Narrow" panose="020B0606020202030204" pitchFamily="34" charset="0"/>
          </a:endParaRPr>
        </a:p>
      </dgm:t>
    </dgm:pt>
    <dgm:pt modelId="{64E98F0E-1275-4391-B4EC-2F335F08799F}">
      <dgm:prSet phldrT="[Текст]" custT="1"/>
      <dgm:spPr>
        <a:solidFill>
          <a:schemeClr val="bg1">
            <a:lumMod val="95000"/>
          </a:schemeClr>
        </a:solidFill>
        <a:ln w="19050">
          <a:solidFill>
            <a:srgbClr val="009999"/>
          </a:solidFill>
        </a:ln>
      </dgm:spPr>
      <dgm:t>
        <a:bodyPr/>
        <a:lstStyle/>
        <a:p>
          <a:pPr algn="ctr"/>
          <a:r>
            <a:rPr lang="ru-RU" sz="1000" b="1" dirty="0" smtClean="0">
              <a:latin typeface="Arial Narrow" panose="020B0606020202030204" pitchFamily="34" charset="0"/>
            </a:rPr>
            <a:t>ноябрь-декабрь</a:t>
          </a:r>
          <a:endParaRPr lang="ru-RU" sz="1000" b="1" dirty="0">
            <a:latin typeface="Arial Narrow" panose="020B0606020202030204" pitchFamily="34" charset="0"/>
          </a:endParaRPr>
        </a:p>
      </dgm:t>
    </dgm:pt>
    <dgm:pt modelId="{D1B1BF48-F3B7-405F-9425-9D7EE3AA7FE2}" type="parTrans" cxnId="{4F475227-F1C8-4512-9DB2-D5497EDD5669}">
      <dgm:prSet/>
      <dgm:spPr/>
      <dgm:t>
        <a:bodyPr/>
        <a:lstStyle/>
        <a:p>
          <a:pPr algn="ctr"/>
          <a:endParaRPr lang="ru-RU" sz="1000">
            <a:latin typeface="Arial Narrow" panose="020B0606020202030204" pitchFamily="34" charset="0"/>
          </a:endParaRPr>
        </a:p>
      </dgm:t>
    </dgm:pt>
    <dgm:pt modelId="{26D8A527-3897-4EAB-BBA1-8403B192DA19}" type="sibTrans" cxnId="{4F475227-F1C8-4512-9DB2-D5497EDD5669}">
      <dgm:prSet/>
      <dgm:spPr>
        <a:solidFill>
          <a:srgbClr val="009999"/>
        </a:solidFill>
        <a:ln w="19050"/>
      </dgm:spPr>
      <dgm:t>
        <a:bodyPr/>
        <a:lstStyle/>
        <a:p>
          <a:pPr algn="ctr"/>
          <a:endParaRPr lang="ru-RU" sz="1000">
            <a:latin typeface="Arial Narrow" panose="020B0606020202030204" pitchFamily="34" charset="0"/>
          </a:endParaRPr>
        </a:p>
      </dgm:t>
    </dgm:pt>
    <dgm:pt modelId="{F92FDD1B-2780-46F4-8DF4-59E6D226738A}">
      <dgm:prSet phldrT="[Текст]" custT="1"/>
      <dgm:spPr>
        <a:solidFill>
          <a:schemeClr val="bg1">
            <a:alpha val="90000"/>
          </a:schemeClr>
        </a:solidFill>
        <a:ln w="19050">
          <a:solidFill>
            <a:srgbClr val="009999"/>
          </a:solidFill>
        </a:ln>
      </dgm:spPr>
      <dgm:t>
        <a:bodyPr anchor="ctr"/>
        <a:lstStyle/>
        <a:p>
          <a:pPr algn="ctr"/>
          <a:endParaRPr lang="ru-RU" sz="1000" dirty="0">
            <a:latin typeface="Arial Narrow" panose="020B0606020202030204" pitchFamily="34" charset="0"/>
          </a:endParaRPr>
        </a:p>
      </dgm:t>
    </dgm:pt>
    <dgm:pt modelId="{9028EE18-D8C3-43E1-8C3E-377FED00D54C}" type="parTrans" cxnId="{59A3DEFB-44DB-4300-932E-FD2087FE4AA3}">
      <dgm:prSet/>
      <dgm:spPr/>
      <dgm:t>
        <a:bodyPr/>
        <a:lstStyle/>
        <a:p>
          <a:pPr algn="ctr"/>
          <a:endParaRPr lang="ru-RU" sz="1000">
            <a:latin typeface="Arial Narrow" panose="020B0606020202030204" pitchFamily="34" charset="0"/>
          </a:endParaRPr>
        </a:p>
      </dgm:t>
    </dgm:pt>
    <dgm:pt modelId="{E6B6BBB8-A3FF-483A-880B-77956DCC5836}" type="sibTrans" cxnId="{59A3DEFB-44DB-4300-932E-FD2087FE4AA3}">
      <dgm:prSet/>
      <dgm:spPr/>
      <dgm:t>
        <a:bodyPr/>
        <a:lstStyle/>
        <a:p>
          <a:pPr algn="ctr"/>
          <a:endParaRPr lang="ru-RU" sz="1000">
            <a:latin typeface="Arial Narrow" panose="020B0606020202030204" pitchFamily="34" charset="0"/>
          </a:endParaRPr>
        </a:p>
      </dgm:t>
    </dgm:pt>
    <dgm:pt modelId="{5226B69A-6238-45FF-B679-83AC673A951A}">
      <dgm:prSet phldrT="[Текст]" custT="1"/>
      <dgm:spPr>
        <a:solidFill>
          <a:schemeClr val="bg1">
            <a:lumMod val="95000"/>
          </a:schemeClr>
        </a:solidFill>
        <a:ln w="19050">
          <a:solidFill>
            <a:srgbClr val="009999"/>
          </a:solidFill>
        </a:ln>
      </dgm:spPr>
      <dgm:t>
        <a:bodyPr/>
        <a:lstStyle/>
        <a:p>
          <a:pPr algn="ctr"/>
          <a:r>
            <a:rPr lang="ru-RU" sz="1000" b="1" dirty="0" smtClean="0">
              <a:latin typeface="Arial Narrow" panose="020B0606020202030204" pitchFamily="34" charset="0"/>
            </a:rPr>
            <a:t>январь - декабрь</a:t>
          </a:r>
          <a:endParaRPr lang="ru-RU" sz="1000" b="1" dirty="0">
            <a:latin typeface="Arial Narrow" panose="020B0606020202030204" pitchFamily="34" charset="0"/>
          </a:endParaRPr>
        </a:p>
      </dgm:t>
    </dgm:pt>
    <dgm:pt modelId="{02C66A42-0D22-4F40-9872-40F923C01B3F}" type="parTrans" cxnId="{316EC519-2C5D-4A89-9BD6-2438CCC5AB72}">
      <dgm:prSet/>
      <dgm:spPr/>
      <dgm:t>
        <a:bodyPr/>
        <a:lstStyle/>
        <a:p>
          <a:pPr algn="ctr"/>
          <a:endParaRPr lang="ru-RU" sz="1000">
            <a:latin typeface="Arial Narrow" panose="020B0606020202030204" pitchFamily="34" charset="0"/>
          </a:endParaRPr>
        </a:p>
      </dgm:t>
    </dgm:pt>
    <dgm:pt modelId="{7E7C0F2E-8618-42A5-98CB-6393409679FC}" type="sibTrans" cxnId="{316EC519-2C5D-4A89-9BD6-2438CCC5AB72}">
      <dgm:prSet/>
      <dgm:spPr>
        <a:solidFill>
          <a:srgbClr val="009999"/>
        </a:solidFill>
      </dgm:spPr>
      <dgm:t>
        <a:bodyPr/>
        <a:lstStyle/>
        <a:p>
          <a:pPr algn="ctr"/>
          <a:endParaRPr lang="ru-RU" sz="1000">
            <a:latin typeface="Arial Narrow" panose="020B0606020202030204" pitchFamily="34" charset="0"/>
          </a:endParaRPr>
        </a:p>
      </dgm:t>
    </dgm:pt>
    <dgm:pt modelId="{0B9B38B0-2A08-4FFA-AAF6-02C7E5B54D48}">
      <dgm:prSet phldrT="[Текст]" custT="1"/>
      <dgm:spPr>
        <a:solidFill>
          <a:schemeClr val="bg1">
            <a:alpha val="90000"/>
          </a:schemeClr>
        </a:solidFill>
        <a:ln w="19050">
          <a:solidFill>
            <a:srgbClr val="009999"/>
          </a:solidFill>
        </a:ln>
      </dgm:spPr>
      <dgm:t>
        <a:bodyPr anchor="ctr"/>
        <a:lstStyle/>
        <a:p>
          <a:pPr algn="ctr"/>
          <a:endParaRPr lang="ru-RU" sz="1000" dirty="0">
            <a:latin typeface="Arial Narrow" panose="020B0606020202030204" pitchFamily="34" charset="0"/>
          </a:endParaRPr>
        </a:p>
      </dgm:t>
    </dgm:pt>
    <dgm:pt modelId="{E630C763-3F60-4FEE-B583-6F300B9F7037}" type="parTrans" cxnId="{95B60E5D-0BF8-4C13-A670-C1D110492858}">
      <dgm:prSet/>
      <dgm:spPr/>
      <dgm:t>
        <a:bodyPr/>
        <a:lstStyle/>
        <a:p>
          <a:pPr algn="ctr"/>
          <a:endParaRPr lang="ru-RU" sz="1000">
            <a:latin typeface="Arial Narrow" panose="020B0606020202030204" pitchFamily="34" charset="0"/>
          </a:endParaRPr>
        </a:p>
      </dgm:t>
    </dgm:pt>
    <dgm:pt modelId="{A4B938EA-4B62-4D1F-AFE2-3AA117175B07}" type="sibTrans" cxnId="{95B60E5D-0BF8-4C13-A670-C1D110492858}">
      <dgm:prSet/>
      <dgm:spPr/>
      <dgm:t>
        <a:bodyPr/>
        <a:lstStyle/>
        <a:p>
          <a:pPr algn="ctr"/>
          <a:endParaRPr lang="ru-RU" sz="1000">
            <a:latin typeface="Arial Narrow" panose="020B0606020202030204" pitchFamily="34" charset="0"/>
          </a:endParaRPr>
        </a:p>
      </dgm:t>
    </dgm:pt>
    <dgm:pt modelId="{D3C64455-96C3-4726-9628-E63FA90890AE}">
      <dgm:prSet phldrT="[Текст]" custT="1"/>
      <dgm:spPr>
        <a:solidFill>
          <a:schemeClr val="bg1">
            <a:lumMod val="95000"/>
          </a:schemeClr>
        </a:solidFill>
        <a:ln w="19050">
          <a:solidFill>
            <a:srgbClr val="009999"/>
          </a:solidFill>
        </a:ln>
      </dgm:spPr>
      <dgm:t>
        <a:bodyPr/>
        <a:lstStyle/>
        <a:p>
          <a:pPr algn="ctr"/>
          <a:r>
            <a:rPr lang="ru-RU" sz="1000" b="1" dirty="0" smtClean="0">
              <a:latin typeface="Arial Narrow" panose="020B0606020202030204" pitchFamily="34" charset="0"/>
            </a:rPr>
            <a:t>март -май</a:t>
          </a:r>
          <a:endParaRPr lang="ru-RU" sz="1000" b="1" dirty="0">
            <a:latin typeface="Arial Narrow" panose="020B0606020202030204" pitchFamily="34" charset="0"/>
          </a:endParaRPr>
        </a:p>
      </dgm:t>
    </dgm:pt>
    <dgm:pt modelId="{B9295770-A70B-4E68-AAC5-00A6AC5744DB}" type="parTrans" cxnId="{1F341E0D-B390-479E-B009-4050B6EF9108}">
      <dgm:prSet/>
      <dgm:spPr/>
      <dgm:t>
        <a:bodyPr/>
        <a:lstStyle/>
        <a:p>
          <a:pPr algn="ctr"/>
          <a:endParaRPr lang="ru-RU"/>
        </a:p>
      </dgm:t>
    </dgm:pt>
    <dgm:pt modelId="{D346F413-CE51-40FA-A61D-4D15DDF275A0}" type="sibTrans" cxnId="{1F341E0D-B390-479E-B009-4050B6EF9108}">
      <dgm:prSet/>
      <dgm:spPr>
        <a:solidFill>
          <a:srgbClr val="009999"/>
        </a:solidFill>
      </dgm:spPr>
      <dgm:t>
        <a:bodyPr/>
        <a:lstStyle/>
        <a:p>
          <a:pPr algn="ctr"/>
          <a:endParaRPr lang="ru-RU"/>
        </a:p>
      </dgm:t>
    </dgm:pt>
    <dgm:pt modelId="{4F96D8A4-3ED7-4903-8258-AF7A83B906AE}">
      <dgm:prSet custT="1"/>
      <dgm:spPr>
        <a:solidFill>
          <a:schemeClr val="bg1">
            <a:alpha val="90000"/>
          </a:schemeClr>
        </a:solidFill>
        <a:ln w="19050">
          <a:solidFill>
            <a:srgbClr val="009999"/>
          </a:solidFill>
        </a:ln>
      </dgm:spPr>
      <dgm:t>
        <a:bodyPr anchor="ctr"/>
        <a:lstStyle/>
        <a:p>
          <a:pPr algn="ctr"/>
          <a:endParaRPr lang="ru-RU" sz="1000" dirty="0">
            <a:latin typeface="Arial Narrow" panose="020B0606020202030204" pitchFamily="34" charset="0"/>
          </a:endParaRPr>
        </a:p>
      </dgm:t>
    </dgm:pt>
    <dgm:pt modelId="{5428C11B-EE2E-4516-B2FC-3C1518F44169}" type="parTrans" cxnId="{5C402463-5DFD-40B1-8055-8B17913CB67C}">
      <dgm:prSet/>
      <dgm:spPr/>
      <dgm:t>
        <a:bodyPr/>
        <a:lstStyle/>
        <a:p>
          <a:pPr algn="ctr"/>
          <a:endParaRPr lang="ru-RU"/>
        </a:p>
      </dgm:t>
    </dgm:pt>
    <dgm:pt modelId="{2BC01B6B-0E8D-4513-B0B4-3A18E83B5059}" type="sibTrans" cxnId="{5C402463-5DFD-40B1-8055-8B17913CB67C}">
      <dgm:prSet/>
      <dgm:spPr/>
      <dgm:t>
        <a:bodyPr/>
        <a:lstStyle/>
        <a:p>
          <a:pPr algn="ctr"/>
          <a:endParaRPr lang="ru-RU"/>
        </a:p>
      </dgm:t>
    </dgm:pt>
    <dgm:pt modelId="{E98ADD95-1020-4A9A-B4BC-2339D7AEFD24}">
      <dgm:prSet custT="1"/>
      <dgm:spPr>
        <a:solidFill>
          <a:schemeClr val="bg1">
            <a:lumMod val="95000"/>
          </a:schemeClr>
        </a:solidFill>
        <a:ln w="19050">
          <a:solidFill>
            <a:srgbClr val="009999"/>
          </a:solidFill>
        </a:ln>
      </dgm:spPr>
      <dgm:t>
        <a:bodyPr/>
        <a:lstStyle/>
        <a:p>
          <a:pPr algn="ctr"/>
          <a:r>
            <a:rPr lang="ru-RU" sz="1000" b="1" dirty="0" smtClean="0">
              <a:latin typeface="Arial Narrow" panose="020B0606020202030204" pitchFamily="34" charset="0"/>
            </a:rPr>
            <a:t>июнь</a:t>
          </a:r>
          <a:endParaRPr lang="ru-RU" sz="1000" b="1" dirty="0">
            <a:latin typeface="Arial Narrow" panose="020B0606020202030204" pitchFamily="34" charset="0"/>
          </a:endParaRPr>
        </a:p>
      </dgm:t>
    </dgm:pt>
    <dgm:pt modelId="{AC569C5F-470E-48BE-87DE-3F74479B789B}" type="parTrans" cxnId="{30F9BC6A-900A-40CA-80BF-C083B9C9E521}">
      <dgm:prSet/>
      <dgm:spPr/>
      <dgm:t>
        <a:bodyPr/>
        <a:lstStyle/>
        <a:p>
          <a:pPr algn="ctr"/>
          <a:endParaRPr lang="ru-RU"/>
        </a:p>
      </dgm:t>
    </dgm:pt>
    <dgm:pt modelId="{366AB8F5-E61A-4BC4-A28F-B9B074EAAEF7}" type="sibTrans" cxnId="{30F9BC6A-900A-40CA-80BF-C083B9C9E521}">
      <dgm:prSet/>
      <dgm:spPr/>
      <dgm:t>
        <a:bodyPr/>
        <a:lstStyle/>
        <a:p>
          <a:pPr algn="ctr"/>
          <a:endParaRPr lang="ru-RU"/>
        </a:p>
      </dgm:t>
    </dgm:pt>
    <dgm:pt modelId="{E38EF8A3-765C-4B6A-8B15-5E64CCE60048}">
      <dgm:prSet custT="1"/>
      <dgm:spPr>
        <a:solidFill>
          <a:schemeClr val="bg1">
            <a:alpha val="90000"/>
          </a:schemeClr>
        </a:solidFill>
        <a:ln w="19050">
          <a:solidFill>
            <a:srgbClr val="009999"/>
          </a:solidFill>
        </a:ln>
      </dgm:spPr>
      <dgm:t>
        <a:bodyPr anchor="ctr"/>
        <a:lstStyle/>
        <a:p>
          <a:pPr algn="ctr"/>
          <a:endParaRPr lang="ru-RU" sz="1000" dirty="0">
            <a:latin typeface="Arial Narrow" panose="020B0606020202030204" pitchFamily="34" charset="0"/>
          </a:endParaRPr>
        </a:p>
      </dgm:t>
    </dgm:pt>
    <dgm:pt modelId="{8078D3DB-4738-4952-9362-113EA47E3E83}" type="parTrans" cxnId="{84789B0D-CDD1-44F6-B7B1-5BBD2CB1DF20}">
      <dgm:prSet/>
      <dgm:spPr/>
      <dgm:t>
        <a:bodyPr/>
        <a:lstStyle/>
        <a:p>
          <a:pPr algn="ctr"/>
          <a:endParaRPr lang="ru-RU"/>
        </a:p>
      </dgm:t>
    </dgm:pt>
    <dgm:pt modelId="{18076BC6-4C8D-4D71-9590-5464201B0F43}" type="sibTrans" cxnId="{84789B0D-CDD1-44F6-B7B1-5BBD2CB1DF20}">
      <dgm:prSet/>
      <dgm:spPr/>
      <dgm:t>
        <a:bodyPr/>
        <a:lstStyle/>
        <a:p>
          <a:pPr algn="ctr"/>
          <a:endParaRPr lang="ru-RU"/>
        </a:p>
      </dgm:t>
    </dgm:pt>
    <dgm:pt modelId="{161A5A0D-CB50-4CF2-BF63-E865C6A9061C}" type="pres">
      <dgm:prSet presAssocID="{AA6A9A0D-AC7E-499C-82A5-2FF6E47BFC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B60619-E084-4B22-A284-8D60D2A988FA}" type="pres">
      <dgm:prSet presAssocID="{AA6A9A0D-AC7E-499C-82A5-2FF6E47BFCAC}" presName="tSp" presStyleCnt="0"/>
      <dgm:spPr/>
    </dgm:pt>
    <dgm:pt modelId="{2B999FC8-C55A-4FB4-9553-C11BA2F15C29}" type="pres">
      <dgm:prSet presAssocID="{AA6A9A0D-AC7E-499C-82A5-2FF6E47BFCAC}" presName="bSp" presStyleCnt="0"/>
      <dgm:spPr/>
    </dgm:pt>
    <dgm:pt modelId="{AB812C07-470E-43FC-B18A-DAF56F3D8CEA}" type="pres">
      <dgm:prSet presAssocID="{AA6A9A0D-AC7E-499C-82A5-2FF6E47BFCAC}" presName="process" presStyleCnt="0"/>
      <dgm:spPr/>
    </dgm:pt>
    <dgm:pt modelId="{C7BD1D44-38C5-40C2-8D75-062F723B787C}" type="pres">
      <dgm:prSet presAssocID="{071F1DEC-A1A7-451E-B875-8456B51CF3F2}" presName="composite1" presStyleCnt="0"/>
      <dgm:spPr/>
    </dgm:pt>
    <dgm:pt modelId="{D43B9E5D-B268-45EB-8148-B90BEB60324F}" type="pres">
      <dgm:prSet presAssocID="{071F1DEC-A1A7-451E-B875-8456B51CF3F2}" presName="dummyNode1" presStyleLbl="node1" presStyleIdx="0" presStyleCnt="5"/>
      <dgm:spPr/>
    </dgm:pt>
    <dgm:pt modelId="{4578F3E6-798D-44EE-9AD5-ACA7715C1C48}" type="pres">
      <dgm:prSet presAssocID="{071F1DEC-A1A7-451E-B875-8456B51CF3F2}" presName="childNode1" presStyleLbl="bgAcc1" presStyleIdx="0" presStyleCnt="5" custScaleX="172172" custScaleY="150523" custLinFactNeighborX="411" custLinFactNeighborY="-7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D12C4-91BC-4440-A2C1-51054B992267}" type="pres">
      <dgm:prSet presAssocID="{071F1DEC-A1A7-451E-B875-8456B51CF3F2}" presName="childNode1tx" presStyleLbl="b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537477-EB85-4120-A202-2832E948ACA1}" type="pres">
      <dgm:prSet presAssocID="{071F1DEC-A1A7-451E-B875-8456B51CF3F2}" presName="parentNode1" presStyleLbl="node1" presStyleIdx="0" presStyleCnt="5" custScaleY="116812" custLinFactNeighborX="27185" custLinFactNeighborY="256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E29518-B097-4A0C-93E6-4ADB2D949CE2}" type="pres">
      <dgm:prSet presAssocID="{071F1DEC-A1A7-451E-B875-8456B51CF3F2}" presName="connSite1" presStyleCnt="0"/>
      <dgm:spPr/>
    </dgm:pt>
    <dgm:pt modelId="{9C7BF5F1-A989-4374-ABBF-0308703021F9}" type="pres">
      <dgm:prSet presAssocID="{AA064341-1B9A-4E30-BB8B-CB5EA5015944}" presName="Name9" presStyleLbl="sibTrans2D1" presStyleIdx="0" presStyleCnt="4"/>
      <dgm:spPr/>
      <dgm:t>
        <a:bodyPr/>
        <a:lstStyle/>
        <a:p>
          <a:endParaRPr lang="ru-RU"/>
        </a:p>
      </dgm:t>
    </dgm:pt>
    <dgm:pt modelId="{D17A7725-C92A-4E9E-A9D9-6F144297BC3C}" type="pres">
      <dgm:prSet presAssocID="{64E98F0E-1275-4391-B4EC-2F335F08799F}" presName="composite2" presStyleCnt="0"/>
      <dgm:spPr/>
    </dgm:pt>
    <dgm:pt modelId="{915F9FA5-D2C0-4CD6-9FD9-D4B0B2F70721}" type="pres">
      <dgm:prSet presAssocID="{64E98F0E-1275-4391-B4EC-2F335F08799F}" presName="dummyNode2" presStyleLbl="node1" presStyleIdx="0" presStyleCnt="5"/>
      <dgm:spPr/>
    </dgm:pt>
    <dgm:pt modelId="{CA7A49CE-9861-479C-A34F-9B5EC425C248}" type="pres">
      <dgm:prSet presAssocID="{64E98F0E-1275-4391-B4EC-2F335F08799F}" presName="childNode2" presStyleLbl="bgAcc1" presStyleIdx="1" presStyleCnt="5" custScaleX="182727" custScaleY="150027" custLinFactNeighborX="1065" custLinFactNeighborY="-62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761C84-B5A0-4EB8-86C7-5E493EAFF2CB}" type="pres">
      <dgm:prSet presAssocID="{64E98F0E-1275-4391-B4EC-2F335F08799F}" presName="childNode2tx" presStyleLbl="b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1FD9D5-4588-4B9C-9428-44B9323AC41C}" type="pres">
      <dgm:prSet presAssocID="{64E98F0E-1275-4391-B4EC-2F335F08799F}" presName="parentNode2" presStyleLbl="node1" presStyleIdx="1" presStyleCnt="5" custScaleY="119584" custLinFactNeighborX="38897" custLinFactNeighborY="-370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1B65F9-BCCA-41B2-8BDA-832F6117897F}" type="pres">
      <dgm:prSet presAssocID="{64E98F0E-1275-4391-B4EC-2F335F08799F}" presName="connSite2" presStyleCnt="0"/>
      <dgm:spPr/>
    </dgm:pt>
    <dgm:pt modelId="{E1AECC5B-D00F-4A12-A323-9284D3460DF3}" type="pres">
      <dgm:prSet presAssocID="{26D8A527-3897-4EAB-BBA1-8403B192DA19}" presName="Name18" presStyleLbl="sibTrans2D1" presStyleIdx="1" presStyleCnt="4" custScaleX="98419" custScaleY="101596" custLinFactNeighborX="-52" custLinFactNeighborY="-5944"/>
      <dgm:spPr/>
      <dgm:t>
        <a:bodyPr/>
        <a:lstStyle/>
        <a:p>
          <a:endParaRPr lang="ru-RU"/>
        </a:p>
      </dgm:t>
    </dgm:pt>
    <dgm:pt modelId="{0C82B96A-5243-4C01-8073-269C8E85BCBC}" type="pres">
      <dgm:prSet presAssocID="{5226B69A-6238-45FF-B679-83AC673A951A}" presName="composite1" presStyleCnt="0"/>
      <dgm:spPr/>
    </dgm:pt>
    <dgm:pt modelId="{2B2F80D3-BC23-4C4C-B324-6A3C2A87BB3A}" type="pres">
      <dgm:prSet presAssocID="{5226B69A-6238-45FF-B679-83AC673A951A}" presName="dummyNode1" presStyleLbl="node1" presStyleIdx="1" presStyleCnt="5"/>
      <dgm:spPr/>
    </dgm:pt>
    <dgm:pt modelId="{6154658E-1F54-4306-ACB0-2DE3C855BC5A}" type="pres">
      <dgm:prSet presAssocID="{5226B69A-6238-45FF-B679-83AC673A951A}" presName="childNode1" presStyleLbl="bgAcc1" presStyleIdx="2" presStyleCnt="5" custScaleX="161587" custScaleY="150523" custLinFactNeighborX="3119" custLinFactNeighborY="-7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75C259-8847-46C7-8859-562EE222E3AB}" type="pres">
      <dgm:prSet presAssocID="{5226B69A-6238-45FF-B679-83AC673A951A}" presName="childNode1tx" presStyleLbl="b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E44E61-C2D2-4AC8-AD30-E2AFA3E8E39D}" type="pres">
      <dgm:prSet presAssocID="{5226B69A-6238-45FF-B679-83AC673A951A}" presName="parentNode1" presStyleLbl="node1" presStyleIdx="2" presStyleCnt="5" custScaleY="138566" custLinFactNeighborX="19571" custLinFactNeighborY="1473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D86D36-25E8-4551-B232-CB19A5129796}" type="pres">
      <dgm:prSet presAssocID="{5226B69A-6238-45FF-B679-83AC673A951A}" presName="connSite1" presStyleCnt="0"/>
      <dgm:spPr/>
    </dgm:pt>
    <dgm:pt modelId="{93B64701-7191-496D-BD5C-76D73ED9ECCF}" type="pres">
      <dgm:prSet presAssocID="{7E7C0F2E-8618-42A5-98CB-6393409679FC}" presName="Name9" presStyleLbl="sibTrans2D1" presStyleIdx="2" presStyleCnt="4" custLinFactNeighborX="-815" custLinFactNeighborY="3088"/>
      <dgm:spPr/>
      <dgm:t>
        <a:bodyPr/>
        <a:lstStyle/>
        <a:p>
          <a:endParaRPr lang="ru-RU"/>
        </a:p>
      </dgm:t>
    </dgm:pt>
    <dgm:pt modelId="{9FA97F36-6E86-41C4-B535-1DEA08FC3803}" type="pres">
      <dgm:prSet presAssocID="{D3C64455-96C3-4726-9628-E63FA90890AE}" presName="composite2" presStyleCnt="0"/>
      <dgm:spPr/>
    </dgm:pt>
    <dgm:pt modelId="{3A2D26AF-2E4B-44F3-B747-DD0613BF1E4F}" type="pres">
      <dgm:prSet presAssocID="{D3C64455-96C3-4726-9628-E63FA90890AE}" presName="dummyNode2" presStyleLbl="node1" presStyleIdx="2" presStyleCnt="5"/>
      <dgm:spPr/>
    </dgm:pt>
    <dgm:pt modelId="{9828E6D6-24C4-405C-9747-3A3985283117}" type="pres">
      <dgm:prSet presAssocID="{D3C64455-96C3-4726-9628-E63FA90890AE}" presName="childNode2" presStyleLbl="bgAcc1" presStyleIdx="3" presStyleCnt="5" custScaleX="197874" custScaleY="159713" custLinFactNeighborX="-354" custLinFactNeighborY="-76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4E8905-7704-4103-9709-085CBD05EF04}" type="pres">
      <dgm:prSet presAssocID="{D3C64455-96C3-4726-9628-E63FA90890AE}" presName="childNode2tx" presStyleLbl="b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39A1CF-ADC6-4F35-967B-226D6EABC0DF}" type="pres">
      <dgm:prSet presAssocID="{D3C64455-96C3-4726-9628-E63FA90890AE}" presName="parentNode2" presStyleLbl="node1" presStyleIdx="3" presStyleCnt="5" custScaleY="110375" custLinFactNeighborX="43867" custLinFactNeighborY="-637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DF35FC-011E-4097-9C14-BA38617AB41D}" type="pres">
      <dgm:prSet presAssocID="{D3C64455-96C3-4726-9628-E63FA90890AE}" presName="connSite2" presStyleCnt="0"/>
      <dgm:spPr/>
    </dgm:pt>
    <dgm:pt modelId="{7FEEDA7E-38AB-4A8E-B374-E1C724575A30}" type="pres">
      <dgm:prSet presAssocID="{D346F413-CE51-40FA-A61D-4D15DDF275A0}" presName="Name18" presStyleLbl="sibTrans2D1" presStyleIdx="3" presStyleCnt="4" custLinFactNeighborX="656" custLinFactNeighborY="-3809"/>
      <dgm:spPr/>
      <dgm:t>
        <a:bodyPr/>
        <a:lstStyle/>
        <a:p>
          <a:endParaRPr lang="ru-RU"/>
        </a:p>
      </dgm:t>
    </dgm:pt>
    <dgm:pt modelId="{C71DFCE6-5CCE-48A5-B0C9-842B0EDA59E0}" type="pres">
      <dgm:prSet presAssocID="{E98ADD95-1020-4A9A-B4BC-2339D7AEFD24}" presName="composite1" presStyleCnt="0"/>
      <dgm:spPr/>
    </dgm:pt>
    <dgm:pt modelId="{A07D3E33-F702-4FBA-9269-A37EB6CB41EE}" type="pres">
      <dgm:prSet presAssocID="{E98ADD95-1020-4A9A-B4BC-2339D7AEFD24}" presName="dummyNode1" presStyleLbl="node1" presStyleIdx="3" presStyleCnt="5"/>
      <dgm:spPr/>
    </dgm:pt>
    <dgm:pt modelId="{E7800FA8-290E-411A-AD28-598F70127060}" type="pres">
      <dgm:prSet presAssocID="{E98ADD95-1020-4A9A-B4BC-2339D7AEFD24}" presName="childNode1" presStyleLbl="bgAcc1" presStyleIdx="4" presStyleCnt="5" custScaleX="165646" custScaleY="158998" custLinFactNeighborX="-749" custLinFactNeighborY="-121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885C5F-1031-4D01-ADA5-99A7E19DA430}" type="pres">
      <dgm:prSet presAssocID="{E98ADD95-1020-4A9A-B4BC-2339D7AEFD24}" presName="childNode1tx" presStyleLbl="bg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8E4A98-D810-4494-A3E6-2179F054C812}" type="pres">
      <dgm:prSet presAssocID="{E98ADD95-1020-4A9A-B4BC-2339D7AEFD24}" presName="parentNode1" presStyleLbl="node1" presStyleIdx="4" presStyleCnt="5" custLinFactNeighborX="20555" custLinFactNeighborY="6960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6B4640-3B25-4070-9A64-B4230EB4A275}" type="pres">
      <dgm:prSet presAssocID="{E98ADD95-1020-4A9A-B4BC-2339D7AEFD24}" presName="connSite1" presStyleCnt="0"/>
      <dgm:spPr/>
    </dgm:pt>
  </dgm:ptLst>
  <dgm:cxnLst>
    <dgm:cxn modelId="{08893C9B-3185-4C5F-A906-AB7FFE16F4E5}" type="presOf" srcId="{38492E08-948D-4798-B725-FD3F0777FC2F}" destId="{4578F3E6-798D-44EE-9AD5-ACA7715C1C48}" srcOrd="0" destOrd="0" presId="urn:microsoft.com/office/officeart/2005/8/layout/hProcess4"/>
    <dgm:cxn modelId="{C61D2C9F-28C2-4AE5-9712-EB965E7A41FA}" type="presOf" srcId="{0B9B38B0-2A08-4FFA-AAF6-02C7E5B54D48}" destId="{9575C259-8847-46C7-8859-562EE222E3AB}" srcOrd="1" destOrd="0" presId="urn:microsoft.com/office/officeart/2005/8/layout/hProcess4"/>
    <dgm:cxn modelId="{569DCBF1-7CE6-46A5-8FE0-07C4EE9A0CA3}" type="presOf" srcId="{E38EF8A3-765C-4B6A-8B15-5E64CCE60048}" destId="{E7800FA8-290E-411A-AD28-598F70127060}" srcOrd="0" destOrd="0" presId="urn:microsoft.com/office/officeart/2005/8/layout/hProcess4"/>
    <dgm:cxn modelId="{5C402463-5DFD-40B1-8055-8B17913CB67C}" srcId="{D3C64455-96C3-4726-9628-E63FA90890AE}" destId="{4F96D8A4-3ED7-4903-8258-AF7A83B906AE}" srcOrd="0" destOrd="0" parTransId="{5428C11B-EE2E-4516-B2FC-3C1518F44169}" sibTransId="{2BC01B6B-0E8D-4513-B0B4-3A18E83B5059}"/>
    <dgm:cxn modelId="{23D1746B-A01A-41BB-B4D2-E546AFB86B68}" srcId="{071F1DEC-A1A7-451E-B875-8456B51CF3F2}" destId="{38492E08-948D-4798-B725-FD3F0777FC2F}" srcOrd="0" destOrd="0" parTransId="{76E42C18-8BA4-4834-B010-202D35EFC63E}" sibTransId="{4E3420A0-AB06-4669-85CA-D528D75B29C5}"/>
    <dgm:cxn modelId="{1F25FBFB-2769-4915-A702-A068FFF57F26}" type="presOf" srcId="{D346F413-CE51-40FA-A61D-4D15DDF275A0}" destId="{7FEEDA7E-38AB-4A8E-B374-E1C724575A30}" srcOrd="0" destOrd="0" presId="urn:microsoft.com/office/officeart/2005/8/layout/hProcess4"/>
    <dgm:cxn modelId="{F824FF64-3C0E-404D-88B6-DFE6485BA9C5}" type="presOf" srcId="{AA064341-1B9A-4E30-BB8B-CB5EA5015944}" destId="{9C7BF5F1-A989-4374-ABBF-0308703021F9}" srcOrd="0" destOrd="0" presId="urn:microsoft.com/office/officeart/2005/8/layout/hProcess4"/>
    <dgm:cxn modelId="{E570915A-D4B5-42B9-89C2-2833D032F38E}" type="presOf" srcId="{F92FDD1B-2780-46F4-8DF4-59E6D226738A}" destId="{CA7A49CE-9861-479C-A34F-9B5EC425C248}" srcOrd="0" destOrd="0" presId="urn:microsoft.com/office/officeart/2005/8/layout/hProcess4"/>
    <dgm:cxn modelId="{121DD89C-5980-4A1C-BD91-759FB53A4FE9}" type="presOf" srcId="{071F1DEC-A1A7-451E-B875-8456B51CF3F2}" destId="{46537477-EB85-4120-A202-2832E948ACA1}" srcOrd="0" destOrd="0" presId="urn:microsoft.com/office/officeart/2005/8/layout/hProcess4"/>
    <dgm:cxn modelId="{76D9F180-CDFB-4866-8FB6-4CCB5E9F5CED}" type="presOf" srcId="{E38EF8A3-765C-4B6A-8B15-5E64CCE60048}" destId="{6B885C5F-1031-4D01-ADA5-99A7E19DA430}" srcOrd="1" destOrd="0" presId="urn:microsoft.com/office/officeart/2005/8/layout/hProcess4"/>
    <dgm:cxn modelId="{B8A622B0-CC4B-4A7C-901A-4CF3BB8E39DC}" type="presOf" srcId="{5226B69A-6238-45FF-B679-83AC673A951A}" destId="{C0E44E61-C2D2-4AC8-AD30-E2AFA3E8E39D}" srcOrd="0" destOrd="0" presId="urn:microsoft.com/office/officeart/2005/8/layout/hProcess4"/>
    <dgm:cxn modelId="{84789B0D-CDD1-44F6-B7B1-5BBD2CB1DF20}" srcId="{E98ADD95-1020-4A9A-B4BC-2339D7AEFD24}" destId="{E38EF8A3-765C-4B6A-8B15-5E64CCE60048}" srcOrd="0" destOrd="0" parTransId="{8078D3DB-4738-4952-9362-113EA47E3E83}" sibTransId="{18076BC6-4C8D-4D71-9590-5464201B0F43}"/>
    <dgm:cxn modelId="{98F4DEEB-43AB-4B37-B98F-D442AF5FFD6A}" type="presOf" srcId="{F92FDD1B-2780-46F4-8DF4-59E6D226738A}" destId="{CB761C84-B5A0-4EB8-86C7-5E493EAFF2CB}" srcOrd="1" destOrd="0" presId="urn:microsoft.com/office/officeart/2005/8/layout/hProcess4"/>
    <dgm:cxn modelId="{C4BBBE4D-9408-49A1-AC87-F08BAF39446C}" type="presOf" srcId="{38492E08-948D-4798-B725-FD3F0777FC2F}" destId="{30AD12C4-91BC-4440-A2C1-51054B992267}" srcOrd="1" destOrd="0" presId="urn:microsoft.com/office/officeart/2005/8/layout/hProcess4"/>
    <dgm:cxn modelId="{1F341E0D-B390-479E-B009-4050B6EF9108}" srcId="{AA6A9A0D-AC7E-499C-82A5-2FF6E47BFCAC}" destId="{D3C64455-96C3-4726-9628-E63FA90890AE}" srcOrd="3" destOrd="0" parTransId="{B9295770-A70B-4E68-AAC5-00A6AC5744DB}" sibTransId="{D346F413-CE51-40FA-A61D-4D15DDF275A0}"/>
    <dgm:cxn modelId="{2697FCD8-F0BC-44D5-9ABC-ABBA3600CFE0}" type="presOf" srcId="{AA6A9A0D-AC7E-499C-82A5-2FF6E47BFCAC}" destId="{161A5A0D-CB50-4CF2-BF63-E865C6A9061C}" srcOrd="0" destOrd="0" presId="urn:microsoft.com/office/officeart/2005/8/layout/hProcess4"/>
    <dgm:cxn modelId="{59A3DEFB-44DB-4300-932E-FD2087FE4AA3}" srcId="{64E98F0E-1275-4391-B4EC-2F335F08799F}" destId="{F92FDD1B-2780-46F4-8DF4-59E6D226738A}" srcOrd="0" destOrd="0" parTransId="{9028EE18-D8C3-43E1-8C3E-377FED00D54C}" sibTransId="{E6B6BBB8-A3FF-483A-880B-77956DCC5836}"/>
    <dgm:cxn modelId="{4F475227-F1C8-4512-9DB2-D5497EDD5669}" srcId="{AA6A9A0D-AC7E-499C-82A5-2FF6E47BFCAC}" destId="{64E98F0E-1275-4391-B4EC-2F335F08799F}" srcOrd="1" destOrd="0" parTransId="{D1B1BF48-F3B7-405F-9425-9D7EE3AA7FE2}" sibTransId="{26D8A527-3897-4EAB-BBA1-8403B192DA19}"/>
    <dgm:cxn modelId="{316EC519-2C5D-4A89-9BD6-2438CCC5AB72}" srcId="{AA6A9A0D-AC7E-499C-82A5-2FF6E47BFCAC}" destId="{5226B69A-6238-45FF-B679-83AC673A951A}" srcOrd="2" destOrd="0" parTransId="{02C66A42-0D22-4F40-9872-40F923C01B3F}" sibTransId="{7E7C0F2E-8618-42A5-98CB-6393409679FC}"/>
    <dgm:cxn modelId="{4333C330-3655-4040-9352-7A5095644EC1}" type="presOf" srcId="{26D8A527-3897-4EAB-BBA1-8403B192DA19}" destId="{E1AECC5B-D00F-4A12-A323-9284D3460DF3}" srcOrd="0" destOrd="0" presId="urn:microsoft.com/office/officeart/2005/8/layout/hProcess4"/>
    <dgm:cxn modelId="{1C24CDE0-F9BA-44C0-99FB-010E783180F3}" type="presOf" srcId="{E98ADD95-1020-4A9A-B4BC-2339D7AEFD24}" destId="{C48E4A98-D810-4494-A3E6-2179F054C812}" srcOrd="0" destOrd="0" presId="urn:microsoft.com/office/officeart/2005/8/layout/hProcess4"/>
    <dgm:cxn modelId="{95B60E5D-0BF8-4C13-A670-C1D110492858}" srcId="{5226B69A-6238-45FF-B679-83AC673A951A}" destId="{0B9B38B0-2A08-4FFA-AAF6-02C7E5B54D48}" srcOrd="0" destOrd="0" parTransId="{E630C763-3F60-4FEE-B583-6F300B9F7037}" sibTransId="{A4B938EA-4B62-4D1F-AFE2-3AA117175B07}"/>
    <dgm:cxn modelId="{B366961C-BB97-4E13-906D-20068DFCA8FF}" type="presOf" srcId="{64E98F0E-1275-4391-B4EC-2F335F08799F}" destId="{501FD9D5-4588-4B9C-9428-44B9323AC41C}" srcOrd="0" destOrd="0" presId="urn:microsoft.com/office/officeart/2005/8/layout/hProcess4"/>
    <dgm:cxn modelId="{3227EEB0-5475-4234-9583-3C6BA1444BD1}" type="presOf" srcId="{4F96D8A4-3ED7-4903-8258-AF7A83B906AE}" destId="{9828E6D6-24C4-405C-9747-3A3985283117}" srcOrd="0" destOrd="0" presId="urn:microsoft.com/office/officeart/2005/8/layout/hProcess4"/>
    <dgm:cxn modelId="{73F232B9-9AB0-46AA-8480-238A41C0B5F8}" type="presOf" srcId="{7E7C0F2E-8618-42A5-98CB-6393409679FC}" destId="{93B64701-7191-496D-BD5C-76D73ED9ECCF}" srcOrd="0" destOrd="0" presId="urn:microsoft.com/office/officeart/2005/8/layout/hProcess4"/>
    <dgm:cxn modelId="{30F9BC6A-900A-40CA-80BF-C083B9C9E521}" srcId="{AA6A9A0D-AC7E-499C-82A5-2FF6E47BFCAC}" destId="{E98ADD95-1020-4A9A-B4BC-2339D7AEFD24}" srcOrd="4" destOrd="0" parTransId="{AC569C5F-470E-48BE-87DE-3F74479B789B}" sibTransId="{366AB8F5-E61A-4BC4-A28F-B9B074EAAEF7}"/>
    <dgm:cxn modelId="{A5BC6A7B-5969-4E74-848A-A29E3D220869}" type="presOf" srcId="{0B9B38B0-2A08-4FFA-AAF6-02C7E5B54D48}" destId="{6154658E-1F54-4306-ACB0-2DE3C855BC5A}" srcOrd="0" destOrd="0" presId="urn:microsoft.com/office/officeart/2005/8/layout/hProcess4"/>
    <dgm:cxn modelId="{1B7F7AEE-73D5-4DC2-BE9B-78B1605EB99E}" srcId="{AA6A9A0D-AC7E-499C-82A5-2FF6E47BFCAC}" destId="{071F1DEC-A1A7-451E-B875-8456B51CF3F2}" srcOrd="0" destOrd="0" parTransId="{E7EBFBA7-09F8-4306-81C0-6961D5B9F292}" sibTransId="{AA064341-1B9A-4E30-BB8B-CB5EA5015944}"/>
    <dgm:cxn modelId="{BEF0DBB3-01BC-44BB-8547-1B45D9092F9E}" type="presOf" srcId="{4F96D8A4-3ED7-4903-8258-AF7A83B906AE}" destId="{284E8905-7704-4103-9709-085CBD05EF04}" srcOrd="1" destOrd="0" presId="urn:microsoft.com/office/officeart/2005/8/layout/hProcess4"/>
    <dgm:cxn modelId="{54B648E4-0E94-4412-B638-18E722CF8145}" type="presOf" srcId="{D3C64455-96C3-4726-9628-E63FA90890AE}" destId="{5139A1CF-ADC6-4F35-967B-226D6EABC0DF}" srcOrd="0" destOrd="0" presId="urn:microsoft.com/office/officeart/2005/8/layout/hProcess4"/>
    <dgm:cxn modelId="{93F96F6A-E801-4229-9E9C-A174D3C661F0}" type="presParOf" srcId="{161A5A0D-CB50-4CF2-BF63-E865C6A9061C}" destId="{FCB60619-E084-4B22-A284-8D60D2A988FA}" srcOrd="0" destOrd="0" presId="urn:microsoft.com/office/officeart/2005/8/layout/hProcess4"/>
    <dgm:cxn modelId="{277926EF-2DAA-4973-99D2-F44E9752E5B0}" type="presParOf" srcId="{161A5A0D-CB50-4CF2-BF63-E865C6A9061C}" destId="{2B999FC8-C55A-4FB4-9553-C11BA2F15C29}" srcOrd="1" destOrd="0" presId="urn:microsoft.com/office/officeart/2005/8/layout/hProcess4"/>
    <dgm:cxn modelId="{71764019-E8B2-4A61-9010-CE845842E4AE}" type="presParOf" srcId="{161A5A0D-CB50-4CF2-BF63-E865C6A9061C}" destId="{AB812C07-470E-43FC-B18A-DAF56F3D8CEA}" srcOrd="2" destOrd="0" presId="urn:microsoft.com/office/officeart/2005/8/layout/hProcess4"/>
    <dgm:cxn modelId="{3B2BD1C9-282A-4708-BD3D-D8102FF27A28}" type="presParOf" srcId="{AB812C07-470E-43FC-B18A-DAF56F3D8CEA}" destId="{C7BD1D44-38C5-40C2-8D75-062F723B787C}" srcOrd="0" destOrd="0" presId="urn:microsoft.com/office/officeart/2005/8/layout/hProcess4"/>
    <dgm:cxn modelId="{4582870C-856D-4F6C-85B5-8B4DA20D7628}" type="presParOf" srcId="{C7BD1D44-38C5-40C2-8D75-062F723B787C}" destId="{D43B9E5D-B268-45EB-8148-B90BEB60324F}" srcOrd="0" destOrd="0" presId="urn:microsoft.com/office/officeart/2005/8/layout/hProcess4"/>
    <dgm:cxn modelId="{EECFC42B-DDDF-4FF5-827B-F52BCAB74A9B}" type="presParOf" srcId="{C7BD1D44-38C5-40C2-8D75-062F723B787C}" destId="{4578F3E6-798D-44EE-9AD5-ACA7715C1C48}" srcOrd="1" destOrd="0" presId="urn:microsoft.com/office/officeart/2005/8/layout/hProcess4"/>
    <dgm:cxn modelId="{2BBCD568-618A-472F-B6D7-177970F6A895}" type="presParOf" srcId="{C7BD1D44-38C5-40C2-8D75-062F723B787C}" destId="{30AD12C4-91BC-4440-A2C1-51054B992267}" srcOrd="2" destOrd="0" presId="urn:microsoft.com/office/officeart/2005/8/layout/hProcess4"/>
    <dgm:cxn modelId="{95503571-FF20-44A3-B75A-3CC46C1AE6F7}" type="presParOf" srcId="{C7BD1D44-38C5-40C2-8D75-062F723B787C}" destId="{46537477-EB85-4120-A202-2832E948ACA1}" srcOrd="3" destOrd="0" presId="urn:microsoft.com/office/officeart/2005/8/layout/hProcess4"/>
    <dgm:cxn modelId="{01AA3B63-C81E-4EDE-A64A-BBACF83652C8}" type="presParOf" srcId="{C7BD1D44-38C5-40C2-8D75-062F723B787C}" destId="{D3E29518-B097-4A0C-93E6-4ADB2D949CE2}" srcOrd="4" destOrd="0" presId="urn:microsoft.com/office/officeart/2005/8/layout/hProcess4"/>
    <dgm:cxn modelId="{BD7AEC4F-E3A9-42F1-91D5-EC81655905F5}" type="presParOf" srcId="{AB812C07-470E-43FC-B18A-DAF56F3D8CEA}" destId="{9C7BF5F1-A989-4374-ABBF-0308703021F9}" srcOrd="1" destOrd="0" presId="urn:microsoft.com/office/officeart/2005/8/layout/hProcess4"/>
    <dgm:cxn modelId="{9BDB407A-D9FC-4748-A6FD-640B6D604D99}" type="presParOf" srcId="{AB812C07-470E-43FC-B18A-DAF56F3D8CEA}" destId="{D17A7725-C92A-4E9E-A9D9-6F144297BC3C}" srcOrd="2" destOrd="0" presId="urn:microsoft.com/office/officeart/2005/8/layout/hProcess4"/>
    <dgm:cxn modelId="{448B1771-4013-4A3D-9E85-61021440891E}" type="presParOf" srcId="{D17A7725-C92A-4E9E-A9D9-6F144297BC3C}" destId="{915F9FA5-D2C0-4CD6-9FD9-D4B0B2F70721}" srcOrd="0" destOrd="0" presId="urn:microsoft.com/office/officeart/2005/8/layout/hProcess4"/>
    <dgm:cxn modelId="{47B14A0D-43E4-4C60-982D-D32A2A3B7F95}" type="presParOf" srcId="{D17A7725-C92A-4E9E-A9D9-6F144297BC3C}" destId="{CA7A49CE-9861-479C-A34F-9B5EC425C248}" srcOrd="1" destOrd="0" presId="urn:microsoft.com/office/officeart/2005/8/layout/hProcess4"/>
    <dgm:cxn modelId="{6F0DCF2C-3080-4C97-8658-6E97215241A1}" type="presParOf" srcId="{D17A7725-C92A-4E9E-A9D9-6F144297BC3C}" destId="{CB761C84-B5A0-4EB8-86C7-5E493EAFF2CB}" srcOrd="2" destOrd="0" presId="urn:microsoft.com/office/officeart/2005/8/layout/hProcess4"/>
    <dgm:cxn modelId="{B25369F0-9ED2-4D15-AADF-A96E8827803A}" type="presParOf" srcId="{D17A7725-C92A-4E9E-A9D9-6F144297BC3C}" destId="{501FD9D5-4588-4B9C-9428-44B9323AC41C}" srcOrd="3" destOrd="0" presId="urn:microsoft.com/office/officeart/2005/8/layout/hProcess4"/>
    <dgm:cxn modelId="{676C1C40-ADAE-4E56-A065-E28E216F550C}" type="presParOf" srcId="{D17A7725-C92A-4E9E-A9D9-6F144297BC3C}" destId="{8C1B65F9-BCCA-41B2-8BDA-832F6117897F}" srcOrd="4" destOrd="0" presId="urn:microsoft.com/office/officeart/2005/8/layout/hProcess4"/>
    <dgm:cxn modelId="{22C29742-1684-434E-BEE6-748863BCA4B4}" type="presParOf" srcId="{AB812C07-470E-43FC-B18A-DAF56F3D8CEA}" destId="{E1AECC5B-D00F-4A12-A323-9284D3460DF3}" srcOrd="3" destOrd="0" presId="urn:microsoft.com/office/officeart/2005/8/layout/hProcess4"/>
    <dgm:cxn modelId="{610857A9-C505-40B5-A7E1-7D6B018101DE}" type="presParOf" srcId="{AB812C07-470E-43FC-B18A-DAF56F3D8CEA}" destId="{0C82B96A-5243-4C01-8073-269C8E85BCBC}" srcOrd="4" destOrd="0" presId="urn:microsoft.com/office/officeart/2005/8/layout/hProcess4"/>
    <dgm:cxn modelId="{D8DD9FAF-A451-4BB1-8AB8-59B291A6869B}" type="presParOf" srcId="{0C82B96A-5243-4C01-8073-269C8E85BCBC}" destId="{2B2F80D3-BC23-4C4C-B324-6A3C2A87BB3A}" srcOrd="0" destOrd="0" presId="urn:microsoft.com/office/officeart/2005/8/layout/hProcess4"/>
    <dgm:cxn modelId="{F397858E-EC10-45C5-9139-889321F54FC0}" type="presParOf" srcId="{0C82B96A-5243-4C01-8073-269C8E85BCBC}" destId="{6154658E-1F54-4306-ACB0-2DE3C855BC5A}" srcOrd="1" destOrd="0" presId="urn:microsoft.com/office/officeart/2005/8/layout/hProcess4"/>
    <dgm:cxn modelId="{97D7E3DA-71A3-46C1-A501-5712125C9A9A}" type="presParOf" srcId="{0C82B96A-5243-4C01-8073-269C8E85BCBC}" destId="{9575C259-8847-46C7-8859-562EE222E3AB}" srcOrd="2" destOrd="0" presId="urn:microsoft.com/office/officeart/2005/8/layout/hProcess4"/>
    <dgm:cxn modelId="{69D0988A-928F-4AE8-9EC9-227AD65B0F87}" type="presParOf" srcId="{0C82B96A-5243-4C01-8073-269C8E85BCBC}" destId="{C0E44E61-C2D2-4AC8-AD30-E2AFA3E8E39D}" srcOrd="3" destOrd="0" presId="urn:microsoft.com/office/officeart/2005/8/layout/hProcess4"/>
    <dgm:cxn modelId="{3DBC2404-45A4-4FD8-9307-85751718F05C}" type="presParOf" srcId="{0C82B96A-5243-4C01-8073-269C8E85BCBC}" destId="{AFD86D36-25E8-4551-B232-CB19A5129796}" srcOrd="4" destOrd="0" presId="urn:microsoft.com/office/officeart/2005/8/layout/hProcess4"/>
    <dgm:cxn modelId="{A4595BB2-EC5E-4D5C-8C55-2F2E794781ED}" type="presParOf" srcId="{AB812C07-470E-43FC-B18A-DAF56F3D8CEA}" destId="{93B64701-7191-496D-BD5C-76D73ED9ECCF}" srcOrd="5" destOrd="0" presId="urn:microsoft.com/office/officeart/2005/8/layout/hProcess4"/>
    <dgm:cxn modelId="{E9317271-5130-4EA4-A2AA-4662A37826AD}" type="presParOf" srcId="{AB812C07-470E-43FC-B18A-DAF56F3D8CEA}" destId="{9FA97F36-6E86-41C4-B535-1DEA08FC3803}" srcOrd="6" destOrd="0" presId="urn:microsoft.com/office/officeart/2005/8/layout/hProcess4"/>
    <dgm:cxn modelId="{CFA6F6C1-1ACB-4C74-A10A-EE7DD98F5BF2}" type="presParOf" srcId="{9FA97F36-6E86-41C4-B535-1DEA08FC3803}" destId="{3A2D26AF-2E4B-44F3-B747-DD0613BF1E4F}" srcOrd="0" destOrd="0" presId="urn:microsoft.com/office/officeart/2005/8/layout/hProcess4"/>
    <dgm:cxn modelId="{57C3820B-F88D-450D-9424-37DB8CD5EF87}" type="presParOf" srcId="{9FA97F36-6E86-41C4-B535-1DEA08FC3803}" destId="{9828E6D6-24C4-405C-9747-3A3985283117}" srcOrd="1" destOrd="0" presId="urn:microsoft.com/office/officeart/2005/8/layout/hProcess4"/>
    <dgm:cxn modelId="{E716F2A6-395A-4E8F-9E69-B97CF083D146}" type="presParOf" srcId="{9FA97F36-6E86-41C4-B535-1DEA08FC3803}" destId="{284E8905-7704-4103-9709-085CBD05EF04}" srcOrd="2" destOrd="0" presId="urn:microsoft.com/office/officeart/2005/8/layout/hProcess4"/>
    <dgm:cxn modelId="{89771F02-9C0B-4402-970D-E1930644BE9D}" type="presParOf" srcId="{9FA97F36-6E86-41C4-B535-1DEA08FC3803}" destId="{5139A1CF-ADC6-4F35-967B-226D6EABC0DF}" srcOrd="3" destOrd="0" presId="urn:microsoft.com/office/officeart/2005/8/layout/hProcess4"/>
    <dgm:cxn modelId="{11C68D5C-7409-4A57-9CF4-BB0065D05D11}" type="presParOf" srcId="{9FA97F36-6E86-41C4-B535-1DEA08FC3803}" destId="{27DF35FC-011E-4097-9C14-BA38617AB41D}" srcOrd="4" destOrd="0" presId="urn:microsoft.com/office/officeart/2005/8/layout/hProcess4"/>
    <dgm:cxn modelId="{176F716D-0B81-4967-8F9E-C07DA1A33083}" type="presParOf" srcId="{AB812C07-470E-43FC-B18A-DAF56F3D8CEA}" destId="{7FEEDA7E-38AB-4A8E-B374-E1C724575A30}" srcOrd="7" destOrd="0" presId="urn:microsoft.com/office/officeart/2005/8/layout/hProcess4"/>
    <dgm:cxn modelId="{F49C27F6-71FB-4203-B9E4-0A3719FB435B}" type="presParOf" srcId="{AB812C07-470E-43FC-B18A-DAF56F3D8CEA}" destId="{C71DFCE6-5CCE-48A5-B0C9-842B0EDA59E0}" srcOrd="8" destOrd="0" presId="urn:microsoft.com/office/officeart/2005/8/layout/hProcess4"/>
    <dgm:cxn modelId="{934B6BDE-C58D-476C-89B4-14837A529DE3}" type="presParOf" srcId="{C71DFCE6-5CCE-48A5-B0C9-842B0EDA59E0}" destId="{A07D3E33-F702-4FBA-9269-A37EB6CB41EE}" srcOrd="0" destOrd="0" presId="urn:microsoft.com/office/officeart/2005/8/layout/hProcess4"/>
    <dgm:cxn modelId="{FA7E35EB-FB08-4C7B-8435-53ABFF9E5E1B}" type="presParOf" srcId="{C71DFCE6-5CCE-48A5-B0C9-842B0EDA59E0}" destId="{E7800FA8-290E-411A-AD28-598F70127060}" srcOrd="1" destOrd="0" presId="urn:microsoft.com/office/officeart/2005/8/layout/hProcess4"/>
    <dgm:cxn modelId="{DBBCF689-F562-4574-B693-50D4E6E90DE1}" type="presParOf" srcId="{C71DFCE6-5CCE-48A5-B0C9-842B0EDA59E0}" destId="{6B885C5F-1031-4D01-ADA5-99A7E19DA430}" srcOrd="2" destOrd="0" presId="urn:microsoft.com/office/officeart/2005/8/layout/hProcess4"/>
    <dgm:cxn modelId="{C91E8F35-4AE9-45A9-95EB-D62CFBCB89DA}" type="presParOf" srcId="{C71DFCE6-5CCE-48A5-B0C9-842B0EDA59E0}" destId="{C48E4A98-D810-4494-A3E6-2179F054C812}" srcOrd="3" destOrd="0" presId="urn:microsoft.com/office/officeart/2005/8/layout/hProcess4"/>
    <dgm:cxn modelId="{7FED19DE-084E-4955-869C-7607522A90B7}" type="presParOf" srcId="{C71DFCE6-5CCE-48A5-B0C9-842B0EDA59E0}" destId="{9F6B4640-3B25-4070-9A64-B4230EB4A275}" srcOrd="4" destOrd="0" presId="urn:microsoft.com/office/officeart/2005/8/layout/hProcess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D078194-78C1-4932-B439-94108F479A2E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76873B-40B0-47CE-B9A1-CF8CB91A69B1}">
      <dgm:prSet phldrT="[Текст]" custT="1"/>
      <dgm:spPr>
        <a:solidFill>
          <a:srgbClr val="009999"/>
        </a:solidFill>
      </dgm:spPr>
      <dgm:t>
        <a:bodyPr/>
        <a:lstStyle/>
        <a:p>
          <a:r>
            <a:rPr lang="ru-RU" sz="1000" b="1" dirty="0" smtClean="0">
              <a:latin typeface="Arial Narrow" panose="020B0606020202030204" pitchFamily="34" charset="0"/>
            </a:rPr>
            <a:t>2017 год –  </a:t>
          </a:r>
        </a:p>
        <a:p>
          <a:r>
            <a:rPr lang="ru-RU" sz="1000" b="1" dirty="0" smtClean="0">
              <a:latin typeface="Arial Narrow" panose="020B0606020202030204" pitchFamily="34" charset="0"/>
            </a:rPr>
            <a:t>1 268,2  </a:t>
          </a:r>
          <a:endParaRPr lang="ru-RU" sz="1000" b="1" dirty="0">
            <a:latin typeface="Arial Narrow" panose="020B0606020202030204" pitchFamily="34" charset="0"/>
          </a:endParaRPr>
        </a:p>
      </dgm:t>
    </dgm:pt>
    <dgm:pt modelId="{8C454981-153A-484C-863A-C85AD35ECB23}" type="parTrans" cxnId="{72947BDD-1CF2-43E8-873E-D9EF3EC2EC97}">
      <dgm:prSet/>
      <dgm:spPr/>
      <dgm:t>
        <a:bodyPr/>
        <a:lstStyle/>
        <a:p>
          <a:endParaRPr lang="ru-RU" sz="1000" b="1">
            <a:latin typeface="Arial Narrow" panose="020B0606020202030204" pitchFamily="34" charset="0"/>
          </a:endParaRPr>
        </a:p>
      </dgm:t>
    </dgm:pt>
    <dgm:pt modelId="{0E293345-D396-43D3-907D-1F92F7F41FFC}" type="sibTrans" cxnId="{72947BDD-1CF2-43E8-873E-D9EF3EC2EC97}">
      <dgm:prSet/>
      <dgm:spPr>
        <a:pattFill prst="smGrid">
          <a:fgClr>
            <a:srgbClr val="CC0066"/>
          </a:fgClr>
          <a:bgClr>
            <a:schemeClr val="bg1"/>
          </a:bgClr>
        </a:pattFill>
        <a:ln>
          <a:solidFill>
            <a:srgbClr val="FF3399"/>
          </a:solidFill>
        </a:ln>
      </dgm:spPr>
      <dgm:t>
        <a:bodyPr/>
        <a:lstStyle/>
        <a:p>
          <a:endParaRPr lang="ru-RU" sz="1000" b="1">
            <a:latin typeface="Arial Narrow" panose="020B0606020202030204" pitchFamily="34" charset="0"/>
          </a:endParaRPr>
        </a:p>
      </dgm:t>
    </dgm:pt>
    <dgm:pt modelId="{8EEEFC3D-738E-4DF6-A865-5831A9ACE211}">
      <dgm:prSet phldrT="[Текст]" custT="1"/>
      <dgm:spPr>
        <a:solidFill>
          <a:srgbClr val="009999"/>
        </a:solidFill>
      </dgm:spPr>
      <dgm:t>
        <a:bodyPr/>
        <a:lstStyle/>
        <a:p>
          <a:r>
            <a:rPr lang="ru-RU" sz="1000" b="1" dirty="0" smtClean="0">
              <a:latin typeface="Arial Narrow" panose="020B0606020202030204" pitchFamily="34" charset="0"/>
            </a:rPr>
            <a:t>2018 год – </a:t>
          </a:r>
        </a:p>
        <a:p>
          <a:r>
            <a:rPr lang="ru-RU" sz="1000" b="1" dirty="0" smtClean="0">
              <a:latin typeface="Arial Narrow" panose="020B0606020202030204" pitchFamily="34" charset="0"/>
            </a:rPr>
            <a:t>1 262,6 </a:t>
          </a:r>
          <a:endParaRPr lang="ru-RU" sz="1000" b="1" dirty="0">
            <a:latin typeface="Arial Narrow" panose="020B0606020202030204" pitchFamily="34" charset="0"/>
          </a:endParaRPr>
        </a:p>
      </dgm:t>
    </dgm:pt>
    <dgm:pt modelId="{8B49CB69-FB63-4013-AD25-C177B3720CF0}" type="parTrans" cxnId="{107C889E-5BBF-48AC-A953-313EAD1D405A}">
      <dgm:prSet/>
      <dgm:spPr/>
      <dgm:t>
        <a:bodyPr/>
        <a:lstStyle/>
        <a:p>
          <a:endParaRPr lang="ru-RU" sz="1000" b="1">
            <a:latin typeface="Arial Narrow" panose="020B0606020202030204" pitchFamily="34" charset="0"/>
          </a:endParaRPr>
        </a:p>
      </dgm:t>
    </dgm:pt>
    <dgm:pt modelId="{CBE6C2AF-515D-4183-BE82-C04F9F326710}" type="sibTrans" cxnId="{107C889E-5BBF-48AC-A953-313EAD1D405A}">
      <dgm:prSet/>
      <dgm:spPr/>
      <dgm:t>
        <a:bodyPr/>
        <a:lstStyle/>
        <a:p>
          <a:endParaRPr lang="ru-RU" sz="1000" b="1">
            <a:latin typeface="Arial Narrow" panose="020B0606020202030204" pitchFamily="34" charset="0"/>
          </a:endParaRPr>
        </a:p>
      </dgm:t>
    </dgm:pt>
    <dgm:pt modelId="{3576440C-5CCE-4B0F-A2F7-7F789BC5B628}">
      <dgm:prSet phldrT="[Текст]" custT="1"/>
      <dgm:spPr>
        <a:solidFill>
          <a:srgbClr val="009999"/>
        </a:solidFill>
      </dgm:spPr>
      <dgm:t>
        <a:bodyPr/>
        <a:lstStyle/>
        <a:p>
          <a:r>
            <a:rPr lang="ru-RU" sz="1000" b="1" dirty="0" smtClean="0">
              <a:latin typeface="Arial Narrow" panose="020B0606020202030204" pitchFamily="34" charset="0"/>
            </a:rPr>
            <a:t>2019 год (оценка) – </a:t>
          </a:r>
        </a:p>
        <a:p>
          <a:r>
            <a:rPr lang="ru-RU" sz="1000" b="1" dirty="0" smtClean="0">
              <a:latin typeface="Arial Narrow" panose="020B0606020202030204" pitchFamily="34" charset="0"/>
            </a:rPr>
            <a:t>1 256,5 </a:t>
          </a:r>
          <a:endParaRPr lang="ru-RU" sz="1000" b="1" dirty="0">
            <a:latin typeface="Arial Narrow" panose="020B0606020202030204" pitchFamily="34" charset="0"/>
          </a:endParaRPr>
        </a:p>
      </dgm:t>
    </dgm:pt>
    <dgm:pt modelId="{C08F1F49-F916-4E78-B399-A9E73D376522}" type="parTrans" cxnId="{308D6AC3-E7D4-49F8-B118-A1C0ED2095CB}">
      <dgm:prSet/>
      <dgm:spPr/>
      <dgm:t>
        <a:bodyPr/>
        <a:lstStyle/>
        <a:p>
          <a:endParaRPr lang="ru-RU" sz="1000" b="1">
            <a:latin typeface="Arial Narrow" panose="020B0606020202030204" pitchFamily="34" charset="0"/>
          </a:endParaRPr>
        </a:p>
      </dgm:t>
    </dgm:pt>
    <dgm:pt modelId="{9E07A18C-0659-4B68-A87E-EB788F2A2C90}" type="sibTrans" cxnId="{308D6AC3-E7D4-49F8-B118-A1C0ED2095CB}">
      <dgm:prSet/>
      <dgm:spPr/>
      <dgm:t>
        <a:bodyPr/>
        <a:lstStyle/>
        <a:p>
          <a:endParaRPr lang="ru-RU" sz="1000" b="1">
            <a:latin typeface="Arial Narrow" panose="020B0606020202030204" pitchFamily="34" charset="0"/>
          </a:endParaRPr>
        </a:p>
      </dgm:t>
    </dgm:pt>
    <dgm:pt modelId="{1DF36030-1E11-4A6B-8D70-1B22638CDE53}">
      <dgm:prSet phldrT="[Текст]" custT="1"/>
      <dgm:spPr>
        <a:solidFill>
          <a:srgbClr val="009999"/>
        </a:solidFill>
      </dgm:spPr>
      <dgm:t>
        <a:bodyPr/>
        <a:lstStyle/>
        <a:p>
          <a:r>
            <a:rPr lang="ru-RU" sz="1000" b="1" dirty="0" smtClean="0">
              <a:latin typeface="Arial Narrow" panose="020B0606020202030204" pitchFamily="34" charset="0"/>
            </a:rPr>
            <a:t>2020 год (прогноз) – </a:t>
          </a:r>
        </a:p>
        <a:p>
          <a:r>
            <a:rPr lang="ru-RU" sz="1000" b="1" dirty="0" smtClean="0">
              <a:latin typeface="Arial Narrow" panose="020B0606020202030204" pitchFamily="34" charset="0"/>
            </a:rPr>
            <a:t>1 251,5 </a:t>
          </a:r>
          <a:endParaRPr lang="ru-RU" sz="1000" b="1" dirty="0">
            <a:latin typeface="Arial Narrow" panose="020B0606020202030204" pitchFamily="34" charset="0"/>
          </a:endParaRPr>
        </a:p>
      </dgm:t>
    </dgm:pt>
    <dgm:pt modelId="{D5828E98-045F-426D-B089-4A11BEABBECC}" type="parTrans" cxnId="{C907B254-ADE6-4B63-A09E-8FA6842D0CB4}">
      <dgm:prSet/>
      <dgm:spPr/>
      <dgm:t>
        <a:bodyPr/>
        <a:lstStyle/>
        <a:p>
          <a:endParaRPr lang="ru-RU" sz="1000" b="1">
            <a:latin typeface="Arial Narrow" panose="020B0606020202030204" pitchFamily="34" charset="0"/>
          </a:endParaRPr>
        </a:p>
      </dgm:t>
    </dgm:pt>
    <dgm:pt modelId="{DEE4219A-AFEF-4DC1-A02D-F04D342663C4}" type="sibTrans" cxnId="{C907B254-ADE6-4B63-A09E-8FA6842D0CB4}">
      <dgm:prSet/>
      <dgm:spPr/>
      <dgm:t>
        <a:bodyPr/>
        <a:lstStyle/>
        <a:p>
          <a:endParaRPr lang="ru-RU" sz="1000" b="1">
            <a:latin typeface="Arial Narrow" panose="020B0606020202030204" pitchFamily="34" charset="0"/>
          </a:endParaRPr>
        </a:p>
      </dgm:t>
    </dgm:pt>
    <dgm:pt modelId="{FBBDEB94-42E1-4CA0-A2FF-179E02553869}">
      <dgm:prSet phldrT="[Текст]" custT="1"/>
      <dgm:spPr>
        <a:solidFill>
          <a:srgbClr val="009999"/>
        </a:solidFill>
      </dgm:spPr>
      <dgm:t>
        <a:bodyPr/>
        <a:lstStyle/>
        <a:p>
          <a:r>
            <a:rPr lang="ru-RU" sz="1000" b="1" dirty="0" smtClean="0">
              <a:latin typeface="Arial Narrow" panose="020B0606020202030204" pitchFamily="34" charset="0"/>
            </a:rPr>
            <a:t>2021 год (прогноз) – </a:t>
          </a:r>
        </a:p>
        <a:p>
          <a:r>
            <a:rPr lang="ru-RU" sz="1000" b="1" dirty="0" smtClean="0">
              <a:latin typeface="Arial Narrow" panose="020B0606020202030204" pitchFamily="34" charset="0"/>
            </a:rPr>
            <a:t>1 246,6 </a:t>
          </a:r>
          <a:endParaRPr lang="ru-RU" sz="1000" b="1" dirty="0">
            <a:latin typeface="Arial Narrow" panose="020B0606020202030204" pitchFamily="34" charset="0"/>
          </a:endParaRPr>
        </a:p>
      </dgm:t>
    </dgm:pt>
    <dgm:pt modelId="{7D5184B7-DE95-4F02-B559-AB06EB29C037}" type="parTrans" cxnId="{4C67439E-0614-4D40-9EA5-1EA9E8EAD6C7}">
      <dgm:prSet/>
      <dgm:spPr/>
      <dgm:t>
        <a:bodyPr/>
        <a:lstStyle/>
        <a:p>
          <a:endParaRPr lang="ru-RU" sz="1000" b="1">
            <a:latin typeface="Arial Narrow" panose="020B0606020202030204" pitchFamily="34" charset="0"/>
          </a:endParaRPr>
        </a:p>
      </dgm:t>
    </dgm:pt>
    <dgm:pt modelId="{9BEE58FD-C5B4-4CB8-A182-1BD4E72E6878}" type="sibTrans" cxnId="{4C67439E-0614-4D40-9EA5-1EA9E8EAD6C7}">
      <dgm:prSet/>
      <dgm:spPr/>
      <dgm:t>
        <a:bodyPr/>
        <a:lstStyle/>
        <a:p>
          <a:endParaRPr lang="ru-RU" sz="1000" b="1">
            <a:latin typeface="Arial Narrow" panose="020B0606020202030204" pitchFamily="34" charset="0"/>
          </a:endParaRPr>
        </a:p>
      </dgm:t>
    </dgm:pt>
    <dgm:pt modelId="{13B57258-9C9D-43DD-BC78-803DF4BEBFF4}">
      <dgm:prSet custT="1"/>
      <dgm:spPr>
        <a:solidFill>
          <a:srgbClr val="009999"/>
        </a:solidFill>
      </dgm:spPr>
      <dgm:t>
        <a:bodyPr/>
        <a:lstStyle/>
        <a:p>
          <a:r>
            <a:rPr lang="ru-RU" sz="1000" b="1" dirty="0" smtClean="0">
              <a:latin typeface="Arial Narrow" panose="020B0606020202030204" pitchFamily="34" charset="0"/>
            </a:rPr>
            <a:t>2022 год (прогноз) – 1 241,5</a:t>
          </a:r>
          <a:endParaRPr lang="ru-RU" sz="1000" b="1" dirty="0">
            <a:latin typeface="Arial Narrow" panose="020B0606020202030204" pitchFamily="34" charset="0"/>
          </a:endParaRPr>
        </a:p>
      </dgm:t>
    </dgm:pt>
    <dgm:pt modelId="{67A43976-A8E0-4820-A5A6-7E9A9C6EB733}" type="parTrans" cxnId="{E6320309-2331-4556-B065-6B0F9E50F063}">
      <dgm:prSet/>
      <dgm:spPr/>
      <dgm:t>
        <a:bodyPr/>
        <a:lstStyle/>
        <a:p>
          <a:endParaRPr lang="ru-RU" sz="1000" b="1">
            <a:latin typeface="Arial Narrow" panose="020B0606020202030204" pitchFamily="34" charset="0"/>
          </a:endParaRPr>
        </a:p>
      </dgm:t>
    </dgm:pt>
    <dgm:pt modelId="{1C6AF9B8-0426-4E24-8AFD-7C9D9AA1B229}" type="sibTrans" cxnId="{E6320309-2331-4556-B065-6B0F9E50F063}">
      <dgm:prSet/>
      <dgm:spPr/>
      <dgm:t>
        <a:bodyPr/>
        <a:lstStyle/>
        <a:p>
          <a:endParaRPr lang="ru-RU" sz="1000" b="1">
            <a:latin typeface="Arial Narrow" panose="020B0606020202030204" pitchFamily="34" charset="0"/>
          </a:endParaRPr>
        </a:p>
      </dgm:t>
    </dgm:pt>
    <dgm:pt modelId="{CCBC83B2-0BD6-40FD-80D2-B74D44C717BB}" type="pres">
      <dgm:prSet presAssocID="{BD078194-78C1-4932-B439-94108F479A2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805558-DE1B-4969-8C37-0712AE7D73BE}" type="pres">
      <dgm:prSet presAssocID="{BD078194-78C1-4932-B439-94108F479A2E}" presName="cycle" presStyleCnt="0"/>
      <dgm:spPr/>
    </dgm:pt>
    <dgm:pt modelId="{65A1CEEC-E44E-43CF-9A4C-68EBA8285929}" type="pres">
      <dgm:prSet presAssocID="{6776873B-40B0-47CE-B9A1-CF8CB91A69B1}" presName="nodeFirstNode" presStyleLbl="node1" presStyleIdx="0" presStyleCnt="6" custRadScaleRad="105695" custRadScaleInc="1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E90C17-452C-4F9A-AC9F-1CB9F9EDF8B3}" type="pres">
      <dgm:prSet presAssocID="{0E293345-D396-43D3-907D-1F92F7F41FFC}" presName="sibTransFirstNode" presStyleLbl="bgShp" presStyleIdx="0" presStyleCnt="1" custAng="10605845"/>
      <dgm:spPr/>
      <dgm:t>
        <a:bodyPr/>
        <a:lstStyle/>
        <a:p>
          <a:endParaRPr lang="ru-RU"/>
        </a:p>
      </dgm:t>
    </dgm:pt>
    <dgm:pt modelId="{966ABC37-BD09-4691-9168-912D7FD378A0}" type="pres">
      <dgm:prSet presAssocID="{8EEEFC3D-738E-4DF6-A865-5831A9ACE211}" presName="nodeFollowingNodes" presStyleLbl="node1" presStyleIdx="1" presStyleCnt="6" custRadScaleRad="112833" custRadScaleInc="6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DA68DD-32B1-4634-93F1-E40BA016519E}" type="pres">
      <dgm:prSet presAssocID="{3576440C-5CCE-4B0F-A2F7-7F789BC5B628}" presName="nodeFollowingNodes" presStyleLbl="node1" presStyleIdx="2" presStyleCnt="6" custScaleY="136783" custRadScaleRad="112578" custRadScaleInc="-95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682563-8E50-4838-81B3-9C63BC93C107}" type="pres">
      <dgm:prSet presAssocID="{1DF36030-1E11-4A6B-8D70-1B22638CDE53}" presName="nodeFollowingNodes" presStyleLbl="node1" presStyleIdx="3" presStyleCnt="6" custScaleY="1281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ABE811-B82C-46DE-856A-F60CC779AF03}" type="pres">
      <dgm:prSet presAssocID="{FBBDEB94-42E1-4CA0-A2FF-179E02553869}" presName="nodeFollowingNodes" presStyleLbl="node1" presStyleIdx="4" presStyleCnt="6" custScaleY="122733" custRadScaleRad="97034" custRadScaleInc="72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3035FB-E8F0-4672-9BC8-2C27F669E95C}" type="pres">
      <dgm:prSet presAssocID="{13B57258-9C9D-43DD-BC78-803DF4BEBFF4}" presName="nodeFollowingNodes" presStyleLbl="node1" presStyleIdx="5" presStyleCnt="6" custScaleY="142038" custRadScaleRad="104170" custRadScaleInc="-16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67439E-0614-4D40-9EA5-1EA9E8EAD6C7}" srcId="{BD078194-78C1-4932-B439-94108F479A2E}" destId="{FBBDEB94-42E1-4CA0-A2FF-179E02553869}" srcOrd="4" destOrd="0" parTransId="{7D5184B7-DE95-4F02-B559-AB06EB29C037}" sibTransId="{9BEE58FD-C5B4-4CB8-A182-1BD4E72E6878}"/>
    <dgm:cxn modelId="{957F87B8-7601-4AB1-B10C-E525D83FB25B}" type="presOf" srcId="{1DF36030-1E11-4A6B-8D70-1B22638CDE53}" destId="{E9682563-8E50-4838-81B3-9C63BC93C107}" srcOrd="0" destOrd="0" presId="urn:microsoft.com/office/officeart/2005/8/layout/cycle3"/>
    <dgm:cxn modelId="{47E90E6F-C7C5-4BAA-A92F-ADEEAD63A2D1}" type="presOf" srcId="{6776873B-40B0-47CE-B9A1-CF8CB91A69B1}" destId="{65A1CEEC-E44E-43CF-9A4C-68EBA8285929}" srcOrd="0" destOrd="0" presId="urn:microsoft.com/office/officeart/2005/8/layout/cycle3"/>
    <dgm:cxn modelId="{EB64E770-EF07-44E2-BF82-369729F75B80}" type="presOf" srcId="{13B57258-9C9D-43DD-BC78-803DF4BEBFF4}" destId="{4A3035FB-E8F0-4672-9BC8-2C27F669E95C}" srcOrd="0" destOrd="0" presId="urn:microsoft.com/office/officeart/2005/8/layout/cycle3"/>
    <dgm:cxn modelId="{B8FE0CF3-79D8-44CC-A97C-F8061157D2EF}" type="presOf" srcId="{3576440C-5CCE-4B0F-A2F7-7F789BC5B628}" destId="{E8DA68DD-32B1-4634-93F1-E40BA016519E}" srcOrd="0" destOrd="0" presId="urn:microsoft.com/office/officeart/2005/8/layout/cycle3"/>
    <dgm:cxn modelId="{208ABDE9-097C-4F2B-ACC9-DD4BBA3844B9}" type="presOf" srcId="{0E293345-D396-43D3-907D-1F92F7F41FFC}" destId="{F5E90C17-452C-4F9A-AC9F-1CB9F9EDF8B3}" srcOrd="0" destOrd="0" presId="urn:microsoft.com/office/officeart/2005/8/layout/cycle3"/>
    <dgm:cxn modelId="{BAC3766F-F32A-4A16-8154-A73990015D2B}" type="presOf" srcId="{8EEEFC3D-738E-4DF6-A865-5831A9ACE211}" destId="{966ABC37-BD09-4691-9168-912D7FD378A0}" srcOrd="0" destOrd="0" presId="urn:microsoft.com/office/officeart/2005/8/layout/cycle3"/>
    <dgm:cxn modelId="{308D6AC3-E7D4-49F8-B118-A1C0ED2095CB}" srcId="{BD078194-78C1-4932-B439-94108F479A2E}" destId="{3576440C-5CCE-4B0F-A2F7-7F789BC5B628}" srcOrd="2" destOrd="0" parTransId="{C08F1F49-F916-4E78-B399-A9E73D376522}" sibTransId="{9E07A18C-0659-4B68-A87E-EB788F2A2C90}"/>
    <dgm:cxn modelId="{C560566C-7777-4709-A03F-C1074C7A23F8}" type="presOf" srcId="{BD078194-78C1-4932-B439-94108F479A2E}" destId="{CCBC83B2-0BD6-40FD-80D2-B74D44C717BB}" srcOrd="0" destOrd="0" presId="urn:microsoft.com/office/officeart/2005/8/layout/cycle3"/>
    <dgm:cxn modelId="{107C889E-5BBF-48AC-A953-313EAD1D405A}" srcId="{BD078194-78C1-4932-B439-94108F479A2E}" destId="{8EEEFC3D-738E-4DF6-A865-5831A9ACE211}" srcOrd="1" destOrd="0" parTransId="{8B49CB69-FB63-4013-AD25-C177B3720CF0}" sibTransId="{CBE6C2AF-515D-4183-BE82-C04F9F326710}"/>
    <dgm:cxn modelId="{B5B379C5-97EC-424E-ACEF-5E97D9866CB3}" type="presOf" srcId="{FBBDEB94-42E1-4CA0-A2FF-179E02553869}" destId="{69ABE811-B82C-46DE-856A-F60CC779AF03}" srcOrd="0" destOrd="0" presId="urn:microsoft.com/office/officeart/2005/8/layout/cycle3"/>
    <dgm:cxn modelId="{E6320309-2331-4556-B065-6B0F9E50F063}" srcId="{BD078194-78C1-4932-B439-94108F479A2E}" destId="{13B57258-9C9D-43DD-BC78-803DF4BEBFF4}" srcOrd="5" destOrd="0" parTransId="{67A43976-A8E0-4820-A5A6-7E9A9C6EB733}" sibTransId="{1C6AF9B8-0426-4E24-8AFD-7C9D9AA1B229}"/>
    <dgm:cxn modelId="{C907B254-ADE6-4B63-A09E-8FA6842D0CB4}" srcId="{BD078194-78C1-4932-B439-94108F479A2E}" destId="{1DF36030-1E11-4A6B-8D70-1B22638CDE53}" srcOrd="3" destOrd="0" parTransId="{D5828E98-045F-426D-B089-4A11BEABBECC}" sibTransId="{DEE4219A-AFEF-4DC1-A02D-F04D342663C4}"/>
    <dgm:cxn modelId="{72947BDD-1CF2-43E8-873E-D9EF3EC2EC97}" srcId="{BD078194-78C1-4932-B439-94108F479A2E}" destId="{6776873B-40B0-47CE-B9A1-CF8CB91A69B1}" srcOrd="0" destOrd="0" parTransId="{8C454981-153A-484C-863A-C85AD35ECB23}" sibTransId="{0E293345-D396-43D3-907D-1F92F7F41FFC}"/>
    <dgm:cxn modelId="{D1695F18-9EA9-47DE-A326-55EC406263A6}" type="presParOf" srcId="{CCBC83B2-0BD6-40FD-80D2-B74D44C717BB}" destId="{B9805558-DE1B-4969-8C37-0712AE7D73BE}" srcOrd="0" destOrd="0" presId="urn:microsoft.com/office/officeart/2005/8/layout/cycle3"/>
    <dgm:cxn modelId="{20ED1CD4-55E2-4E28-8F87-2FC2CD830DE7}" type="presParOf" srcId="{B9805558-DE1B-4969-8C37-0712AE7D73BE}" destId="{65A1CEEC-E44E-43CF-9A4C-68EBA8285929}" srcOrd="0" destOrd="0" presId="urn:microsoft.com/office/officeart/2005/8/layout/cycle3"/>
    <dgm:cxn modelId="{CAA04CC0-41D4-4A50-A884-0577F3B699CB}" type="presParOf" srcId="{B9805558-DE1B-4969-8C37-0712AE7D73BE}" destId="{F5E90C17-452C-4F9A-AC9F-1CB9F9EDF8B3}" srcOrd="1" destOrd="0" presId="urn:microsoft.com/office/officeart/2005/8/layout/cycle3"/>
    <dgm:cxn modelId="{7393E4FC-032B-45F9-BA71-AE915C10809D}" type="presParOf" srcId="{B9805558-DE1B-4969-8C37-0712AE7D73BE}" destId="{966ABC37-BD09-4691-9168-912D7FD378A0}" srcOrd="2" destOrd="0" presId="urn:microsoft.com/office/officeart/2005/8/layout/cycle3"/>
    <dgm:cxn modelId="{8C171F34-B455-4A1E-B0FC-987810A77761}" type="presParOf" srcId="{B9805558-DE1B-4969-8C37-0712AE7D73BE}" destId="{E8DA68DD-32B1-4634-93F1-E40BA016519E}" srcOrd="3" destOrd="0" presId="urn:microsoft.com/office/officeart/2005/8/layout/cycle3"/>
    <dgm:cxn modelId="{D548290A-0508-4937-B9C3-0C8125EC142B}" type="presParOf" srcId="{B9805558-DE1B-4969-8C37-0712AE7D73BE}" destId="{E9682563-8E50-4838-81B3-9C63BC93C107}" srcOrd="4" destOrd="0" presId="urn:microsoft.com/office/officeart/2005/8/layout/cycle3"/>
    <dgm:cxn modelId="{6B98509F-7E76-4D19-B621-03F81B1156C0}" type="presParOf" srcId="{B9805558-DE1B-4969-8C37-0712AE7D73BE}" destId="{69ABE811-B82C-46DE-856A-F60CC779AF03}" srcOrd="5" destOrd="0" presId="urn:microsoft.com/office/officeart/2005/8/layout/cycle3"/>
    <dgm:cxn modelId="{DB63BD84-9D0A-4778-867E-29D4AC8FBD8B}" type="presParOf" srcId="{B9805558-DE1B-4969-8C37-0712AE7D73BE}" destId="{4A3035FB-E8F0-4672-9BC8-2C27F669E95C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C73BC84-9B88-4694-92C7-CEF34266493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7D094A-391A-4AF1-91A9-A5905381C31D}">
      <dgm:prSet phldrT="[Текст]" custT="1"/>
      <dgm:spPr>
        <a:xfrm>
          <a:off x="295232" y="20656"/>
          <a:ext cx="4133259" cy="767520"/>
        </a:xfrm>
        <a:prstGeom prst="roundRect">
          <a:avLst/>
        </a:prstGeom>
        <a:solidFill>
          <a:srgbClr val="9999FF"/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1200" b="1" dirty="0" smtClean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ПОСТАНОВЛЕНИЕ ПРАВИТЕЛЬСТВА ОБЛАСТИ </a:t>
          </a:r>
        </a:p>
        <a:p>
          <a:r>
            <a:rPr lang="ru-RU" sz="1200" b="1" dirty="0" smtClean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ОТ 18.03.2020 № 215-П</a:t>
          </a:r>
          <a:endParaRPr lang="ru-RU" sz="1200" b="1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6ED7C060-43F1-471D-873E-68CD746ECF51}" type="parTrans" cxnId="{2271124A-7600-458B-8456-C000692B7362}">
      <dgm:prSet/>
      <dgm:spPr/>
      <dgm:t>
        <a:bodyPr/>
        <a:lstStyle/>
        <a:p>
          <a:endParaRPr lang="ru-RU"/>
        </a:p>
      </dgm:t>
    </dgm:pt>
    <dgm:pt modelId="{963BE797-1B1D-4BD6-A1AB-3874D9831FB1}" type="sibTrans" cxnId="{2271124A-7600-458B-8456-C000692B7362}">
      <dgm:prSet/>
      <dgm:spPr/>
      <dgm:t>
        <a:bodyPr/>
        <a:lstStyle/>
        <a:p>
          <a:endParaRPr lang="ru-RU"/>
        </a:p>
      </dgm:t>
    </dgm:pt>
    <dgm:pt modelId="{F20E418B-D40D-4D3C-92B4-BA1810B0C96F}">
      <dgm:prSet phldrT="[Текст]" custT="1"/>
      <dgm:spPr>
        <a:xfrm>
          <a:off x="0" y="404416"/>
          <a:ext cx="5904655" cy="1167075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2225" cap="flat" cmpd="sng" algn="ctr">
          <a:solidFill>
            <a:srgbClr val="9966FF"/>
          </a:solidFill>
          <a:prstDash val="solid"/>
        </a:ln>
        <a:effectLst/>
      </dgm:spPr>
      <dgm:t>
        <a:bodyPr/>
        <a:lstStyle/>
        <a:p>
          <a:pPr algn="just"/>
          <a:r>
            <a:rPr lang="ru-RU" sz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Перечень мер по реализации соглашения с Министерством финансов Российской Федерации</a:t>
          </a:r>
          <a:endParaRPr lang="ru-RU" sz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7361A068-DD8A-464E-BBEC-000AF269B9D4}" type="parTrans" cxnId="{3CA4985B-C571-408F-B97D-4AC62047DA35}">
      <dgm:prSet/>
      <dgm:spPr/>
      <dgm:t>
        <a:bodyPr/>
        <a:lstStyle/>
        <a:p>
          <a:endParaRPr lang="ru-RU"/>
        </a:p>
      </dgm:t>
    </dgm:pt>
    <dgm:pt modelId="{43DE8050-98A4-4DDE-AFBC-728D0C4C12BE}" type="sibTrans" cxnId="{3CA4985B-C571-408F-B97D-4AC62047DA35}">
      <dgm:prSet/>
      <dgm:spPr/>
      <dgm:t>
        <a:bodyPr/>
        <a:lstStyle/>
        <a:p>
          <a:endParaRPr lang="ru-RU"/>
        </a:p>
      </dgm:t>
    </dgm:pt>
    <dgm:pt modelId="{D66AEC3F-C875-45BC-B90A-A03D2530FB60}">
      <dgm:prSet phldrT="[Текст]" custT="1"/>
      <dgm:spPr>
        <a:xfrm>
          <a:off x="295232" y="1711891"/>
          <a:ext cx="4133259" cy="767520"/>
        </a:xfrm>
        <a:prstGeom prst="roundRect">
          <a:avLst/>
        </a:prstGeom>
        <a:solidFill>
          <a:srgbClr val="9999FF"/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1200" b="1" dirty="0" smtClean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ПОСТАНОВЛЕНИЕ ПРАВИТЕЛЬСТВА ОБЛАСТИ </a:t>
          </a:r>
        </a:p>
        <a:p>
          <a:r>
            <a:rPr lang="ru-RU" sz="1200" b="1" dirty="0" smtClean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ОТ 10.04.2020 № 308-П</a:t>
          </a:r>
          <a:endParaRPr lang="ru-RU" sz="1200" b="1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B981C5E7-8525-413F-8F0C-3716996A17DC}" type="parTrans" cxnId="{0911F84B-9CAB-4974-B2FC-E4D41DBC1501}">
      <dgm:prSet/>
      <dgm:spPr/>
      <dgm:t>
        <a:bodyPr/>
        <a:lstStyle/>
        <a:p>
          <a:endParaRPr lang="ru-RU"/>
        </a:p>
      </dgm:t>
    </dgm:pt>
    <dgm:pt modelId="{E1935908-92F7-4A8E-8A6D-2BE8835D150E}" type="sibTrans" cxnId="{0911F84B-9CAB-4974-B2FC-E4D41DBC1501}">
      <dgm:prSet/>
      <dgm:spPr/>
      <dgm:t>
        <a:bodyPr/>
        <a:lstStyle/>
        <a:p>
          <a:endParaRPr lang="ru-RU"/>
        </a:p>
      </dgm:t>
    </dgm:pt>
    <dgm:pt modelId="{83314A21-8355-4B15-9479-4FD8444000ED}">
      <dgm:prSet phldrT="[Текст]" custT="1"/>
      <dgm:spPr>
        <a:xfrm>
          <a:off x="0" y="2095651"/>
          <a:ext cx="5904655" cy="15561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2225" cap="flat" cmpd="sng" algn="ctr">
          <a:solidFill>
            <a:srgbClr val="9966FF"/>
          </a:solidFill>
          <a:prstDash val="solid"/>
        </a:ln>
        <a:effectLst/>
      </dgm:spPr>
      <dgm:t>
        <a:bodyPr/>
        <a:lstStyle/>
        <a:p>
          <a:pPr algn="just"/>
          <a:r>
            <a:rPr lang="ru-RU" sz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План мероприятий по оздоровлению государственных финансов Ярославской области на 2020 - 2024 годы</a:t>
          </a:r>
          <a:endParaRPr lang="ru-RU" sz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6B0C2718-8F10-4EF1-811C-9998505983BC}" type="parTrans" cxnId="{57ADB3F3-2413-4A1F-AB32-01EB55F52508}">
      <dgm:prSet/>
      <dgm:spPr/>
      <dgm:t>
        <a:bodyPr/>
        <a:lstStyle/>
        <a:p>
          <a:endParaRPr lang="ru-RU"/>
        </a:p>
      </dgm:t>
    </dgm:pt>
    <dgm:pt modelId="{107E53FD-5785-4F91-A703-6621D3A03460}" type="sibTrans" cxnId="{57ADB3F3-2413-4A1F-AB32-01EB55F52508}">
      <dgm:prSet/>
      <dgm:spPr/>
      <dgm:t>
        <a:bodyPr/>
        <a:lstStyle/>
        <a:p>
          <a:endParaRPr lang="ru-RU"/>
        </a:p>
      </dgm:t>
    </dgm:pt>
    <dgm:pt modelId="{4E7DF47A-0A5D-4899-930C-2DC7FEE067F8}">
      <dgm:prSet phldrT="[Текст]" custT="1"/>
      <dgm:spPr>
        <a:xfrm>
          <a:off x="0" y="2095651"/>
          <a:ext cx="5904655" cy="15561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2225" cap="flat" cmpd="sng" algn="ctr">
          <a:solidFill>
            <a:srgbClr val="9966FF"/>
          </a:solidFill>
          <a:prstDash val="solid"/>
        </a:ln>
        <a:effectLst/>
      </dgm:spPr>
      <dgm:t>
        <a:bodyPr/>
        <a:lstStyle/>
        <a:p>
          <a:pPr algn="just"/>
          <a:r>
            <a:rPr lang="ru-RU" sz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План мероприятий по сокращению государственного долга Ярославской области на 2020 - 2024 годы</a:t>
          </a:r>
          <a:endParaRPr lang="ru-RU" sz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EF717D09-63D6-4277-BAF0-B67B5E1E3671}" type="parTrans" cxnId="{83BFB6FF-774E-4A2D-A9B9-981CB8A99ED5}">
      <dgm:prSet/>
      <dgm:spPr/>
      <dgm:t>
        <a:bodyPr/>
        <a:lstStyle/>
        <a:p>
          <a:endParaRPr lang="ru-RU"/>
        </a:p>
      </dgm:t>
    </dgm:pt>
    <dgm:pt modelId="{2065B0BB-82CF-41C6-9E5E-B2BBFCE63FAE}" type="sibTrans" cxnId="{83BFB6FF-774E-4A2D-A9B9-981CB8A99ED5}">
      <dgm:prSet/>
      <dgm:spPr/>
      <dgm:t>
        <a:bodyPr/>
        <a:lstStyle/>
        <a:p>
          <a:endParaRPr lang="ru-RU"/>
        </a:p>
      </dgm:t>
    </dgm:pt>
    <dgm:pt modelId="{0959E528-1752-4575-A83F-A21006015656}">
      <dgm:prSet phldrT="[Текст]" custT="1"/>
      <dgm:spPr>
        <a:xfrm>
          <a:off x="0" y="404416"/>
          <a:ext cx="5904655" cy="1167075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2225" cap="flat" cmpd="sng" algn="ctr">
          <a:solidFill>
            <a:srgbClr val="9966FF"/>
          </a:solidFill>
          <a:prstDash val="solid"/>
        </a:ln>
        <a:effectLst/>
      </dgm:spPr>
      <dgm:t>
        <a:bodyPr/>
        <a:lstStyle/>
        <a:p>
          <a:pPr algn="just"/>
          <a:endParaRPr lang="ru-RU" sz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1585194A-6C2D-4E01-8F91-639FA6F4A8D1}" type="parTrans" cxnId="{4B20DC66-5098-4C57-8A70-B448592A1DDB}">
      <dgm:prSet/>
      <dgm:spPr/>
      <dgm:t>
        <a:bodyPr/>
        <a:lstStyle/>
        <a:p>
          <a:endParaRPr lang="ru-RU"/>
        </a:p>
      </dgm:t>
    </dgm:pt>
    <dgm:pt modelId="{4807A8AC-2E43-4F15-98E7-E502D191477F}" type="sibTrans" cxnId="{4B20DC66-5098-4C57-8A70-B448592A1DDB}">
      <dgm:prSet/>
      <dgm:spPr/>
      <dgm:t>
        <a:bodyPr/>
        <a:lstStyle/>
        <a:p>
          <a:endParaRPr lang="ru-RU"/>
        </a:p>
      </dgm:t>
    </dgm:pt>
    <dgm:pt modelId="{079DFCF2-4AF7-4B65-8683-D394AD8B34B9}">
      <dgm:prSet phldrT="[Текст]" custT="1"/>
      <dgm:spPr>
        <a:xfrm>
          <a:off x="0" y="2095651"/>
          <a:ext cx="5904655" cy="15561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2225" cap="flat" cmpd="sng" algn="ctr">
          <a:solidFill>
            <a:srgbClr val="9966FF"/>
          </a:solidFill>
          <a:prstDash val="solid"/>
        </a:ln>
        <a:effectLst/>
      </dgm:spPr>
      <dgm:t>
        <a:bodyPr/>
        <a:lstStyle/>
        <a:p>
          <a:pPr algn="just"/>
          <a:endParaRPr lang="ru-RU" sz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498FB7D8-3C59-4A35-B7EB-3DA0864446BA}" type="parTrans" cxnId="{A4E4EAA2-15CF-48FC-82C7-E2C8C3177481}">
      <dgm:prSet/>
      <dgm:spPr/>
      <dgm:t>
        <a:bodyPr/>
        <a:lstStyle/>
        <a:p>
          <a:endParaRPr lang="ru-RU"/>
        </a:p>
      </dgm:t>
    </dgm:pt>
    <dgm:pt modelId="{E218A075-DA38-4159-B055-AE8FBF79F2D5}" type="sibTrans" cxnId="{A4E4EAA2-15CF-48FC-82C7-E2C8C3177481}">
      <dgm:prSet/>
      <dgm:spPr/>
      <dgm:t>
        <a:bodyPr/>
        <a:lstStyle/>
        <a:p>
          <a:endParaRPr lang="ru-RU"/>
        </a:p>
      </dgm:t>
    </dgm:pt>
    <dgm:pt modelId="{70AD85C4-5D00-43CB-AA1C-322A934609BB}" type="pres">
      <dgm:prSet presAssocID="{CC73BC84-9B88-4694-92C7-CEF34266493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51944F-58EA-4188-917B-97E0C9F68AFD}" type="pres">
      <dgm:prSet presAssocID="{E47D094A-391A-4AF1-91A9-A5905381C31D}" presName="parentLin" presStyleCnt="0"/>
      <dgm:spPr/>
    </dgm:pt>
    <dgm:pt modelId="{34291979-F799-467A-9A51-6D069C13CA3C}" type="pres">
      <dgm:prSet presAssocID="{E47D094A-391A-4AF1-91A9-A5905381C31D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107F0E13-245A-40BD-92D2-94DBA0F09157}" type="pres">
      <dgm:prSet presAssocID="{E47D094A-391A-4AF1-91A9-A5905381C31D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3C31A4-76DE-46CD-9A81-FCF675F8D2FC}" type="pres">
      <dgm:prSet presAssocID="{E47D094A-391A-4AF1-91A9-A5905381C31D}" presName="negativeSpace" presStyleCnt="0"/>
      <dgm:spPr/>
    </dgm:pt>
    <dgm:pt modelId="{A16379CE-45F1-41B1-B542-8A5BCD14C679}" type="pres">
      <dgm:prSet presAssocID="{E47D094A-391A-4AF1-91A9-A5905381C31D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A020F4-D0BD-4897-BD80-867E7A0C762B}" type="pres">
      <dgm:prSet presAssocID="{963BE797-1B1D-4BD6-A1AB-3874D9831FB1}" presName="spaceBetweenRectangles" presStyleCnt="0"/>
      <dgm:spPr/>
    </dgm:pt>
    <dgm:pt modelId="{249CD14A-16F2-4A44-BA8B-D2402062AE1D}" type="pres">
      <dgm:prSet presAssocID="{D66AEC3F-C875-45BC-B90A-A03D2530FB60}" presName="parentLin" presStyleCnt="0"/>
      <dgm:spPr/>
    </dgm:pt>
    <dgm:pt modelId="{F9DB3B43-E34A-4FFA-89E0-A37A66D2B05B}" type="pres">
      <dgm:prSet presAssocID="{D66AEC3F-C875-45BC-B90A-A03D2530FB60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EC0EA4F0-9643-4146-BA0E-49EE86076A06}" type="pres">
      <dgm:prSet presAssocID="{D66AEC3F-C875-45BC-B90A-A03D2530FB6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4839EC-7ADB-4385-9996-5CA7DB3D0A5D}" type="pres">
      <dgm:prSet presAssocID="{D66AEC3F-C875-45BC-B90A-A03D2530FB60}" presName="negativeSpace" presStyleCnt="0"/>
      <dgm:spPr/>
    </dgm:pt>
    <dgm:pt modelId="{09B4FD1B-2D0B-4FA3-B9DD-D51F2F5346B7}" type="pres">
      <dgm:prSet presAssocID="{D66AEC3F-C875-45BC-B90A-A03D2530FB60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E4EAA2-15CF-48FC-82C7-E2C8C3177481}" srcId="{D66AEC3F-C875-45BC-B90A-A03D2530FB60}" destId="{079DFCF2-4AF7-4B65-8683-D394AD8B34B9}" srcOrd="1" destOrd="0" parTransId="{498FB7D8-3C59-4A35-B7EB-3DA0864446BA}" sibTransId="{E218A075-DA38-4159-B055-AE8FBF79F2D5}"/>
    <dgm:cxn modelId="{2A00B7CB-63C9-4F17-B3B6-33987622D5EB}" type="presOf" srcId="{E47D094A-391A-4AF1-91A9-A5905381C31D}" destId="{34291979-F799-467A-9A51-6D069C13CA3C}" srcOrd="0" destOrd="0" presId="urn:microsoft.com/office/officeart/2005/8/layout/list1"/>
    <dgm:cxn modelId="{154E550D-8EFF-4E7A-A196-9F20565CCA35}" type="presOf" srcId="{D66AEC3F-C875-45BC-B90A-A03D2530FB60}" destId="{F9DB3B43-E34A-4FFA-89E0-A37A66D2B05B}" srcOrd="0" destOrd="0" presId="urn:microsoft.com/office/officeart/2005/8/layout/list1"/>
    <dgm:cxn modelId="{D8B090C3-3843-48EC-AEBE-D5C5767656AF}" type="presOf" srcId="{D66AEC3F-C875-45BC-B90A-A03D2530FB60}" destId="{EC0EA4F0-9643-4146-BA0E-49EE86076A06}" srcOrd="1" destOrd="0" presId="urn:microsoft.com/office/officeart/2005/8/layout/list1"/>
    <dgm:cxn modelId="{3CA4985B-C571-408F-B97D-4AC62047DA35}" srcId="{E47D094A-391A-4AF1-91A9-A5905381C31D}" destId="{F20E418B-D40D-4D3C-92B4-BA1810B0C96F}" srcOrd="0" destOrd="0" parTransId="{7361A068-DD8A-464E-BBEC-000AF269B9D4}" sibTransId="{43DE8050-98A4-4DDE-AFBC-728D0C4C12BE}"/>
    <dgm:cxn modelId="{8F33FFBD-603E-4EB2-9B0C-FBB08DFD408E}" type="presOf" srcId="{F20E418B-D40D-4D3C-92B4-BA1810B0C96F}" destId="{A16379CE-45F1-41B1-B542-8A5BCD14C679}" srcOrd="0" destOrd="0" presId="urn:microsoft.com/office/officeart/2005/8/layout/list1"/>
    <dgm:cxn modelId="{D2D57E22-967C-4213-956A-9A078EBE147E}" type="presOf" srcId="{4E7DF47A-0A5D-4899-930C-2DC7FEE067F8}" destId="{09B4FD1B-2D0B-4FA3-B9DD-D51F2F5346B7}" srcOrd="0" destOrd="2" presId="urn:microsoft.com/office/officeart/2005/8/layout/list1"/>
    <dgm:cxn modelId="{2271124A-7600-458B-8456-C000692B7362}" srcId="{CC73BC84-9B88-4694-92C7-CEF342664938}" destId="{E47D094A-391A-4AF1-91A9-A5905381C31D}" srcOrd="0" destOrd="0" parTransId="{6ED7C060-43F1-471D-873E-68CD746ECF51}" sibTransId="{963BE797-1B1D-4BD6-A1AB-3874D9831FB1}"/>
    <dgm:cxn modelId="{3D8D9AA8-F0DB-4B1F-926B-BBE9417F46AF}" type="presOf" srcId="{83314A21-8355-4B15-9479-4FD8444000ED}" destId="{09B4FD1B-2D0B-4FA3-B9DD-D51F2F5346B7}" srcOrd="0" destOrd="0" presId="urn:microsoft.com/office/officeart/2005/8/layout/list1"/>
    <dgm:cxn modelId="{0911F84B-9CAB-4974-B2FC-E4D41DBC1501}" srcId="{CC73BC84-9B88-4694-92C7-CEF342664938}" destId="{D66AEC3F-C875-45BC-B90A-A03D2530FB60}" srcOrd="1" destOrd="0" parTransId="{B981C5E7-8525-413F-8F0C-3716996A17DC}" sibTransId="{E1935908-92F7-4A8E-8A6D-2BE8835D150E}"/>
    <dgm:cxn modelId="{A03B79F7-F59D-4B98-AF67-E04C557E3AB2}" type="presOf" srcId="{E47D094A-391A-4AF1-91A9-A5905381C31D}" destId="{107F0E13-245A-40BD-92D2-94DBA0F09157}" srcOrd="1" destOrd="0" presId="urn:microsoft.com/office/officeart/2005/8/layout/list1"/>
    <dgm:cxn modelId="{80ED17A2-4972-49C1-A5F7-4721B48C5586}" type="presOf" srcId="{0959E528-1752-4575-A83F-A21006015656}" destId="{A16379CE-45F1-41B1-B542-8A5BCD14C679}" srcOrd="0" destOrd="1" presId="urn:microsoft.com/office/officeart/2005/8/layout/list1"/>
    <dgm:cxn modelId="{A7C34623-151B-4BB1-9159-300D2BEE086B}" type="presOf" srcId="{079DFCF2-4AF7-4B65-8683-D394AD8B34B9}" destId="{09B4FD1B-2D0B-4FA3-B9DD-D51F2F5346B7}" srcOrd="0" destOrd="1" presId="urn:microsoft.com/office/officeart/2005/8/layout/list1"/>
    <dgm:cxn modelId="{4B20DC66-5098-4C57-8A70-B448592A1DDB}" srcId="{E47D094A-391A-4AF1-91A9-A5905381C31D}" destId="{0959E528-1752-4575-A83F-A21006015656}" srcOrd="1" destOrd="0" parTransId="{1585194A-6C2D-4E01-8F91-639FA6F4A8D1}" sibTransId="{4807A8AC-2E43-4F15-98E7-E502D191477F}"/>
    <dgm:cxn modelId="{B2AAE1F6-E381-4596-8133-2FBF28CA8195}" type="presOf" srcId="{CC73BC84-9B88-4694-92C7-CEF342664938}" destId="{70AD85C4-5D00-43CB-AA1C-322A934609BB}" srcOrd="0" destOrd="0" presId="urn:microsoft.com/office/officeart/2005/8/layout/list1"/>
    <dgm:cxn modelId="{57ADB3F3-2413-4A1F-AB32-01EB55F52508}" srcId="{D66AEC3F-C875-45BC-B90A-A03D2530FB60}" destId="{83314A21-8355-4B15-9479-4FD8444000ED}" srcOrd="0" destOrd="0" parTransId="{6B0C2718-8F10-4EF1-811C-9998505983BC}" sibTransId="{107E53FD-5785-4F91-A703-6621D3A03460}"/>
    <dgm:cxn modelId="{83BFB6FF-774E-4A2D-A9B9-981CB8A99ED5}" srcId="{D66AEC3F-C875-45BC-B90A-A03D2530FB60}" destId="{4E7DF47A-0A5D-4899-930C-2DC7FEE067F8}" srcOrd="2" destOrd="0" parTransId="{EF717D09-63D6-4277-BAF0-B67B5E1E3671}" sibTransId="{2065B0BB-82CF-41C6-9E5E-B2BBFCE63FAE}"/>
    <dgm:cxn modelId="{0EEF20F5-09E3-42BF-A1AD-9470A59DA45E}" type="presParOf" srcId="{70AD85C4-5D00-43CB-AA1C-322A934609BB}" destId="{A851944F-58EA-4188-917B-97E0C9F68AFD}" srcOrd="0" destOrd="0" presId="urn:microsoft.com/office/officeart/2005/8/layout/list1"/>
    <dgm:cxn modelId="{AD759B94-371E-4190-98B5-93266CCA824C}" type="presParOf" srcId="{A851944F-58EA-4188-917B-97E0C9F68AFD}" destId="{34291979-F799-467A-9A51-6D069C13CA3C}" srcOrd="0" destOrd="0" presId="urn:microsoft.com/office/officeart/2005/8/layout/list1"/>
    <dgm:cxn modelId="{1DC15A9D-4E31-4437-BD58-0769B89974BF}" type="presParOf" srcId="{A851944F-58EA-4188-917B-97E0C9F68AFD}" destId="{107F0E13-245A-40BD-92D2-94DBA0F09157}" srcOrd="1" destOrd="0" presId="urn:microsoft.com/office/officeart/2005/8/layout/list1"/>
    <dgm:cxn modelId="{1D6007E6-40FB-47A4-87AD-A6BCCCABC119}" type="presParOf" srcId="{70AD85C4-5D00-43CB-AA1C-322A934609BB}" destId="{1B3C31A4-76DE-46CD-9A81-FCF675F8D2FC}" srcOrd="1" destOrd="0" presId="urn:microsoft.com/office/officeart/2005/8/layout/list1"/>
    <dgm:cxn modelId="{6BD237B9-A17B-448C-A8D0-37740C52E890}" type="presParOf" srcId="{70AD85C4-5D00-43CB-AA1C-322A934609BB}" destId="{A16379CE-45F1-41B1-B542-8A5BCD14C679}" srcOrd="2" destOrd="0" presId="urn:microsoft.com/office/officeart/2005/8/layout/list1"/>
    <dgm:cxn modelId="{6832D13E-D226-45F7-A4A4-E17FA6D063F5}" type="presParOf" srcId="{70AD85C4-5D00-43CB-AA1C-322A934609BB}" destId="{78A020F4-D0BD-4897-BD80-867E7A0C762B}" srcOrd="3" destOrd="0" presId="urn:microsoft.com/office/officeart/2005/8/layout/list1"/>
    <dgm:cxn modelId="{5B67AC71-59F6-4A17-99B0-B98F3D704717}" type="presParOf" srcId="{70AD85C4-5D00-43CB-AA1C-322A934609BB}" destId="{249CD14A-16F2-4A44-BA8B-D2402062AE1D}" srcOrd="4" destOrd="0" presId="urn:microsoft.com/office/officeart/2005/8/layout/list1"/>
    <dgm:cxn modelId="{55EE5C9F-E70B-45F8-A3A4-452664DA6D65}" type="presParOf" srcId="{249CD14A-16F2-4A44-BA8B-D2402062AE1D}" destId="{F9DB3B43-E34A-4FFA-89E0-A37A66D2B05B}" srcOrd="0" destOrd="0" presId="urn:microsoft.com/office/officeart/2005/8/layout/list1"/>
    <dgm:cxn modelId="{78CD4D33-BF33-4C82-9F5C-4B7B7D4A171D}" type="presParOf" srcId="{249CD14A-16F2-4A44-BA8B-D2402062AE1D}" destId="{EC0EA4F0-9643-4146-BA0E-49EE86076A06}" srcOrd="1" destOrd="0" presId="urn:microsoft.com/office/officeart/2005/8/layout/list1"/>
    <dgm:cxn modelId="{E5B2A1DB-BDF9-4238-9CCC-A38B681FA77D}" type="presParOf" srcId="{70AD85C4-5D00-43CB-AA1C-322A934609BB}" destId="{094839EC-7ADB-4385-9996-5CA7DB3D0A5D}" srcOrd="5" destOrd="0" presId="urn:microsoft.com/office/officeart/2005/8/layout/list1"/>
    <dgm:cxn modelId="{F89065E4-7BB2-4DB4-B79E-D30B56E60DDA}" type="presParOf" srcId="{70AD85C4-5D00-43CB-AA1C-322A934609BB}" destId="{09B4FD1B-2D0B-4FA3-B9DD-D51F2F5346B7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C265169-060A-4223-BA3C-EE832B89613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E5F9AB-EFF9-481D-BB80-B0535EE6F558}">
      <dgm:prSet phldrT="[Текст]" custT="1"/>
      <dgm:spPr>
        <a:xfrm>
          <a:off x="0" y="0"/>
          <a:ext cx="2808312" cy="518400"/>
        </a:xfrm>
        <a:solidFill>
          <a:srgbClr val="A2EAE8">
            <a:alpha val="82745"/>
          </a:srgbClr>
        </a:solidFill>
        <a:ln w="12700" cap="flat" cmpd="sng" algn="ctr">
          <a:solidFill>
            <a:srgbClr val="1EB8C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ГП по направлению  «Социальная сфера» - 46 490,7 млн. </a:t>
          </a:r>
          <a:r>
            <a:rPr lang="ru-RU" sz="1200" b="1" i="1" dirty="0" smtClean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руб.</a:t>
          </a:r>
          <a:endParaRPr lang="ru-RU" sz="1200" b="1" i="1" dirty="0">
            <a:solidFill>
              <a:schemeClr val="tx1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9F90AE75-AFB1-4E92-80DE-B657E41A2AB1}" type="parTrans" cxnId="{49F704CB-7C2F-4464-AF76-F9DCBDBA99E4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DDD8DB-A2EA-4075-9E91-FA251B68A2F4}" type="sibTrans" cxnId="{49F704CB-7C2F-4464-AF76-F9DCBDBA99E4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C511AC-CC53-4BC8-9D28-42A9EB25B218}">
      <dgm:prSet phldrT="[Текст]" custT="1"/>
      <dgm:spPr>
        <a:xfrm>
          <a:off x="0" y="520604"/>
          <a:ext cx="2808312" cy="2717550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i="0" u="none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здравоохранения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DA2EC4F0-D7DB-4FE3-A1B7-E0BF0315FE04}" type="parTrans" cxnId="{BA123EE0-BFF8-4F14-96A5-502E68714C8D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7CF6BE-94F1-4986-A6E2-5C6964A73308}" type="sibTrans" cxnId="{BA123EE0-BFF8-4F14-96A5-502E68714C8D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3D10A7-A4E8-48E9-B003-1FC0AF5BF9AE}">
      <dgm:prSet custT="1"/>
      <dgm:spPr>
        <a:xfrm>
          <a:off x="0" y="520604"/>
          <a:ext cx="2808312" cy="2717550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i="0" u="none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образования и молодежная политика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B1981911-5C31-4DE0-92D6-C4D3C0EB486C}" type="parTrans" cxnId="{3705CBCC-EF6D-402F-9996-2FA7F8755768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6C8BF3-95AB-4C95-88D0-ED79D9935A56}" type="sibTrans" cxnId="{3705CBCC-EF6D-402F-9996-2FA7F8755768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0E7695-2415-4931-8810-8646E8BDB5A3}">
      <dgm:prSet custT="1"/>
      <dgm:spPr>
        <a:xfrm>
          <a:off x="0" y="520604"/>
          <a:ext cx="2808312" cy="2717550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i="0" u="none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Социальная поддержка населения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71644AA0-29A7-4C5A-967B-841AF43C15CA}" type="parTrans" cxnId="{D639D619-CAF9-4840-8724-36F15AA1CDBC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5EC7B6-E235-487D-AE3C-076FE3E0A71C}" type="sibTrans" cxnId="{D639D619-CAF9-4840-8724-36F15AA1CDBC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DC26C6-CF58-49FD-A29A-B5F8DEB6B7B8}">
      <dgm:prSet custT="1"/>
      <dgm:spPr>
        <a:xfrm>
          <a:off x="0" y="520604"/>
          <a:ext cx="2808312" cy="2717550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i="0" u="none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Доступная среда в Ярославской области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F2A257A0-A888-4386-BB8A-F26CE6506136}" type="parTrans" cxnId="{09256236-8DF8-4EC0-AAC6-B4803FD40AB3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779DE1-1A9F-463B-B4EE-83360814AA83}" type="sibTrans" cxnId="{09256236-8DF8-4EC0-AAC6-B4803FD40AB3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5D8D2A-6AC3-4B61-A349-D492646A83A9}">
      <dgm:prSet custT="1"/>
      <dgm:spPr>
        <a:xfrm>
          <a:off x="0" y="520604"/>
          <a:ext cx="2808312" cy="2717550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i="0" u="none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Обеспечение доступным и комфортным жильем 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1B1A1EDA-0494-44A0-A9CD-83A5CBF34BB2}" type="parTrans" cxnId="{52032AF3-73CB-403C-94E0-78F95BE93C0B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106127-329E-41FD-BBA1-6AA8ED65C3A1}" type="sibTrans" cxnId="{52032AF3-73CB-403C-94E0-78F95BE93C0B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8FEC3A-5166-4624-9FF5-0C69B98C3FEF}">
      <dgm:prSet custT="1"/>
      <dgm:spPr>
        <a:xfrm>
          <a:off x="0" y="520604"/>
          <a:ext cx="2808312" cy="2717550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i="0" u="none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Содействие занятости населения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19FEDFB0-30D0-467C-A8CF-BC9C0B055B97}" type="parTrans" cxnId="{75B8C2EC-9831-4EAE-A44C-433D7E47258A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32307D-BD78-4380-AC80-DC7BC3CE0FDC}" type="sibTrans" cxnId="{75B8C2EC-9831-4EAE-A44C-433D7E47258A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54E4C1-055C-4E6A-B21E-5834F709A40A}">
      <dgm:prSet custT="1"/>
      <dgm:spPr>
        <a:xfrm>
          <a:off x="0" y="520604"/>
          <a:ext cx="2808312" cy="2717550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i="0" u="none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Обеспечение общественного порядка и противодействие преступности на территории Ярославской области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9C8CDE90-42CE-4834-BDD6-B0061C6B3038}" type="parTrans" cxnId="{13BD3259-291E-4C03-B4B8-BCA64FF497AA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B9E59B5-956C-4888-8E16-B6299AB4CC2A}" type="sibTrans" cxnId="{13BD3259-291E-4C03-B4B8-BCA64FF497AA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39F6A8-6E48-44E4-904A-B94EA28C1FFD}">
      <dgm:prSet custT="1"/>
      <dgm:spPr>
        <a:xfrm>
          <a:off x="0" y="520604"/>
          <a:ext cx="2808312" cy="2717550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i="0" u="none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Защита населения и территории Ярославской области от чрезвычайных ситуаций, обеспечение пожарной безопасности и безопасности людей на водных объектах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10E7A8A4-8039-4EE8-8788-190A5390E837}" type="parTrans" cxnId="{CDA8C33B-3A05-4C2E-BE05-5F45722293EC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EF2854-AD1B-4413-B86F-77819974EF78}" type="sibTrans" cxnId="{CDA8C33B-3A05-4C2E-BE05-5F45722293EC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23DA69-EDC6-4A42-9A93-2825FA2419FC}">
      <dgm:prSet custT="1"/>
      <dgm:spPr>
        <a:xfrm>
          <a:off x="0" y="520604"/>
          <a:ext cx="2808312" cy="2717550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i="0" u="none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культуры и туризма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25014297-50B0-4C93-A6D5-F775BE62271D}" type="parTrans" cxnId="{0B4B042C-1B6D-4E84-8590-A5EB8E13E5D1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9B04C3-E735-4975-A84F-1791835EA898}" type="sibTrans" cxnId="{0B4B042C-1B6D-4E84-8590-A5EB8E13E5D1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9A7429-245E-409D-B63A-9D5E3F7F4EDC}">
      <dgm:prSet custT="1"/>
      <dgm:spPr>
        <a:xfrm>
          <a:off x="0" y="520604"/>
          <a:ext cx="2808312" cy="2717550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физической культуры и спорта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EEF53C1B-9EC8-489D-9EFE-FAFD92E4C0B5}" type="parTrans" cxnId="{65D63808-9E02-47B3-873B-FCB61FA83E94}">
      <dgm:prSet/>
      <dgm:spPr/>
      <dgm:t>
        <a:bodyPr/>
        <a:lstStyle/>
        <a:p>
          <a:endParaRPr lang="ru-RU"/>
        </a:p>
      </dgm:t>
    </dgm:pt>
    <dgm:pt modelId="{6C00F5E8-181B-4CE0-8BCC-4B9655DBEB04}" type="sibTrans" cxnId="{65D63808-9E02-47B3-873B-FCB61FA83E94}">
      <dgm:prSet/>
      <dgm:spPr/>
      <dgm:t>
        <a:bodyPr/>
        <a:lstStyle/>
        <a:p>
          <a:endParaRPr lang="ru-RU"/>
        </a:p>
      </dgm:t>
    </dgm:pt>
    <dgm:pt modelId="{384FE733-DFAD-4896-9483-B3314796DA10}" type="pres">
      <dgm:prSet presAssocID="{CC265169-060A-4223-BA3C-EE832B89613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55290F-CEB4-4A35-8E3E-5C044BF5DBE4}" type="pres">
      <dgm:prSet presAssocID="{C6E5F9AB-EFF9-481D-BB80-B0535EE6F558}" presName="composite" presStyleCnt="0"/>
      <dgm:spPr/>
    </dgm:pt>
    <dgm:pt modelId="{EAE37F5B-F4F9-4616-ADE0-26B9EC5A643A}" type="pres">
      <dgm:prSet presAssocID="{C6E5F9AB-EFF9-481D-BB80-B0535EE6F558}" presName="parTx" presStyleLbl="alignNode1" presStyleIdx="0" presStyleCnt="1" custScaleY="100000" custLinFactNeighborY="-158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EBFF074-F9D7-43F6-9514-9435A3CCE347}" type="pres">
      <dgm:prSet presAssocID="{C6E5F9AB-EFF9-481D-BB80-B0535EE6F558}" presName="desTx" presStyleLbl="alignAccFollowNode1" presStyleIdx="0" presStyleCnt="1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6B7D06F3-2F3B-432D-9A8D-6B72CB5DA4F5}" type="presOf" srcId="{8E5D8D2A-6AC3-4B61-A349-D492646A83A9}" destId="{EEBFF074-F9D7-43F6-9514-9435A3CCE347}" srcOrd="0" destOrd="4" presId="urn:microsoft.com/office/officeart/2005/8/layout/hList1"/>
    <dgm:cxn modelId="{D639D619-CAF9-4840-8724-36F15AA1CDBC}" srcId="{C6E5F9AB-EFF9-481D-BB80-B0535EE6F558}" destId="{390E7695-2415-4931-8810-8646E8BDB5A3}" srcOrd="2" destOrd="0" parTransId="{71644AA0-29A7-4C5A-967B-841AF43C15CA}" sibTransId="{445EC7B6-E235-487D-AE3C-076FE3E0A71C}"/>
    <dgm:cxn modelId="{5E570FBC-A7ED-4FCE-B118-B6D0E886610C}" type="presOf" srcId="{E33D10A7-A4E8-48E9-B003-1FC0AF5BF9AE}" destId="{EEBFF074-F9D7-43F6-9514-9435A3CCE347}" srcOrd="0" destOrd="1" presId="urn:microsoft.com/office/officeart/2005/8/layout/hList1"/>
    <dgm:cxn modelId="{EC13AA3A-DDE3-4713-8148-E94A1A0EE4CF}" type="presOf" srcId="{CC265169-060A-4223-BA3C-EE832B896137}" destId="{384FE733-DFAD-4896-9483-B3314796DA10}" srcOrd="0" destOrd="0" presId="urn:microsoft.com/office/officeart/2005/8/layout/hList1"/>
    <dgm:cxn modelId="{197C8F2F-CCF2-4113-A4CA-82E6FB9AFC44}" type="presOf" srcId="{A8C511AC-CC53-4BC8-9D28-42A9EB25B218}" destId="{EEBFF074-F9D7-43F6-9514-9435A3CCE347}" srcOrd="0" destOrd="0" presId="urn:microsoft.com/office/officeart/2005/8/layout/hList1"/>
    <dgm:cxn modelId="{2E9C6C92-6F79-4F79-A0F8-9F08C0491FED}" type="presOf" srcId="{C6E5F9AB-EFF9-481D-BB80-B0535EE6F558}" destId="{EAE37F5B-F4F9-4616-ADE0-26B9EC5A643A}" srcOrd="0" destOrd="0" presId="urn:microsoft.com/office/officeart/2005/8/layout/hList1"/>
    <dgm:cxn modelId="{0CA766A2-B789-4629-BE86-728AD26A7A28}" type="presOf" srcId="{679A7429-245E-409D-B63A-9D5E3F7F4EDC}" destId="{EEBFF074-F9D7-43F6-9514-9435A3CCE347}" srcOrd="0" destOrd="9" presId="urn:microsoft.com/office/officeart/2005/8/layout/hList1"/>
    <dgm:cxn modelId="{BF4E9C26-8308-4C69-BAAA-4B31A6AB3B5E}" type="presOf" srcId="{0D8FEC3A-5166-4624-9FF5-0C69B98C3FEF}" destId="{EEBFF074-F9D7-43F6-9514-9435A3CCE347}" srcOrd="0" destOrd="5" presId="urn:microsoft.com/office/officeart/2005/8/layout/hList1"/>
    <dgm:cxn modelId="{BA123EE0-BFF8-4F14-96A5-502E68714C8D}" srcId="{C6E5F9AB-EFF9-481D-BB80-B0535EE6F558}" destId="{A8C511AC-CC53-4BC8-9D28-42A9EB25B218}" srcOrd="0" destOrd="0" parTransId="{DA2EC4F0-D7DB-4FE3-A1B7-E0BF0315FE04}" sibTransId="{F37CF6BE-94F1-4986-A6E2-5C6964A73308}"/>
    <dgm:cxn modelId="{09256236-8DF8-4EC0-AAC6-B4803FD40AB3}" srcId="{C6E5F9AB-EFF9-481D-BB80-B0535EE6F558}" destId="{ACDC26C6-CF58-49FD-A29A-B5F8DEB6B7B8}" srcOrd="3" destOrd="0" parTransId="{F2A257A0-A888-4386-BB8A-F26CE6506136}" sibTransId="{62779DE1-1A9F-463B-B4EE-83360814AA83}"/>
    <dgm:cxn modelId="{3705CBCC-EF6D-402F-9996-2FA7F8755768}" srcId="{C6E5F9AB-EFF9-481D-BB80-B0535EE6F558}" destId="{E33D10A7-A4E8-48E9-B003-1FC0AF5BF9AE}" srcOrd="1" destOrd="0" parTransId="{B1981911-5C31-4DE0-92D6-C4D3C0EB486C}" sibTransId="{B26C8BF3-95AB-4C95-88D0-ED79D9935A56}"/>
    <dgm:cxn modelId="{2EB1F838-3D7B-4647-8F2A-F3117FB84E16}" type="presOf" srcId="{6923DA69-EDC6-4A42-9A93-2825FA2419FC}" destId="{EEBFF074-F9D7-43F6-9514-9435A3CCE347}" srcOrd="0" destOrd="8" presId="urn:microsoft.com/office/officeart/2005/8/layout/hList1"/>
    <dgm:cxn modelId="{28CD7E27-1C9C-40BF-9A60-7B3F5016A061}" type="presOf" srcId="{ACDC26C6-CF58-49FD-A29A-B5F8DEB6B7B8}" destId="{EEBFF074-F9D7-43F6-9514-9435A3CCE347}" srcOrd="0" destOrd="3" presId="urn:microsoft.com/office/officeart/2005/8/layout/hList1"/>
    <dgm:cxn modelId="{65D63808-9E02-47B3-873B-FCB61FA83E94}" srcId="{C6E5F9AB-EFF9-481D-BB80-B0535EE6F558}" destId="{679A7429-245E-409D-B63A-9D5E3F7F4EDC}" srcOrd="9" destOrd="0" parTransId="{EEF53C1B-9EC8-489D-9EFE-FAFD92E4C0B5}" sibTransId="{6C00F5E8-181B-4CE0-8BCC-4B9655DBEB04}"/>
    <dgm:cxn modelId="{4ED3969A-FB5B-4135-B88C-D214BA355F83}" type="presOf" srcId="{3554E4C1-055C-4E6A-B21E-5834F709A40A}" destId="{EEBFF074-F9D7-43F6-9514-9435A3CCE347}" srcOrd="0" destOrd="6" presId="urn:microsoft.com/office/officeart/2005/8/layout/hList1"/>
    <dgm:cxn modelId="{52032AF3-73CB-403C-94E0-78F95BE93C0B}" srcId="{C6E5F9AB-EFF9-481D-BB80-B0535EE6F558}" destId="{8E5D8D2A-6AC3-4B61-A349-D492646A83A9}" srcOrd="4" destOrd="0" parTransId="{1B1A1EDA-0494-44A0-A9CD-83A5CBF34BB2}" sibTransId="{BC106127-329E-41FD-BBA1-6AA8ED65C3A1}"/>
    <dgm:cxn modelId="{0B4B042C-1B6D-4E84-8590-A5EB8E13E5D1}" srcId="{C6E5F9AB-EFF9-481D-BB80-B0535EE6F558}" destId="{6923DA69-EDC6-4A42-9A93-2825FA2419FC}" srcOrd="8" destOrd="0" parTransId="{25014297-50B0-4C93-A6D5-F775BE62271D}" sibTransId="{479B04C3-E735-4975-A84F-1791835EA898}"/>
    <dgm:cxn modelId="{13BD3259-291E-4C03-B4B8-BCA64FF497AA}" srcId="{C6E5F9AB-EFF9-481D-BB80-B0535EE6F558}" destId="{3554E4C1-055C-4E6A-B21E-5834F709A40A}" srcOrd="6" destOrd="0" parTransId="{9C8CDE90-42CE-4834-BDD6-B0061C6B3038}" sibTransId="{FB9E59B5-956C-4888-8E16-B6299AB4CC2A}"/>
    <dgm:cxn modelId="{CDA8C33B-3A05-4C2E-BE05-5F45722293EC}" srcId="{C6E5F9AB-EFF9-481D-BB80-B0535EE6F558}" destId="{6539F6A8-6E48-44E4-904A-B94EA28C1FFD}" srcOrd="7" destOrd="0" parTransId="{10E7A8A4-8039-4EE8-8788-190A5390E837}" sibTransId="{B2EF2854-AD1B-4413-B86F-77819974EF78}"/>
    <dgm:cxn modelId="{75B8C2EC-9831-4EAE-A44C-433D7E47258A}" srcId="{C6E5F9AB-EFF9-481D-BB80-B0535EE6F558}" destId="{0D8FEC3A-5166-4624-9FF5-0C69B98C3FEF}" srcOrd="5" destOrd="0" parTransId="{19FEDFB0-30D0-467C-A8CF-BC9C0B055B97}" sibTransId="{7232307D-BD78-4380-AC80-DC7BC3CE0FDC}"/>
    <dgm:cxn modelId="{9DEADD70-4741-4268-91FB-3327E650E4F5}" type="presOf" srcId="{390E7695-2415-4931-8810-8646E8BDB5A3}" destId="{EEBFF074-F9D7-43F6-9514-9435A3CCE347}" srcOrd="0" destOrd="2" presId="urn:microsoft.com/office/officeart/2005/8/layout/hList1"/>
    <dgm:cxn modelId="{6C13A7D7-C5F8-442B-A843-3FA6F489B1E0}" type="presOf" srcId="{6539F6A8-6E48-44E4-904A-B94EA28C1FFD}" destId="{EEBFF074-F9D7-43F6-9514-9435A3CCE347}" srcOrd="0" destOrd="7" presId="urn:microsoft.com/office/officeart/2005/8/layout/hList1"/>
    <dgm:cxn modelId="{49F704CB-7C2F-4464-AF76-F9DCBDBA99E4}" srcId="{CC265169-060A-4223-BA3C-EE832B896137}" destId="{C6E5F9AB-EFF9-481D-BB80-B0535EE6F558}" srcOrd="0" destOrd="0" parTransId="{9F90AE75-AFB1-4E92-80DE-B657E41A2AB1}" sibTransId="{37DDD8DB-A2EA-4075-9E91-FA251B68A2F4}"/>
    <dgm:cxn modelId="{B0711E09-D9BE-49D5-838C-9DF3CA86EE4C}" type="presParOf" srcId="{384FE733-DFAD-4896-9483-B3314796DA10}" destId="{C455290F-CEB4-4A35-8E3E-5C044BF5DBE4}" srcOrd="0" destOrd="0" presId="urn:microsoft.com/office/officeart/2005/8/layout/hList1"/>
    <dgm:cxn modelId="{36C36C32-5EDB-4AA1-9A58-41FB2CA841BC}" type="presParOf" srcId="{C455290F-CEB4-4A35-8E3E-5C044BF5DBE4}" destId="{EAE37F5B-F4F9-4616-ADE0-26B9EC5A643A}" srcOrd="0" destOrd="0" presId="urn:microsoft.com/office/officeart/2005/8/layout/hList1"/>
    <dgm:cxn modelId="{74BC5B11-2EC9-4CF8-A9AB-928E1D63B953}" type="presParOf" srcId="{C455290F-CEB4-4A35-8E3E-5C044BF5DBE4}" destId="{EEBFF074-F9D7-43F6-9514-9435A3CCE347}" srcOrd="1" destOrd="0" presId="urn:microsoft.com/office/officeart/2005/8/layout/hList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C265169-060A-4223-BA3C-EE832B89613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E5F9AB-EFF9-481D-BB80-B0535EE6F558}">
      <dgm:prSet phldrT="[Текст]" custT="1"/>
      <dgm:spPr>
        <a:xfrm>
          <a:off x="1371" y="-98901"/>
          <a:ext cx="2805569" cy="419435"/>
        </a:xfrm>
        <a:solidFill>
          <a:srgbClr val="B9B9FF">
            <a:alpha val="61961"/>
          </a:srgbClr>
        </a:solidFill>
        <a:ln w="12700" cap="flat" cmpd="sng" algn="ctr">
          <a:solidFill>
            <a:srgbClr val="1EB8C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ГП по направлению «Инфраструктура» - 11 524,5 млн. руб.</a:t>
          </a:r>
        </a:p>
      </dgm:t>
    </dgm:pt>
    <dgm:pt modelId="{9F90AE75-AFB1-4E92-80DE-B657E41A2AB1}" type="parTrans" cxnId="{49F704CB-7C2F-4464-AF76-F9DCBDBA99E4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DDD8DB-A2EA-4075-9E91-FA251B68A2F4}" type="sibTrans" cxnId="{49F704CB-7C2F-4464-AF76-F9DCBDBA99E4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C511AC-CC53-4BC8-9D28-42A9EB25B218}">
      <dgm:prSet phldrT="[Текст]" custT="1"/>
      <dgm:spPr>
        <a:xfrm>
          <a:off x="1371" y="320533"/>
          <a:ext cx="2805569" cy="1866599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Охрана окружающей среды в Ярославской области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DA2EC4F0-D7DB-4FE3-A1B7-E0BF0315FE04}" type="parTrans" cxnId="{BA123EE0-BFF8-4F14-96A5-502E68714C8D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7CF6BE-94F1-4986-A6E2-5C6964A73308}" type="sibTrans" cxnId="{BA123EE0-BFF8-4F14-96A5-502E68714C8D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CF1CAB-06C2-41F8-8700-828D0B564A20}">
      <dgm:prSet custT="1"/>
      <dgm:spPr>
        <a:xfrm>
          <a:off x="1371" y="320533"/>
          <a:ext cx="2805569" cy="1866599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Обеспечение качественными коммунальными услугами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D935598E-A1BD-4DF6-BBB2-EEC015C16F54}" type="parTrans" cxnId="{1A74CE4B-3F27-468B-BBF7-EFE8F1FBF0C8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B019FB-A2E4-4197-A28F-C57C34260EA0}" type="sibTrans" cxnId="{1A74CE4B-3F27-468B-BBF7-EFE8F1FBF0C8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85D9A5-7866-43D7-97ED-AA63ED2926C3}">
      <dgm:prSet custT="1"/>
      <dgm:spPr>
        <a:xfrm>
          <a:off x="1371" y="320533"/>
          <a:ext cx="2805569" cy="1866599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институтов гражданского общества в Ярославской области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A69B5532-0B45-44AF-B1D8-9B6296A7098B}" type="parTrans" cxnId="{9175D869-7807-4953-97FE-249368729BFF}">
      <dgm:prSet/>
      <dgm:spPr/>
      <dgm:t>
        <a:bodyPr/>
        <a:lstStyle/>
        <a:p>
          <a:endParaRPr lang="ru-RU" sz="1000"/>
        </a:p>
      </dgm:t>
    </dgm:pt>
    <dgm:pt modelId="{5CECD392-9255-4036-8D31-5CD4B76AFE19}" type="sibTrans" cxnId="{9175D869-7807-4953-97FE-249368729BFF}">
      <dgm:prSet/>
      <dgm:spPr/>
      <dgm:t>
        <a:bodyPr/>
        <a:lstStyle/>
        <a:p>
          <a:endParaRPr lang="ru-RU" sz="1000"/>
        </a:p>
      </dgm:t>
    </dgm:pt>
    <dgm:pt modelId="{3DDC6492-86BC-476B-98AB-FB7A111748B2}">
      <dgm:prSet custT="1"/>
      <dgm:spPr>
        <a:xfrm>
          <a:off x="1371" y="320533"/>
          <a:ext cx="2805569" cy="1866599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Информационное общество в Ярославской области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53C0FC68-AE9E-4661-B948-BE91DB4F8DB1}" type="parTrans" cxnId="{F3277E36-FD13-4135-B5D7-8BD646ED9BF1}">
      <dgm:prSet/>
      <dgm:spPr/>
      <dgm:t>
        <a:bodyPr/>
        <a:lstStyle/>
        <a:p>
          <a:endParaRPr lang="ru-RU" sz="1000"/>
        </a:p>
      </dgm:t>
    </dgm:pt>
    <dgm:pt modelId="{C369D536-1904-48FA-AE37-664AA8576399}" type="sibTrans" cxnId="{F3277E36-FD13-4135-B5D7-8BD646ED9BF1}">
      <dgm:prSet/>
      <dgm:spPr/>
      <dgm:t>
        <a:bodyPr/>
        <a:lstStyle/>
        <a:p>
          <a:endParaRPr lang="ru-RU" sz="1000"/>
        </a:p>
      </dgm:t>
    </dgm:pt>
    <dgm:pt modelId="{0D67064C-53E2-432C-B855-3247165D617F}">
      <dgm:prSet custT="1"/>
      <dgm:spPr>
        <a:xfrm>
          <a:off x="1371" y="320533"/>
          <a:ext cx="2805569" cy="1866599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Государственные и муниципальные услуги Ярославской области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33C4CDAF-9481-4B4B-93F1-5E3F592C91EB}" type="parTrans" cxnId="{1391CFE4-BE34-4C37-B32D-6F69AB85020C}">
      <dgm:prSet/>
      <dgm:spPr/>
      <dgm:t>
        <a:bodyPr/>
        <a:lstStyle/>
        <a:p>
          <a:endParaRPr lang="ru-RU" sz="1000"/>
        </a:p>
      </dgm:t>
    </dgm:pt>
    <dgm:pt modelId="{D81C35A0-F08B-4652-884F-E95A3AD64642}" type="sibTrans" cxnId="{1391CFE4-BE34-4C37-B32D-6F69AB85020C}">
      <dgm:prSet/>
      <dgm:spPr/>
      <dgm:t>
        <a:bodyPr/>
        <a:lstStyle/>
        <a:p>
          <a:endParaRPr lang="ru-RU" sz="1000"/>
        </a:p>
      </dgm:t>
    </dgm:pt>
    <dgm:pt modelId="{71C0240F-43A8-481E-B71C-A0E781A2BF0E}">
      <dgm:prSet custT="1"/>
      <dgm:spPr>
        <a:xfrm>
          <a:off x="1371" y="320533"/>
          <a:ext cx="2805569" cy="1866599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дорожного хозяйства и транспорта в ЯО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75DD2B86-71D2-40CC-B0F7-116206666B1F}" type="parTrans" cxnId="{D18E5087-5BDC-41D9-850D-3C448A8AD435}">
      <dgm:prSet/>
      <dgm:spPr/>
      <dgm:t>
        <a:bodyPr/>
        <a:lstStyle/>
        <a:p>
          <a:endParaRPr lang="ru-RU" sz="1000"/>
        </a:p>
      </dgm:t>
    </dgm:pt>
    <dgm:pt modelId="{DD4FD8C9-F357-4855-99B2-21E44D6EC4F3}" type="sibTrans" cxnId="{D18E5087-5BDC-41D9-850D-3C448A8AD435}">
      <dgm:prSet/>
      <dgm:spPr/>
      <dgm:t>
        <a:bodyPr/>
        <a:lstStyle/>
        <a:p>
          <a:endParaRPr lang="ru-RU" sz="1000"/>
        </a:p>
      </dgm:t>
    </dgm:pt>
    <dgm:pt modelId="{BB690E7E-A30E-473D-B437-B79B3A490B32}">
      <dgm:prSet custT="1"/>
      <dgm:spPr>
        <a:xfrm>
          <a:off x="1371" y="320533"/>
          <a:ext cx="2805569" cy="1866599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Формирование современной городской среды муниципальных образований на территории Ярославской области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36DC6553-AD32-4C03-A847-830AD5F7D6EB}" type="parTrans" cxnId="{258A6F6E-4720-4B9D-AF95-D0410405BC26}">
      <dgm:prSet/>
      <dgm:spPr/>
      <dgm:t>
        <a:bodyPr/>
        <a:lstStyle/>
        <a:p>
          <a:endParaRPr lang="ru-RU" sz="1000"/>
        </a:p>
      </dgm:t>
    </dgm:pt>
    <dgm:pt modelId="{26796BAB-C6A7-4660-867C-9EEF61252B50}" type="sibTrans" cxnId="{258A6F6E-4720-4B9D-AF95-D0410405BC26}">
      <dgm:prSet/>
      <dgm:spPr/>
      <dgm:t>
        <a:bodyPr/>
        <a:lstStyle/>
        <a:p>
          <a:endParaRPr lang="ru-RU" sz="1000"/>
        </a:p>
      </dgm:t>
    </dgm:pt>
    <dgm:pt modelId="{1A206273-E9CA-41FD-9ABC-875EB1EADCB3}">
      <dgm:prSet custT="1"/>
      <dgm:spPr>
        <a:xfrm>
          <a:off x="1371" y="320533"/>
          <a:ext cx="2805569" cy="1866599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08625246-759A-482D-93CA-EBA1D6781CEA}" type="parTrans" cxnId="{F4044209-D35F-4338-9978-457FAD380556}">
      <dgm:prSet/>
      <dgm:spPr/>
      <dgm:t>
        <a:bodyPr/>
        <a:lstStyle/>
        <a:p>
          <a:endParaRPr lang="ru-RU"/>
        </a:p>
      </dgm:t>
    </dgm:pt>
    <dgm:pt modelId="{3B053789-FDD9-4FDE-99A4-E45DB192CB33}" type="sibTrans" cxnId="{F4044209-D35F-4338-9978-457FAD380556}">
      <dgm:prSet/>
      <dgm:spPr/>
      <dgm:t>
        <a:bodyPr/>
        <a:lstStyle/>
        <a:p>
          <a:endParaRPr lang="ru-RU"/>
        </a:p>
      </dgm:t>
    </dgm:pt>
    <dgm:pt modelId="{384FE733-DFAD-4896-9483-B3314796DA10}" type="pres">
      <dgm:prSet presAssocID="{CC265169-060A-4223-BA3C-EE832B89613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55290F-CEB4-4A35-8E3E-5C044BF5DBE4}" type="pres">
      <dgm:prSet presAssocID="{C6E5F9AB-EFF9-481D-BB80-B0535EE6F558}" presName="composite" presStyleCnt="0"/>
      <dgm:spPr/>
    </dgm:pt>
    <dgm:pt modelId="{EAE37F5B-F4F9-4616-ADE0-26B9EC5A643A}" type="pres">
      <dgm:prSet presAssocID="{C6E5F9AB-EFF9-481D-BB80-B0535EE6F558}" presName="parTx" presStyleLbl="alignNode1" presStyleIdx="0" presStyleCnt="1" custScaleX="100341" custScaleY="104549" custLinFactNeighborX="-372" custLinFactNeighborY="-57860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EBFF074-F9D7-43F6-9514-9435A3CCE347}" type="pres">
      <dgm:prSet presAssocID="{C6E5F9AB-EFF9-481D-BB80-B0535EE6F558}" presName="desTx" presStyleLbl="alignAccFollowNode1" presStyleIdx="0" presStyleCnt="1" custScaleY="100000" custLinFactNeighborX="1072" custLinFactNeighborY="-108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50CA2B85-BD7F-482E-9808-7773326B7436}" type="presOf" srcId="{87CF1CAB-06C2-41F8-8700-828D0B564A20}" destId="{EEBFF074-F9D7-43F6-9514-9435A3CCE347}" srcOrd="0" destOrd="1" presId="urn:microsoft.com/office/officeart/2005/8/layout/hList1"/>
    <dgm:cxn modelId="{D5C88A6C-9C79-4885-A189-D2C32D546B4B}" type="presOf" srcId="{71C0240F-43A8-481E-B71C-A0E781A2BF0E}" destId="{EEBFF074-F9D7-43F6-9514-9435A3CCE347}" srcOrd="0" destOrd="5" presId="urn:microsoft.com/office/officeart/2005/8/layout/hList1"/>
    <dgm:cxn modelId="{5E746DFC-03A8-4B4E-BD3E-4137FC23BACB}" type="presOf" srcId="{3DDC6492-86BC-476B-98AB-FB7A111748B2}" destId="{EEBFF074-F9D7-43F6-9514-9435A3CCE347}" srcOrd="0" destOrd="3" presId="urn:microsoft.com/office/officeart/2005/8/layout/hList1"/>
    <dgm:cxn modelId="{1A74CE4B-3F27-468B-BBF7-EFE8F1FBF0C8}" srcId="{C6E5F9AB-EFF9-481D-BB80-B0535EE6F558}" destId="{87CF1CAB-06C2-41F8-8700-828D0B564A20}" srcOrd="1" destOrd="0" parTransId="{D935598E-A1BD-4DF6-BBB2-EEC015C16F54}" sibTransId="{0FB019FB-A2E4-4197-A28F-C57C34260EA0}"/>
    <dgm:cxn modelId="{F4044209-D35F-4338-9978-457FAD380556}" srcId="{C6E5F9AB-EFF9-481D-BB80-B0535EE6F558}" destId="{1A206273-E9CA-41FD-9ABC-875EB1EADCB3}" srcOrd="7" destOrd="0" parTransId="{08625246-759A-482D-93CA-EBA1D6781CEA}" sibTransId="{3B053789-FDD9-4FDE-99A4-E45DB192CB33}"/>
    <dgm:cxn modelId="{58CB9E2D-1252-44BF-9487-D0C07215AF7E}" type="presOf" srcId="{C6E5F9AB-EFF9-481D-BB80-B0535EE6F558}" destId="{EAE37F5B-F4F9-4616-ADE0-26B9EC5A643A}" srcOrd="0" destOrd="0" presId="urn:microsoft.com/office/officeart/2005/8/layout/hList1"/>
    <dgm:cxn modelId="{F2752963-D62D-42D8-8CD8-F626ADBBC282}" type="presOf" srcId="{BB690E7E-A30E-473D-B437-B79B3A490B32}" destId="{EEBFF074-F9D7-43F6-9514-9435A3CCE347}" srcOrd="0" destOrd="6" presId="urn:microsoft.com/office/officeart/2005/8/layout/hList1"/>
    <dgm:cxn modelId="{9175D869-7807-4953-97FE-249368729BFF}" srcId="{C6E5F9AB-EFF9-481D-BB80-B0535EE6F558}" destId="{2E85D9A5-7866-43D7-97ED-AA63ED2926C3}" srcOrd="2" destOrd="0" parTransId="{A69B5532-0B45-44AF-B1D8-9B6296A7098B}" sibTransId="{5CECD392-9255-4036-8D31-5CD4B76AFE19}"/>
    <dgm:cxn modelId="{2A1712CF-04BC-4480-9E55-9E30F3805F93}" type="presOf" srcId="{0D67064C-53E2-432C-B855-3247165D617F}" destId="{EEBFF074-F9D7-43F6-9514-9435A3CCE347}" srcOrd="0" destOrd="4" presId="urn:microsoft.com/office/officeart/2005/8/layout/hList1"/>
    <dgm:cxn modelId="{258A6F6E-4720-4B9D-AF95-D0410405BC26}" srcId="{C6E5F9AB-EFF9-481D-BB80-B0535EE6F558}" destId="{BB690E7E-A30E-473D-B437-B79B3A490B32}" srcOrd="6" destOrd="0" parTransId="{36DC6553-AD32-4C03-A847-830AD5F7D6EB}" sibTransId="{26796BAB-C6A7-4660-867C-9EEF61252B50}"/>
    <dgm:cxn modelId="{BA123EE0-BFF8-4F14-96A5-502E68714C8D}" srcId="{C6E5F9AB-EFF9-481D-BB80-B0535EE6F558}" destId="{A8C511AC-CC53-4BC8-9D28-42A9EB25B218}" srcOrd="0" destOrd="0" parTransId="{DA2EC4F0-D7DB-4FE3-A1B7-E0BF0315FE04}" sibTransId="{F37CF6BE-94F1-4986-A6E2-5C6964A73308}"/>
    <dgm:cxn modelId="{23D51128-AC95-4962-A006-2EFA49E61EE1}" type="presOf" srcId="{2E85D9A5-7866-43D7-97ED-AA63ED2926C3}" destId="{EEBFF074-F9D7-43F6-9514-9435A3CCE347}" srcOrd="0" destOrd="2" presId="urn:microsoft.com/office/officeart/2005/8/layout/hList1"/>
    <dgm:cxn modelId="{C270E6A6-EC00-4289-9BB9-4E7CFE614253}" type="presOf" srcId="{A8C511AC-CC53-4BC8-9D28-42A9EB25B218}" destId="{EEBFF074-F9D7-43F6-9514-9435A3CCE347}" srcOrd="0" destOrd="0" presId="urn:microsoft.com/office/officeart/2005/8/layout/hList1"/>
    <dgm:cxn modelId="{1391CFE4-BE34-4C37-B32D-6F69AB85020C}" srcId="{C6E5F9AB-EFF9-481D-BB80-B0535EE6F558}" destId="{0D67064C-53E2-432C-B855-3247165D617F}" srcOrd="4" destOrd="0" parTransId="{33C4CDAF-9481-4B4B-93F1-5E3F592C91EB}" sibTransId="{D81C35A0-F08B-4652-884F-E95A3AD64642}"/>
    <dgm:cxn modelId="{536E1B5D-2FA3-4892-9FBE-55A976BA4DE7}" type="presOf" srcId="{1A206273-E9CA-41FD-9ABC-875EB1EADCB3}" destId="{EEBFF074-F9D7-43F6-9514-9435A3CCE347}" srcOrd="0" destOrd="7" presId="urn:microsoft.com/office/officeart/2005/8/layout/hList1"/>
    <dgm:cxn modelId="{D18E5087-5BDC-41D9-850D-3C448A8AD435}" srcId="{C6E5F9AB-EFF9-481D-BB80-B0535EE6F558}" destId="{71C0240F-43A8-481E-B71C-A0E781A2BF0E}" srcOrd="5" destOrd="0" parTransId="{75DD2B86-71D2-40CC-B0F7-116206666B1F}" sibTransId="{DD4FD8C9-F357-4855-99B2-21E44D6EC4F3}"/>
    <dgm:cxn modelId="{F3277E36-FD13-4135-B5D7-8BD646ED9BF1}" srcId="{C6E5F9AB-EFF9-481D-BB80-B0535EE6F558}" destId="{3DDC6492-86BC-476B-98AB-FB7A111748B2}" srcOrd="3" destOrd="0" parTransId="{53C0FC68-AE9E-4661-B948-BE91DB4F8DB1}" sibTransId="{C369D536-1904-48FA-AE37-664AA8576399}"/>
    <dgm:cxn modelId="{49F704CB-7C2F-4464-AF76-F9DCBDBA99E4}" srcId="{CC265169-060A-4223-BA3C-EE832B896137}" destId="{C6E5F9AB-EFF9-481D-BB80-B0535EE6F558}" srcOrd="0" destOrd="0" parTransId="{9F90AE75-AFB1-4E92-80DE-B657E41A2AB1}" sibTransId="{37DDD8DB-A2EA-4075-9E91-FA251B68A2F4}"/>
    <dgm:cxn modelId="{81BF8898-0356-4013-B1B4-9BDA93B775BB}" type="presOf" srcId="{CC265169-060A-4223-BA3C-EE832B896137}" destId="{384FE733-DFAD-4896-9483-B3314796DA10}" srcOrd="0" destOrd="0" presId="urn:microsoft.com/office/officeart/2005/8/layout/hList1"/>
    <dgm:cxn modelId="{7A7DFC05-741C-4794-BA93-B9A4BA04AF10}" type="presParOf" srcId="{384FE733-DFAD-4896-9483-B3314796DA10}" destId="{C455290F-CEB4-4A35-8E3E-5C044BF5DBE4}" srcOrd="0" destOrd="0" presId="urn:microsoft.com/office/officeart/2005/8/layout/hList1"/>
    <dgm:cxn modelId="{38DDCD1C-E1DF-4B99-94E5-1C15B1088776}" type="presParOf" srcId="{C455290F-CEB4-4A35-8E3E-5C044BF5DBE4}" destId="{EAE37F5B-F4F9-4616-ADE0-26B9EC5A643A}" srcOrd="0" destOrd="0" presId="urn:microsoft.com/office/officeart/2005/8/layout/hList1"/>
    <dgm:cxn modelId="{86DBE75A-0699-4238-A354-31E2AC49C4A4}" type="presParOf" srcId="{C455290F-CEB4-4A35-8E3E-5C044BF5DBE4}" destId="{EEBFF074-F9D7-43F6-9514-9435A3CCE347}" srcOrd="1" destOrd="0" presId="urn:microsoft.com/office/officeart/2005/8/layout/hList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C265169-060A-4223-BA3C-EE832B89613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E5F9AB-EFF9-481D-BB80-B0535EE6F558}">
      <dgm:prSet phldrT="[Текст]" custT="1"/>
      <dgm:spPr>
        <a:xfrm>
          <a:off x="0" y="0"/>
          <a:ext cx="2808312" cy="576000"/>
        </a:xfrm>
        <a:solidFill>
          <a:srgbClr val="FBCDA7">
            <a:alpha val="67843"/>
          </a:srgbClr>
        </a:solidFill>
        <a:ln w="12700" cap="flat" cmpd="sng" algn="ctr">
          <a:solidFill>
            <a:srgbClr val="1EB8C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200" b="1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ГП по направлению «Эффективное государственное управление и развитие территорий»</a:t>
          </a:r>
          <a:r>
            <a:rPr lang="en-US" sz="1200" b="1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 - </a:t>
          </a:r>
          <a:endParaRPr lang="ru-RU" sz="1200" b="1" dirty="0" smtClean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r>
            <a:rPr lang="ru-RU" sz="1200" b="1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6 883,2 </a:t>
          </a:r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млн. руб</a:t>
          </a:r>
          <a:r>
            <a:rPr lang="ru-RU" sz="1000" b="0" i="0" dirty="0" smtClean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.</a:t>
          </a:r>
          <a:endParaRPr lang="ru-RU" sz="1000" b="0" i="0" dirty="0">
            <a:solidFill>
              <a:srgbClr val="00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F90AE75-AFB1-4E92-80DE-B657E41A2AB1}" type="parTrans" cxnId="{49F704CB-7C2F-4464-AF76-F9DCBDBA99E4}">
      <dgm:prSet/>
      <dgm:spPr/>
      <dgm:t>
        <a:bodyPr/>
        <a:lstStyle/>
        <a:p>
          <a:endParaRPr lang="ru-RU" sz="100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DDD8DB-A2EA-4075-9E91-FA251B68A2F4}" type="sibTrans" cxnId="{49F704CB-7C2F-4464-AF76-F9DCBDBA99E4}">
      <dgm:prSet/>
      <dgm:spPr/>
      <dgm:t>
        <a:bodyPr/>
        <a:lstStyle/>
        <a:p>
          <a:endParaRPr lang="ru-RU" sz="100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C511AC-CC53-4BC8-9D28-42A9EB25B218}">
      <dgm:prSet phldrT="[Текст]" custT="1"/>
      <dgm:spPr>
        <a:xfrm>
          <a:off x="0" y="603096"/>
          <a:ext cx="2808312" cy="1097999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Создание условий для эффективного управления региональными и муниципальными финансами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DA2EC4F0-D7DB-4FE3-A1B7-E0BF0315FE04}" type="parTrans" cxnId="{BA123EE0-BFF8-4F14-96A5-502E68714C8D}">
      <dgm:prSet/>
      <dgm:spPr/>
      <dgm:t>
        <a:bodyPr/>
        <a:lstStyle/>
        <a:p>
          <a:endParaRPr lang="ru-RU" sz="100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7CF6BE-94F1-4986-A6E2-5C6964A73308}" type="sibTrans" cxnId="{BA123EE0-BFF8-4F14-96A5-502E68714C8D}">
      <dgm:prSet/>
      <dgm:spPr/>
      <dgm:t>
        <a:bodyPr/>
        <a:lstStyle/>
        <a:p>
          <a:endParaRPr lang="ru-RU" sz="1000">
            <a:solidFill>
              <a:schemeClr val="tx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5D4F84-A556-48D4-A028-2E895E9BF480}">
      <dgm:prSet phldrT="[Текст]" custT="1"/>
      <dgm:spPr>
        <a:xfrm>
          <a:off x="0" y="603096"/>
          <a:ext cx="2808312" cy="1097999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системы государственного управления на территории Ярославской области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AA32A5D7-A67F-4C3B-A67D-38AADFFC06AC}" type="parTrans" cxnId="{3A5005FE-9108-4DDA-8346-FAD7EA959BD0}">
      <dgm:prSet/>
      <dgm:spPr/>
      <dgm:t>
        <a:bodyPr/>
        <a:lstStyle/>
        <a:p>
          <a:endParaRPr lang="ru-RU" sz="1000">
            <a:solidFill>
              <a:schemeClr val="tx2"/>
            </a:solidFill>
          </a:endParaRPr>
        </a:p>
      </dgm:t>
    </dgm:pt>
    <dgm:pt modelId="{E8450F6F-E741-4218-BACE-2DE9D7ABC50A}" type="sibTrans" cxnId="{3A5005FE-9108-4DDA-8346-FAD7EA959BD0}">
      <dgm:prSet/>
      <dgm:spPr/>
      <dgm:t>
        <a:bodyPr/>
        <a:lstStyle/>
        <a:p>
          <a:endParaRPr lang="ru-RU" sz="1000">
            <a:solidFill>
              <a:schemeClr val="tx2"/>
            </a:solidFill>
          </a:endParaRPr>
        </a:p>
      </dgm:t>
    </dgm:pt>
    <dgm:pt modelId="{87E00AAD-2312-45B7-B83A-02EF235B979A}">
      <dgm:prSet phldrT="[Текст]" custT="1"/>
      <dgm:spPr>
        <a:xfrm>
          <a:off x="0" y="603096"/>
          <a:ext cx="2808312" cy="1097999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Местное самоуправление в Ярославской области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D7098D24-C07F-4EE9-A18C-FA007A2ADB5E}" type="parTrans" cxnId="{863A736C-E6DD-4ACD-A8C1-A932AD366B6F}">
      <dgm:prSet/>
      <dgm:spPr/>
      <dgm:t>
        <a:bodyPr/>
        <a:lstStyle/>
        <a:p>
          <a:endParaRPr lang="ru-RU" sz="1000">
            <a:solidFill>
              <a:schemeClr val="tx2"/>
            </a:solidFill>
          </a:endParaRPr>
        </a:p>
      </dgm:t>
    </dgm:pt>
    <dgm:pt modelId="{48626879-2EB1-4198-AA5D-F1CFFF00C7D5}" type="sibTrans" cxnId="{863A736C-E6DD-4ACD-A8C1-A932AD366B6F}">
      <dgm:prSet/>
      <dgm:spPr/>
      <dgm:t>
        <a:bodyPr/>
        <a:lstStyle/>
        <a:p>
          <a:endParaRPr lang="ru-RU" sz="1000">
            <a:solidFill>
              <a:schemeClr val="tx2"/>
            </a:solidFill>
          </a:endParaRPr>
        </a:p>
      </dgm:t>
    </dgm:pt>
    <dgm:pt modelId="{384FE733-DFAD-4896-9483-B3314796DA10}" type="pres">
      <dgm:prSet presAssocID="{CC265169-060A-4223-BA3C-EE832B89613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55290F-CEB4-4A35-8E3E-5C044BF5DBE4}" type="pres">
      <dgm:prSet presAssocID="{C6E5F9AB-EFF9-481D-BB80-B0535EE6F558}" presName="composite" presStyleCnt="0"/>
      <dgm:spPr/>
    </dgm:pt>
    <dgm:pt modelId="{EAE37F5B-F4F9-4616-ADE0-26B9EC5A643A}" type="pres">
      <dgm:prSet presAssocID="{C6E5F9AB-EFF9-481D-BB80-B0535EE6F558}" presName="parTx" presStyleLbl="alignNode1" presStyleIdx="0" presStyleCnt="1" custScaleY="100000" custLinFactNeighborY="-34283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EBFF074-F9D7-43F6-9514-9435A3CCE347}" type="pres">
      <dgm:prSet presAssocID="{C6E5F9AB-EFF9-481D-BB80-B0535EE6F558}" presName="desTx" presStyleLbl="alignAccFollowNode1" presStyleIdx="0" presStyleCnt="1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818BE793-CDD6-4CD0-A7BB-CB667E930AC3}" type="presOf" srcId="{87E00AAD-2312-45B7-B83A-02EF235B979A}" destId="{EEBFF074-F9D7-43F6-9514-9435A3CCE347}" srcOrd="0" destOrd="2" presId="urn:microsoft.com/office/officeart/2005/8/layout/hList1"/>
    <dgm:cxn modelId="{141DA0C7-62E8-48C0-8E03-31F4AF1C2EA0}" type="presOf" srcId="{C6E5F9AB-EFF9-481D-BB80-B0535EE6F558}" destId="{EAE37F5B-F4F9-4616-ADE0-26B9EC5A643A}" srcOrd="0" destOrd="0" presId="urn:microsoft.com/office/officeart/2005/8/layout/hList1"/>
    <dgm:cxn modelId="{863A736C-E6DD-4ACD-A8C1-A932AD366B6F}" srcId="{C6E5F9AB-EFF9-481D-BB80-B0535EE6F558}" destId="{87E00AAD-2312-45B7-B83A-02EF235B979A}" srcOrd="2" destOrd="0" parTransId="{D7098D24-C07F-4EE9-A18C-FA007A2ADB5E}" sibTransId="{48626879-2EB1-4198-AA5D-F1CFFF00C7D5}"/>
    <dgm:cxn modelId="{3E2B39BA-DAAE-426D-A77D-080DAD173F23}" type="presOf" srcId="{A8C511AC-CC53-4BC8-9D28-42A9EB25B218}" destId="{EEBFF074-F9D7-43F6-9514-9435A3CCE347}" srcOrd="0" destOrd="0" presId="urn:microsoft.com/office/officeart/2005/8/layout/hList1"/>
    <dgm:cxn modelId="{49F704CB-7C2F-4464-AF76-F9DCBDBA99E4}" srcId="{CC265169-060A-4223-BA3C-EE832B896137}" destId="{C6E5F9AB-EFF9-481D-BB80-B0535EE6F558}" srcOrd="0" destOrd="0" parTransId="{9F90AE75-AFB1-4E92-80DE-B657E41A2AB1}" sibTransId="{37DDD8DB-A2EA-4075-9E91-FA251B68A2F4}"/>
    <dgm:cxn modelId="{BA123EE0-BFF8-4F14-96A5-502E68714C8D}" srcId="{C6E5F9AB-EFF9-481D-BB80-B0535EE6F558}" destId="{A8C511AC-CC53-4BC8-9D28-42A9EB25B218}" srcOrd="0" destOrd="0" parTransId="{DA2EC4F0-D7DB-4FE3-A1B7-E0BF0315FE04}" sibTransId="{F37CF6BE-94F1-4986-A6E2-5C6964A73308}"/>
    <dgm:cxn modelId="{9C2356AC-76FA-442D-9693-33193F3AADA4}" type="presOf" srcId="{C95D4F84-A556-48D4-A028-2E895E9BF480}" destId="{EEBFF074-F9D7-43F6-9514-9435A3CCE347}" srcOrd="0" destOrd="1" presId="urn:microsoft.com/office/officeart/2005/8/layout/hList1"/>
    <dgm:cxn modelId="{57DCAABD-0C34-4F0F-8E21-8F8C92C5D687}" type="presOf" srcId="{CC265169-060A-4223-BA3C-EE832B896137}" destId="{384FE733-DFAD-4896-9483-B3314796DA10}" srcOrd="0" destOrd="0" presId="urn:microsoft.com/office/officeart/2005/8/layout/hList1"/>
    <dgm:cxn modelId="{3A5005FE-9108-4DDA-8346-FAD7EA959BD0}" srcId="{C6E5F9AB-EFF9-481D-BB80-B0535EE6F558}" destId="{C95D4F84-A556-48D4-A028-2E895E9BF480}" srcOrd="1" destOrd="0" parTransId="{AA32A5D7-A67F-4C3B-A67D-38AADFFC06AC}" sibTransId="{E8450F6F-E741-4218-BACE-2DE9D7ABC50A}"/>
    <dgm:cxn modelId="{7A37836F-DF27-40B7-AAAE-F3A163C2DA77}" type="presParOf" srcId="{384FE733-DFAD-4896-9483-B3314796DA10}" destId="{C455290F-CEB4-4A35-8E3E-5C044BF5DBE4}" srcOrd="0" destOrd="0" presId="urn:microsoft.com/office/officeart/2005/8/layout/hList1"/>
    <dgm:cxn modelId="{13281252-6F66-43EE-B7EC-B7F2B5B305F9}" type="presParOf" srcId="{C455290F-CEB4-4A35-8E3E-5C044BF5DBE4}" destId="{EAE37F5B-F4F9-4616-ADE0-26B9EC5A643A}" srcOrd="0" destOrd="0" presId="urn:microsoft.com/office/officeart/2005/8/layout/hList1"/>
    <dgm:cxn modelId="{21E438EF-F0A3-4202-881B-CE8213B7924B}" type="presParOf" srcId="{C455290F-CEB4-4A35-8E3E-5C044BF5DBE4}" destId="{EEBFF074-F9D7-43F6-9514-9435A3CCE347}" srcOrd="1" destOrd="0" presId="urn:microsoft.com/office/officeart/2005/8/layout/hList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C265169-060A-4223-BA3C-EE832B89613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E5F9AB-EFF9-481D-BB80-B0535EE6F558}">
      <dgm:prSet phldrT="[Текст]" custT="1"/>
      <dgm:spPr>
        <a:xfrm>
          <a:off x="0" y="0"/>
          <a:ext cx="2808312" cy="547200"/>
        </a:xfrm>
        <a:solidFill>
          <a:srgbClr val="B7FFCF"/>
        </a:solidFill>
        <a:ln w="12700" cap="flat" cmpd="sng" algn="ctr">
          <a:solidFill>
            <a:srgbClr val="1EB8C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200" b="1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ГП по направлению «Экономика» - 2 058,3 </a:t>
          </a:r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млн. руб</a:t>
          </a:r>
          <a:r>
            <a:rPr lang="ru-RU" sz="1000" b="1" i="1" dirty="0" smtClean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.</a:t>
          </a:r>
          <a:endParaRPr lang="ru-RU" sz="1000" b="1" i="1" dirty="0">
            <a:solidFill>
              <a:schemeClr val="tx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F90AE75-AFB1-4E92-80DE-B657E41A2AB1}" type="parTrans" cxnId="{49F704CB-7C2F-4464-AF76-F9DCBDBA99E4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DDD8DB-A2EA-4075-9E91-FA251B68A2F4}" type="sibTrans" cxnId="{49F704CB-7C2F-4464-AF76-F9DCBDBA99E4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C511AC-CC53-4BC8-9D28-42A9EB25B218}">
      <dgm:prSet phldrT="[Текст]" custT="1"/>
      <dgm:spPr>
        <a:xfrm>
          <a:off x="0" y="547840"/>
          <a:ext cx="2808312" cy="1251719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Экономическое развитие и инновационная экономика в Ярославской области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DA2EC4F0-D7DB-4FE3-A1B7-E0BF0315FE04}" type="parTrans" cxnId="{BA123EE0-BFF8-4F14-96A5-502E68714C8D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7CF6BE-94F1-4986-A6E2-5C6964A73308}" type="sibTrans" cxnId="{BA123EE0-BFF8-4F14-96A5-502E68714C8D}">
      <dgm:prSet/>
      <dgm:spPr/>
      <dgm:t>
        <a:bodyPr/>
        <a:lstStyle/>
        <a:p>
          <a:endParaRPr lang="ru-RU" sz="1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DD278D-97E6-47C6-805C-AF50F9DD6476}">
      <dgm:prSet phldrT="[Текст]" custT="1"/>
      <dgm:spPr>
        <a:xfrm>
          <a:off x="0" y="547840"/>
          <a:ext cx="2808312" cy="1251719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промышленности в Ярославской области и повышение ее конкурентоспособности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98D97D43-167A-4B03-A300-4CF2942E45FF}" type="parTrans" cxnId="{B32C6DAF-24D0-4D8E-8CC8-A80B6698491E}">
      <dgm:prSet/>
      <dgm:spPr/>
      <dgm:t>
        <a:bodyPr/>
        <a:lstStyle/>
        <a:p>
          <a:endParaRPr lang="ru-RU" sz="1000"/>
        </a:p>
      </dgm:t>
    </dgm:pt>
    <dgm:pt modelId="{720D7EB8-0094-43E3-96FE-E9DDB51C1D0D}" type="sibTrans" cxnId="{B32C6DAF-24D0-4D8E-8CC8-A80B6698491E}">
      <dgm:prSet/>
      <dgm:spPr/>
      <dgm:t>
        <a:bodyPr/>
        <a:lstStyle/>
        <a:p>
          <a:endParaRPr lang="ru-RU" sz="1000"/>
        </a:p>
      </dgm:t>
    </dgm:pt>
    <dgm:pt modelId="{36A5F666-0E4F-45E6-BF3A-E254E3B5DF16}">
      <dgm:prSet phldrT="[Текст]" custT="1"/>
      <dgm:spPr>
        <a:xfrm>
          <a:off x="0" y="547840"/>
          <a:ext cx="2808312" cy="1251719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сельского хозяйства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B402D2A1-AEC9-4C2E-8DC0-26D64B3EA5A1}" type="parTrans" cxnId="{D61EF8BE-D7FC-4CEE-9999-09B8E63197BB}">
      <dgm:prSet/>
      <dgm:spPr/>
      <dgm:t>
        <a:bodyPr/>
        <a:lstStyle/>
        <a:p>
          <a:endParaRPr lang="ru-RU" sz="1000"/>
        </a:p>
      </dgm:t>
    </dgm:pt>
    <dgm:pt modelId="{52D3683A-ED9A-4F5E-BB83-E73487847E7C}" type="sibTrans" cxnId="{D61EF8BE-D7FC-4CEE-9999-09B8E63197BB}">
      <dgm:prSet/>
      <dgm:spPr/>
      <dgm:t>
        <a:bodyPr/>
        <a:lstStyle/>
        <a:p>
          <a:endParaRPr lang="ru-RU" sz="1000"/>
        </a:p>
      </dgm:t>
    </dgm:pt>
    <dgm:pt modelId="{EFEB0C0A-01F2-4CC3-906A-4F7B0CA09D8B}">
      <dgm:prSet phldrT="[Текст]" custT="1"/>
      <dgm:spPr>
        <a:xfrm>
          <a:off x="0" y="547840"/>
          <a:ext cx="2808312" cy="1251719"/>
        </a:xfr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000" b="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лесного хозяйства Ярославской области</a:t>
          </a:r>
          <a:endParaRPr lang="ru-RU" sz="1000" b="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gm:t>
    </dgm:pt>
    <dgm:pt modelId="{7110F5D1-E43E-4146-AED7-3834D6179E15}" type="parTrans" cxnId="{A757779F-4B81-4E61-A4E2-F27E52A56322}">
      <dgm:prSet/>
      <dgm:spPr/>
      <dgm:t>
        <a:bodyPr/>
        <a:lstStyle/>
        <a:p>
          <a:endParaRPr lang="ru-RU" sz="1000"/>
        </a:p>
      </dgm:t>
    </dgm:pt>
    <dgm:pt modelId="{A5F78CD3-1D8C-4617-9BD6-B07CC5FAFC1B}" type="sibTrans" cxnId="{A757779F-4B81-4E61-A4E2-F27E52A56322}">
      <dgm:prSet/>
      <dgm:spPr/>
      <dgm:t>
        <a:bodyPr/>
        <a:lstStyle/>
        <a:p>
          <a:endParaRPr lang="ru-RU" sz="1000"/>
        </a:p>
      </dgm:t>
    </dgm:pt>
    <dgm:pt modelId="{384FE733-DFAD-4896-9483-B3314796DA10}" type="pres">
      <dgm:prSet presAssocID="{CC265169-060A-4223-BA3C-EE832B89613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55290F-CEB4-4A35-8E3E-5C044BF5DBE4}" type="pres">
      <dgm:prSet presAssocID="{C6E5F9AB-EFF9-481D-BB80-B0535EE6F558}" presName="composite" presStyleCnt="0"/>
      <dgm:spPr/>
    </dgm:pt>
    <dgm:pt modelId="{EAE37F5B-F4F9-4616-ADE0-26B9EC5A643A}" type="pres">
      <dgm:prSet presAssocID="{C6E5F9AB-EFF9-481D-BB80-B0535EE6F558}" presName="parTx" presStyleLbl="alignNode1" presStyleIdx="0" presStyleCnt="1" custScaleX="103431" custScaleY="102919" custLinFactNeighborX="1297" custLinFactNeighborY="56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EBFF074-F9D7-43F6-9514-9435A3CCE347}" type="pres">
      <dgm:prSet presAssocID="{C6E5F9AB-EFF9-481D-BB80-B0535EE6F558}" presName="desTx" presStyleLbl="alignAccFollowNode1" presStyleIdx="0" presStyleCnt="1" custScaleX="103293" custLinFactNeighborX="5984" custLinFactNeighborY="-68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A757779F-4B81-4E61-A4E2-F27E52A56322}" srcId="{C6E5F9AB-EFF9-481D-BB80-B0535EE6F558}" destId="{EFEB0C0A-01F2-4CC3-906A-4F7B0CA09D8B}" srcOrd="3" destOrd="0" parTransId="{7110F5D1-E43E-4146-AED7-3834D6179E15}" sibTransId="{A5F78CD3-1D8C-4617-9BD6-B07CC5FAFC1B}"/>
    <dgm:cxn modelId="{5C07B63C-5815-4AF8-9627-80FEBB4ACB0B}" type="presOf" srcId="{A8C511AC-CC53-4BC8-9D28-42A9EB25B218}" destId="{EEBFF074-F9D7-43F6-9514-9435A3CCE347}" srcOrd="0" destOrd="0" presId="urn:microsoft.com/office/officeart/2005/8/layout/hList1"/>
    <dgm:cxn modelId="{5257AD65-9496-4243-8037-918964AE53A1}" type="presOf" srcId="{36A5F666-0E4F-45E6-BF3A-E254E3B5DF16}" destId="{EEBFF074-F9D7-43F6-9514-9435A3CCE347}" srcOrd="0" destOrd="2" presId="urn:microsoft.com/office/officeart/2005/8/layout/hList1"/>
    <dgm:cxn modelId="{D61EF8BE-D7FC-4CEE-9999-09B8E63197BB}" srcId="{C6E5F9AB-EFF9-481D-BB80-B0535EE6F558}" destId="{36A5F666-0E4F-45E6-BF3A-E254E3B5DF16}" srcOrd="2" destOrd="0" parTransId="{B402D2A1-AEC9-4C2E-8DC0-26D64B3EA5A1}" sibTransId="{52D3683A-ED9A-4F5E-BB83-E73487847E7C}"/>
    <dgm:cxn modelId="{E80B5034-50A6-484C-8F6F-16108CAD4EF8}" type="presOf" srcId="{EFEB0C0A-01F2-4CC3-906A-4F7B0CA09D8B}" destId="{EEBFF074-F9D7-43F6-9514-9435A3CCE347}" srcOrd="0" destOrd="3" presId="urn:microsoft.com/office/officeart/2005/8/layout/hList1"/>
    <dgm:cxn modelId="{49F704CB-7C2F-4464-AF76-F9DCBDBA99E4}" srcId="{CC265169-060A-4223-BA3C-EE832B896137}" destId="{C6E5F9AB-EFF9-481D-BB80-B0535EE6F558}" srcOrd="0" destOrd="0" parTransId="{9F90AE75-AFB1-4E92-80DE-B657E41A2AB1}" sibTransId="{37DDD8DB-A2EA-4075-9E91-FA251B68A2F4}"/>
    <dgm:cxn modelId="{2685C2B4-6806-445F-AF4F-764951691976}" type="presOf" srcId="{C7DD278D-97E6-47C6-805C-AF50F9DD6476}" destId="{EEBFF074-F9D7-43F6-9514-9435A3CCE347}" srcOrd="0" destOrd="1" presId="urn:microsoft.com/office/officeart/2005/8/layout/hList1"/>
    <dgm:cxn modelId="{B32C6DAF-24D0-4D8E-8CC8-A80B6698491E}" srcId="{C6E5F9AB-EFF9-481D-BB80-B0535EE6F558}" destId="{C7DD278D-97E6-47C6-805C-AF50F9DD6476}" srcOrd="1" destOrd="0" parTransId="{98D97D43-167A-4B03-A300-4CF2942E45FF}" sibTransId="{720D7EB8-0094-43E3-96FE-E9DDB51C1D0D}"/>
    <dgm:cxn modelId="{FD209B7E-7320-48E7-B757-CCD5DE553D39}" type="presOf" srcId="{CC265169-060A-4223-BA3C-EE832B896137}" destId="{384FE733-DFAD-4896-9483-B3314796DA10}" srcOrd="0" destOrd="0" presId="urn:microsoft.com/office/officeart/2005/8/layout/hList1"/>
    <dgm:cxn modelId="{5717D5A3-1C1F-4AEC-AA16-A655E12526F9}" type="presOf" srcId="{C6E5F9AB-EFF9-481D-BB80-B0535EE6F558}" destId="{EAE37F5B-F4F9-4616-ADE0-26B9EC5A643A}" srcOrd="0" destOrd="0" presId="urn:microsoft.com/office/officeart/2005/8/layout/hList1"/>
    <dgm:cxn modelId="{BA123EE0-BFF8-4F14-96A5-502E68714C8D}" srcId="{C6E5F9AB-EFF9-481D-BB80-B0535EE6F558}" destId="{A8C511AC-CC53-4BC8-9D28-42A9EB25B218}" srcOrd="0" destOrd="0" parTransId="{DA2EC4F0-D7DB-4FE3-A1B7-E0BF0315FE04}" sibTransId="{F37CF6BE-94F1-4986-A6E2-5C6964A73308}"/>
    <dgm:cxn modelId="{0375B22B-7DE4-4FE5-951A-5DD9DF03E796}" type="presParOf" srcId="{384FE733-DFAD-4896-9483-B3314796DA10}" destId="{C455290F-CEB4-4A35-8E3E-5C044BF5DBE4}" srcOrd="0" destOrd="0" presId="urn:microsoft.com/office/officeart/2005/8/layout/hList1"/>
    <dgm:cxn modelId="{DB76949A-BC22-4858-9E07-16EF61D91074}" type="presParOf" srcId="{C455290F-CEB4-4A35-8E3E-5C044BF5DBE4}" destId="{EAE37F5B-F4F9-4616-ADE0-26B9EC5A643A}" srcOrd="0" destOrd="0" presId="urn:microsoft.com/office/officeart/2005/8/layout/hList1"/>
    <dgm:cxn modelId="{212FBAF9-029E-4A61-AB75-4BE8A293AF36}" type="presParOf" srcId="{C455290F-CEB4-4A35-8E3E-5C044BF5DBE4}" destId="{EEBFF074-F9D7-43F6-9514-9435A3CCE34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C0B37CD-5B05-4B81-94DF-A588AE729C4A}" type="doc">
      <dgm:prSet loTypeId="urn:microsoft.com/office/officeart/2005/8/layout/cycle3" loCatId="cycle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5F0CA428-4CA5-4A0B-82EB-09F22075484D}">
      <dgm:prSet phldrT="[Текст]" custT="1"/>
      <dgm:spPr/>
      <dgm:t>
        <a:bodyPr/>
        <a:lstStyle/>
        <a:p>
          <a:r>
            <a:rPr lang="ru-RU" sz="900" dirty="0" smtClean="0">
              <a:latin typeface="Arial Narrow" panose="020B0606020202030204" pitchFamily="34" charset="0"/>
            </a:rPr>
            <a:t>ГП «Развитие здравоохранения в ЯО» </a:t>
          </a:r>
          <a:r>
            <a:rPr lang="ru-RU" sz="700" dirty="0" smtClean="0">
              <a:latin typeface="Arial Narrow" panose="020B0606020202030204" pitchFamily="34" charset="0"/>
            </a:rPr>
            <a:t>  </a:t>
          </a:r>
          <a:r>
            <a:rPr lang="ru-RU" sz="1000" b="1" dirty="0" smtClean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rPr>
            <a:t>2,1 млн. руб</a:t>
          </a:r>
          <a:r>
            <a:rPr lang="ru-RU" sz="700" b="1" dirty="0" smtClean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rPr>
            <a:t>.</a:t>
          </a:r>
          <a:endParaRPr lang="ru-RU" sz="700" b="1" dirty="0">
            <a:solidFill>
              <a:schemeClr val="accent3">
                <a:lumMod val="50000"/>
              </a:schemeClr>
            </a:solidFill>
          </a:endParaRPr>
        </a:p>
      </dgm:t>
    </dgm:pt>
    <dgm:pt modelId="{BF6D4B0F-2A89-400C-923B-FA3EC980F176}" type="parTrans" cxnId="{E45B5BEB-E65B-44C9-BEB9-DDF29E3A4EC7}">
      <dgm:prSet/>
      <dgm:spPr/>
      <dgm:t>
        <a:bodyPr/>
        <a:lstStyle/>
        <a:p>
          <a:endParaRPr lang="ru-RU"/>
        </a:p>
      </dgm:t>
    </dgm:pt>
    <dgm:pt modelId="{AF0A29C8-F02C-4B4B-965D-626869E56342}" type="sibTrans" cxnId="{E45B5BEB-E65B-44C9-BEB9-DDF29E3A4EC7}">
      <dgm:prSet/>
      <dgm:spPr/>
      <dgm:t>
        <a:bodyPr/>
        <a:lstStyle/>
        <a:p>
          <a:endParaRPr lang="ru-RU"/>
        </a:p>
      </dgm:t>
    </dgm:pt>
    <dgm:pt modelId="{94A3DC94-6F7E-4BF2-907B-56A5C52A4323}">
      <dgm:prSet phldrT="[Текст]" custT="1"/>
      <dgm:spPr/>
      <dgm:t>
        <a:bodyPr/>
        <a:lstStyle/>
        <a:p>
          <a:r>
            <a:rPr lang="ru-RU" sz="900" dirty="0" smtClean="0">
              <a:latin typeface="Arial Narrow" panose="020B0606020202030204" pitchFamily="34" charset="0"/>
            </a:rPr>
            <a:t>ГП «Развитие образования и молодежная политика в ЯО»</a:t>
          </a:r>
        </a:p>
        <a:p>
          <a:r>
            <a:rPr lang="ru-RU" sz="1000" b="1" dirty="0" smtClean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rPr>
            <a:t>1 111,1 млн. руб.</a:t>
          </a:r>
          <a:endParaRPr lang="ru-RU" sz="1000" b="1" dirty="0">
            <a:solidFill>
              <a:schemeClr val="accent3">
                <a:lumMod val="50000"/>
              </a:schemeClr>
            </a:solidFill>
          </a:endParaRPr>
        </a:p>
      </dgm:t>
    </dgm:pt>
    <dgm:pt modelId="{F7AF3365-D0FC-4948-AE96-4642618E234F}" type="parTrans" cxnId="{B54BDEE8-F9AE-4D66-A83B-F4DDA6A47AD2}">
      <dgm:prSet/>
      <dgm:spPr/>
      <dgm:t>
        <a:bodyPr/>
        <a:lstStyle/>
        <a:p>
          <a:endParaRPr lang="ru-RU"/>
        </a:p>
      </dgm:t>
    </dgm:pt>
    <dgm:pt modelId="{5C21F26B-012F-4DF7-B792-ED6DCE80B3C5}" type="sibTrans" cxnId="{B54BDEE8-F9AE-4D66-A83B-F4DDA6A47AD2}">
      <dgm:prSet/>
      <dgm:spPr/>
      <dgm:t>
        <a:bodyPr/>
        <a:lstStyle/>
        <a:p>
          <a:endParaRPr lang="ru-RU"/>
        </a:p>
      </dgm:t>
    </dgm:pt>
    <dgm:pt modelId="{B02161FF-1C0F-4574-88F1-2C0AE38F1C09}">
      <dgm:prSet phldrT="[Текст]" custT="1"/>
      <dgm:spPr/>
      <dgm:t>
        <a:bodyPr/>
        <a:lstStyle/>
        <a:p>
          <a:r>
            <a:rPr lang="ru-RU" sz="900" dirty="0" smtClean="0">
              <a:latin typeface="Arial Narrow" panose="020B0606020202030204" pitchFamily="34" charset="0"/>
            </a:rPr>
            <a:t>ГП «Социальная поддержка населения ЯО»</a:t>
          </a:r>
        </a:p>
        <a:p>
          <a:r>
            <a:rPr lang="ru-RU" sz="1000" b="1" dirty="0" smtClean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rPr>
            <a:t>2 167,4 млн. руб.</a:t>
          </a:r>
          <a:endParaRPr lang="ru-RU" sz="1000" b="1" dirty="0">
            <a:solidFill>
              <a:schemeClr val="accent3">
                <a:lumMod val="50000"/>
              </a:schemeClr>
            </a:solidFill>
          </a:endParaRPr>
        </a:p>
      </dgm:t>
    </dgm:pt>
    <dgm:pt modelId="{C6E9CB13-F059-41C8-89F1-C7E3B1CDC4CD}" type="parTrans" cxnId="{46AFF346-BE69-4EE2-AEE4-1DAA461578FF}">
      <dgm:prSet/>
      <dgm:spPr/>
      <dgm:t>
        <a:bodyPr/>
        <a:lstStyle/>
        <a:p>
          <a:endParaRPr lang="ru-RU"/>
        </a:p>
      </dgm:t>
    </dgm:pt>
    <dgm:pt modelId="{FC5A4EFA-F030-491B-AA9F-9910FD56E1D2}" type="sibTrans" cxnId="{46AFF346-BE69-4EE2-AEE4-1DAA461578FF}">
      <dgm:prSet/>
      <dgm:spPr/>
      <dgm:t>
        <a:bodyPr/>
        <a:lstStyle/>
        <a:p>
          <a:endParaRPr lang="ru-RU"/>
        </a:p>
      </dgm:t>
    </dgm:pt>
    <dgm:pt modelId="{A36F334B-0479-4234-9FBA-5C7805E97892}">
      <dgm:prSet phldrT="[Текст]" custT="1"/>
      <dgm:spPr/>
      <dgm:t>
        <a:bodyPr/>
        <a:lstStyle/>
        <a:p>
          <a:r>
            <a:rPr lang="ru-RU" sz="900" dirty="0" smtClean="0">
              <a:latin typeface="Arial Narrow" panose="020B0606020202030204" pitchFamily="34" charset="0"/>
            </a:rPr>
            <a:t>ГП «Обеспечение доступным и комфортным жильем населения ЯО»</a:t>
          </a:r>
        </a:p>
        <a:p>
          <a:r>
            <a:rPr lang="ru-RU" sz="1000" b="1" dirty="0" smtClean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rPr>
            <a:t>167,6 млн. руб.</a:t>
          </a:r>
          <a:endParaRPr lang="ru-RU" sz="1000" b="1" dirty="0">
            <a:solidFill>
              <a:schemeClr val="accent3">
                <a:lumMod val="50000"/>
              </a:schemeClr>
            </a:solidFill>
          </a:endParaRPr>
        </a:p>
      </dgm:t>
    </dgm:pt>
    <dgm:pt modelId="{BF9C8DF7-081F-432E-AFE2-FAC3A67F420E}" type="parTrans" cxnId="{7EA7C191-32B4-4269-AF88-E61954AB1165}">
      <dgm:prSet/>
      <dgm:spPr/>
      <dgm:t>
        <a:bodyPr/>
        <a:lstStyle/>
        <a:p>
          <a:endParaRPr lang="ru-RU"/>
        </a:p>
      </dgm:t>
    </dgm:pt>
    <dgm:pt modelId="{98317F2B-9F18-4757-9F8F-0860D218C002}" type="sibTrans" cxnId="{7EA7C191-32B4-4269-AF88-E61954AB1165}">
      <dgm:prSet/>
      <dgm:spPr/>
      <dgm:t>
        <a:bodyPr/>
        <a:lstStyle/>
        <a:p>
          <a:endParaRPr lang="ru-RU"/>
        </a:p>
      </dgm:t>
    </dgm:pt>
    <dgm:pt modelId="{7F33C88B-FD7A-4484-A21B-A56F20845D84}">
      <dgm:prSet phldrT="[Текст]" custT="1"/>
      <dgm:spPr/>
      <dgm:t>
        <a:bodyPr/>
        <a:lstStyle/>
        <a:p>
          <a:r>
            <a:rPr lang="ru-RU" sz="900" dirty="0" smtClean="0">
              <a:latin typeface="Arial Narrow" panose="020B0606020202030204" pitchFamily="34" charset="0"/>
            </a:rPr>
            <a:t>ГП «Развитие культуры и туризма в ЯО»</a:t>
          </a:r>
        </a:p>
        <a:p>
          <a:r>
            <a:rPr lang="ru-RU" sz="1000" b="1" dirty="0" smtClean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rPr>
            <a:t>1,1 млн. руб.</a:t>
          </a:r>
          <a:endParaRPr lang="ru-RU" sz="1000" b="1" dirty="0">
            <a:solidFill>
              <a:schemeClr val="accent3">
                <a:lumMod val="50000"/>
              </a:schemeClr>
            </a:solidFill>
          </a:endParaRPr>
        </a:p>
      </dgm:t>
    </dgm:pt>
    <dgm:pt modelId="{09989216-1FED-42B4-BBE9-512A33347FF3}" type="parTrans" cxnId="{66292FD4-0541-4A99-964B-03F0E2053093}">
      <dgm:prSet/>
      <dgm:spPr/>
      <dgm:t>
        <a:bodyPr/>
        <a:lstStyle/>
        <a:p>
          <a:endParaRPr lang="ru-RU"/>
        </a:p>
      </dgm:t>
    </dgm:pt>
    <dgm:pt modelId="{134B1881-9A75-472B-B88E-DE2D862BB0AB}" type="sibTrans" cxnId="{66292FD4-0541-4A99-964B-03F0E2053093}">
      <dgm:prSet/>
      <dgm:spPr/>
      <dgm:t>
        <a:bodyPr/>
        <a:lstStyle/>
        <a:p>
          <a:endParaRPr lang="ru-RU"/>
        </a:p>
      </dgm:t>
    </dgm:pt>
    <dgm:pt modelId="{9FCD6533-7592-41BE-B477-D262EDE2AA61}" type="pres">
      <dgm:prSet presAssocID="{DC0B37CD-5B05-4B81-94DF-A588AE729C4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7C897B-54B2-4FB0-888C-EE803537B9ED}" type="pres">
      <dgm:prSet presAssocID="{DC0B37CD-5B05-4B81-94DF-A588AE729C4A}" presName="cycle" presStyleCnt="0"/>
      <dgm:spPr/>
    </dgm:pt>
    <dgm:pt modelId="{777EBFC3-9E07-40AF-9C85-05744711639F}" type="pres">
      <dgm:prSet presAssocID="{5F0CA428-4CA5-4A0B-82EB-09F22075484D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65D460-21C7-435F-A180-47F01458405B}" type="pres">
      <dgm:prSet presAssocID="{AF0A29C8-F02C-4B4B-965D-626869E56342}" presName="sibTransFirstNode" presStyleLbl="bgShp" presStyleIdx="0" presStyleCnt="1" custLinFactNeighborX="58" custLinFactNeighborY="2009"/>
      <dgm:spPr/>
      <dgm:t>
        <a:bodyPr/>
        <a:lstStyle/>
        <a:p>
          <a:endParaRPr lang="ru-RU"/>
        </a:p>
      </dgm:t>
    </dgm:pt>
    <dgm:pt modelId="{96895A52-6ADE-46C2-9C56-966A8568A466}" type="pres">
      <dgm:prSet presAssocID="{94A3DC94-6F7E-4BF2-907B-56A5C52A4323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58A6BE-0977-42D3-A73F-4924288EC82B}" type="pres">
      <dgm:prSet presAssocID="{B02161FF-1C0F-4574-88F1-2C0AE38F1C09}" presName="nodeFollowingNodes" presStyleLbl="node1" presStyleIdx="2" presStyleCnt="5" custRadScaleRad="100224" custRadScaleInc="-193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6F80AC-F285-4087-889F-6D24B254F988}" type="pres">
      <dgm:prSet presAssocID="{A36F334B-0479-4234-9FBA-5C7805E97892}" presName="nodeFollowingNodes" presStyleLbl="node1" presStyleIdx="3" presStyleCnt="5" custRadScaleRad="94578" custRadScaleInc="129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F87A5-4F8B-4BDF-89A8-5D57C80F6F6D}" type="pres">
      <dgm:prSet presAssocID="{7F33C88B-FD7A-4484-A21B-A56F20845D84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9DDDBD-2D57-49D4-B8D6-409E57897DC6}" type="presOf" srcId="{94A3DC94-6F7E-4BF2-907B-56A5C52A4323}" destId="{96895A52-6ADE-46C2-9C56-966A8568A466}" srcOrd="0" destOrd="0" presId="urn:microsoft.com/office/officeart/2005/8/layout/cycle3"/>
    <dgm:cxn modelId="{5A2CA8C9-7335-4295-8A2E-9D3BC6AC746E}" type="presOf" srcId="{A36F334B-0479-4234-9FBA-5C7805E97892}" destId="{376F80AC-F285-4087-889F-6D24B254F988}" srcOrd="0" destOrd="0" presId="urn:microsoft.com/office/officeart/2005/8/layout/cycle3"/>
    <dgm:cxn modelId="{E45B5BEB-E65B-44C9-BEB9-DDF29E3A4EC7}" srcId="{DC0B37CD-5B05-4B81-94DF-A588AE729C4A}" destId="{5F0CA428-4CA5-4A0B-82EB-09F22075484D}" srcOrd="0" destOrd="0" parTransId="{BF6D4B0F-2A89-400C-923B-FA3EC980F176}" sibTransId="{AF0A29C8-F02C-4B4B-965D-626869E56342}"/>
    <dgm:cxn modelId="{3945D897-3770-4711-AF5E-F5CDA31B3629}" type="presOf" srcId="{B02161FF-1C0F-4574-88F1-2C0AE38F1C09}" destId="{DD58A6BE-0977-42D3-A73F-4924288EC82B}" srcOrd="0" destOrd="0" presId="urn:microsoft.com/office/officeart/2005/8/layout/cycle3"/>
    <dgm:cxn modelId="{A7212A60-9C67-4ABE-83F2-63411446F284}" type="presOf" srcId="{DC0B37CD-5B05-4B81-94DF-A588AE729C4A}" destId="{9FCD6533-7592-41BE-B477-D262EDE2AA61}" srcOrd="0" destOrd="0" presId="urn:microsoft.com/office/officeart/2005/8/layout/cycle3"/>
    <dgm:cxn modelId="{B54BDEE8-F9AE-4D66-A83B-F4DDA6A47AD2}" srcId="{DC0B37CD-5B05-4B81-94DF-A588AE729C4A}" destId="{94A3DC94-6F7E-4BF2-907B-56A5C52A4323}" srcOrd="1" destOrd="0" parTransId="{F7AF3365-D0FC-4948-AE96-4642618E234F}" sibTransId="{5C21F26B-012F-4DF7-B792-ED6DCE80B3C5}"/>
    <dgm:cxn modelId="{F17C49DF-6C13-4D3A-A8C4-289F9136F618}" type="presOf" srcId="{5F0CA428-4CA5-4A0B-82EB-09F22075484D}" destId="{777EBFC3-9E07-40AF-9C85-05744711639F}" srcOrd="0" destOrd="0" presId="urn:microsoft.com/office/officeart/2005/8/layout/cycle3"/>
    <dgm:cxn modelId="{7EA7C191-32B4-4269-AF88-E61954AB1165}" srcId="{DC0B37CD-5B05-4B81-94DF-A588AE729C4A}" destId="{A36F334B-0479-4234-9FBA-5C7805E97892}" srcOrd="3" destOrd="0" parTransId="{BF9C8DF7-081F-432E-AFE2-FAC3A67F420E}" sibTransId="{98317F2B-9F18-4757-9F8F-0860D218C002}"/>
    <dgm:cxn modelId="{B06B3727-1A8A-4E03-BB8E-D560499CA081}" type="presOf" srcId="{7F33C88B-FD7A-4484-A21B-A56F20845D84}" destId="{75FF87A5-4F8B-4BDF-89A8-5D57C80F6F6D}" srcOrd="0" destOrd="0" presId="urn:microsoft.com/office/officeart/2005/8/layout/cycle3"/>
    <dgm:cxn modelId="{46AFF346-BE69-4EE2-AEE4-1DAA461578FF}" srcId="{DC0B37CD-5B05-4B81-94DF-A588AE729C4A}" destId="{B02161FF-1C0F-4574-88F1-2C0AE38F1C09}" srcOrd="2" destOrd="0" parTransId="{C6E9CB13-F059-41C8-89F1-C7E3B1CDC4CD}" sibTransId="{FC5A4EFA-F030-491B-AA9F-9910FD56E1D2}"/>
    <dgm:cxn modelId="{66292FD4-0541-4A99-964B-03F0E2053093}" srcId="{DC0B37CD-5B05-4B81-94DF-A588AE729C4A}" destId="{7F33C88B-FD7A-4484-A21B-A56F20845D84}" srcOrd="4" destOrd="0" parTransId="{09989216-1FED-42B4-BBE9-512A33347FF3}" sibTransId="{134B1881-9A75-472B-B88E-DE2D862BB0AB}"/>
    <dgm:cxn modelId="{750228BC-55FE-4FF6-B54E-71478C853A1D}" type="presOf" srcId="{AF0A29C8-F02C-4B4B-965D-626869E56342}" destId="{B365D460-21C7-435F-A180-47F01458405B}" srcOrd="0" destOrd="0" presId="urn:microsoft.com/office/officeart/2005/8/layout/cycle3"/>
    <dgm:cxn modelId="{022FAC2E-A9BB-4DB4-9691-1616F206CF87}" type="presParOf" srcId="{9FCD6533-7592-41BE-B477-D262EDE2AA61}" destId="{D77C897B-54B2-4FB0-888C-EE803537B9ED}" srcOrd="0" destOrd="0" presId="urn:microsoft.com/office/officeart/2005/8/layout/cycle3"/>
    <dgm:cxn modelId="{33DC8EA6-8252-4E4D-8F01-059CCA84D575}" type="presParOf" srcId="{D77C897B-54B2-4FB0-888C-EE803537B9ED}" destId="{777EBFC3-9E07-40AF-9C85-05744711639F}" srcOrd="0" destOrd="0" presId="urn:microsoft.com/office/officeart/2005/8/layout/cycle3"/>
    <dgm:cxn modelId="{7DACAC8D-A4C5-44DE-8984-9ACFA85B20E3}" type="presParOf" srcId="{D77C897B-54B2-4FB0-888C-EE803537B9ED}" destId="{B365D460-21C7-435F-A180-47F01458405B}" srcOrd="1" destOrd="0" presId="urn:microsoft.com/office/officeart/2005/8/layout/cycle3"/>
    <dgm:cxn modelId="{7AAFF940-B212-4F8C-86CA-D257E9FBA065}" type="presParOf" srcId="{D77C897B-54B2-4FB0-888C-EE803537B9ED}" destId="{96895A52-6ADE-46C2-9C56-966A8568A466}" srcOrd="2" destOrd="0" presId="urn:microsoft.com/office/officeart/2005/8/layout/cycle3"/>
    <dgm:cxn modelId="{F4B53C75-72E8-4388-B31F-86AB93C5A430}" type="presParOf" srcId="{D77C897B-54B2-4FB0-888C-EE803537B9ED}" destId="{DD58A6BE-0977-42D3-A73F-4924288EC82B}" srcOrd="3" destOrd="0" presId="urn:microsoft.com/office/officeart/2005/8/layout/cycle3"/>
    <dgm:cxn modelId="{9C8741CE-E0AC-47F2-A141-D55CEBF28CB2}" type="presParOf" srcId="{D77C897B-54B2-4FB0-888C-EE803537B9ED}" destId="{376F80AC-F285-4087-889F-6D24B254F988}" srcOrd="4" destOrd="0" presId="urn:microsoft.com/office/officeart/2005/8/layout/cycle3"/>
    <dgm:cxn modelId="{45248836-28EB-4719-A3BA-D884F8DB352E}" type="presParOf" srcId="{D77C897B-54B2-4FB0-888C-EE803537B9ED}" destId="{75FF87A5-4F8B-4BDF-89A8-5D57C80F6F6D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1B49D5-C6C4-4036-B572-401A3D29BF62}">
      <dsp:nvSpPr>
        <dsp:cNvPr id="0" name=""/>
        <dsp:cNvSpPr/>
      </dsp:nvSpPr>
      <dsp:spPr>
        <a:xfrm>
          <a:off x="0" y="0"/>
          <a:ext cx="3093187" cy="231659"/>
        </a:xfrm>
        <a:prstGeom prst="roundRect">
          <a:avLst/>
        </a:prstGeom>
        <a:solidFill>
          <a:srgbClr val="FF33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000" b="1" kern="1200" dirty="0" smtClean="0"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rPr>
            <a:t>НАЛОГОВЫЕ ДОХОДЫ</a:t>
          </a:r>
          <a:endParaRPr lang="ru-RU" sz="1000" b="1" kern="1200" dirty="0">
            <a:solidFill>
              <a:schemeClr val="bg1"/>
            </a:solidFill>
            <a:effectLst/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11309" y="11309"/>
        <a:ext cx="3070569" cy="209041"/>
      </dsp:txXfrm>
    </dsp:sp>
    <dsp:sp modelId="{BD8A7F4A-2F59-4BFC-937C-FD248216A3A3}">
      <dsp:nvSpPr>
        <dsp:cNvPr id="0" name=""/>
        <dsp:cNvSpPr/>
      </dsp:nvSpPr>
      <dsp:spPr>
        <a:xfrm>
          <a:off x="0" y="229929"/>
          <a:ext cx="3093187" cy="4686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209" tIns="12700" rIns="71120" bIns="127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altLang="ru-RU" sz="1000" kern="12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Поступления от уплаты налогов, предусмотренных Налоговым кодексом РФ (налоги на прибыль, налоги на имущество, государственная пошлина)</a:t>
          </a:r>
          <a:endParaRPr lang="ru-RU" sz="1000" kern="1200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0" y="229929"/>
        <a:ext cx="3093187" cy="468654"/>
      </dsp:txXfrm>
    </dsp:sp>
    <dsp:sp modelId="{D8B6A47B-858C-4502-A84B-3CD5EE2822B5}">
      <dsp:nvSpPr>
        <dsp:cNvPr id="0" name=""/>
        <dsp:cNvSpPr/>
      </dsp:nvSpPr>
      <dsp:spPr>
        <a:xfrm>
          <a:off x="0" y="664911"/>
          <a:ext cx="3093187" cy="231659"/>
        </a:xfrm>
        <a:prstGeom prst="roundRect">
          <a:avLst/>
        </a:prstGeom>
        <a:solidFill>
          <a:srgbClr val="0099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000" b="1" kern="1200" dirty="0" smtClean="0"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rPr>
            <a:t>НЕНАЛОГОВЫЕ ДОХОДЫ</a:t>
          </a:r>
          <a:endParaRPr lang="ru-RU" sz="1000" b="1" kern="1200" dirty="0">
            <a:solidFill>
              <a:schemeClr val="bg1"/>
            </a:solidFill>
            <a:effectLst/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11309" y="676220"/>
        <a:ext cx="3070569" cy="209041"/>
      </dsp:txXfrm>
    </dsp:sp>
    <dsp:sp modelId="{8356E5DA-B981-4AC9-BAD1-AF609A98162F}">
      <dsp:nvSpPr>
        <dsp:cNvPr id="0" name=""/>
        <dsp:cNvSpPr/>
      </dsp:nvSpPr>
      <dsp:spPr>
        <a:xfrm>
          <a:off x="0" y="909406"/>
          <a:ext cx="3093187" cy="422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209" tIns="12700" rIns="71120" bIns="127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Платежи в виде штрафов, санкций за нарушение законодательства, платежи за пользование имуществом государства, средства самообложения граждан</a:t>
          </a:r>
          <a:endParaRPr lang="ru-RU" sz="1000" kern="1200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0" y="909406"/>
        <a:ext cx="3093187" cy="422280"/>
      </dsp:txXfrm>
    </dsp:sp>
    <dsp:sp modelId="{F01823D8-B81C-4E64-9419-21720722CD31}">
      <dsp:nvSpPr>
        <dsp:cNvPr id="0" name=""/>
        <dsp:cNvSpPr/>
      </dsp:nvSpPr>
      <dsp:spPr>
        <a:xfrm>
          <a:off x="0" y="1367941"/>
          <a:ext cx="3093187" cy="23165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000" b="1" kern="1200" dirty="0" smtClean="0"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rPr>
            <a:t>БЕЗВОЗМЕЗДНЫЕ ПОСТУПЛЕНИЯ</a:t>
          </a:r>
          <a:endParaRPr lang="ru-RU" sz="1000" b="1" kern="1200" dirty="0">
            <a:solidFill>
              <a:schemeClr val="bg1"/>
            </a:solidFill>
            <a:effectLst/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11309" y="1379250"/>
        <a:ext cx="3070569" cy="209041"/>
      </dsp:txXfrm>
    </dsp:sp>
    <dsp:sp modelId="{38A15107-A1B9-4A62-B62B-15DFA70186A4}">
      <dsp:nvSpPr>
        <dsp:cNvPr id="0" name=""/>
        <dsp:cNvSpPr/>
      </dsp:nvSpPr>
      <dsp:spPr>
        <a:xfrm>
          <a:off x="0" y="1599601"/>
          <a:ext cx="3093187" cy="6853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209" tIns="12700" rIns="71120" bIns="127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Средства, которые поступают в бюджет из других бюджетов бюджетной системы РФ, а также безвозмездные перечисления от физических и юридических лиц</a:t>
          </a:r>
          <a:endParaRPr lang="ru-RU" sz="1000" kern="1200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0" y="1599601"/>
        <a:ext cx="3093187" cy="68534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87BA0A-E0E4-4E38-910A-F8ECEB77EB7C}">
      <dsp:nvSpPr>
        <dsp:cNvPr id="0" name=""/>
        <dsp:cNvSpPr/>
      </dsp:nvSpPr>
      <dsp:spPr>
        <a:xfrm>
          <a:off x="340" y="19158"/>
          <a:ext cx="776225" cy="7846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latin typeface="Arial Narrow" panose="020B0606020202030204" pitchFamily="34" charset="0"/>
            </a:rPr>
            <a:t>Финансовый университет при Правительстве РФ</a:t>
          </a:r>
          <a:endParaRPr lang="ru-RU" sz="800" kern="1200" dirty="0"/>
        </a:p>
      </dsp:txBody>
      <dsp:txXfrm>
        <a:off x="114016" y="134068"/>
        <a:ext cx="548873" cy="554833"/>
      </dsp:txXfrm>
    </dsp:sp>
    <dsp:sp modelId="{279BFF10-CC30-466B-8FCE-26B1BEB9D494}">
      <dsp:nvSpPr>
        <dsp:cNvPr id="0" name=""/>
        <dsp:cNvSpPr/>
      </dsp:nvSpPr>
      <dsp:spPr>
        <a:xfrm>
          <a:off x="840279" y="183935"/>
          <a:ext cx="455098" cy="455098"/>
        </a:xfrm>
        <a:prstGeom prst="mathPlus">
          <a:avLst/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900602" y="357964"/>
        <a:ext cx="334452" cy="107040"/>
      </dsp:txXfrm>
    </dsp:sp>
    <dsp:sp modelId="{657414F0-B953-45E5-83FC-FD299CCD4853}">
      <dsp:nvSpPr>
        <dsp:cNvPr id="0" name=""/>
        <dsp:cNvSpPr/>
      </dsp:nvSpPr>
      <dsp:spPr>
        <a:xfrm>
          <a:off x="1359092" y="21845"/>
          <a:ext cx="824701" cy="77927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latin typeface="Arial Narrow" panose="020B0606020202030204" pitchFamily="34" charset="0"/>
            </a:rPr>
            <a:t>Министерство финансов Российской Федерации</a:t>
          </a:r>
          <a:endParaRPr lang="ru-RU" sz="800" kern="1200" dirty="0"/>
        </a:p>
      </dsp:txBody>
      <dsp:txXfrm>
        <a:off x="1479867" y="135968"/>
        <a:ext cx="583151" cy="551032"/>
      </dsp:txXfrm>
    </dsp:sp>
    <dsp:sp modelId="{2BE30E08-2DBB-4B98-ACF7-D1F6EFA4E13E}">
      <dsp:nvSpPr>
        <dsp:cNvPr id="0" name=""/>
        <dsp:cNvSpPr/>
      </dsp:nvSpPr>
      <dsp:spPr>
        <a:xfrm>
          <a:off x="2247508" y="183935"/>
          <a:ext cx="455098" cy="455098"/>
        </a:xfrm>
        <a:prstGeom prst="mathMinus">
          <a:avLst/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2307831" y="357964"/>
        <a:ext cx="334452" cy="107040"/>
      </dsp:txXfrm>
    </dsp:sp>
    <dsp:sp modelId="{25EE54AC-58D5-40CD-ACBC-8D85C55A0401}">
      <dsp:nvSpPr>
        <dsp:cNvPr id="0" name=""/>
        <dsp:cNvSpPr/>
      </dsp:nvSpPr>
      <dsp:spPr>
        <a:xfrm>
          <a:off x="2766320" y="19158"/>
          <a:ext cx="784653" cy="7846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latin typeface="Arial Narrow" panose="020B0606020202030204" pitchFamily="34" charset="0"/>
            </a:rPr>
            <a:t>ОРГАНИЗА ТОРЫ</a:t>
          </a:r>
          <a:endParaRPr lang="ru-RU" sz="800" kern="1200" dirty="0">
            <a:latin typeface="Arial Narrow" panose="020B0606020202030204" pitchFamily="34" charset="0"/>
          </a:endParaRPr>
        </a:p>
      </dsp:txBody>
      <dsp:txXfrm>
        <a:off x="2881230" y="134068"/>
        <a:ext cx="554833" cy="55483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87BA0A-E0E4-4E38-910A-F8ECEB77EB7C}">
      <dsp:nvSpPr>
        <dsp:cNvPr id="0" name=""/>
        <dsp:cNvSpPr/>
      </dsp:nvSpPr>
      <dsp:spPr>
        <a:xfrm>
          <a:off x="51659" y="8917"/>
          <a:ext cx="805135" cy="80513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latin typeface="Arial Narrow" panose="020B0606020202030204" pitchFamily="34" charset="0"/>
            </a:rPr>
            <a:t>Физические лица</a:t>
          </a:r>
          <a:endParaRPr lang="ru-RU" sz="800" kern="1200" dirty="0"/>
        </a:p>
      </dsp:txBody>
      <dsp:txXfrm>
        <a:off x="169568" y="126826"/>
        <a:ext cx="569317" cy="569317"/>
      </dsp:txXfrm>
    </dsp:sp>
    <dsp:sp modelId="{279BFF10-CC30-466B-8FCE-26B1BEB9D494}">
      <dsp:nvSpPr>
        <dsp:cNvPr id="0" name=""/>
        <dsp:cNvSpPr/>
      </dsp:nvSpPr>
      <dsp:spPr>
        <a:xfrm>
          <a:off x="871120" y="177995"/>
          <a:ext cx="466978" cy="466978"/>
        </a:xfrm>
        <a:prstGeom prst="mathPlus">
          <a:avLst/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933018" y="356567"/>
        <a:ext cx="343182" cy="109834"/>
      </dsp:txXfrm>
    </dsp:sp>
    <dsp:sp modelId="{657414F0-B953-45E5-83FC-FD299CCD4853}">
      <dsp:nvSpPr>
        <dsp:cNvPr id="0" name=""/>
        <dsp:cNvSpPr/>
      </dsp:nvSpPr>
      <dsp:spPr>
        <a:xfrm>
          <a:off x="1403475" y="8917"/>
          <a:ext cx="805135" cy="80513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latin typeface="Arial Narrow" panose="020B0606020202030204" pitchFamily="34" charset="0"/>
            </a:rPr>
            <a:t>Юридические лица</a:t>
          </a:r>
          <a:endParaRPr lang="ru-RU" sz="800" kern="1200" dirty="0"/>
        </a:p>
      </dsp:txBody>
      <dsp:txXfrm>
        <a:off x="1521384" y="126826"/>
        <a:ext cx="569317" cy="569317"/>
      </dsp:txXfrm>
    </dsp:sp>
    <dsp:sp modelId="{2BE30E08-2DBB-4B98-ACF7-D1F6EFA4E13E}">
      <dsp:nvSpPr>
        <dsp:cNvPr id="0" name=""/>
        <dsp:cNvSpPr/>
      </dsp:nvSpPr>
      <dsp:spPr>
        <a:xfrm>
          <a:off x="2273988" y="177995"/>
          <a:ext cx="466978" cy="466978"/>
        </a:xfrm>
        <a:prstGeom prst="mathMinus">
          <a:avLst/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2335886" y="356567"/>
        <a:ext cx="343182" cy="109834"/>
      </dsp:txXfrm>
    </dsp:sp>
    <dsp:sp modelId="{25EE54AC-58D5-40CD-ACBC-8D85C55A0401}">
      <dsp:nvSpPr>
        <dsp:cNvPr id="0" name=""/>
        <dsp:cNvSpPr/>
      </dsp:nvSpPr>
      <dsp:spPr>
        <a:xfrm>
          <a:off x="2806343" y="8917"/>
          <a:ext cx="805135" cy="80513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latin typeface="Arial Narrow" panose="020B0606020202030204" pitchFamily="34" charset="0"/>
            </a:rPr>
            <a:t>УЧАСТНИКИ</a:t>
          </a:r>
          <a:endParaRPr lang="ru-RU" sz="800" kern="1200" dirty="0">
            <a:latin typeface="Arial Narrow" panose="020B0606020202030204" pitchFamily="34" charset="0"/>
          </a:endParaRPr>
        </a:p>
      </dsp:txBody>
      <dsp:txXfrm>
        <a:off x="2924252" y="126826"/>
        <a:ext cx="569317" cy="56931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87BA0A-E0E4-4E38-910A-F8ECEB77EB7C}">
      <dsp:nvSpPr>
        <dsp:cNvPr id="0" name=""/>
        <dsp:cNvSpPr/>
      </dsp:nvSpPr>
      <dsp:spPr>
        <a:xfrm>
          <a:off x="51659" y="8917"/>
          <a:ext cx="805135" cy="80513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latin typeface="Arial Narrow" panose="020B0606020202030204" pitchFamily="34" charset="0"/>
            </a:rPr>
            <a:t>Физические лица</a:t>
          </a:r>
          <a:endParaRPr lang="ru-RU" sz="800" kern="1200" dirty="0"/>
        </a:p>
      </dsp:txBody>
      <dsp:txXfrm>
        <a:off x="169568" y="126826"/>
        <a:ext cx="569317" cy="569317"/>
      </dsp:txXfrm>
    </dsp:sp>
    <dsp:sp modelId="{279BFF10-CC30-466B-8FCE-26B1BEB9D494}">
      <dsp:nvSpPr>
        <dsp:cNvPr id="0" name=""/>
        <dsp:cNvSpPr/>
      </dsp:nvSpPr>
      <dsp:spPr>
        <a:xfrm>
          <a:off x="871120" y="177995"/>
          <a:ext cx="466978" cy="466978"/>
        </a:xfrm>
        <a:prstGeom prst="mathPlus">
          <a:avLst/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933018" y="356567"/>
        <a:ext cx="343182" cy="109834"/>
      </dsp:txXfrm>
    </dsp:sp>
    <dsp:sp modelId="{657414F0-B953-45E5-83FC-FD299CCD4853}">
      <dsp:nvSpPr>
        <dsp:cNvPr id="0" name=""/>
        <dsp:cNvSpPr/>
      </dsp:nvSpPr>
      <dsp:spPr>
        <a:xfrm>
          <a:off x="1403475" y="8917"/>
          <a:ext cx="805135" cy="80513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latin typeface="Arial Narrow" panose="020B0606020202030204" pitchFamily="34" charset="0"/>
            </a:rPr>
            <a:t>Юридические лица</a:t>
          </a:r>
          <a:endParaRPr lang="ru-RU" sz="800" kern="1200" dirty="0"/>
        </a:p>
      </dsp:txBody>
      <dsp:txXfrm>
        <a:off x="1521384" y="126826"/>
        <a:ext cx="569317" cy="569317"/>
      </dsp:txXfrm>
    </dsp:sp>
    <dsp:sp modelId="{2BE30E08-2DBB-4B98-ACF7-D1F6EFA4E13E}">
      <dsp:nvSpPr>
        <dsp:cNvPr id="0" name=""/>
        <dsp:cNvSpPr/>
      </dsp:nvSpPr>
      <dsp:spPr>
        <a:xfrm>
          <a:off x="2273988" y="177995"/>
          <a:ext cx="466978" cy="466978"/>
        </a:xfrm>
        <a:prstGeom prst="mathMinus">
          <a:avLst/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2335886" y="356567"/>
        <a:ext cx="343182" cy="109834"/>
      </dsp:txXfrm>
    </dsp:sp>
    <dsp:sp modelId="{25EE54AC-58D5-40CD-ACBC-8D85C55A0401}">
      <dsp:nvSpPr>
        <dsp:cNvPr id="0" name=""/>
        <dsp:cNvSpPr/>
      </dsp:nvSpPr>
      <dsp:spPr>
        <a:xfrm>
          <a:off x="2806343" y="8917"/>
          <a:ext cx="805135" cy="80513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latin typeface="Arial Narrow" panose="020B0606020202030204" pitchFamily="34" charset="0"/>
            </a:rPr>
            <a:t>УЧАСТНИКИ</a:t>
          </a:r>
          <a:endParaRPr lang="ru-RU" sz="800" kern="1200" dirty="0">
            <a:latin typeface="Arial Narrow" panose="020B0606020202030204" pitchFamily="34" charset="0"/>
          </a:endParaRPr>
        </a:p>
      </dsp:txBody>
      <dsp:txXfrm>
        <a:off x="2924252" y="126826"/>
        <a:ext cx="569317" cy="56931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1FF8E1-3844-4813-BCE3-5C48B10154CB}">
      <dsp:nvSpPr>
        <dsp:cNvPr id="0" name=""/>
        <dsp:cNvSpPr/>
      </dsp:nvSpPr>
      <dsp:spPr>
        <a:xfrm>
          <a:off x="1269232" y="599"/>
          <a:ext cx="2323346" cy="277381"/>
        </a:xfrm>
        <a:prstGeom prst="roundRect">
          <a:avLst>
            <a:gd name="adj" fmla="val 10000"/>
          </a:avLst>
        </a:prstGeom>
        <a:solidFill>
          <a:srgbClr val="0099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Narrow" panose="020B0606020202030204" pitchFamily="34" charset="0"/>
            </a:rPr>
            <a:t>Среди физических лиц</a:t>
          </a:r>
          <a:endParaRPr lang="ru-RU" sz="1200" kern="1200" dirty="0">
            <a:latin typeface="Arial Narrow" panose="020B0606020202030204" pitchFamily="34" charset="0"/>
          </a:endParaRPr>
        </a:p>
      </dsp:txBody>
      <dsp:txXfrm>
        <a:off x="1277356" y="8723"/>
        <a:ext cx="2307098" cy="261133"/>
      </dsp:txXfrm>
    </dsp:sp>
    <dsp:sp modelId="{E90DE79B-0647-442E-9082-6C7CCDC77F1B}">
      <dsp:nvSpPr>
        <dsp:cNvPr id="0" name=""/>
        <dsp:cNvSpPr/>
      </dsp:nvSpPr>
      <dsp:spPr>
        <a:xfrm>
          <a:off x="1501567" y="277981"/>
          <a:ext cx="232334" cy="2148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4840"/>
              </a:lnTo>
              <a:lnTo>
                <a:pt x="232334" y="2148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CFDF84-BEB5-411F-ABDA-D97AA33932EA}">
      <dsp:nvSpPr>
        <dsp:cNvPr id="0" name=""/>
        <dsp:cNvSpPr/>
      </dsp:nvSpPr>
      <dsp:spPr>
        <a:xfrm>
          <a:off x="1733902" y="377505"/>
          <a:ext cx="2323341" cy="2306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99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900" kern="1200" dirty="0" smtClean="0">
            <a:latin typeface="Arial Narrow" panose="020B0606020202030204" pitchFamily="34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kern="1200" dirty="0" smtClean="0">
              <a:latin typeface="Arial Narrow" panose="020B0606020202030204" pitchFamily="34" charset="0"/>
            </a:rPr>
            <a:t>«Бюджет в стихах»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>
            <a:latin typeface="Arial Narrow" panose="020B0606020202030204" pitchFamily="34" charset="0"/>
          </a:endParaRPr>
        </a:p>
      </dsp:txBody>
      <dsp:txXfrm>
        <a:off x="1740657" y="384260"/>
        <a:ext cx="2309831" cy="217123"/>
      </dsp:txXfrm>
    </dsp:sp>
    <dsp:sp modelId="{A93822E4-EC0B-4438-9C1A-BC82C2DE4BF9}">
      <dsp:nvSpPr>
        <dsp:cNvPr id="0" name=""/>
        <dsp:cNvSpPr/>
      </dsp:nvSpPr>
      <dsp:spPr>
        <a:xfrm>
          <a:off x="1501567" y="277981"/>
          <a:ext cx="232334" cy="5347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4776"/>
              </a:lnTo>
              <a:lnTo>
                <a:pt x="232334" y="5347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4E88DB-D4E3-4B8F-941F-47A46F8B4E48}">
      <dsp:nvSpPr>
        <dsp:cNvPr id="0" name=""/>
        <dsp:cNvSpPr/>
      </dsp:nvSpPr>
      <dsp:spPr>
        <a:xfrm>
          <a:off x="1733902" y="707662"/>
          <a:ext cx="2323341" cy="2101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99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Arial Narrow" panose="020B0606020202030204" pitchFamily="34" charset="0"/>
            </a:rPr>
            <a:t>«Популярный словарь бюджетных терминов»</a:t>
          </a:r>
          <a:endParaRPr lang="ru-RU" sz="900" kern="1200" dirty="0">
            <a:latin typeface="Arial Narrow" panose="020B0606020202030204" pitchFamily="34" charset="0"/>
          </a:endParaRPr>
        </a:p>
      </dsp:txBody>
      <dsp:txXfrm>
        <a:off x="1740058" y="713818"/>
        <a:ext cx="2311029" cy="197878"/>
      </dsp:txXfrm>
    </dsp:sp>
    <dsp:sp modelId="{6CBFDE22-AA3B-4F43-A969-C279FCE17BE8}">
      <dsp:nvSpPr>
        <dsp:cNvPr id="0" name=""/>
        <dsp:cNvSpPr/>
      </dsp:nvSpPr>
      <dsp:spPr>
        <a:xfrm>
          <a:off x="1501567" y="277981"/>
          <a:ext cx="232334" cy="8424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2475"/>
              </a:lnTo>
              <a:lnTo>
                <a:pt x="232334" y="8424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09F6EF-6455-4FBC-B018-E6B4CCD915F4}">
      <dsp:nvSpPr>
        <dsp:cNvPr id="0" name=""/>
        <dsp:cNvSpPr/>
      </dsp:nvSpPr>
      <dsp:spPr>
        <a:xfrm>
          <a:off x="1733902" y="1017377"/>
          <a:ext cx="2323341" cy="2061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99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kern="1200" dirty="0" smtClean="0">
              <a:latin typeface="Arial Narrow" panose="020B0606020202030204" pitchFamily="34" charset="0"/>
            </a:rPr>
            <a:t>«Социальная реклама бюджета для граждан</a:t>
          </a:r>
          <a:r>
            <a:rPr lang="ru-RU" sz="1000" kern="1200" dirty="0" smtClean="0">
              <a:latin typeface="Arial Narrow" panose="020B0606020202030204" pitchFamily="34" charset="0"/>
            </a:rPr>
            <a:t>»</a:t>
          </a:r>
        </a:p>
      </dsp:txBody>
      <dsp:txXfrm>
        <a:off x="1739940" y="1023415"/>
        <a:ext cx="2311265" cy="194082"/>
      </dsp:txXfrm>
    </dsp:sp>
    <dsp:sp modelId="{D6A0D113-DFA2-42DF-B256-344F7039F25E}">
      <dsp:nvSpPr>
        <dsp:cNvPr id="0" name=""/>
        <dsp:cNvSpPr/>
      </dsp:nvSpPr>
      <dsp:spPr>
        <a:xfrm>
          <a:off x="3886167" y="0"/>
          <a:ext cx="2323346" cy="248117"/>
        </a:xfrm>
        <a:prstGeom prst="roundRect">
          <a:avLst>
            <a:gd name="adj" fmla="val 10000"/>
          </a:avLst>
        </a:prstGeom>
        <a:solidFill>
          <a:srgbClr val="0099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Narrow" panose="020B0606020202030204" pitchFamily="34" charset="0"/>
            </a:rPr>
            <a:t>Среди юридических лиц</a:t>
          </a:r>
          <a:endParaRPr lang="ru-RU" sz="1200" kern="1200" dirty="0">
            <a:latin typeface="Arial Narrow" panose="020B0606020202030204" pitchFamily="34" charset="0"/>
          </a:endParaRPr>
        </a:p>
      </dsp:txBody>
      <dsp:txXfrm>
        <a:off x="3893434" y="7267"/>
        <a:ext cx="2308812" cy="233583"/>
      </dsp:txXfrm>
    </dsp:sp>
    <dsp:sp modelId="{1D042780-5872-427A-95E4-3B23FB2E0E14}">
      <dsp:nvSpPr>
        <dsp:cNvPr id="0" name=""/>
        <dsp:cNvSpPr/>
      </dsp:nvSpPr>
      <dsp:spPr>
        <a:xfrm>
          <a:off x="4118502" y="248117"/>
          <a:ext cx="137794" cy="1850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079"/>
              </a:lnTo>
              <a:lnTo>
                <a:pt x="137794" y="1850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B5B899-4661-4BEB-81D9-B23283A3AC00}">
      <dsp:nvSpPr>
        <dsp:cNvPr id="0" name=""/>
        <dsp:cNvSpPr/>
      </dsp:nvSpPr>
      <dsp:spPr>
        <a:xfrm>
          <a:off x="4256297" y="348241"/>
          <a:ext cx="2323341" cy="1699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99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Arial Narrow" panose="020B0606020202030204" pitchFamily="34" charset="0"/>
            </a:rPr>
            <a:t>«Бюджетный календарь»</a:t>
          </a:r>
          <a:endParaRPr lang="ru-RU" sz="900" kern="1200" dirty="0">
            <a:latin typeface="Arial Narrow" panose="020B0606020202030204" pitchFamily="34" charset="0"/>
          </a:endParaRPr>
        </a:p>
      </dsp:txBody>
      <dsp:txXfrm>
        <a:off x="4261274" y="353218"/>
        <a:ext cx="2313387" cy="159957"/>
      </dsp:txXfrm>
    </dsp:sp>
    <dsp:sp modelId="{6FFAABAF-8DCC-4B00-BA79-18210AF6F3AD}">
      <dsp:nvSpPr>
        <dsp:cNvPr id="0" name=""/>
        <dsp:cNvSpPr/>
      </dsp:nvSpPr>
      <dsp:spPr>
        <a:xfrm>
          <a:off x="4118502" y="248117"/>
          <a:ext cx="137794" cy="5639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3936"/>
              </a:lnTo>
              <a:lnTo>
                <a:pt x="137794" y="56393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AE1287-067A-44A4-8AE9-38C6415A99DC}">
      <dsp:nvSpPr>
        <dsp:cNvPr id="0" name=""/>
        <dsp:cNvSpPr/>
      </dsp:nvSpPr>
      <dsp:spPr>
        <a:xfrm>
          <a:off x="4256297" y="617677"/>
          <a:ext cx="2323341" cy="3887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99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kern="1200" dirty="0" smtClean="0">
              <a:latin typeface="Arial Narrow" panose="020B0606020202030204" pitchFamily="34" charset="0"/>
            </a:rPr>
            <a:t>«Сравнительная характеристика местных бюджетов»</a:t>
          </a:r>
          <a:endParaRPr lang="ru-RU" sz="900" kern="1200" dirty="0">
            <a:latin typeface="Arial Narrow" panose="020B0606020202030204" pitchFamily="34" charset="0"/>
          </a:endParaRPr>
        </a:p>
      </dsp:txBody>
      <dsp:txXfrm>
        <a:off x="4267683" y="629063"/>
        <a:ext cx="2300569" cy="36598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63AB3B-F883-442A-8E6B-40D1B9A579C8}">
      <dsp:nvSpPr>
        <dsp:cNvPr id="0" name=""/>
        <dsp:cNvSpPr/>
      </dsp:nvSpPr>
      <dsp:spPr>
        <a:xfrm>
          <a:off x="0" y="3632"/>
          <a:ext cx="2652605" cy="4860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 Narrow" panose="020B0606020202030204" pitchFamily="34" charset="0"/>
            </a:rPr>
            <a:t>Направления </a:t>
          </a:r>
          <a:r>
            <a:rPr lang="ru-RU" sz="1400" b="1" kern="1200" smtClean="0">
              <a:latin typeface="Arial Narrow" panose="020B0606020202030204" pitchFamily="34" charset="0"/>
            </a:rPr>
            <a:t>оценки </a:t>
          </a:r>
          <a:endParaRPr lang="ru-RU" sz="1400" b="1" kern="1200" dirty="0">
            <a:latin typeface="Arial Narrow" panose="020B0606020202030204" pitchFamily="34" charset="0"/>
          </a:endParaRPr>
        </a:p>
      </dsp:txBody>
      <dsp:txXfrm>
        <a:off x="14235" y="17867"/>
        <a:ext cx="2624135" cy="457532"/>
      </dsp:txXfrm>
    </dsp:sp>
    <dsp:sp modelId="{D961254D-C2A0-4806-8565-896671E7D43A}">
      <dsp:nvSpPr>
        <dsp:cNvPr id="0" name=""/>
        <dsp:cNvSpPr/>
      </dsp:nvSpPr>
      <dsp:spPr>
        <a:xfrm>
          <a:off x="265260" y="489634"/>
          <a:ext cx="364277" cy="3279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7928"/>
              </a:lnTo>
              <a:lnTo>
                <a:pt x="364277" y="327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7CA441-AEF5-4863-8DED-0A399D265096}">
      <dsp:nvSpPr>
        <dsp:cNvPr id="0" name=""/>
        <dsp:cNvSpPr/>
      </dsp:nvSpPr>
      <dsp:spPr>
        <a:xfrm>
          <a:off x="629537" y="626306"/>
          <a:ext cx="1949493" cy="3825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Narrow" panose="020B0606020202030204" pitchFamily="34" charset="0"/>
            </a:rPr>
            <a:t>первоначально утвержденный бюджет</a:t>
          </a:r>
          <a:endParaRPr lang="ru-RU" sz="1400" kern="1200" dirty="0">
            <a:latin typeface="Arial Narrow" panose="020B0606020202030204" pitchFamily="34" charset="0"/>
          </a:endParaRPr>
        </a:p>
      </dsp:txBody>
      <dsp:txXfrm>
        <a:off x="640740" y="637509"/>
        <a:ext cx="1927087" cy="360107"/>
      </dsp:txXfrm>
    </dsp:sp>
    <dsp:sp modelId="{F4F98089-77CE-4D9A-BED7-365294ED290A}">
      <dsp:nvSpPr>
        <dsp:cNvPr id="0" name=""/>
        <dsp:cNvSpPr/>
      </dsp:nvSpPr>
      <dsp:spPr>
        <a:xfrm>
          <a:off x="265260" y="489634"/>
          <a:ext cx="364277" cy="808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8258"/>
              </a:lnTo>
              <a:lnTo>
                <a:pt x="364277" y="8082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2C035-4011-4DC4-9458-E8C72ABCC6A3}">
      <dsp:nvSpPr>
        <dsp:cNvPr id="0" name=""/>
        <dsp:cNvSpPr/>
      </dsp:nvSpPr>
      <dsp:spPr>
        <a:xfrm>
          <a:off x="629537" y="1125067"/>
          <a:ext cx="1949493" cy="3456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Narrow" panose="020B0606020202030204" pitchFamily="34" charset="0"/>
            </a:rPr>
            <a:t>внесение изменений в закон о бюджете</a:t>
          </a:r>
          <a:endParaRPr lang="ru-RU" sz="1400" kern="1200" dirty="0">
            <a:latin typeface="Arial Narrow" panose="020B0606020202030204" pitchFamily="34" charset="0"/>
          </a:endParaRPr>
        </a:p>
      </dsp:txBody>
      <dsp:txXfrm>
        <a:off x="639661" y="1135191"/>
        <a:ext cx="1929245" cy="325404"/>
      </dsp:txXfrm>
    </dsp:sp>
    <dsp:sp modelId="{C9185CEC-9B9D-455E-93A8-7FBDBBC2FCB7}">
      <dsp:nvSpPr>
        <dsp:cNvPr id="0" name=""/>
        <dsp:cNvSpPr/>
      </dsp:nvSpPr>
      <dsp:spPr>
        <a:xfrm>
          <a:off x="265260" y="489634"/>
          <a:ext cx="364277" cy="14251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5124"/>
              </a:lnTo>
              <a:lnTo>
                <a:pt x="364277" y="14251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BC6603-CF25-438C-934F-01C67E97A324}">
      <dsp:nvSpPr>
        <dsp:cNvPr id="0" name=""/>
        <dsp:cNvSpPr/>
      </dsp:nvSpPr>
      <dsp:spPr>
        <a:xfrm>
          <a:off x="629537" y="1599601"/>
          <a:ext cx="1949493" cy="6303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Narrow" panose="020B0606020202030204" pitchFamily="34" charset="0"/>
            </a:rPr>
            <a:t>промежуточная отчетность об исполнении бюджета</a:t>
          </a:r>
          <a:endParaRPr lang="ru-RU" sz="1400" kern="1200" dirty="0">
            <a:latin typeface="Arial Narrow" panose="020B0606020202030204" pitchFamily="34" charset="0"/>
          </a:endParaRPr>
        </a:p>
      </dsp:txBody>
      <dsp:txXfrm>
        <a:off x="647998" y="1618062"/>
        <a:ext cx="1912571" cy="593395"/>
      </dsp:txXfrm>
    </dsp:sp>
    <dsp:sp modelId="{D2C22B35-7265-4A66-B6D3-80C6048D6CB8}">
      <dsp:nvSpPr>
        <dsp:cNvPr id="0" name=""/>
        <dsp:cNvSpPr/>
      </dsp:nvSpPr>
      <dsp:spPr>
        <a:xfrm>
          <a:off x="265260" y="489634"/>
          <a:ext cx="364277" cy="2061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1808"/>
              </a:lnTo>
              <a:lnTo>
                <a:pt x="364277" y="206180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D52A79-0AF4-441B-8358-6AE35CCF2C88}">
      <dsp:nvSpPr>
        <dsp:cNvPr id="0" name=""/>
        <dsp:cNvSpPr/>
      </dsp:nvSpPr>
      <dsp:spPr>
        <a:xfrm>
          <a:off x="629537" y="2347545"/>
          <a:ext cx="1949493" cy="4077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Narrow" panose="020B0606020202030204" pitchFamily="34" charset="0"/>
            </a:rPr>
            <a:t>годовой отчет об исполнении бюджета</a:t>
          </a:r>
          <a:endParaRPr lang="ru-RU" sz="1400" kern="1200" dirty="0">
            <a:latin typeface="Arial Narrow" panose="020B0606020202030204" pitchFamily="34" charset="0"/>
          </a:endParaRPr>
        </a:p>
      </dsp:txBody>
      <dsp:txXfrm>
        <a:off x="641481" y="2359489"/>
        <a:ext cx="1925605" cy="383907"/>
      </dsp:txXfrm>
    </dsp:sp>
    <dsp:sp modelId="{EF125202-1A7E-4CAB-9435-1EBAFC7F2CA9}">
      <dsp:nvSpPr>
        <dsp:cNvPr id="0" name=""/>
        <dsp:cNvSpPr/>
      </dsp:nvSpPr>
      <dsp:spPr>
        <a:xfrm>
          <a:off x="265260" y="489634"/>
          <a:ext cx="378077" cy="26531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3164"/>
              </a:lnTo>
              <a:lnTo>
                <a:pt x="378077" y="26531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3B6F4E-9AD0-4189-A2C3-0BAB24E4ADAD}">
      <dsp:nvSpPr>
        <dsp:cNvPr id="0" name=""/>
        <dsp:cNvSpPr/>
      </dsp:nvSpPr>
      <dsp:spPr>
        <a:xfrm>
          <a:off x="643337" y="2911959"/>
          <a:ext cx="1949493" cy="4616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Narrow" panose="020B0606020202030204" pitchFamily="34" charset="0"/>
            </a:rPr>
            <a:t>проект бюджета и материалы к нему</a:t>
          </a:r>
          <a:endParaRPr lang="ru-RU" sz="1400" kern="1200" dirty="0">
            <a:latin typeface="Arial Narrow" panose="020B0606020202030204" pitchFamily="34" charset="0"/>
          </a:endParaRPr>
        </a:p>
      </dsp:txBody>
      <dsp:txXfrm>
        <a:off x="656859" y="2925481"/>
        <a:ext cx="1922449" cy="434636"/>
      </dsp:txXfrm>
    </dsp:sp>
    <dsp:sp modelId="{D0360933-845A-4B7D-9E76-AAA85BAD7739}">
      <dsp:nvSpPr>
        <dsp:cNvPr id="0" name=""/>
        <dsp:cNvSpPr/>
      </dsp:nvSpPr>
      <dsp:spPr>
        <a:xfrm>
          <a:off x="265260" y="489634"/>
          <a:ext cx="378077" cy="31257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25764"/>
              </a:lnTo>
              <a:lnTo>
                <a:pt x="378077" y="31257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3F9287-BDCA-4C56-8895-C67F19580CD7}">
      <dsp:nvSpPr>
        <dsp:cNvPr id="0" name=""/>
        <dsp:cNvSpPr/>
      </dsp:nvSpPr>
      <dsp:spPr>
        <a:xfrm>
          <a:off x="643337" y="3494655"/>
          <a:ext cx="1949493" cy="2414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Narrow" panose="020B0606020202030204" pitchFamily="34" charset="0"/>
            </a:rPr>
            <a:t>бюджет для граждан</a:t>
          </a:r>
          <a:endParaRPr lang="ru-RU" sz="1400" kern="1200" dirty="0">
            <a:latin typeface="Arial Narrow" panose="020B0606020202030204" pitchFamily="34" charset="0"/>
          </a:endParaRPr>
        </a:p>
      </dsp:txBody>
      <dsp:txXfrm>
        <a:off x="650410" y="3501728"/>
        <a:ext cx="1935347" cy="227341"/>
      </dsp:txXfrm>
    </dsp:sp>
    <dsp:sp modelId="{3DFEB98E-1E8D-490A-B255-FDBA1CBEDB16}">
      <dsp:nvSpPr>
        <dsp:cNvPr id="0" name=""/>
        <dsp:cNvSpPr/>
      </dsp:nvSpPr>
      <dsp:spPr>
        <a:xfrm>
          <a:off x="265260" y="489634"/>
          <a:ext cx="378077" cy="3583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3378"/>
              </a:lnTo>
              <a:lnTo>
                <a:pt x="378077" y="35833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3B3DB9-8A57-4B45-998B-551CA8A1332E}">
      <dsp:nvSpPr>
        <dsp:cNvPr id="0" name=""/>
        <dsp:cNvSpPr/>
      </dsp:nvSpPr>
      <dsp:spPr>
        <a:xfrm>
          <a:off x="643337" y="3889366"/>
          <a:ext cx="1949493" cy="3672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Narrow" panose="020B0606020202030204" pitchFamily="34" charset="0"/>
            </a:rPr>
            <a:t>финансовый контроль</a:t>
          </a:r>
          <a:endParaRPr lang="ru-RU" sz="1400" kern="1200" dirty="0">
            <a:latin typeface="Arial Narrow" panose="020B0606020202030204" pitchFamily="34" charset="0"/>
          </a:endParaRPr>
        </a:p>
      </dsp:txBody>
      <dsp:txXfrm>
        <a:off x="654095" y="3900124"/>
        <a:ext cx="1927977" cy="345777"/>
      </dsp:txXfrm>
    </dsp:sp>
    <dsp:sp modelId="{0DFEE257-90C7-49A0-AA40-9ED93035C5BC}">
      <dsp:nvSpPr>
        <dsp:cNvPr id="0" name=""/>
        <dsp:cNvSpPr/>
      </dsp:nvSpPr>
      <dsp:spPr>
        <a:xfrm>
          <a:off x="265260" y="489634"/>
          <a:ext cx="377145" cy="4263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63153"/>
              </a:lnTo>
              <a:lnTo>
                <a:pt x="377145" y="42631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1219EE-93B6-4A4E-A1AF-80D70E26344C}">
      <dsp:nvSpPr>
        <dsp:cNvPr id="0" name=""/>
        <dsp:cNvSpPr/>
      </dsp:nvSpPr>
      <dsp:spPr>
        <a:xfrm>
          <a:off x="642405" y="4354735"/>
          <a:ext cx="1949493" cy="7961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Narrow" panose="020B0606020202030204" pitchFamily="34" charset="0"/>
            </a:rPr>
            <a:t>публичные сведения о деятельности государственных учреждений</a:t>
          </a:r>
          <a:endParaRPr lang="ru-RU" sz="1400" kern="1200" dirty="0">
            <a:latin typeface="Arial Narrow" panose="020B0606020202030204" pitchFamily="34" charset="0"/>
          </a:endParaRPr>
        </a:p>
      </dsp:txBody>
      <dsp:txXfrm>
        <a:off x="665722" y="4378052"/>
        <a:ext cx="1902859" cy="749471"/>
      </dsp:txXfrm>
    </dsp:sp>
    <dsp:sp modelId="{7EAA1F4B-37D9-4E68-8045-6F13492F8C4D}">
      <dsp:nvSpPr>
        <dsp:cNvPr id="0" name=""/>
        <dsp:cNvSpPr/>
      </dsp:nvSpPr>
      <dsp:spPr>
        <a:xfrm>
          <a:off x="265260" y="489634"/>
          <a:ext cx="369968" cy="5039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39047"/>
              </a:lnTo>
              <a:lnTo>
                <a:pt x="369968" y="50390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578B7B-07EB-4872-BFB8-65FDDA73D7D5}">
      <dsp:nvSpPr>
        <dsp:cNvPr id="0" name=""/>
        <dsp:cNvSpPr/>
      </dsp:nvSpPr>
      <dsp:spPr>
        <a:xfrm>
          <a:off x="635229" y="5306921"/>
          <a:ext cx="1949493" cy="4435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Narrow" panose="020B0606020202030204" pitchFamily="34" charset="0"/>
            </a:rPr>
            <a:t>организация работы общественного совета</a:t>
          </a:r>
          <a:endParaRPr lang="ru-RU" sz="1400" kern="1200" dirty="0">
            <a:latin typeface="Arial Narrow" panose="020B0606020202030204" pitchFamily="34" charset="0"/>
          </a:endParaRPr>
        </a:p>
      </dsp:txBody>
      <dsp:txXfrm>
        <a:off x="648219" y="5319911"/>
        <a:ext cx="1923513" cy="417542"/>
      </dsp:txXfrm>
    </dsp:sp>
    <dsp:sp modelId="{6FE1F457-2963-443D-802B-8686A6E42C36}">
      <dsp:nvSpPr>
        <dsp:cNvPr id="0" name=""/>
        <dsp:cNvSpPr/>
      </dsp:nvSpPr>
      <dsp:spPr>
        <a:xfrm>
          <a:off x="3150885" y="3664"/>
          <a:ext cx="2857830" cy="4860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 Narrow" panose="020B0606020202030204" pitchFamily="34" charset="0"/>
            </a:rPr>
            <a:t>Критерии оценки бюджетных данных</a:t>
          </a:r>
          <a:endParaRPr lang="ru-RU" sz="1400" b="1" kern="1200" dirty="0">
            <a:latin typeface="Arial Narrow" panose="020B0606020202030204" pitchFamily="34" charset="0"/>
          </a:endParaRPr>
        </a:p>
      </dsp:txBody>
      <dsp:txXfrm>
        <a:off x="3165120" y="17899"/>
        <a:ext cx="2829360" cy="457532"/>
      </dsp:txXfrm>
    </dsp:sp>
    <dsp:sp modelId="{BAF0D8A1-CDD4-4302-A86C-6C803FBBD992}">
      <dsp:nvSpPr>
        <dsp:cNvPr id="0" name=""/>
        <dsp:cNvSpPr/>
      </dsp:nvSpPr>
      <dsp:spPr>
        <a:xfrm>
          <a:off x="3436668" y="489666"/>
          <a:ext cx="211673" cy="283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13"/>
              </a:lnTo>
              <a:lnTo>
                <a:pt x="211673" y="2834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08DA83-B778-49A3-83E6-2C5D93CD6924}">
      <dsp:nvSpPr>
        <dsp:cNvPr id="0" name=""/>
        <dsp:cNvSpPr/>
      </dsp:nvSpPr>
      <dsp:spPr>
        <a:xfrm>
          <a:off x="3648341" y="620986"/>
          <a:ext cx="2281370" cy="3041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Narrow" panose="020B0606020202030204" pitchFamily="34" charset="0"/>
            </a:rPr>
            <a:t>легкий поиск информации</a:t>
          </a:r>
          <a:endParaRPr lang="ru-RU" sz="1400" kern="1200" dirty="0">
            <a:latin typeface="Arial Narrow" panose="020B0606020202030204" pitchFamily="34" charset="0"/>
          </a:endParaRPr>
        </a:p>
      </dsp:txBody>
      <dsp:txXfrm>
        <a:off x="3657250" y="629895"/>
        <a:ext cx="2263552" cy="286368"/>
      </dsp:txXfrm>
    </dsp:sp>
    <dsp:sp modelId="{F1C52B4E-7F5A-40D3-97C3-A2DC0CAF1D01}">
      <dsp:nvSpPr>
        <dsp:cNvPr id="0" name=""/>
        <dsp:cNvSpPr/>
      </dsp:nvSpPr>
      <dsp:spPr>
        <a:xfrm>
          <a:off x="3436668" y="489666"/>
          <a:ext cx="254147" cy="9284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8446"/>
              </a:lnTo>
              <a:lnTo>
                <a:pt x="254147" y="9284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FAC7B8-9D92-4110-A5DA-389AC2A86D03}">
      <dsp:nvSpPr>
        <dsp:cNvPr id="0" name=""/>
        <dsp:cNvSpPr/>
      </dsp:nvSpPr>
      <dsp:spPr>
        <a:xfrm>
          <a:off x="3690815" y="1067767"/>
          <a:ext cx="2271641" cy="7006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Narrow" panose="020B0606020202030204" pitchFamily="34" charset="0"/>
            </a:rPr>
            <a:t>своевременность размещения информации</a:t>
          </a:r>
          <a:endParaRPr lang="ru-RU" sz="1400" kern="1200" dirty="0">
            <a:latin typeface="Arial Narrow" panose="020B0606020202030204" pitchFamily="34" charset="0"/>
          </a:endParaRPr>
        </a:p>
      </dsp:txBody>
      <dsp:txXfrm>
        <a:off x="3711338" y="1088290"/>
        <a:ext cx="2230595" cy="659645"/>
      </dsp:txXfrm>
    </dsp:sp>
    <dsp:sp modelId="{A6753438-06D3-4D0A-A557-4E1ED1CEC55E}">
      <dsp:nvSpPr>
        <dsp:cNvPr id="0" name=""/>
        <dsp:cNvSpPr/>
      </dsp:nvSpPr>
      <dsp:spPr>
        <a:xfrm>
          <a:off x="3436668" y="489666"/>
          <a:ext cx="211673" cy="15742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4264"/>
              </a:lnTo>
              <a:lnTo>
                <a:pt x="211673" y="15742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B7806C-36B7-4A97-A04A-DAC6053E9C24}">
      <dsp:nvSpPr>
        <dsp:cNvPr id="0" name=""/>
        <dsp:cNvSpPr/>
      </dsp:nvSpPr>
      <dsp:spPr>
        <a:xfrm>
          <a:off x="3648341" y="1888179"/>
          <a:ext cx="2303279" cy="3515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Narrow" panose="020B0606020202030204" pitchFamily="34" charset="0"/>
            </a:rPr>
            <a:t>содержание информации</a:t>
          </a:r>
          <a:endParaRPr lang="ru-RU" sz="1400" kern="1200" dirty="0">
            <a:latin typeface="Arial Narrow" panose="020B0606020202030204" pitchFamily="34" charset="0"/>
          </a:endParaRPr>
        </a:p>
      </dsp:txBody>
      <dsp:txXfrm>
        <a:off x="3658636" y="1898474"/>
        <a:ext cx="2282689" cy="330912"/>
      </dsp:txXfrm>
    </dsp:sp>
    <dsp:sp modelId="{951DB917-C4E3-498B-8E22-AEEF40B1FB20}">
      <dsp:nvSpPr>
        <dsp:cNvPr id="0" name=""/>
        <dsp:cNvSpPr/>
      </dsp:nvSpPr>
      <dsp:spPr>
        <a:xfrm>
          <a:off x="3436668" y="489666"/>
          <a:ext cx="211673" cy="21962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96229"/>
              </a:lnTo>
              <a:lnTo>
                <a:pt x="211673" y="219622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4172B5-5A7C-4FB7-8D34-95D9AE1ADCFE}">
      <dsp:nvSpPr>
        <dsp:cNvPr id="0" name=""/>
        <dsp:cNvSpPr/>
      </dsp:nvSpPr>
      <dsp:spPr>
        <a:xfrm>
          <a:off x="3648341" y="2370839"/>
          <a:ext cx="2285777" cy="6301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Narrow" panose="020B0606020202030204" pitchFamily="34" charset="0"/>
            </a:rPr>
            <a:t>удобство форматов данных для повторного использования</a:t>
          </a:r>
          <a:endParaRPr lang="ru-RU" sz="1400" kern="1200" dirty="0">
            <a:latin typeface="Arial Narrow" panose="020B0606020202030204" pitchFamily="34" charset="0"/>
          </a:endParaRPr>
        </a:p>
      </dsp:txBody>
      <dsp:txXfrm>
        <a:off x="3666796" y="2389294"/>
        <a:ext cx="2248867" cy="593202"/>
      </dsp:txXfrm>
    </dsp:sp>
    <dsp:sp modelId="{B627B786-8121-44E7-A22D-00D172ED5AE1}">
      <dsp:nvSpPr>
        <dsp:cNvPr id="0" name=""/>
        <dsp:cNvSpPr/>
      </dsp:nvSpPr>
      <dsp:spPr>
        <a:xfrm>
          <a:off x="3436668" y="489666"/>
          <a:ext cx="211673" cy="296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69495"/>
              </a:lnTo>
              <a:lnTo>
                <a:pt x="211673" y="29694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94EEA0-1F11-4B5B-837B-8A4C27D96F5E}">
      <dsp:nvSpPr>
        <dsp:cNvPr id="0" name=""/>
        <dsp:cNvSpPr/>
      </dsp:nvSpPr>
      <dsp:spPr>
        <a:xfrm>
          <a:off x="3648341" y="3132109"/>
          <a:ext cx="2290486" cy="6541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Narrow" panose="020B0606020202030204" pitchFamily="34" charset="0"/>
            </a:rPr>
            <a:t>применение современных графических способов подачи информации</a:t>
          </a:r>
          <a:endParaRPr lang="ru-RU" sz="1400" kern="1200" dirty="0">
            <a:latin typeface="Arial Narrow" panose="020B0606020202030204" pitchFamily="34" charset="0"/>
          </a:endParaRPr>
        </a:p>
      </dsp:txBody>
      <dsp:txXfrm>
        <a:off x="3667499" y="3151267"/>
        <a:ext cx="2252170" cy="6157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78F3E6-798D-44EE-9AD5-ACA7715C1C48}">
      <dsp:nvSpPr>
        <dsp:cNvPr id="0" name=""/>
        <dsp:cNvSpPr/>
      </dsp:nvSpPr>
      <dsp:spPr>
        <a:xfrm>
          <a:off x="5864" y="452530"/>
          <a:ext cx="1047414" cy="755271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19050" cap="flat" cmpd="sng" algn="ctr">
          <a:solidFill>
            <a:srgbClr val="0099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57150" lvl="1" indent="-57150" algn="ctr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latin typeface="Arial Narrow" panose="020B0606020202030204" pitchFamily="34" charset="0"/>
          </a:endParaRPr>
        </a:p>
      </dsp:txBody>
      <dsp:txXfrm>
        <a:off x="23245" y="469911"/>
        <a:ext cx="1012652" cy="558665"/>
      </dsp:txXfrm>
    </dsp:sp>
    <dsp:sp modelId="{9C7BF5F1-A989-4374-ABBF-0308703021F9}">
      <dsp:nvSpPr>
        <dsp:cNvPr id="0" name=""/>
        <dsp:cNvSpPr/>
      </dsp:nvSpPr>
      <dsp:spPr>
        <a:xfrm>
          <a:off x="636304" y="444766"/>
          <a:ext cx="1105943" cy="1105943"/>
        </a:xfrm>
        <a:prstGeom prst="leftCircularArrow">
          <a:avLst>
            <a:gd name="adj1" fmla="val 3403"/>
            <a:gd name="adj2" fmla="val 421296"/>
            <a:gd name="adj3" fmla="val 1805824"/>
            <a:gd name="adj4" fmla="val 8633506"/>
            <a:gd name="adj5" fmla="val 3970"/>
          </a:avLst>
        </a:prstGeom>
        <a:solidFill>
          <a:srgbClr val="009999"/>
        </a:solidFill>
        <a:ln w="6350"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537477-EB85-4120-A202-2832E948ACA1}">
      <dsp:nvSpPr>
        <dsp:cNvPr id="0" name=""/>
        <dsp:cNvSpPr/>
      </dsp:nvSpPr>
      <dsp:spPr>
        <a:xfrm>
          <a:off x="505089" y="1048387"/>
          <a:ext cx="540758" cy="251194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19050" cap="flat" cmpd="sng" algn="ctr">
          <a:solidFill>
            <a:srgbClr val="0099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Arial Narrow" panose="020B0606020202030204" pitchFamily="34" charset="0"/>
            </a:rPr>
            <a:t>июнь-октябрь</a:t>
          </a:r>
          <a:endParaRPr lang="ru-RU" sz="1000" b="1" kern="1200" dirty="0">
            <a:latin typeface="Arial Narrow" panose="020B0606020202030204" pitchFamily="34" charset="0"/>
          </a:endParaRPr>
        </a:p>
      </dsp:txBody>
      <dsp:txXfrm>
        <a:off x="512446" y="1055744"/>
        <a:ext cx="526044" cy="236480"/>
      </dsp:txXfrm>
    </dsp:sp>
    <dsp:sp modelId="{CA7A49CE-9861-479C-A34F-9B5EC425C248}">
      <dsp:nvSpPr>
        <dsp:cNvPr id="0" name=""/>
        <dsp:cNvSpPr/>
      </dsp:nvSpPr>
      <dsp:spPr>
        <a:xfrm>
          <a:off x="1236488" y="461902"/>
          <a:ext cx="1111626" cy="752782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19050" cap="flat" cmpd="sng" algn="ctr">
          <a:solidFill>
            <a:srgbClr val="0099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ctr" anchorCtr="0">
          <a:noAutofit/>
        </a:bodyPr>
        <a:lstStyle/>
        <a:p>
          <a:pPr marL="57150" lvl="1" indent="-57150" algn="ctr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latin typeface="Arial Narrow" panose="020B0606020202030204" pitchFamily="34" charset="0"/>
          </a:endParaRPr>
        </a:p>
      </dsp:txBody>
      <dsp:txXfrm>
        <a:off x="1253812" y="640537"/>
        <a:ext cx="1076978" cy="556823"/>
      </dsp:txXfrm>
    </dsp:sp>
    <dsp:sp modelId="{E1AECC5B-D00F-4A12-A323-9284D3460DF3}">
      <dsp:nvSpPr>
        <dsp:cNvPr id="0" name=""/>
        <dsp:cNvSpPr/>
      </dsp:nvSpPr>
      <dsp:spPr>
        <a:xfrm>
          <a:off x="1985066" y="67007"/>
          <a:ext cx="1065987" cy="1100397"/>
        </a:xfrm>
        <a:prstGeom prst="circularArrow">
          <a:avLst>
            <a:gd name="adj1" fmla="val 3475"/>
            <a:gd name="adj2" fmla="val 430912"/>
            <a:gd name="adj3" fmla="val 19584422"/>
            <a:gd name="adj4" fmla="val 12766356"/>
            <a:gd name="adj5" fmla="val 4054"/>
          </a:avLst>
        </a:prstGeom>
        <a:solidFill>
          <a:srgbClr val="009999"/>
        </a:solidFill>
        <a:ln w="19050"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1FD9D5-4588-4B9C-9428-44B9323AC41C}">
      <dsp:nvSpPr>
        <dsp:cNvPr id="0" name=""/>
        <dsp:cNvSpPr/>
      </dsp:nvSpPr>
      <dsp:spPr>
        <a:xfrm>
          <a:off x="1827174" y="410510"/>
          <a:ext cx="540758" cy="257155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19050" cap="flat" cmpd="sng" algn="ctr">
          <a:solidFill>
            <a:srgbClr val="0099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Arial Narrow" panose="020B0606020202030204" pitchFamily="34" charset="0"/>
            </a:rPr>
            <a:t>ноябрь-декабрь</a:t>
          </a:r>
          <a:endParaRPr lang="ru-RU" sz="1000" b="1" kern="1200" dirty="0">
            <a:latin typeface="Arial Narrow" panose="020B0606020202030204" pitchFamily="34" charset="0"/>
          </a:endParaRPr>
        </a:p>
      </dsp:txBody>
      <dsp:txXfrm>
        <a:off x="1834706" y="418042"/>
        <a:ext cx="525694" cy="242091"/>
      </dsp:txXfrm>
    </dsp:sp>
    <dsp:sp modelId="{6154658E-1F54-4306-ACB0-2DE3C855BC5A}">
      <dsp:nvSpPr>
        <dsp:cNvPr id="0" name=""/>
        <dsp:cNvSpPr/>
      </dsp:nvSpPr>
      <dsp:spPr>
        <a:xfrm>
          <a:off x="2539840" y="441413"/>
          <a:ext cx="983020" cy="755271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19050" cap="flat" cmpd="sng" algn="ctr">
          <a:solidFill>
            <a:srgbClr val="0099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ctr" anchorCtr="0">
          <a:noAutofit/>
        </a:bodyPr>
        <a:lstStyle/>
        <a:p>
          <a:pPr marL="57150" lvl="1" indent="-57150" algn="ctr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latin typeface="Arial Narrow" panose="020B0606020202030204" pitchFamily="34" charset="0"/>
          </a:endParaRPr>
        </a:p>
      </dsp:txBody>
      <dsp:txXfrm>
        <a:off x="2557221" y="458794"/>
        <a:ext cx="948258" cy="558665"/>
      </dsp:txXfrm>
    </dsp:sp>
    <dsp:sp modelId="{93B64701-7191-496D-BD5C-76D73ED9ECCF}">
      <dsp:nvSpPr>
        <dsp:cNvPr id="0" name=""/>
        <dsp:cNvSpPr/>
      </dsp:nvSpPr>
      <dsp:spPr>
        <a:xfrm>
          <a:off x="3068642" y="431296"/>
          <a:ext cx="1158651" cy="1158651"/>
        </a:xfrm>
        <a:prstGeom prst="leftCircularArrow">
          <a:avLst>
            <a:gd name="adj1" fmla="val 3248"/>
            <a:gd name="adj2" fmla="val 400656"/>
            <a:gd name="adj3" fmla="val 1814747"/>
            <a:gd name="adj4" fmla="val 8663070"/>
            <a:gd name="adj5" fmla="val 3790"/>
          </a:avLst>
        </a:prstGeom>
        <a:solidFill>
          <a:srgbClr val="00999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E44E61-C2D2-4AC8-AD30-E2AFA3E8E39D}">
      <dsp:nvSpPr>
        <dsp:cNvPr id="0" name=""/>
        <dsp:cNvSpPr/>
      </dsp:nvSpPr>
      <dsp:spPr>
        <a:xfrm>
          <a:off x="2949220" y="990489"/>
          <a:ext cx="540758" cy="297975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19050" cap="flat" cmpd="sng" algn="ctr">
          <a:solidFill>
            <a:srgbClr val="0099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Arial Narrow" panose="020B0606020202030204" pitchFamily="34" charset="0"/>
            </a:rPr>
            <a:t>январь - декабрь</a:t>
          </a:r>
          <a:endParaRPr lang="ru-RU" sz="1000" b="1" kern="1200" dirty="0">
            <a:latin typeface="Arial Narrow" panose="020B0606020202030204" pitchFamily="34" charset="0"/>
          </a:endParaRPr>
        </a:p>
      </dsp:txBody>
      <dsp:txXfrm>
        <a:off x="2957947" y="999216"/>
        <a:ext cx="523304" cy="280521"/>
      </dsp:txXfrm>
    </dsp:sp>
    <dsp:sp modelId="{9828E6D6-24C4-405C-9747-3A3985283117}">
      <dsp:nvSpPr>
        <dsp:cNvPr id="0" name=""/>
        <dsp:cNvSpPr/>
      </dsp:nvSpPr>
      <dsp:spPr>
        <a:xfrm>
          <a:off x="3680962" y="428942"/>
          <a:ext cx="1203773" cy="801383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19050" cap="flat" cmpd="sng" algn="ctr">
          <a:solidFill>
            <a:srgbClr val="0099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ctr" anchorCtr="0">
          <a:noAutofit/>
        </a:bodyPr>
        <a:lstStyle/>
        <a:p>
          <a:pPr marL="57150" lvl="1" indent="-57150" algn="ctr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latin typeface="Arial Narrow" panose="020B0606020202030204" pitchFamily="34" charset="0"/>
          </a:endParaRPr>
        </a:p>
      </dsp:txBody>
      <dsp:txXfrm>
        <a:off x="3699404" y="619109"/>
        <a:ext cx="1166889" cy="592774"/>
      </dsp:txXfrm>
    </dsp:sp>
    <dsp:sp modelId="{7FEEDA7E-38AB-4A8E-B374-E1C724575A30}">
      <dsp:nvSpPr>
        <dsp:cNvPr id="0" name=""/>
        <dsp:cNvSpPr/>
      </dsp:nvSpPr>
      <dsp:spPr>
        <a:xfrm>
          <a:off x="4497599" y="63655"/>
          <a:ext cx="1095541" cy="1095541"/>
        </a:xfrm>
        <a:prstGeom prst="circularArrow">
          <a:avLst>
            <a:gd name="adj1" fmla="val 3436"/>
            <a:gd name="adj2" fmla="val 425623"/>
            <a:gd name="adj3" fmla="val 19732012"/>
            <a:gd name="adj4" fmla="val 12908656"/>
            <a:gd name="adj5" fmla="val 4008"/>
          </a:avLst>
        </a:prstGeom>
        <a:solidFill>
          <a:srgbClr val="00999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39A1CF-ADC6-4F35-967B-226D6EABC0DF}">
      <dsp:nvSpPr>
        <dsp:cNvPr id="0" name=""/>
        <dsp:cNvSpPr/>
      </dsp:nvSpPr>
      <dsp:spPr>
        <a:xfrm>
          <a:off x="4353230" y="361309"/>
          <a:ext cx="540758" cy="237352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19050" cap="flat" cmpd="sng" algn="ctr">
          <a:solidFill>
            <a:srgbClr val="0099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Arial Narrow" panose="020B0606020202030204" pitchFamily="34" charset="0"/>
            </a:rPr>
            <a:t>март -май</a:t>
          </a:r>
          <a:endParaRPr lang="ru-RU" sz="1000" b="1" kern="1200" dirty="0">
            <a:latin typeface="Arial Narrow" panose="020B0606020202030204" pitchFamily="34" charset="0"/>
          </a:endParaRPr>
        </a:p>
      </dsp:txBody>
      <dsp:txXfrm>
        <a:off x="4360182" y="368261"/>
        <a:ext cx="526854" cy="223448"/>
      </dsp:txXfrm>
    </dsp:sp>
    <dsp:sp modelId="{E7800FA8-290E-411A-AD28-598F70127060}">
      <dsp:nvSpPr>
        <dsp:cNvPr id="0" name=""/>
        <dsp:cNvSpPr/>
      </dsp:nvSpPr>
      <dsp:spPr>
        <a:xfrm>
          <a:off x="5061563" y="408242"/>
          <a:ext cx="1007713" cy="797795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19050" cap="flat" cmpd="sng" algn="ctr">
          <a:solidFill>
            <a:srgbClr val="0099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ctr" anchorCtr="0">
          <a:noAutofit/>
        </a:bodyPr>
        <a:lstStyle/>
        <a:p>
          <a:pPr marL="57150" lvl="1" indent="-57150" algn="ctr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latin typeface="Arial Narrow" panose="020B0606020202030204" pitchFamily="34" charset="0"/>
          </a:endParaRPr>
        </a:p>
      </dsp:txBody>
      <dsp:txXfrm>
        <a:off x="5079922" y="426601"/>
        <a:ext cx="970995" cy="590121"/>
      </dsp:txXfrm>
    </dsp:sp>
    <dsp:sp modelId="{C48E4A98-D810-4494-A3E6-2179F054C812}">
      <dsp:nvSpPr>
        <dsp:cNvPr id="0" name=""/>
        <dsp:cNvSpPr/>
      </dsp:nvSpPr>
      <dsp:spPr>
        <a:xfrm>
          <a:off x="5512142" y="1161069"/>
          <a:ext cx="540758" cy="215041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19050" cap="flat" cmpd="sng" algn="ctr">
          <a:solidFill>
            <a:srgbClr val="0099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Arial Narrow" panose="020B0606020202030204" pitchFamily="34" charset="0"/>
            </a:rPr>
            <a:t>июнь</a:t>
          </a:r>
          <a:endParaRPr lang="ru-RU" sz="1000" b="1" kern="1200" dirty="0">
            <a:latin typeface="Arial Narrow" panose="020B0606020202030204" pitchFamily="34" charset="0"/>
          </a:endParaRPr>
        </a:p>
      </dsp:txBody>
      <dsp:txXfrm>
        <a:off x="5518440" y="1167367"/>
        <a:ext cx="528162" cy="2024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E90C17-452C-4F9A-AC9F-1CB9F9EDF8B3}">
      <dsp:nvSpPr>
        <dsp:cNvPr id="0" name=""/>
        <dsp:cNvSpPr/>
      </dsp:nvSpPr>
      <dsp:spPr>
        <a:xfrm rot="10605845">
          <a:off x="426745" y="-31482"/>
          <a:ext cx="2266346" cy="2266346"/>
        </a:xfrm>
        <a:prstGeom prst="circularArrow">
          <a:avLst>
            <a:gd name="adj1" fmla="val 5274"/>
            <a:gd name="adj2" fmla="val 312630"/>
            <a:gd name="adj3" fmla="val 14387669"/>
            <a:gd name="adj4" fmla="val 17034251"/>
            <a:gd name="adj5" fmla="val 5477"/>
          </a:avLst>
        </a:prstGeom>
        <a:pattFill prst="smGrid">
          <a:fgClr>
            <a:srgbClr val="CC0066"/>
          </a:fgClr>
          <a:bgClr>
            <a:schemeClr val="bg1"/>
          </a:bgClr>
        </a:pattFill>
        <a:ln>
          <a:solidFill>
            <a:srgbClr val="FF3399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A1CEEC-E44E-43CF-9A4C-68EBA8285929}">
      <dsp:nvSpPr>
        <dsp:cNvPr id="0" name=""/>
        <dsp:cNvSpPr/>
      </dsp:nvSpPr>
      <dsp:spPr>
        <a:xfrm>
          <a:off x="1168381" y="-26563"/>
          <a:ext cx="783075" cy="391537"/>
        </a:xfrm>
        <a:prstGeom prst="roundRect">
          <a:avLst/>
        </a:prstGeom>
        <a:solidFill>
          <a:srgbClr val="0099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Arial Narrow" panose="020B0606020202030204" pitchFamily="34" charset="0"/>
            </a:rPr>
            <a:t>2017 год – 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Arial Narrow" panose="020B0606020202030204" pitchFamily="34" charset="0"/>
            </a:rPr>
            <a:t>1 268,2  </a:t>
          </a:r>
          <a:endParaRPr lang="ru-RU" sz="1000" b="1" kern="1200" dirty="0">
            <a:latin typeface="Arial Narrow" panose="020B0606020202030204" pitchFamily="34" charset="0"/>
          </a:endParaRPr>
        </a:p>
      </dsp:txBody>
      <dsp:txXfrm>
        <a:off x="1187494" y="-7450"/>
        <a:ext cx="744849" cy="353311"/>
      </dsp:txXfrm>
    </dsp:sp>
    <dsp:sp modelId="{966ABC37-BD09-4691-9168-912D7FD378A0}">
      <dsp:nvSpPr>
        <dsp:cNvPr id="0" name=""/>
        <dsp:cNvSpPr/>
      </dsp:nvSpPr>
      <dsp:spPr>
        <a:xfrm>
          <a:off x="2086040" y="426310"/>
          <a:ext cx="783075" cy="391537"/>
        </a:xfrm>
        <a:prstGeom prst="roundRect">
          <a:avLst/>
        </a:prstGeom>
        <a:solidFill>
          <a:srgbClr val="0099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Arial Narrow" panose="020B0606020202030204" pitchFamily="34" charset="0"/>
            </a:rPr>
            <a:t>2018 год –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Arial Narrow" panose="020B0606020202030204" pitchFamily="34" charset="0"/>
            </a:rPr>
            <a:t>1 262,6 </a:t>
          </a:r>
          <a:endParaRPr lang="ru-RU" sz="1000" b="1" kern="1200" dirty="0">
            <a:latin typeface="Arial Narrow" panose="020B0606020202030204" pitchFamily="34" charset="0"/>
          </a:endParaRPr>
        </a:p>
      </dsp:txBody>
      <dsp:txXfrm>
        <a:off x="2105153" y="445423"/>
        <a:ext cx="744849" cy="353311"/>
      </dsp:txXfrm>
    </dsp:sp>
    <dsp:sp modelId="{E8DA68DD-32B1-4634-93F1-E40BA016519E}">
      <dsp:nvSpPr>
        <dsp:cNvPr id="0" name=""/>
        <dsp:cNvSpPr/>
      </dsp:nvSpPr>
      <dsp:spPr>
        <a:xfrm>
          <a:off x="2096669" y="1260139"/>
          <a:ext cx="783075" cy="535557"/>
        </a:xfrm>
        <a:prstGeom prst="roundRect">
          <a:avLst/>
        </a:prstGeom>
        <a:solidFill>
          <a:srgbClr val="0099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Arial Narrow" panose="020B0606020202030204" pitchFamily="34" charset="0"/>
            </a:rPr>
            <a:t>2019 год (оценка) –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Arial Narrow" panose="020B0606020202030204" pitchFamily="34" charset="0"/>
            </a:rPr>
            <a:t>1 256,5 </a:t>
          </a:r>
          <a:endParaRPr lang="ru-RU" sz="1000" b="1" kern="1200" dirty="0">
            <a:latin typeface="Arial Narrow" panose="020B0606020202030204" pitchFamily="34" charset="0"/>
          </a:endParaRPr>
        </a:p>
      </dsp:txBody>
      <dsp:txXfrm>
        <a:off x="2122813" y="1286283"/>
        <a:ext cx="730787" cy="483269"/>
      </dsp:txXfrm>
    </dsp:sp>
    <dsp:sp modelId="{E9682563-8E50-4838-81B3-9C63BC93C107}">
      <dsp:nvSpPr>
        <dsp:cNvPr id="0" name=""/>
        <dsp:cNvSpPr/>
      </dsp:nvSpPr>
      <dsp:spPr>
        <a:xfrm>
          <a:off x="1159466" y="1757240"/>
          <a:ext cx="783075" cy="501571"/>
        </a:xfrm>
        <a:prstGeom prst="roundRect">
          <a:avLst/>
        </a:prstGeom>
        <a:solidFill>
          <a:srgbClr val="0099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Arial Narrow" panose="020B0606020202030204" pitchFamily="34" charset="0"/>
            </a:rPr>
            <a:t>2020 год (прогноз) –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Arial Narrow" panose="020B0606020202030204" pitchFamily="34" charset="0"/>
            </a:rPr>
            <a:t>1 251,5 </a:t>
          </a:r>
          <a:endParaRPr lang="ru-RU" sz="1000" b="1" kern="1200" dirty="0">
            <a:latin typeface="Arial Narrow" panose="020B0606020202030204" pitchFamily="34" charset="0"/>
          </a:endParaRPr>
        </a:p>
      </dsp:txBody>
      <dsp:txXfrm>
        <a:off x="1183951" y="1781725"/>
        <a:ext cx="734105" cy="452601"/>
      </dsp:txXfrm>
    </dsp:sp>
    <dsp:sp modelId="{69ABE811-B82C-46DE-856A-F60CC779AF03}">
      <dsp:nvSpPr>
        <dsp:cNvPr id="0" name=""/>
        <dsp:cNvSpPr/>
      </dsp:nvSpPr>
      <dsp:spPr>
        <a:xfrm>
          <a:off x="359654" y="1243584"/>
          <a:ext cx="783075" cy="480546"/>
        </a:xfrm>
        <a:prstGeom prst="roundRect">
          <a:avLst/>
        </a:prstGeom>
        <a:solidFill>
          <a:srgbClr val="0099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Arial Narrow" panose="020B0606020202030204" pitchFamily="34" charset="0"/>
            </a:rPr>
            <a:t>2021 год (прогноз) –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Arial Narrow" panose="020B0606020202030204" pitchFamily="34" charset="0"/>
            </a:rPr>
            <a:t>1 246,6 </a:t>
          </a:r>
          <a:endParaRPr lang="ru-RU" sz="1000" b="1" kern="1200" dirty="0">
            <a:latin typeface="Arial Narrow" panose="020B0606020202030204" pitchFamily="34" charset="0"/>
          </a:endParaRPr>
        </a:p>
      </dsp:txBody>
      <dsp:txXfrm>
        <a:off x="383112" y="1267042"/>
        <a:ext cx="736159" cy="433630"/>
      </dsp:txXfrm>
    </dsp:sp>
    <dsp:sp modelId="{4A3035FB-E8F0-4672-9BC8-2C27F669E95C}">
      <dsp:nvSpPr>
        <dsp:cNvPr id="0" name=""/>
        <dsp:cNvSpPr/>
      </dsp:nvSpPr>
      <dsp:spPr>
        <a:xfrm>
          <a:off x="323025" y="344018"/>
          <a:ext cx="783075" cy="556132"/>
        </a:xfrm>
        <a:prstGeom prst="roundRect">
          <a:avLst/>
        </a:prstGeom>
        <a:solidFill>
          <a:srgbClr val="0099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Arial Narrow" panose="020B0606020202030204" pitchFamily="34" charset="0"/>
            </a:rPr>
            <a:t>2022 год (прогноз) – 1 241,5</a:t>
          </a:r>
          <a:endParaRPr lang="ru-RU" sz="1000" b="1" kern="1200" dirty="0">
            <a:latin typeface="Arial Narrow" panose="020B0606020202030204" pitchFamily="34" charset="0"/>
          </a:endParaRPr>
        </a:p>
      </dsp:txBody>
      <dsp:txXfrm>
        <a:off x="350173" y="371166"/>
        <a:ext cx="728779" cy="50183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6379CE-45F1-41B1-B542-8A5BCD14C679}">
      <dsp:nvSpPr>
        <dsp:cNvPr id="0" name=""/>
        <dsp:cNvSpPr/>
      </dsp:nvSpPr>
      <dsp:spPr>
        <a:xfrm>
          <a:off x="0" y="387787"/>
          <a:ext cx="5564087" cy="11466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2225" cap="flat" cmpd="sng" algn="ctr">
          <a:solidFill>
            <a:srgbClr val="9966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35" tIns="541528" rIns="431835" bIns="85344" numCol="1" spcCol="1270" anchor="t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Перечень мер по реализации соглашения с Министерством финансов Российской Федерации</a:t>
          </a:r>
          <a:endParaRPr lang="ru-RU" sz="12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0" y="387787"/>
        <a:ext cx="5564087" cy="1146600"/>
      </dsp:txXfrm>
    </dsp:sp>
    <dsp:sp modelId="{107F0E13-245A-40BD-92D2-94DBA0F09157}">
      <dsp:nvSpPr>
        <dsp:cNvPr id="0" name=""/>
        <dsp:cNvSpPr/>
      </dsp:nvSpPr>
      <dsp:spPr>
        <a:xfrm>
          <a:off x="278204" y="4027"/>
          <a:ext cx="3894861" cy="767520"/>
        </a:xfrm>
        <a:prstGeom prst="roundRect">
          <a:avLst/>
        </a:prstGeom>
        <a:solidFill>
          <a:srgbClr val="9999FF"/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7216" tIns="0" rIns="147216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ПОСТАНОВЛЕНИЕ ПРАВИТЕЛЬСТВА ОБЛАСТИ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ОТ 18.03.2020 № 215-П</a:t>
          </a:r>
          <a:endParaRPr lang="ru-RU" sz="1200" b="1" kern="120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315671" y="41494"/>
        <a:ext cx="3819927" cy="692586"/>
      </dsp:txXfrm>
    </dsp:sp>
    <dsp:sp modelId="{09B4FD1B-2D0B-4FA3-B9DD-D51F2F5346B7}">
      <dsp:nvSpPr>
        <dsp:cNvPr id="0" name=""/>
        <dsp:cNvSpPr/>
      </dsp:nvSpPr>
      <dsp:spPr>
        <a:xfrm>
          <a:off x="0" y="2058548"/>
          <a:ext cx="5564087" cy="14742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2225" cap="flat" cmpd="sng" algn="ctr">
          <a:solidFill>
            <a:srgbClr val="9966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35" tIns="541528" rIns="431835" bIns="85344" numCol="1" spcCol="1270" anchor="t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План мероприятий по оздоровлению государственных финансов Ярославской области на 2020 - 2024 годы</a:t>
          </a:r>
          <a:endParaRPr lang="ru-RU" sz="12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План мероприятий по сокращению государственного долга Ярославской области на 2020 - 2024 годы</a:t>
          </a:r>
          <a:endParaRPr lang="ru-RU" sz="12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0" y="2058548"/>
        <a:ext cx="5564087" cy="1474200"/>
      </dsp:txXfrm>
    </dsp:sp>
    <dsp:sp modelId="{EC0EA4F0-9643-4146-BA0E-49EE86076A06}">
      <dsp:nvSpPr>
        <dsp:cNvPr id="0" name=""/>
        <dsp:cNvSpPr/>
      </dsp:nvSpPr>
      <dsp:spPr>
        <a:xfrm>
          <a:off x="278204" y="1674787"/>
          <a:ext cx="3894861" cy="767520"/>
        </a:xfrm>
        <a:prstGeom prst="roundRect">
          <a:avLst/>
        </a:prstGeom>
        <a:solidFill>
          <a:srgbClr val="9999FF"/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7216" tIns="0" rIns="147216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ПОСТАНОВЛЕНИЕ ПРАВИТЕЛЬСТВА ОБЛАСТИ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ОТ 10.04.2020 № 308-П</a:t>
          </a:r>
          <a:endParaRPr lang="ru-RU" sz="1200" b="1" kern="120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315671" y="1712254"/>
        <a:ext cx="3819927" cy="6925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E37F5B-F4F9-4616-ADE0-26B9EC5A643A}">
      <dsp:nvSpPr>
        <dsp:cNvPr id="0" name=""/>
        <dsp:cNvSpPr/>
      </dsp:nvSpPr>
      <dsp:spPr>
        <a:xfrm>
          <a:off x="0" y="1276"/>
          <a:ext cx="6081911" cy="374400"/>
        </a:xfrm>
        <a:prstGeom prst="rect">
          <a:avLst/>
        </a:prstGeom>
        <a:solidFill>
          <a:srgbClr val="A2EAE8">
            <a:alpha val="82745"/>
          </a:srgbClr>
        </a:solidFill>
        <a:ln w="12700" cap="flat" cmpd="sng" algn="ctr">
          <a:solidFill>
            <a:srgbClr val="1EB8C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ГП по направлению  «Социальная сфера» - 46 490,7 млн. </a:t>
          </a:r>
          <a:r>
            <a:rPr lang="ru-RU" sz="1200" b="1" i="1" kern="1200" dirty="0" smtClean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руб.</a:t>
          </a:r>
          <a:endParaRPr lang="ru-RU" sz="1200" b="1" i="1" kern="1200" dirty="0">
            <a:solidFill>
              <a:schemeClr val="tx1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sp:txBody>
      <dsp:txXfrm>
        <a:off x="0" y="1276"/>
        <a:ext cx="6081911" cy="374400"/>
      </dsp:txXfrm>
    </dsp:sp>
    <dsp:sp modelId="{EEBFF074-F9D7-43F6-9514-9435A3CCE347}">
      <dsp:nvSpPr>
        <dsp:cNvPr id="0" name=""/>
        <dsp:cNvSpPr/>
      </dsp:nvSpPr>
      <dsp:spPr>
        <a:xfrm>
          <a:off x="0" y="376268"/>
          <a:ext cx="6081911" cy="1784250"/>
        </a:xfrm>
        <a:prstGeom prst="rect">
          <a:avLst/>
        </a:prstGeo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u="none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здравоохранения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u="none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образования и молодежная политика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u="none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Социальная поддержка населения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u="none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Доступная среда в Ярославской области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u="none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Обеспечение доступным и комфортным жильем 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u="none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Содействие занятости населения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u="none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Обеспечение общественного порядка и противодействие преступности на территории Ярославской области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u="none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Защита населения и территории Ярославской области от чрезвычайных ситуаций, обеспечение пожарной безопасности и безопасности людей на водных объектах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u="none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культуры и туризма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физической культуры и спорта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sp:txBody>
      <dsp:txXfrm>
        <a:off x="0" y="376268"/>
        <a:ext cx="6081911" cy="17842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E37F5B-F4F9-4616-ADE0-26B9EC5A643A}">
      <dsp:nvSpPr>
        <dsp:cNvPr id="0" name=""/>
        <dsp:cNvSpPr/>
      </dsp:nvSpPr>
      <dsp:spPr>
        <a:xfrm>
          <a:off x="0" y="0"/>
          <a:ext cx="6121867" cy="421541"/>
        </a:xfrm>
        <a:prstGeom prst="rect">
          <a:avLst/>
        </a:prstGeom>
        <a:solidFill>
          <a:srgbClr val="B9B9FF">
            <a:alpha val="61961"/>
          </a:srgbClr>
        </a:solidFill>
        <a:ln w="12700" cap="flat" cmpd="sng" algn="ctr">
          <a:solidFill>
            <a:srgbClr val="1EB8C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ГП по направлению «Инфраструктура» - 11 524,5 млн. руб.</a:t>
          </a:r>
        </a:p>
      </dsp:txBody>
      <dsp:txXfrm>
        <a:off x="0" y="0"/>
        <a:ext cx="6121867" cy="421541"/>
      </dsp:txXfrm>
    </dsp:sp>
    <dsp:sp modelId="{EEBFF074-F9D7-43F6-9514-9435A3CCE347}">
      <dsp:nvSpPr>
        <dsp:cNvPr id="0" name=""/>
        <dsp:cNvSpPr/>
      </dsp:nvSpPr>
      <dsp:spPr>
        <a:xfrm>
          <a:off x="23925" y="419193"/>
          <a:ext cx="6101063" cy="1345049"/>
        </a:xfrm>
        <a:prstGeom prst="rect">
          <a:avLst/>
        </a:prstGeo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Охрана окружающей среды в Ярославской области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Обеспечение качественными коммунальными услугами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институтов гражданского общества в Ярославской области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Информационное общество в Ярославской области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Государственные и муниципальные услуги Ярославской области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дорожного хозяйства и транспорта в ЯО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Формирование современной городской среды муниципальных образований на территории Ярославской области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sp:txBody>
      <dsp:txXfrm>
        <a:off x="23925" y="419193"/>
        <a:ext cx="6101063" cy="134504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E37F5B-F4F9-4616-ADE0-26B9EC5A643A}">
      <dsp:nvSpPr>
        <dsp:cNvPr id="0" name=""/>
        <dsp:cNvSpPr/>
      </dsp:nvSpPr>
      <dsp:spPr>
        <a:xfrm>
          <a:off x="0" y="0"/>
          <a:ext cx="6153919" cy="504847"/>
        </a:xfrm>
        <a:prstGeom prst="rect">
          <a:avLst/>
        </a:prstGeom>
        <a:solidFill>
          <a:srgbClr val="FBCDA7">
            <a:alpha val="67843"/>
          </a:srgbClr>
        </a:solidFill>
        <a:ln w="12700" cap="flat" cmpd="sng" algn="ctr">
          <a:solidFill>
            <a:srgbClr val="1EB8C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ГП по направлению «Эффективное государственное управление и развитие территорий»</a:t>
          </a:r>
          <a:r>
            <a:rPr lang="en-US" sz="1200" b="1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 - </a:t>
          </a:r>
          <a:endParaRPr lang="ru-RU" sz="1200" b="1" kern="1200" dirty="0" smtClean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6 883,2 </a:t>
          </a:r>
          <a:r>
            <a:rPr lang="ru-RU" sz="1200" b="1" i="0" kern="1200" dirty="0" smtClean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млн. руб</a:t>
          </a:r>
          <a:r>
            <a:rPr lang="ru-RU" sz="1000" b="0" i="0" kern="1200" dirty="0" smtClean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.</a:t>
          </a:r>
          <a:endParaRPr lang="ru-RU" sz="1000" b="0" i="0" kern="1200" dirty="0">
            <a:solidFill>
              <a:srgbClr val="00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0" y="0"/>
        <a:ext cx="6153919" cy="504847"/>
      </dsp:txXfrm>
    </dsp:sp>
    <dsp:sp modelId="{EEBFF074-F9D7-43F6-9514-9435A3CCE347}">
      <dsp:nvSpPr>
        <dsp:cNvPr id="0" name=""/>
        <dsp:cNvSpPr/>
      </dsp:nvSpPr>
      <dsp:spPr>
        <a:xfrm>
          <a:off x="0" y="519499"/>
          <a:ext cx="6153919" cy="570959"/>
        </a:xfrm>
        <a:prstGeom prst="rect">
          <a:avLst/>
        </a:prstGeo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Создание условий для эффективного управления региональными и муниципальными финансами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системы государственного управления на территории Ярославской области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Местное самоуправление в Ярославской области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sp:txBody>
      <dsp:txXfrm>
        <a:off x="0" y="519499"/>
        <a:ext cx="6153919" cy="57095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E37F5B-F4F9-4616-ADE0-26B9EC5A643A}">
      <dsp:nvSpPr>
        <dsp:cNvPr id="0" name=""/>
        <dsp:cNvSpPr/>
      </dsp:nvSpPr>
      <dsp:spPr>
        <a:xfrm>
          <a:off x="6208" y="-58332"/>
          <a:ext cx="6147710" cy="337204"/>
        </a:xfrm>
        <a:prstGeom prst="rect">
          <a:avLst/>
        </a:prstGeom>
        <a:solidFill>
          <a:srgbClr val="B7FFCF"/>
        </a:solidFill>
        <a:ln w="12700" cap="flat" cmpd="sng" algn="ctr">
          <a:solidFill>
            <a:srgbClr val="1EB8C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ГП по направлению «Экономика» - 2 058,3 </a:t>
          </a:r>
          <a:r>
            <a:rPr lang="ru-RU" sz="1200" b="1" i="0" kern="1200" dirty="0" smtClean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млн. руб</a:t>
          </a:r>
          <a:r>
            <a:rPr lang="ru-RU" sz="1000" b="1" i="1" kern="1200" dirty="0" smtClean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.</a:t>
          </a:r>
          <a:endParaRPr lang="ru-RU" sz="1000" b="1" i="1" kern="1200" dirty="0">
            <a:solidFill>
              <a:schemeClr val="tx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6208" y="-58332"/>
        <a:ext cx="6147710" cy="337204"/>
      </dsp:txXfrm>
    </dsp:sp>
    <dsp:sp modelId="{EEBFF074-F9D7-43F6-9514-9435A3CCE347}">
      <dsp:nvSpPr>
        <dsp:cNvPr id="0" name=""/>
        <dsp:cNvSpPr/>
      </dsp:nvSpPr>
      <dsp:spPr>
        <a:xfrm>
          <a:off x="14410" y="266805"/>
          <a:ext cx="6139508" cy="796049"/>
        </a:xfrm>
        <a:prstGeom prst="rect">
          <a:avLst/>
        </a:prstGeom>
        <a:noFill/>
        <a:ln w="12700" cap="flat" cmpd="sng" algn="ctr">
          <a:solidFill>
            <a:srgbClr val="1EB8C1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Экономическое развитие и инновационная экономика в Ярославской области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промышленности в Ярославской области и повышение ее конкурентоспособности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сельского хозяйства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rgbClr val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rPr>
            <a:t>Развитие лесного хозяйства Ярославской области</a:t>
          </a:r>
          <a:endParaRPr lang="ru-RU" sz="1000" b="0" kern="1200" dirty="0">
            <a:solidFill>
              <a:srgbClr val="000000"/>
            </a:solidFill>
            <a:latin typeface="Arial Narrow" panose="020B0606020202030204" pitchFamily="34" charset="0"/>
            <a:ea typeface="+mn-ea"/>
            <a:cs typeface="Times New Roman" panose="02020603050405020304" pitchFamily="18" charset="0"/>
          </a:endParaRPr>
        </a:p>
      </dsp:txBody>
      <dsp:txXfrm>
        <a:off x="14410" y="266805"/>
        <a:ext cx="6139508" cy="79604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65D460-21C7-435F-A180-47F01458405B}">
      <dsp:nvSpPr>
        <dsp:cNvPr id="0" name=""/>
        <dsp:cNvSpPr/>
      </dsp:nvSpPr>
      <dsp:spPr>
        <a:xfrm>
          <a:off x="767611" y="45515"/>
          <a:ext cx="2984186" cy="2984186"/>
        </a:xfrm>
        <a:prstGeom prst="circularArrow">
          <a:avLst>
            <a:gd name="adj1" fmla="val 5544"/>
            <a:gd name="adj2" fmla="val 330680"/>
            <a:gd name="adj3" fmla="val 13880172"/>
            <a:gd name="adj4" fmla="val 17322842"/>
            <a:gd name="adj5" fmla="val 5757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7EBFC3-9E07-40AF-9C85-05744711639F}">
      <dsp:nvSpPr>
        <dsp:cNvPr id="0" name=""/>
        <dsp:cNvSpPr/>
      </dsp:nvSpPr>
      <dsp:spPr>
        <a:xfrm>
          <a:off x="1590945" y="1048"/>
          <a:ext cx="1334056" cy="66702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Arial Narrow" panose="020B0606020202030204" pitchFamily="34" charset="0"/>
            </a:rPr>
            <a:t>ГП «Развитие здравоохранения в ЯО» </a:t>
          </a:r>
          <a:r>
            <a:rPr lang="ru-RU" sz="700" kern="1200" dirty="0" smtClean="0">
              <a:latin typeface="Arial Narrow" panose="020B0606020202030204" pitchFamily="34" charset="0"/>
            </a:rPr>
            <a:t>  </a:t>
          </a:r>
          <a:r>
            <a:rPr lang="ru-RU" sz="1000" b="1" kern="1200" dirty="0" smtClean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rPr>
            <a:t>2,1 млн. руб</a:t>
          </a:r>
          <a:r>
            <a:rPr lang="ru-RU" sz="700" b="1" kern="1200" dirty="0" smtClean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rPr>
            <a:t>.</a:t>
          </a:r>
          <a:endParaRPr lang="ru-RU" sz="7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1623507" y="33610"/>
        <a:ext cx="1268932" cy="601904"/>
      </dsp:txXfrm>
    </dsp:sp>
    <dsp:sp modelId="{96895A52-6ADE-46C2-9C56-966A8568A466}">
      <dsp:nvSpPr>
        <dsp:cNvPr id="0" name=""/>
        <dsp:cNvSpPr/>
      </dsp:nvSpPr>
      <dsp:spPr>
        <a:xfrm>
          <a:off x="2801235" y="880375"/>
          <a:ext cx="1334056" cy="66702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Arial Narrow" panose="020B0606020202030204" pitchFamily="34" charset="0"/>
            </a:rPr>
            <a:t>ГП «Развитие образования и молодежная политика в ЯО»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rPr>
            <a:t>1 111,1 млн. руб.</a:t>
          </a:r>
          <a:endParaRPr lang="ru-RU" sz="10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2833797" y="912937"/>
        <a:ext cx="1268932" cy="601904"/>
      </dsp:txXfrm>
    </dsp:sp>
    <dsp:sp modelId="{DD58A6BE-0977-42D3-A73F-4924288EC82B}">
      <dsp:nvSpPr>
        <dsp:cNvPr id="0" name=""/>
        <dsp:cNvSpPr/>
      </dsp:nvSpPr>
      <dsp:spPr>
        <a:xfrm>
          <a:off x="2532579" y="2133874"/>
          <a:ext cx="1334056" cy="66702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Arial Narrow" panose="020B0606020202030204" pitchFamily="34" charset="0"/>
            </a:rPr>
            <a:t>ГП «Социальная поддержка населения ЯО»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rPr>
            <a:t>2 167,4 млн. руб.</a:t>
          </a:r>
          <a:endParaRPr lang="ru-RU" sz="10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2565141" y="2166436"/>
        <a:ext cx="1268932" cy="601904"/>
      </dsp:txXfrm>
    </dsp:sp>
    <dsp:sp modelId="{376F80AC-F285-4087-889F-6D24B254F988}">
      <dsp:nvSpPr>
        <dsp:cNvPr id="0" name=""/>
        <dsp:cNvSpPr/>
      </dsp:nvSpPr>
      <dsp:spPr>
        <a:xfrm>
          <a:off x="758399" y="2142794"/>
          <a:ext cx="1334056" cy="66702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Arial Narrow" panose="020B0606020202030204" pitchFamily="34" charset="0"/>
            </a:rPr>
            <a:t>ГП «Обеспечение доступным и комфортным жильем населения ЯО»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rPr>
            <a:t>167,6 млн. руб.</a:t>
          </a:r>
          <a:endParaRPr lang="ru-RU" sz="10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790961" y="2175356"/>
        <a:ext cx="1268932" cy="601904"/>
      </dsp:txXfrm>
    </dsp:sp>
    <dsp:sp modelId="{75FF87A5-4F8B-4BDF-89A8-5D57C80F6F6D}">
      <dsp:nvSpPr>
        <dsp:cNvPr id="0" name=""/>
        <dsp:cNvSpPr/>
      </dsp:nvSpPr>
      <dsp:spPr>
        <a:xfrm>
          <a:off x="380655" y="880375"/>
          <a:ext cx="1334056" cy="66702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Arial Narrow" panose="020B0606020202030204" pitchFamily="34" charset="0"/>
            </a:rPr>
            <a:t>ГП «Развитие культуры и туризма в ЯО»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rPr>
            <a:t>1,1 млн. руб.</a:t>
          </a:r>
          <a:endParaRPr lang="ru-RU" sz="10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413217" y="912937"/>
        <a:ext cx="1268932" cy="6019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Relationship Id="rId4" Type="http://schemas.openxmlformats.org/officeDocument/2006/relationships/image" Target="../media/image20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0.53362</cdr:x>
      <cdr:y>0.04223</cdr:y>
    </cdr:from>
    <cdr:to>
      <cdr:x>0.68005</cdr:x>
      <cdr:y>0.16476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3332175" y="157603"/>
          <a:ext cx="914400" cy="45720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1279622" rtl="0" eaLnBrk="1" latinLnBrk="0" hangingPunct="1">
            <a:defRPr sz="25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639811" algn="l" defTabSz="1279622" rtl="0" eaLnBrk="1" latinLnBrk="0" hangingPunct="1">
            <a:defRPr sz="25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1279622" algn="l" defTabSz="1279622" rtl="0" eaLnBrk="1" latinLnBrk="0" hangingPunct="1">
            <a:defRPr sz="25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919432" algn="l" defTabSz="1279622" rtl="0" eaLnBrk="1" latinLnBrk="0" hangingPunct="1">
            <a:defRPr sz="25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2559243" algn="l" defTabSz="1279622" rtl="0" eaLnBrk="1" latinLnBrk="0" hangingPunct="1">
            <a:defRPr sz="25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3199055" algn="l" defTabSz="1279622" rtl="0" eaLnBrk="1" latinLnBrk="0" hangingPunct="1">
            <a:defRPr sz="25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3838866" algn="l" defTabSz="1279622" rtl="0" eaLnBrk="1" latinLnBrk="0" hangingPunct="1">
            <a:defRPr sz="25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4478677" algn="l" defTabSz="1279622" rtl="0" eaLnBrk="1" latinLnBrk="0" hangingPunct="1">
            <a:defRPr sz="25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5118488" algn="l" defTabSz="1279622" rtl="0" eaLnBrk="1" latinLnBrk="0" hangingPunct="1">
            <a:defRPr sz="25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rPr>
            <a:t>2019 год</a:t>
          </a:r>
          <a:endParaRPr lang="ru-RU" sz="1400" dirty="0">
            <a:solidFill>
              <a:schemeClr val="accent3">
                <a:lumMod val="50000"/>
              </a:schemeClr>
            </a:solidFill>
            <a:latin typeface="Arial Narrow" panose="020B060602020203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EC3E7-A6B0-4FC8-98A0-6BFF7DA57DD7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56397-43B7-4893-AAF6-F15C092E15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645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1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7090" algn="l" defTabSz="9141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4180" algn="l" defTabSz="9141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1272" algn="l" defTabSz="9141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8362" algn="l" defTabSz="9141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51" algn="l" defTabSz="9141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41" algn="l" defTabSz="9141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31" algn="l" defTabSz="9141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22" algn="l" defTabSz="9141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2080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4456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4456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4456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4456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379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3798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4456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4456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4816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445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93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445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938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938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203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7131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713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506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56397-43B7-4893-AAF6-F15C092E152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506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120" y="2982604"/>
            <a:ext cx="10881360" cy="205803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39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9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9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92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90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8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8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1160" y="384501"/>
            <a:ext cx="2880360" cy="81921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40080" y="384501"/>
            <a:ext cx="8427720" cy="819213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40" y="6169665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40" y="4069403"/>
            <a:ext cx="10881360" cy="2100260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3981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7962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91943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5924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1990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3886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7867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1848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40080" y="2240282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507480" y="2240282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0083" y="2149161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39811" indent="0">
              <a:buNone/>
              <a:defRPr sz="2800" b="1"/>
            </a:lvl2pPr>
            <a:lvl3pPr marL="1279622" indent="0">
              <a:buNone/>
              <a:defRPr sz="2500" b="1"/>
            </a:lvl3pPr>
            <a:lvl4pPr marL="1919432" indent="0">
              <a:buNone/>
              <a:defRPr sz="2100" b="1"/>
            </a:lvl4pPr>
            <a:lvl5pPr marL="2559243" indent="0">
              <a:buNone/>
              <a:defRPr sz="2100" b="1"/>
            </a:lvl5pPr>
            <a:lvl6pPr marL="3199055" indent="0">
              <a:buNone/>
              <a:defRPr sz="2100" b="1"/>
            </a:lvl6pPr>
            <a:lvl7pPr marL="3838866" indent="0">
              <a:buNone/>
              <a:defRPr sz="2100" b="1"/>
            </a:lvl7pPr>
            <a:lvl8pPr marL="4478677" indent="0">
              <a:buNone/>
              <a:defRPr sz="2100" b="1"/>
            </a:lvl8pPr>
            <a:lvl9pPr marL="5118488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0083" y="3044825"/>
            <a:ext cx="5656263" cy="5531805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3039" y="2149161"/>
            <a:ext cx="5658484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39811" indent="0">
              <a:buNone/>
              <a:defRPr sz="2800" b="1"/>
            </a:lvl2pPr>
            <a:lvl3pPr marL="1279622" indent="0">
              <a:buNone/>
              <a:defRPr sz="2500" b="1"/>
            </a:lvl3pPr>
            <a:lvl4pPr marL="1919432" indent="0">
              <a:buNone/>
              <a:defRPr sz="2100" b="1"/>
            </a:lvl4pPr>
            <a:lvl5pPr marL="2559243" indent="0">
              <a:buNone/>
              <a:defRPr sz="2100" b="1"/>
            </a:lvl5pPr>
            <a:lvl6pPr marL="3199055" indent="0">
              <a:buNone/>
              <a:defRPr sz="2100" b="1"/>
            </a:lvl6pPr>
            <a:lvl7pPr marL="3838866" indent="0">
              <a:buNone/>
              <a:defRPr sz="2100" b="1"/>
            </a:lvl7pPr>
            <a:lvl8pPr marL="4478677" indent="0">
              <a:buNone/>
              <a:defRPr sz="2100" b="1"/>
            </a:lvl8pPr>
            <a:lvl9pPr marL="5118488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3039" y="3044825"/>
            <a:ext cx="5658484" cy="5531805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3" y="382270"/>
            <a:ext cx="4211640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075" y="382274"/>
            <a:ext cx="7156451" cy="8194360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0083" y="2009143"/>
            <a:ext cx="4211640" cy="6567490"/>
          </a:xfrm>
        </p:spPr>
        <p:txBody>
          <a:bodyPr/>
          <a:lstStyle>
            <a:lvl1pPr marL="0" indent="0">
              <a:buNone/>
              <a:defRPr sz="2000"/>
            </a:lvl1pPr>
            <a:lvl2pPr marL="639811" indent="0">
              <a:buNone/>
              <a:defRPr sz="1700"/>
            </a:lvl2pPr>
            <a:lvl3pPr marL="1279622" indent="0">
              <a:buNone/>
              <a:defRPr sz="1300"/>
            </a:lvl3pPr>
            <a:lvl4pPr marL="1919432" indent="0">
              <a:buNone/>
              <a:defRPr sz="1300"/>
            </a:lvl4pPr>
            <a:lvl5pPr marL="2559243" indent="0">
              <a:buNone/>
              <a:defRPr sz="1300"/>
            </a:lvl5pPr>
            <a:lvl6pPr marL="3199055" indent="0">
              <a:buNone/>
              <a:defRPr sz="1300"/>
            </a:lvl6pPr>
            <a:lvl7pPr marL="3838866" indent="0">
              <a:buNone/>
              <a:defRPr sz="1300"/>
            </a:lvl7pPr>
            <a:lvl8pPr marL="4478677" indent="0">
              <a:buNone/>
              <a:defRPr sz="1300"/>
            </a:lvl8pPr>
            <a:lvl9pPr marL="5118488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203" y="6720842"/>
            <a:ext cx="7680960" cy="793435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203" y="857884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39811" indent="0">
              <a:buNone/>
              <a:defRPr sz="3900"/>
            </a:lvl2pPr>
            <a:lvl3pPr marL="1279622" indent="0">
              <a:buNone/>
              <a:defRPr sz="3400"/>
            </a:lvl3pPr>
            <a:lvl4pPr marL="1919432" indent="0">
              <a:buNone/>
              <a:defRPr sz="2800"/>
            </a:lvl4pPr>
            <a:lvl5pPr marL="2559243" indent="0">
              <a:buNone/>
              <a:defRPr sz="2800"/>
            </a:lvl5pPr>
            <a:lvl6pPr marL="3199055" indent="0">
              <a:buNone/>
              <a:defRPr sz="2800"/>
            </a:lvl6pPr>
            <a:lvl7pPr marL="3838866" indent="0">
              <a:buNone/>
              <a:defRPr sz="2800"/>
            </a:lvl7pPr>
            <a:lvl8pPr marL="4478677" indent="0">
              <a:buNone/>
              <a:defRPr sz="2800"/>
            </a:lvl8pPr>
            <a:lvl9pPr marL="5118488" indent="0">
              <a:buNone/>
              <a:defRPr sz="28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203" y="7514277"/>
            <a:ext cx="7680960" cy="1126805"/>
          </a:xfrm>
        </p:spPr>
        <p:txBody>
          <a:bodyPr/>
          <a:lstStyle>
            <a:lvl1pPr marL="0" indent="0">
              <a:buNone/>
              <a:defRPr sz="2000"/>
            </a:lvl1pPr>
            <a:lvl2pPr marL="639811" indent="0">
              <a:buNone/>
              <a:defRPr sz="1700"/>
            </a:lvl2pPr>
            <a:lvl3pPr marL="1279622" indent="0">
              <a:buNone/>
              <a:defRPr sz="1300"/>
            </a:lvl3pPr>
            <a:lvl4pPr marL="1919432" indent="0">
              <a:buNone/>
              <a:defRPr sz="1300"/>
            </a:lvl4pPr>
            <a:lvl5pPr marL="2559243" indent="0">
              <a:buNone/>
              <a:defRPr sz="1300"/>
            </a:lvl5pPr>
            <a:lvl6pPr marL="3199055" indent="0">
              <a:buNone/>
              <a:defRPr sz="1300"/>
            </a:lvl6pPr>
            <a:lvl7pPr marL="3838866" indent="0">
              <a:buNone/>
              <a:defRPr sz="1300"/>
            </a:lvl7pPr>
            <a:lvl8pPr marL="4478677" indent="0">
              <a:buNone/>
              <a:defRPr sz="1300"/>
            </a:lvl8pPr>
            <a:lvl9pPr marL="5118488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7963" tIns="63983" rIns="127963" bIns="6398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0080" y="2240282"/>
            <a:ext cx="11521440" cy="6336348"/>
          </a:xfrm>
          <a:prstGeom prst="rect">
            <a:avLst/>
          </a:prstGeom>
        </p:spPr>
        <p:txBody>
          <a:bodyPr vert="horz" lIns="127963" tIns="63983" rIns="127963" bIns="6398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40080" y="8898898"/>
            <a:ext cx="2987040" cy="511175"/>
          </a:xfrm>
          <a:prstGeom prst="rect">
            <a:avLst/>
          </a:prstGeom>
        </p:spPr>
        <p:txBody>
          <a:bodyPr vert="horz" lIns="127963" tIns="63983" rIns="127963" bIns="63983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373880" y="8898898"/>
            <a:ext cx="4053840" cy="511175"/>
          </a:xfrm>
          <a:prstGeom prst="rect">
            <a:avLst/>
          </a:prstGeom>
        </p:spPr>
        <p:txBody>
          <a:bodyPr vert="horz" lIns="127963" tIns="63983" rIns="127963" bIns="63983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74480" y="8898898"/>
            <a:ext cx="2987040" cy="511175"/>
          </a:xfrm>
          <a:prstGeom prst="rect">
            <a:avLst/>
          </a:prstGeom>
        </p:spPr>
        <p:txBody>
          <a:bodyPr vert="horz" lIns="127963" tIns="63983" rIns="127963" bIns="63983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79622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9858" indent="-479858" algn="l" defTabSz="1279622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39693" indent="-399882" algn="l" defTabSz="1279622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599528" indent="-319904" algn="l" defTabSz="1279622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39338" indent="-319904" algn="l" defTabSz="127962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9149" indent="-319904" algn="l" defTabSz="1279622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18960" indent="-319904" algn="l" defTabSz="1279622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8771" indent="-319904" algn="l" defTabSz="1279622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8583" indent="-319904" algn="l" defTabSz="1279622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8394" indent="-319904" algn="l" defTabSz="1279622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7962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811" algn="l" defTabSz="127962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622" algn="l" defTabSz="127962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9432" algn="l" defTabSz="127962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9243" algn="l" defTabSz="127962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9055" algn="l" defTabSz="127962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8866" algn="l" defTabSz="127962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8677" algn="l" defTabSz="127962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8488" algn="l" defTabSz="127962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6.xml"/><Relationship Id="rId7" Type="http://schemas.openxmlformats.org/officeDocument/2006/relationships/chart" Target="../charts/chart2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0.emf"/><Relationship Id="rId5" Type="http://schemas.openxmlformats.org/officeDocument/2006/relationships/oleObject" Target="../embeddings/Microsoft_Excel_97-2003_Worksheet5.xls"/><Relationship Id="rId10" Type="http://schemas.openxmlformats.org/officeDocument/2006/relationships/image" Target="../media/image31.emf"/><Relationship Id="rId4" Type="http://schemas.openxmlformats.org/officeDocument/2006/relationships/oleObject" Target="../embeddings/oleObject14.bin"/><Relationship Id="rId9" Type="http://schemas.openxmlformats.org/officeDocument/2006/relationships/oleObject" Target="../embeddings/Microsoft_Excel_97-2003_Worksheet6.xls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8.xls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2.emf"/><Relationship Id="rId5" Type="http://schemas.openxmlformats.org/officeDocument/2006/relationships/oleObject" Target="../embeddings/Microsoft_Excel_97-2003_Worksheet7.xls"/><Relationship Id="rId4" Type="http://schemas.openxmlformats.org/officeDocument/2006/relationships/oleObject" Target="../embeddings/oleObject16.bin"/><Relationship Id="rId9" Type="http://schemas.openxmlformats.org/officeDocument/2006/relationships/image" Target="../media/image33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Microsoft_Excel_97-2003_Worksheet9.xls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35.emf"/><Relationship Id="rId4" Type="http://schemas.openxmlformats.org/officeDocument/2006/relationships/chart" Target="../charts/chart25.xml"/><Relationship Id="rId9" Type="http://schemas.openxmlformats.org/officeDocument/2006/relationships/oleObject" Target="../embeddings/Microsoft_Excel_97-2003_Worksheet10.xls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Microsoft_Excel_97-2003_Worksheet11.xls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37.emf"/><Relationship Id="rId4" Type="http://schemas.openxmlformats.org/officeDocument/2006/relationships/chart" Target="../charts/chart26.xml"/><Relationship Id="rId9" Type="http://schemas.openxmlformats.org/officeDocument/2006/relationships/oleObject" Target="../embeddings/Microsoft_Excel_97-2003_Worksheet12.xls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notesSlide" Target="../notesSlides/notesSlide10.xml"/><Relationship Id="rId7" Type="http://schemas.openxmlformats.org/officeDocument/2006/relationships/chart" Target="../charts/chart2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8.emf"/><Relationship Id="rId5" Type="http://schemas.openxmlformats.org/officeDocument/2006/relationships/oleObject" Target="../embeddings/Microsoft_Excel_97-2003_Worksheet13.xls"/><Relationship Id="rId10" Type="http://schemas.openxmlformats.org/officeDocument/2006/relationships/image" Target="../media/image39.emf"/><Relationship Id="rId4" Type="http://schemas.openxmlformats.org/officeDocument/2006/relationships/oleObject" Target="../embeddings/oleObject22.bin"/><Relationship Id="rId9" Type="http://schemas.openxmlformats.org/officeDocument/2006/relationships/oleObject" Target="../embeddings/Microsoft_Excel_97-2003_Worksheet14.xls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notesSlide" Target="../notesSlides/notesSlide11.xml"/><Relationship Id="rId7" Type="http://schemas.openxmlformats.org/officeDocument/2006/relationships/chart" Target="../charts/chart2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0.emf"/><Relationship Id="rId5" Type="http://schemas.openxmlformats.org/officeDocument/2006/relationships/oleObject" Target="../embeddings/Microsoft_Excel_97-2003_Worksheet15.xls"/><Relationship Id="rId10" Type="http://schemas.openxmlformats.org/officeDocument/2006/relationships/image" Target="../media/image41.emf"/><Relationship Id="rId4" Type="http://schemas.openxmlformats.org/officeDocument/2006/relationships/oleObject" Target="../embeddings/oleObject24.bin"/><Relationship Id="rId9" Type="http://schemas.openxmlformats.org/officeDocument/2006/relationships/oleObject" Target="../embeddings/Microsoft_Excel_97-2003_Worksheet16.xls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18.xls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2.emf"/><Relationship Id="rId5" Type="http://schemas.openxmlformats.org/officeDocument/2006/relationships/oleObject" Target="../embeddings/Microsoft_Excel_97-2003_Worksheet17.xls"/><Relationship Id="rId4" Type="http://schemas.openxmlformats.org/officeDocument/2006/relationships/oleObject" Target="../embeddings/oleObject26.bin"/><Relationship Id="rId9" Type="http://schemas.openxmlformats.org/officeDocument/2006/relationships/image" Target="../media/image43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4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Microsoft_Excel_97-2003_Worksheet19.xls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45.emf"/><Relationship Id="rId4" Type="http://schemas.openxmlformats.org/officeDocument/2006/relationships/chart" Target="../charts/chart29.xml"/><Relationship Id="rId9" Type="http://schemas.openxmlformats.org/officeDocument/2006/relationships/oleObject" Target="../embeddings/Microsoft_Excel_97-2003_Worksheet20.xls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4.xml"/><Relationship Id="rId13" Type="http://schemas.openxmlformats.org/officeDocument/2006/relationships/package" Target="../embeddings/Microsoft_Excel_Worksheet43.xlsx"/><Relationship Id="rId3" Type="http://schemas.openxmlformats.org/officeDocument/2006/relationships/notesSlide" Target="../notesSlides/notesSlide14.xml"/><Relationship Id="rId7" Type="http://schemas.openxmlformats.org/officeDocument/2006/relationships/chart" Target="../charts/chart33.xml"/><Relationship Id="rId12" Type="http://schemas.openxmlformats.org/officeDocument/2006/relationships/image" Target="../media/image4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chart" Target="../charts/chart32.xml"/><Relationship Id="rId11" Type="http://schemas.openxmlformats.org/officeDocument/2006/relationships/package" Target="../embeddings/Microsoft_Excel_Worksheet42.xlsx"/><Relationship Id="rId5" Type="http://schemas.openxmlformats.org/officeDocument/2006/relationships/chart" Target="../charts/chart31.xml"/><Relationship Id="rId10" Type="http://schemas.openxmlformats.org/officeDocument/2006/relationships/oleObject" Target="../embeddings/oleObject30.bin"/><Relationship Id="rId4" Type="http://schemas.openxmlformats.org/officeDocument/2006/relationships/chart" Target="../charts/chart30.xml"/><Relationship Id="rId9" Type="http://schemas.openxmlformats.org/officeDocument/2006/relationships/chart" Target="../charts/chart35.xml"/><Relationship Id="rId14" Type="http://schemas.openxmlformats.org/officeDocument/2006/relationships/image" Target="../media/image47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44.xlsx"/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chart" Target="../charts/chart38.xml"/><Relationship Id="rId5" Type="http://schemas.openxmlformats.org/officeDocument/2006/relationships/chart" Target="../charts/chart37.xml"/><Relationship Id="rId4" Type="http://schemas.openxmlformats.org/officeDocument/2006/relationships/chart" Target="../charts/chart36.xml"/><Relationship Id="rId9" Type="http://schemas.openxmlformats.org/officeDocument/2006/relationships/image" Target="../media/image48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microsoft.com/office/2007/relationships/hdphoto" Target="../media/hdphoto2.wdp"/><Relationship Id="rId18" Type="http://schemas.openxmlformats.org/officeDocument/2006/relationships/diagramQuickStyle" Target="../diagrams/quickStyle2.xml"/><Relationship Id="rId3" Type="http://schemas.openxmlformats.org/officeDocument/2006/relationships/image" Target="../media/image3.png"/><Relationship Id="rId21" Type="http://schemas.openxmlformats.org/officeDocument/2006/relationships/image" Target="../media/image9.png"/><Relationship Id="rId7" Type="http://schemas.openxmlformats.org/officeDocument/2006/relationships/diagramData" Target="../diagrams/data1.xml"/><Relationship Id="rId12" Type="http://schemas.openxmlformats.org/officeDocument/2006/relationships/image" Target="../media/image6.png"/><Relationship Id="rId17" Type="http://schemas.openxmlformats.org/officeDocument/2006/relationships/diagramLayout" Target="../diagrams/layout2.xml"/><Relationship Id="rId25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6" Type="http://schemas.openxmlformats.org/officeDocument/2006/relationships/diagramData" Target="../diagrams/data2.xml"/><Relationship Id="rId20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11" Type="http://schemas.microsoft.com/office/2007/relationships/diagramDrawing" Target="../diagrams/drawing1.xml"/><Relationship Id="rId24" Type="http://schemas.openxmlformats.org/officeDocument/2006/relationships/image" Target="../media/image12.png"/><Relationship Id="rId5" Type="http://schemas.openxmlformats.org/officeDocument/2006/relationships/image" Target="../media/image4.png"/><Relationship Id="rId15" Type="http://schemas.openxmlformats.org/officeDocument/2006/relationships/image" Target="../media/image8.png"/><Relationship Id="rId23" Type="http://schemas.openxmlformats.org/officeDocument/2006/relationships/image" Target="../media/image11.png"/><Relationship Id="rId10" Type="http://schemas.openxmlformats.org/officeDocument/2006/relationships/diagramColors" Target="../diagrams/colors1.xml"/><Relationship Id="rId19" Type="http://schemas.openxmlformats.org/officeDocument/2006/relationships/diagramColors" Target="../diagrams/colors2.xml"/><Relationship Id="rId4" Type="http://schemas.microsoft.com/office/2007/relationships/hdphoto" Target="../media/hdphoto1.wdp"/><Relationship Id="rId9" Type="http://schemas.openxmlformats.org/officeDocument/2006/relationships/diagramQuickStyle" Target="../diagrams/quickStyle1.xml"/><Relationship Id="rId14" Type="http://schemas.openxmlformats.org/officeDocument/2006/relationships/image" Target="../media/image7.png"/><Relationship Id="rId22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9.xml"/><Relationship Id="rId13" Type="http://schemas.openxmlformats.org/officeDocument/2006/relationships/image" Target="../media/image49.emf"/><Relationship Id="rId3" Type="http://schemas.openxmlformats.org/officeDocument/2006/relationships/notesSlide" Target="../notesSlides/notesSlide16.xml"/><Relationship Id="rId7" Type="http://schemas.openxmlformats.org/officeDocument/2006/relationships/diagramLayout" Target="../diagrams/layout9.xml"/><Relationship Id="rId12" Type="http://schemas.openxmlformats.org/officeDocument/2006/relationships/package" Target="../embeddings/Microsoft_Excel_Worksheet47.xls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0.emf"/><Relationship Id="rId1" Type="http://schemas.openxmlformats.org/officeDocument/2006/relationships/vmlDrawing" Target="../drawings/vmlDrawing17.vml"/><Relationship Id="rId6" Type="http://schemas.openxmlformats.org/officeDocument/2006/relationships/diagramData" Target="../diagrams/data9.xml"/><Relationship Id="rId11" Type="http://schemas.openxmlformats.org/officeDocument/2006/relationships/oleObject" Target="../embeddings/oleObject32.bin"/><Relationship Id="rId5" Type="http://schemas.openxmlformats.org/officeDocument/2006/relationships/chart" Target="../charts/chart40.xml"/><Relationship Id="rId15" Type="http://schemas.openxmlformats.org/officeDocument/2006/relationships/package" Target="../embeddings/Microsoft_Excel_Worksheet48.xlsx"/><Relationship Id="rId10" Type="http://schemas.microsoft.com/office/2007/relationships/diagramDrawing" Target="../diagrams/drawing9.xml"/><Relationship Id="rId4" Type="http://schemas.openxmlformats.org/officeDocument/2006/relationships/chart" Target="../charts/chart39.xml"/><Relationship Id="rId9" Type="http://schemas.openxmlformats.org/officeDocument/2006/relationships/diagramColors" Target="../diagrams/colors9.xml"/><Relationship Id="rId14" Type="http://schemas.openxmlformats.org/officeDocument/2006/relationships/oleObject" Target="../embeddings/oleObject33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notesSlide" Target="../notesSlides/notesSlide17.xml"/><Relationship Id="rId7" Type="http://schemas.openxmlformats.org/officeDocument/2006/relationships/chart" Target="../charts/chart4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51.emf"/><Relationship Id="rId11" Type="http://schemas.openxmlformats.org/officeDocument/2006/relationships/chart" Target="../charts/chart42.xml"/><Relationship Id="rId5" Type="http://schemas.openxmlformats.org/officeDocument/2006/relationships/oleObject" Target="../embeddings/Microsoft_Excel_97-2003_Worksheet21.xls"/><Relationship Id="rId10" Type="http://schemas.openxmlformats.org/officeDocument/2006/relationships/image" Target="../media/image52.emf"/><Relationship Id="rId4" Type="http://schemas.openxmlformats.org/officeDocument/2006/relationships/oleObject" Target="../embeddings/oleObject34.bin"/><Relationship Id="rId9" Type="http://schemas.openxmlformats.org/officeDocument/2006/relationships/oleObject" Target="../embeddings/Microsoft_Excel_97-2003_Worksheet22.xls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50.xlsx"/><Relationship Id="rId13" Type="http://schemas.openxmlformats.org/officeDocument/2006/relationships/oleObject" Target="../embeddings/oleObject39.bin"/><Relationship Id="rId18" Type="http://schemas.openxmlformats.org/officeDocument/2006/relationships/chart" Target="../charts/chart49.xml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38.bin"/><Relationship Id="rId12" Type="http://schemas.openxmlformats.org/officeDocument/2006/relationships/chart" Target="../charts/chart47.xml"/><Relationship Id="rId17" Type="http://schemas.openxmlformats.org/officeDocument/2006/relationships/image" Target="../media/image55.png"/><Relationship Id="rId2" Type="http://schemas.openxmlformats.org/officeDocument/2006/relationships/slideLayout" Target="../slideLayouts/slideLayout1.xml"/><Relationship Id="rId16" Type="http://schemas.openxmlformats.org/officeDocument/2006/relationships/chart" Target="../charts/chart48.xml"/><Relationship Id="rId1" Type="http://schemas.openxmlformats.org/officeDocument/2006/relationships/vmlDrawing" Target="../drawings/vmlDrawing19.vml"/><Relationship Id="rId6" Type="http://schemas.openxmlformats.org/officeDocument/2006/relationships/chart" Target="../charts/chart44.xml"/><Relationship Id="rId11" Type="http://schemas.openxmlformats.org/officeDocument/2006/relationships/chart" Target="../charts/chart46.xml"/><Relationship Id="rId5" Type="http://schemas.openxmlformats.org/officeDocument/2006/relationships/hyperlink" Target="http://iminfin.ru/" TargetMode="External"/><Relationship Id="rId15" Type="http://schemas.openxmlformats.org/officeDocument/2006/relationships/image" Target="../media/image54.emf"/><Relationship Id="rId10" Type="http://schemas.openxmlformats.org/officeDocument/2006/relationships/chart" Target="../charts/chart45.xml"/><Relationship Id="rId19" Type="http://schemas.openxmlformats.org/officeDocument/2006/relationships/chart" Target="../charts/chart50.xml"/><Relationship Id="rId4" Type="http://schemas.openxmlformats.org/officeDocument/2006/relationships/chart" Target="../charts/chart43.xml"/><Relationship Id="rId9" Type="http://schemas.openxmlformats.org/officeDocument/2006/relationships/image" Target="../media/image53.emf"/><Relationship Id="rId14" Type="http://schemas.openxmlformats.org/officeDocument/2006/relationships/package" Target="../embeddings/Microsoft_Excel_Worksheet54.xlsx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13" Type="http://schemas.openxmlformats.org/officeDocument/2006/relationships/diagramData" Target="../diagrams/data11.xml"/><Relationship Id="rId18" Type="http://schemas.openxmlformats.org/officeDocument/2006/relationships/diagramData" Target="../diagrams/data12.xml"/><Relationship Id="rId26" Type="http://schemas.openxmlformats.org/officeDocument/2006/relationships/diagramColors" Target="../diagrams/colors13.xml"/><Relationship Id="rId3" Type="http://schemas.openxmlformats.org/officeDocument/2006/relationships/notesSlide" Target="../notesSlides/notesSlide19.xml"/><Relationship Id="rId21" Type="http://schemas.openxmlformats.org/officeDocument/2006/relationships/diagramColors" Target="../diagrams/colors12.xml"/><Relationship Id="rId7" Type="http://schemas.openxmlformats.org/officeDocument/2006/relationships/image" Target="../media/image56.emf"/><Relationship Id="rId12" Type="http://schemas.microsoft.com/office/2007/relationships/diagramDrawing" Target="../diagrams/drawing10.xml"/><Relationship Id="rId17" Type="http://schemas.microsoft.com/office/2007/relationships/diagramDrawing" Target="../diagrams/drawing11.xml"/><Relationship Id="rId25" Type="http://schemas.openxmlformats.org/officeDocument/2006/relationships/diagramQuickStyle" Target="../diagrams/quickStyle13.xml"/><Relationship Id="rId2" Type="http://schemas.openxmlformats.org/officeDocument/2006/relationships/slideLayout" Target="../slideLayouts/slideLayout1.xml"/><Relationship Id="rId16" Type="http://schemas.openxmlformats.org/officeDocument/2006/relationships/diagramColors" Target="../diagrams/colors11.xml"/><Relationship Id="rId20" Type="http://schemas.openxmlformats.org/officeDocument/2006/relationships/diagramQuickStyle" Target="../diagrams/quickStyle12.xml"/><Relationship Id="rId29" Type="http://schemas.openxmlformats.org/officeDocument/2006/relationships/image" Target="../media/image59.jpeg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Excel_Worksheet57.xlsx"/><Relationship Id="rId11" Type="http://schemas.openxmlformats.org/officeDocument/2006/relationships/diagramColors" Target="../diagrams/colors10.xml"/><Relationship Id="rId24" Type="http://schemas.openxmlformats.org/officeDocument/2006/relationships/diagramLayout" Target="../diagrams/layout13.xml"/><Relationship Id="rId5" Type="http://schemas.openxmlformats.org/officeDocument/2006/relationships/oleObject" Target="../embeddings/oleObject41.bin"/><Relationship Id="rId15" Type="http://schemas.openxmlformats.org/officeDocument/2006/relationships/diagramQuickStyle" Target="../diagrams/quickStyle11.xml"/><Relationship Id="rId23" Type="http://schemas.openxmlformats.org/officeDocument/2006/relationships/diagramData" Target="../diagrams/data13.xml"/><Relationship Id="rId28" Type="http://schemas.openxmlformats.org/officeDocument/2006/relationships/image" Target="../media/image58.png"/><Relationship Id="rId10" Type="http://schemas.openxmlformats.org/officeDocument/2006/relationships/diagramQuickStyle" Target="../diagrams/quickStyle10.xml"/><Relationship Id="rId19" Type="http://schemas.openxmlformats.org/officeDocument/2006/relationships/diagramLayout" Target="../diagrams/layout12.xml"/><Relationship Id="rId4" Type="http://schemas.openxmlformats.org/officeDocument/2006/relationships/image" Target="../media/image57.png"/><Relationship Id="rId9" Type="http://schemas.openxmlformats.org/officeDocument/2006/relationships/diagramLayout" Target="../diagrams/layout10.xml"/><Relationship Id="rId14" Type="http://schemas.openxmlformats.org/officeDocument/2006/relationships/diagramLayout" Target="../diagrams/layout11.xml"/><Relationship Id="rId22" Type="http://schemas.microsoft.com/office/2007/relationships/diagramDrawing" Target="../diagrams/drawing12.xml"/><Relationship Id="rId27" Type="http://schemas.microsoft.com/office/2007/relationships/diagramDrawing" Target="../diagrams/drawing13.xml"/><Relationship Id="rId30" Type="http://schemas.openxmlformats.org/officeDocument/2006/relationships/chart" Target="../charts/chart51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13" Type="http://schemas.openxmlformats.org/officeDocument/2006/relationships/chart" Target="../charts/chart53.xml"/><Relationship Id="rId18" Type="http://schemas.openxmlformats.org/officeDocument/2006/relationships/image" Target="../media/image63.jpeg"/><Relationship Id="rId3" Type="http://schemas.openxmlformats.org/officeDocument/2006/relationships/notesSlide" Target="../notesSlides/notesSlide20.xml"/><Relationship Id="rId7" Type="http://schemas.openxmlformats.org/officeDocument/2006/relationships/diagramColors" Target="../diagrams/colors14.xml"/><Relationship Id="rId12" Type="http://schemas.openxmlformats.org/officeDocument/2006/relationships/chart" Target="../charts/chart52.xml"/><Relationship Id="rId17" Type="http://schemas.openxmlformats.org/officeDocument/2006/relationships/hyperlink" Target="http://www.yarregion.ru/depts/depfin/default.aspx" TargetMode="Externa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2.png"/><Relationship Id="rId1" Type="http://schemas.openxmlformats.org/officeDocument/2006/relationships/vmlDrawing" Target="../drawings/vmlDrawing21.vml"/><Relationship Id="rId6" Type="http://schemas.openxmlformats.org/officeDocument/2006/relationships/diagramQuickStyle" Target="../diagrams/quickStyle14.xml"/><Relationship Id="rId11" Type="http://schemas.openxmlformats.org/officeDocument/2006/relationships/image" Target="../media/image60.emf"/><Relationship Id="rId5" Type="http://schemas.openxmlformats.org/officeDocument/2006/relationships/diagramLayout" Target="../diagrams/layout14.xml"/><Relationship Id="rId15" Type="http://schemas.openxmlformats.org/officeDocument/2006/relationships/image" Target="../media/image61.png"/><Relationship Id="rId10" Type="http://schemas.openxmlformats.org/officeDocument/2006/relationships/package" Target="../embeddings/Microsoft_Excel_Worksheet59.xlsx"/><Relationship Id="rId4" Type="http://schemas.openxmlformats.org/officeDocument/2006/relationships/diagramData" Target="../diagrams/data14.xml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chart" Target="../charts/chart3.xml"/><Relationship Id="rId18" Type="http://schemas.openxmlformats.org/officeDocument/2006/relationships/chart" Target="../charts/chart8.xml"/><Relationship Id="rId3" Type="http://schemas.openxmlformats.org/officeDocument/2006/relationships/notesSlide" Target="../notesSlides/notesSlide2.xml"/><Relationship Id="rId21" Type="http://schemas.openxmlformats.org/officeDocument/2006/relationships/hyperlink" Target="https://yar.gks.ru/folder/36100" TargetMode="External"/><Relationship Id="rId7" Type="http://schemas.openxmlformats.org/officeDocument/2006/relationships/diagramQuickStyle" Target="../diagrams/quickStyle3.xml"/><Relationship Id="rId12" Type="http://schemas.openxmlformats.org/officeDocument/2006/relationships/chart" Target="../charts/chart2.xml"/><Relationship Id="rId17" Type="http://schemas.openxmlformats.org/officeDocument/2006/relationships/chart" Target="../charts/chart7.xml"/><Relationship Id="rId2" Type="http://schemas.openxmlformats.org/officeDocument/2006/relationships/slideLayout" Target="../slideLayouts/slideLayout1.xml"/><Relationship Id="rId16" Type="http://schemas.openxmlformats.org/officeDocument/2006/relationships/chart" Target="../charts/chart6.xml"/><Relationship Id="rId20" Type="http://schemas.openxmlformats.org/officeDocument/2006/relationships/chart" Target="../charts/chart10.xml"/><Relationship Id="rId1" Type="http://schemas.openxmlformats.org/officeDocument/2006/relationships/vmlDrawing" Target="../drawings/vmlDrawing1.vml"/><Relationship Id="rId6" Type="http://schemas.openxmlformats.org/officeDocument/2006/relationships/diagramLayout" Target="../diagrams/layout3.xml"/><Relationship Id="rId11" Type="http://schemas.openxmlformats.org/officeDocument/2006/relationships/chart" Target="../charts/chart1.xml"/><Relationship Id="rId24" Type="http://schemas.openxmlformats.org/officeDocument/2006/relationships/image" Target="../media/image14.emf"/><Relationship Id="rId5" Type="http://schemas.openxmlformats.org/officeDocument/2006/relationships/diagramData" Target="../diagrams/data3.xml"/><Relationship Id="rId15" Type="http://schemas.openxmlformats.org/officeDocument/2006/relationships/chart" Target="../charts/chart5.xml"/><Relationship Id="rId23" Type="http://schemas.openxmlformats.org/officeDocument/2006/relationships/package" Target="../embeddings/Microsoft_Excel_Worksheet11.xlsx"/><Relationship Id="rId10" Type="http://schemas.openxmlformats.org/officeDocument/2006/relationships/image" Target="../media/image16.png"/><Relationship Id="rId19" Type="http://schemas.openxmlformats.org/officeDocument/2006/relationships/chart" Target="../charts/chart9.xml"/><Relationship Id="rId4" Type="http://schemas.openxmlformats.org/officeDocument/2006/relationships/image" Target="../media/image15.png"/><Relationship Id="rId9" Type="http://schemas.microsoft.com/office/2007/relationships/diagramDrawing" Target="../diagrams/drawing3.xml"/><Relationship Id="rId14" Type="http://schemas.openxmlformats.org/officeDocument/2006/relationships/chart" Target="../charts/chart4.xml"/><Relationship Id="rId22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Microsoft_Excel_97-2003_Worksheet3.xls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7.emf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20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Excel_Worksheet12.xlsx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Microsoft_Excel_97-2003_Worksheet1.xls"/><Relationship Id="rId11" Type="http://schemas.openxmlformats.org/officeDocument/2006/relationships/chart" Target="../charts/chart12.xml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5.bin"/><Relationship Id="rId10" Type="http://schemas.openxmlformats.org/officeDocument/2006/relationships/image" Target="../media/image18.emf"/><Relationship Id="rId4" Type="http://schemas.openxmlformats.org/officeDocument/2006/relationships/chart" Target="../charts/chart11.xml"/><Relationship Id="rId9" Type="http://schemas.openxmlformats.org/officeDocument/2006/relationships/oleObject" Target="../embeddings/Microsoft_Excel_97-2003_Worksheet2.xls"/><Relationship Id="rId14" Type="http://schemas.openxmlformats.org/officeDocument/2006/relationships/image" Target="../media/image19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4.xls"/><Relationship Id="rId13" Type="http://schemas.openxmlformats.org/officeDocument/2006/relationships/image" Target="../media/image22.emf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6.bin"/><Relationship Id="rId12" Type="http://schemas.openxmlformats.org/officeDocument/2006/relationships/package" Target="../embeddings/Microsoft_Excel_Worksheet17.xls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chart" Target="../charts/chart15.xml"/><Relationship Id="rId11" Type="http://schemas.openxmlformats.org/officeDocument/2006/relationships/oleObject" Target="../embeddings/oleObject7.bin"/><Relationship Id="rId5" Type="http://schemas.openxmlformats.org/officeDocument/2006/relationships/chart" Target="../charts/chart14.xml"/><Relationship Id="rId10" Type="http://schemas.openxmlformats.org/officeDocument/2006/relationships/chart" Target="../charts/chart16.xml"/><Relationship Id="rId4" Type="http://schemas.openxmlformats.org/officeDocument/2006/relationships/chart" Target="../charts/chart13.xml"/><Relationship Id="rId9" Type="http://schemas.openxmlformats.org/officeDocument/2006/relationships/image" Target="../media/image2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25.emf"/><Relationship Id="rId3" Type="http://schemas.openxmlformats.org/officeDocument/2006/relationships/chart" Target="../charts/chart17.xml"/><Relationship Id="rId7" Type="http://schemas.openxmlformats.org/officeDocument/2006/relationships/image" Target="../media/image23.emf"/><Relationship Id="rId12" Type="http://schemas.openxmlformats.org/officeDocument/2006/relationships/package" Target="../embeddings/Microsoft_Excel_Worksheet22.xls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Excel_Worksheet20.xlsx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24.emf"/><Relationship Id="rId4" Type="http://schemas.openxmlformats.org/officeDocument/2006/relationships/chart" Target="../charts/chart18.xml"/><Relationship Id="rId9" Type="http://schemas.openxmlformats.org/officeDocument/2006/relationships/package" Target="../embeddings/Microsoft_Excel_Worksheet21.xls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13" Type="http://schemas.openxmlformats.org/officeDocument/2006/relationships/diagramColors" Target="../diagrams/colors6.xml"/><Relationship Id="rId18" Type="http://schemas.openxmlformats.org/officeDocument/2006/relationships/diagramColors" Target="../diagrams/colors7.xml"/><Relationship Id="rId26" Type="http://schemas.openxmlformats.org/officeDocument/2006/relationships/oleObject" Target="../embeddings/oleObject11.bin"/><Relationship Id="rId3" Type="http://schemas.openxmlformats.org/officeDocument/2006/relationships/hyperlink" Target="http://budget76.ru/razdely/gosprogrammy/gosprogrammy/pasport-gosprogrammy" TargetMode="External"/><Relationship Id="rId21" Type="http://schemas.openxmlformats.org/officeDocument/2006/relationships/diagramLayout" Target="../diagrams/layout8.xml"/><Relationship Id="rId7" Type="http://schemas.openxmlformats.org/officeDocument/2006/relationships/diagramQuickStyle" Target="../diagrams/quickStyle5.xml"/><Relationship Id="rId12" Type="http://schemas.openxmlformats.org/officeDocument/2006/relationships/diagramQuickStyle" Target="../diagrams/quickStyle6.xml"/><Relationship Id="rId17" Type="http://schemas.openxmlformats.org/officeDocument/2006/relationships/diagramQuickStyle" Target="../diagrams/quickStyle7.xml"/><Relationship Id="rId25" Type="http://schemas.openxmlformats.org/officeDocument/2006/relationships/chart" Target="../charts/chart19.xml"/><Relationship Id="rId2" Type="http://schemas.openxmlformats.org/officeDocument/2006/relationships/slideLayout" Target="../slideLayouts/slideLayout1.xml"/><Relationship Id="rId16" Type="http://schemas.openxmlformats.org/officeDocument/2006/relationships/diagramLayout" Target="../diagrams/layout7.xml"/><Relationship Id="rId20" Type="http://schemas.openxmlformats.org/officeDocument/2006/relationships/diagramData" Target="../diagrams/data8.xml"/><Relationship Id="rId29" Type="http://schemas.openxmlformats.org/officeDocument/2006/relationships/chart" Target="../charts/chart20.xml"/><Relationship Id="rId1" Type="http://schemas.openxmlformats.org/officeDocument/2006/relationships/vmlDrawing" Target="../drawings/vmlDrawing5.vml"/><Relationship Id="rId6" Type="http://schemas.openxmlformats.org/officeDocument/2006/relationships/diagramLayout" Target="../diagrams/layout5.xml"/><Relationship Id="rId11" Type="http://schemas.openxmlformats.org/officeDocument/2006/relationships/diagramLayout" Target="../diagrams/layout6.xml"/><Relationship Id="rId24" Type="http://schemas.microsoft.com/office/2007/relationships/diagramDrawing" Target="../diagrams/drawing8.xml"/><Relationship Id="rId5" Type="http://schemas.openxmlformats.org/officeDocument/2006/relationships/diagramData" Target="../diagrams/data5.xml"/><Relationship Id="rId15" Type="http://schemas.openxmlformats.org/officeDocument/2006/relationships/diagramData" Target="../diagrams/data7.xml"/><Relationship Id="rId23" Type="http://schemas.openxmlformats.org/officeDocument/2006/relationships/diagramColors" Target="../diagrams/colors8.xml"/><Relationship Id="rId28" Type="http://schemas.openxmlformats.org/officeDocument/2006/relationships/image" Target="../media/image26.emf"/><Relationship Id="rId10" Type="http://schemas.openxmlformats.org/officeDocument/2006/relationships/diagramData" Target="../diagrams/data6.xml"/><Relationship Id="rId19" Type="http://schemas.microsoft.com/office/2007/relationships/diagramDrawing" Target="../diagrams/drawing7.xml"/><Relationship Id="rId4" Type="http://schemas.openxmlformats.org/officeDocument/2006/relationships/image" Target="../media/image27.gif"/><Relationship Id="rId9" Type="http://schemas.microsoft.com/office/2007/relationships/diagramDrawing" Target="../diagrams/drawing5.xml"/><Relationship Id="rId14" Type="http://schemas.microsoft.com/office/2007/relationships/diagramDrawing" Target="../diagrams/drawing6.xml"/><Relationship Id="rId22" Type="http://schemas.openxmlformats.org/officeDocument/2006/relationships/diagramQuickStyle" Target="../diagrams/quickStyle8.xml"/><Relationship Id="rId27" Type="http://schemas.openxmlformats.org/officeDocument/2006/relationships/package" Target="../embeddings/Microsoft_Excel_Worksheet24.xls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chart" Target="../charts/chart21.xml"/><Relationship Id="rId7" Type="http://schemas.openxmlformats.org/officeDocument/2006/relationships/package" Target="../embeddings/Microsoft_Excel_Worksheet29.xls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9.emf"/><Relationship Id="rId5" Type="http://schemas.openxmlformats.org/officeDocument/2006/relationships/chart" Target="../charts/chart23.xml"/><Relationship Id="rId10" Type="http://schemas.openxmlformats.org/officeDocument/2006/relationships/package" Target="../embeddings/Microsoft_Excel_Worksheet30.xlsx"/><Relationship Id="rId4" Type="http://schemas.openxmlformats.org/officeDocument/2006/relationships/chart" Target="../charts/chart22.xml"/><Relationship Id="rId9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871" y="271296"/>
            <a:ext cx="11521280" cy="2088231"/>
          </a:xfrm>
          <a:noFill/>
        </p:spPr>
        <p:txBody>
          <a:bodyPr>
            <a:normAutofit/>
          </a:bodyPr>
          <a:lstStyle/>
          <a:p>
            <a:r>
              <a:rPr lang="ru-RU" dirty="0" smtClean="0"/>
              <a:t>      </a:t>
            </a:r>
            <a:r>
              <a:rPr lang="ru-RU" sz="5400" b="1" dirty="0" smtClean="0">
                <a:solidFill>
                  <a:srgbClr val="5F5F5F"/>
                </a:solidFill>
                <a:latin typeface="Arial Narrow" panose="020B0606020202030204" pitchFamily="34" charset="0"/>
              </a:rPr>
              <a:t>БЮДЖЕТ  ДЛЯ  ГРАЖДАН</a:t>
            </a:r>
            <a:r>
              <a:rPr lang="ru-RU" i="1" dirty="0" smtClean="0">
                <a:solidFill>
                  <a:srgbClr val="5F5F5F"/>
                </a:solidFill>
                <a:latin typeface="Arial Narrow" panose="020B0606020202030204" pitchFamily="34" charset="0"/>
              </a:rPr>
              <a:t/>
            </a:r>
            <a:br>
              <a:rPr lang="ru-RU" i="1" dirty="0" smtClean="0">
                <a:solidFill>
                  <a:srgbClr val="5F5F5F"/>
                </a:solidFill>
                <a:latin typeface="Arial Narrow" panose="020B0606020202030204" pitchFamily="34" charset="0"/>
              </a:rPr>
            </a:br>
            <a:r>
              <a:rPr lang="ru-RU" sz="2800" dirty="0" smtClean="0">
                <a:solidFill>
                  <a:srgbClr val="5F5F5F"/>
                </a:solidFill>
                <a:latin typeface="Arial Narrow" panose="020B0606020202030204" pitchFamily="34" charset="0"/>
              </a:rPr>
              <a:t>к проекту закона Ярославской области</a:t>
            </a:r>
            <a:br>
              <a:rPr lang="ru-RU" sz="2800" dirty="0" smtClean="0">
                <a:solidFill>
                  <a:srgbClr val="5F5F5F"/>
                </a:solidFill>
                <a:latin typeface="Arial Narrow" panose="020B0606020202030204" pitchFamily="34" charset="0"/>
              </a:rPr>
            </a:br>
            <a:r>
              <a:rPr lang="ru-RU" sz="2800" dirty="0" smtClean="0">
                <a:solidFill>
                  <a:srgbClr val="5F5F5F"/>
                </a:solidFill>
                <a:latin typeface="Arial Narrow" panose="020B0606020202030204" pitchFamily="34" charset="0"/>
              </a:rPr>
              <a:t>                </a:t>
            </a:r>
            <a:r>
              <a:rPr lang="ru-RU" sz="2800" i="1" dirty="0" smtClean="0">
                <a:solidFill>
                  <a:srgbClr val="5F5F5F"/>
                </a:solidFill>
                <a:latin typeface="Arial Narrow" panose="020B0606020202030204" pitchFamily="34" charset="0"/>
              </a:rPr>
              <a:t>«</a:t>
            </a:r>
            <a:r>
              <a:rPr lang="ru-RU" sz="2800" b="1" i="1" dirty="0">
                <a:solidFill>
                  <a:srgbClr val="5F5F5F"/>
                </a:solidFill>
                <a:latin typeface="Arial Narrow" panose="020B0606020202030204" pitchFamily="34" charset="0"/>
              </a:rPr>
              <a:t>Об </a:t>
            </a:r>
            <a:r>
              <a:rPr lang="ru-RU" sz="2800" b="1" i="1" dirty="0" smtClean="0">
                <a:solidFill>
                  <a:srgbClr val="5F5F5F"/>
                </a:solidFill>
                <a:latin typeface="Arial Narrow" panose="020B0606020202030204" pitchFamily="34" charset="0"/>
              </a:rPr>
              <a:t>исполнении областного бюджета за 2019 год»</a:t>
            </a:r>
            <a:endParaRPr lang="ru-RU" sz="2800" i="1" dirty="0">
              <a:solidFill>
                <a:srgbClr val="5F5F5F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232167" y="480120"/>
            <a:ext cx="10492108" cy="2351476"/>
            <a:chOff x="571105" y="-436380"/>
            <a:chExt cx="8141177" cy="1273092"/>
          </a:xfrm>
        </p:grpSpPr>
        <p:sp>
          <p:nvSpPr>
            <p:cNvPr id="8" name="TextBox 7"/>
            <p:cNvSpPr txBox="1"/>
            <p:nvPr/>
          </p:nvSpPr>
          <p:spPr>
            <a:xfrm>
              <a:off x="571105" y="-436380"/>
              <a:ext cx="1427761" cy="277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Департамент финансов</a:t>
              </a:r>
            </a:p>
            <a:p>
              <a:r>
                <a:rPr lang="ru-RU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Ярославской области</a:t>
              </a:r>
              <a:endPara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595013" y="836712"/>
              <a:ext cx="8117269" cy="0"/>
            </a:xfrm>
            <a:prstGeom prst="line">
              <a:avLst/>
            </a:prstGeom>
            <a:ln w="31750">
              <a:solidFill>
                <a:srgbClr val="777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Picture 2" descr="http://www.yarregion.ru/assets/img/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79" y="363731"/>
            <a:ext cx="533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5" descr="Ярославскую область вслед за Москвой могут закрыть на полный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775" y="3216424"/>
            <a:ext cx="10477500" cy="599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4165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374475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3473" y="-5615"/>
            <a:ext cx="12768127" cy="9586804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90974" y="9316370"/>
            <a:ext cx="405170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latin typeface="Arial Black" panose="020B0A04020102020204" pitchFamily="34" charset="0"/>
              </a:rPr>
              <a:t>18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377464" y="9292109"/>
            <a:ext cx="373660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latin typeface="Arial Black" panose="020B0A04020102020204" pitchFamily="34" charset="0"/>
              </a:rPr>
              <a:t>19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65570" y="78390"/>
            <a:ext cx="6056603" cy="553976"/>
          </a:xfrm>
          <a:prstGeom prst="rect">
            <a:avLst/>
          </a:prstGeom>
          <a:solidFill>
            <a:srgbClr val="7030A0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Исполнение госпрограммы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«Развитие здравоохранения в Ярославской области» в 2019 году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0572" y="633034"/>
            <a:ext cx="6121602" cy="692475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pPr algn="just"/>
            <a:r>
              <a:rPr lang="ru-RU" sz="1300" b="1" u="sng" dirty="0" smtClean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Цель госпрограммы </a:t>
            </a:r>
            <a:r>
              <a:rPr lang="ru-RU" sz="1300" b="1" dirty="0" smtClean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– обеспечение доступности медицинской помощи и повышение эффективности медицинских услуг, </a:t>
            </a:r>
            <a:r>
              <a:rPr lang="ru-RU" sz="13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о</a:t>
            </a:r>
            <a:r>
              <a:rPr lang="ru-RU" sz="1300" b="1" dirty="0" smtClean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бъемы, виды и качество которых должны соответствовать уровню заболеваемости и потребностям населения</a:t>
            </a:r>
            <a:endParaRPr lang="ru-RU" sz="1300" b="1" dirty="0">
              <a:solidFill>
                <a:schemeClr val="accent4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480165" y="79058"/>
            <a:ext cx="6206308" cy="553976"/>
          </a:xfrm>
          <a:prstGeom prst="rect">
            <a:avLst/>
          </a:prstGeom>
          <a:solidFill>
            <a:srgbClr val="7030A0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Информация о расходах по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ГП </a:t>
            </a:r>
            <a:endParaRPr lang="ru-RU" sz="15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«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Развитие здравоохранения в Ярославской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области» в 2019 году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017424" y="1666817"/>
            <a:ext cx="648072" cy="33304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  <a:latin typeface="Arial Narrow" panose="020B0606020202030204" pitchFamily="34" charset="0"/>
              <a:cs typeface="Angsana New" panose="02020603050405020304" pitchFamily="18" charset="-34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375282"/>
              </p:ext>
            </p:extLst>
          </p:nvPr>
        </p:nvGraphicFramePr>
        <p:xfrm>
          <a:off x="165570" y="1422022"/>
          <a:ext cx="6017659" cy="658176"/>
        </p:xfrm>
        <a:graphic>
          <a:graphicData uri="http://schemas.openxmlformats.org/drawingml/2006/table">
            <a:tbl>
              <a:tblPr>
                <a:tableStyleId>{1E171933-4619-4E11-9A3F-F7608DF75F80}</a:tableStyleId>
              </a:tblPr>
              <a:tblGrid>
                <a:gridCol w="2994870"/>
                <a:gridCol w="1008112"/>
                <a:gridCol w="939489"/>
                <a:gridCol w="1075188"/>
              </a:tblGrid>
              <a:tr h="203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048" marR="9048" marT="90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План 2019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048" marR="9048" marT="90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Arial Narrow" panose="020B0606020202030204" pitchFamily="34" charset="0"/>
                        </a:rPr>
                        <a:t>Факт 2019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048" marR="9048" marT="90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 Narrow" panose="020B0606020202030204" pitchFamily="34" charset="0"/>
                        </a:rPr>
                        <a:t>% исполнения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048" marR="9048" marT="9048" marB="0" anchor="ctr"/>
                </a:tc>
              </a:tr>
              <a:tr h="363705">
                <a:tc>
                  <a:txBody>
                    <a:bodyPr/>
                    <a:lstStyle/>
                    <a:p>
                      <a:pPr algn="l" fontAlgn="ctr"/>
                      <a:endParaRPr lang="ru-RU" sz="1400" b="1" u="none" strike="noStrike" dirty="0" smtClean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l" fontAlgn="ctr"/>
                      <a:r>
                        <a:rPr lang="ru-RU" sz="1400" b="1" u="none" strike="noStrike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Объем </a:t>
                      </a:r>
                      <a:r>
                        <a:rPr lang="ru-RU" sz="1400" b="1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финансирования ГП, млн. руб.</a:t>
                      </a:r>
                      <a:endParaRPr lang="ru-RU" sz="14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048" marR="9048" marT="9048" marB="0" anchor="ctr"/>
                </a:tc>
                <a:tc>
                  <a:txBody>
                    <a:bodyPr/>
                    <a:lstStyle/>
                    <a:p>
                      <a:pPr lvl="0" algn="ctr" fontAlgn="b"/>
                      <a:r>
                        <a:rPr lang="ru-RU" sz="1400" b="1" i="0" u="none" strike="noStrike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11681,6</a:t>
                      </a:r>
                      <a:endParaRPr lang="ru-RU" sz="14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11306,5</a:t>
                      </a:r>
                      <a:endParaRPr lang="ru-RU" sz="14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96,8</a:t>
                      </a:r>
                      <a:endParaRPr lang="ru-RU" sz="14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48230" y="2547812"/>
            <a:ext cx="60465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Оценка результативности и эффективности реализации ГП</a:t>
            </a: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713228"/>
              </p:ext>
            </p:extLst>
          </p:nvPr>
        </p:nvGraphicFramePr>
        <p:xfrm>
          <a:off x="165100" y="2998788"/>
          <a:ext cx="6075363" cy="6335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12" name="Лист" r:id="rId5" imgW="5753262" imgH="6000894" progId="Excel.Sheet.8">
                  <p:embed/>
                </p:oleObj>
              </mc:Choice>
              <mc:Fallback>
                <p:oleObj name="Лист" r:id="rId5" imgW="5753262" imgH="6000894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5100" y="2998788"/>
                        <a:ext cx="6075363" cy="6335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7316540"/>
              </p:ext>
            </p:extLst>
          </p:nvPr>
        </p:nvGraphicFramePr>
        <p:xfrm>
          <a:off x="6458661" y="690339"/>
          <a:ext cx="6227812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281746"/>
              </p:ext>
            </p:extLst>
          </p:nvPr>
        </p:nvGraphicFramePr>
        <p:xfrm>
          <a:off x="6480165" y="3000400"/>
          <a:ext cx="6194109" cy="6172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13" name="Лист" r:id="rId9" imgW="5352954" imgH="5334120" progId="Excel.Sheet.8">
                  <p:embed/>
                </p:oleObj>
              </mc:Choice>
              <mc:Fallback>
                <p:oleObj name="Лист" r:id="rId9" imgW="5352954" imgH="533412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80165" y="3000400"/>
                        <a:ext cx="6194109" cy="61720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524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374475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3473" y="-5615"/>
            <a:ext cx="12768127" cy="9586804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90974" y="9316370"/>
            <a:ext cx="405170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>
                <a:latin typeface="Arial Black" panose="020B0A04020102020204" pitchFamily="34" charset="0"/>
              </a:rPr>
              <a:t>2</a:t>
            </a:r>
            <a:r>
              <a:rPr lang="ru-RU" sz="1000" dirty="0" smtClean="0">
                <a:latin typeface="Arial Black" panose="020B0A04020102020204" pitchFamily="34" charset="0"/>
              </a:rPr>
              <a:t>0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377464" y="9292109"/>
            <a:ext cx="373660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>
                <a:latin typeface="Arial Black" panose="020B0A04020102020204" pitchFamily="34" charset="0"/>
              </a:rPr>
              <a:t>2</a:t>
            </a:r>
            <a:r>
              <a:rPr lang="ru-RU" sz="1000" dirty="0" smtClean="0">
                <a:latin typeface="Arial Black" panose="020B0A04020102020204" pitchFamily="34" charset="0"/>
              </a:rPr>
              <a:t>1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65570" y="78390"/>
            <a:ext cx="6056603" cy="78480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Исполнение госпрограммы 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«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Развитие образования и молодежная политика в Ярославской области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» в 2019 году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480165" y="79058"/>
            <a:ext cx="6206308" cy="78480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Информация о расходах по ГП 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«Развитие образования и молодежная политика в Ярославской области» в 2019 году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2383" y="863198"/>
            <a:ext cx="60566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200" b="1" u="sng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Цели госпрограммы:</a:t>
            </a:r>
          </a:p>
          <a:p>
            <a:pPr marL="285750" lvl="0" indent="-285750" algn="just">
              <a:buFontTx/>
              <a:buChar char="-"/>
            </a:pP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обеспечение высокого качества регионального образования в соответствии с меняющимися запросами населения и перспективными задачами развития экономики региона;</a:t>
            </a:r>
          </a:p>
          <a:p>
            <a:pPr marL="285750" lvl="0" indent="-285750" algn="just">
              <a:buFontTx/>
              <a:buChar char="-"/>
            </a:pP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повышение эффективности реализации молодежной политики в интересах инновационного социально ориентированного развития региона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234915"/>
              </p:ext>
            </p:extLst>
          </p:nvPr>
        </p:nvGraphicFramePr>
        <p:xfrm>
          <a:off x="133599" y="2158617"/>
          <a:ext cx="6114169" cy="658931"/>
        </p:xfrm>
        <a:graphic>
          <a:graphicData uri="http://schemas.openxmlformats.org/drawingml/2006/table">
            <a:tbl>
              <a:tblPr/>
              <a:tblGrid>
                <a:gridCol w="3031769"/>
                <a:gridCol w="1175288"/>
                <a:gridCol w="1020707"/>
                <a:gridCol w="886405"/>
              </a:tblGrid>
              <a:tr h="2059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326" marR="9326" marT="9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План 2019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9326" marR="9326" marT="9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Факт 2019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9326" marR="9326" marT="9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% исполнения</a:t>
                      </a:r>
                    </a:p>
                  </a:txBody>
                  <a:tcPr marL="9326" marR="9326" marT="9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7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Объем финансирования ГП, млн. руб.</a:t>
                      </a:r>
                    </a:p>
                  </a:txBody>
                  <a:tcPr marL="9326" marR="9326" marT="9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19856,4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19752,6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99,5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496575"/>
              </p:ext>
            </p:extLst>
          </p:nvPr>
        </p:nvGraphicFramePr>
        <p:xfrm>
          <a:off x="162383" y="3359636"/>
          <a:ext cx="6156132" cy="5904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7" name="Лист" r:id="rId5" imgW="5829462" imgH="5591308" progId="Excel.Sheet.8">
                  <p:embed/>
                </p:oleObj>
              </mc:Choice>
              <mc:Fallback>
                <p:oleObj name="Лист" r:id="rId5" imgW="5829462" imgH="5591308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2383" y="3359636"/>
                        <a:ext cx="6156132" cy="59046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0974" y="2876283"/>
            <a:ext cx="64008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>
                <a:latin typeface="Arial Narrow" panose="020B0606020202030204" pitchFamily="34" charset="0"/>
              </a:rPr>
              <a:t>Оценка результативности и эффективности реализации ГП</a:t>
            </a: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9177899"/>
              </p:ext>
            </p:extLst>
          </p:nvPr>
        </p:nvGraphicFramePr>
        <p:xfrm>
          <a:off x="6491774" y="948871"/>
          <a:ext cx="6194699" cy="8302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8" name="Лист" r:id="rId8" imgW="5934010" imgH="7953390" progId="Excel.Sheet.8">
                  <p:embed/>
                </p:oleObj>
              </mc:Choice>
              <mc:Fallback>
                <p:oleObj name="Лист" r:id="rId8" imgW="5934010" imgH="795339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91774" y="948871"/>
                        <a:ext cx="6194699" cy="83026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331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374596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3472" y="-5615"/>
            <a:ext cx="12768128" cy="9586804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174" y="9284307"/>
            <a:ext cx="382962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  <a:latin typeface="Arial Black" panose="020B0A04020102020204" pitchFamily="34" charset="0"/>
              </a:rPr>
              <a:t>2</a:t>
            </a:r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2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421531" y="9283308"/>
            <a:ext cx="373660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  <a:latin typeface="Arial Black" panose="020B0A04020102020204" pitchFamily="34" charset="0"/>
              </a:rPr>
              <a:t>2</a:t>
            </a:r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3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16665" y="171088"/>
            <a:ext cx="6140119" cy="553976"/>
          </a:xfrm>
          <a:prstGeom prst="rect">
            <a:avLst/>
          </a:prstGeom>
          <a:solidFill>
            <a:srgbClr val="00CC66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Исполнение госпрограммы 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«Социальная поддержка населения Ярославской области» в 2019 году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6665" y="840160"/>
            <a:ext cx="6239414" cy="1215695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300" b="1" u="sng" dirty="0" smtClean="0">
                <a:solidFill>
                  <a:schemeClr val="accent3">
                    <a:lumMod val="75000"/>
                  </a:schemeClr>
                </a:solidFill>
                <a:latin typeface="Arial Narrow" panose="020B0606020202030204" pitchFamily="34" charset="0"/>
              </a:rPr>
              <a:t>Цели ГП:</a:t>
            </a:r>
          </a:p>
          <a:p>
            <a:pPr marL="285750" indent="-285750" algn="just">
              <a:buFontTx/>
              <a:buChar char="-"/>
            </a:pPr>
            <a:r>
              <a:rPr lang="ru-RU" sz="1200" b="1" dirty="0">
                <a:solidFill>
                  <a:schemeClr val="accent3">
                    <a:lumMod val="75000"/>
                  </a:schemeClr>
                </a:solidFill>
                <a:latin typeface="Arial Narrow" panose="020B0606020202030204" pitchFamily="34" charset="0"/>
              </a:rPr>
              <a:t>в</a:t>
            </a: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  <a:latin typeface="Arial Narrow" panose="020B0606020202030204" pitchFamily="34" charset="0"/>
              </a:rPr>
              <a:t>ыполнение обязательств государства по социальной поддержке граждан;</a:t>
            </a:r>
          </a:p>
          <a:p>
            <a:pPr marL="285750" indent="-285750" algn="just">
              <a:buFontTx/>
              <a:buChar char="-"/>
            </a:pPr>
            <a:r>
              <a:rPr lang="ru-RU" sz="1200" b="1" dirty="0">
                <a:solidFill>
                  <a:schemeClr val="accent3">
                    <a:lumMod val="75000"/>
                  </a:schemeClr>
                </a:solidFill>
                <a:latin typeface="Arial Narrow" panose="020B0606020202030204" pitchFamily="34" charset="0"/>
              </a:rPr>
              <a:t>о</a:t>
            </a: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  <a:latin typeface="Arial Narrow" panose="020B0606020202030204" pitchFamily="34" charset="0"/>
              </a:rPr>
              <a:t>беспечение потребностей граждан старших возрастов, инвалидов, включая детей-инвалидов, семей и детей в социальном обслуживании;</a:t>
            </a:r>
          </a:p>
          <a:p>
            <a:pPr marL="285750" indent="-285750" algn="just">
              <a:buFontTx/>
              <a:buChar char="-"/>
            </a:pPr>
            <a:r>
              <a:rPr lang="ru-RU" sz="1200" b="1" dirty="0" smtClean="0">
                <a:solidFill>
                  <a:schemeClr val="accent3">
                    <a:lumMod val="75000"/>
                  </a:schemeClr>
                </a:solidFill>
                <a:latin typeface="Arial Narrow" panose="020B0606020202030204" pitchFamily="34" charset="0"/>
              </a:rPr>
              <a:t>создание благоприятных условий для жизнедеятельности семьи, функционирования института семьи, рождения детей</a:t>
            </a:r>
            <a:endParaRPr lang="ru-RU" sz="1200" b="1" dirty="0">
              <a:solidFill>
                <a:schemeClr val="accent3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536274" y="136509"/>
            <a:ext cx="6206308" cy="553976"/>
          </a:xfrm>
          <a:prstGeom prst="rect">
            <a:avLst/>
          </a:prstGeom>
          <a:solidFill>
            <a:srgbClr val="00CC66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Информация о расходах по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ГП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«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Социальная поддержка населения Ярославской области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»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в 2019 году</a:t>
            </a: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561219"/>
              </p:ext>
            </p:extLst>
          </p:nvPr>
        </p:nvGraphicFramePr>
        <p:xfrm>
          <a:off x="149829" y="2208312"/>
          <a:ext cx="6120680" cy="581025"/>
        </p:xfrm>
        <a:graphic>
          <a:graphicData uri="http://schemas.openxmlformats.org/drawingml/2006/table">
            <a:tbl>
              <a:tblPr/>
              <a:tblGrid>
                <a:gridCol w="2823859"/>
                <a:gridCol w="1085030"/>
                <a:gridCol w="1098940"/>
                <a:gridCol w="1112851"/>
              </a:tblGrid>
              <a:tr h="28575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План 2019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Факт 2019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 исполнения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Объем финансирования ГП, млн.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10 860,3</a:t>
                      </a:r>
                      <a:endParaRPr lang="ru-RU" sz="1400" b="1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10 768,9</a:t>
                      </a:r>
                      <a:endParaRPr lang="ru-RU" sz="1400" b="1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99,2%</a:t>
                      </a:r>
                      <a:endParaRPr lang="ru-RU" sz="1400" b="1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-17642" y="3076183"/>
            <a:ext cx="64008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>
                <a:latin typeface="Arial Narrow" panose="020B0606020202030204" pitchFamily="34" charset="0"/>
              </a:rPr>
              <a:t>Оценка результативности и эффективности реализации ГП</a:t>
            </a: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4315381"/>
              </p:ext>
            </p:extLst>
          </p:nvPr>
        </p:nvGraphicFramePr>
        <p:xfrm>
          <a:off x="6536274" y="745285"/>
          <a:ext cx="6206308" cy="2152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496438"/>
              </p:ext>
            </p:extLst>
          </p:nvPr>
        </p:nvGraphicFramePr>
        <p:xfrm>
          <a:off x="6536274" y="3098536"/>
          <a:ext cx="6072087" cy="58034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9" name="Лист" r:id="rId6" imgW="5381588" imgH="5143500" progId="Excel.Sheet.8">
                  <p:embed/>
                </p:oleObj>
              </mc:Choice>
              <mc:Fallback>
                <p:oleObj name="Лист" r:id="rId6" imgW="5381588" imgH="514350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36274" y="3098536"/>
                        <a:ext cx="6072087" cy="58034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2693512"/>
              </p:ext>
            </p:extLst>
          </p:nvPr>
        </p:nvGraphicFramePr>
        <p:xfrm>
          <a:off x="116665" y="3576464"/>
          <a:ext cx="6178194" cy="453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0" name="Лист" r:id="rId9" imgW="6058001" imgH="4448250" progId="Excel.Sheet.8">
                  <p:embed/>
                </p:oleObj>
              </mc:Choice>
              <mc:Fallback>
                <p:oleObj name="Лист" r:id="rId9" imgW="6058001" imgH="444825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6665" y="3576464"/>
                        <a:ext cx="6178194" cy="4536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947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374596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3472" y="-5615"/>
            <a:ext cx="12768128" cy="9586804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174" y="9284307"/>
            <a:ext cx="382962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24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421531" y="9283308"/>
            <a:ext cx="373660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25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16665" y="136509"/>
            <a:ext cx="6140119" cy="553976"/>
          </a:xfrm>
          <a:prstGeom prst="rect">
            <a:avLst/>
          </a:prstGeom>
          <a:solidFill>
            <a:srgbClr val="0070C0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Исполнение госпрограммы</a:t>
            </a:r>
          </a:p>
          <a:p>
            <a:pPr algn="ctr"/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 </a:t>
            </a:r>
            <a: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</a:rPr>
              <a:t>«Развитие культуры и туризма в Ярославской области</a:t>
            </a:r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» в 2019 году</a:t>
            </a:r>
            <a:endParaRPr lang="ru-RU" sz="15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507874" y="136509"/>
            <a:ext cx="6206308" cy="553976"/>
          </a:xfrm>
          <a:prstGeom prst="rect">
            <a:avLst/>
          </a:prstGeom>
          <a:solidFill>
            <a:schemeClr val="accent1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Расходы по ГП «Развитие культуры и туризма в Ярославской области» </a:t>
            </a:r>
          </a:p>
          <a:p>
            <a:pPr algn="ctr"/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в 2019 году</a:t>
            </a:r>
            <a:endParaRPr lang="ru-RU" sz="15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6663" y="725064"/>
            <a:ext cx="6140119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300" b="1" u="sng" dirty="0">
                <a:solidFill>
                  <a:srgbClr val="4F81BD">
                    <a:lumMod val="75000"/>
                  </a:srgbClr>
                </a:solidFill>
                <a:latin typeface="Arial Narrow" panose="020B0606020202030204" pitchFamily="34" charset="0"/>
              </a:rPr>
              <a:t>Цели ГП:</a:t>
            </a:r>
          </a:p>
          <a:p>
            <a:pPr marL="285750" lvl="0" indent="-285750" algn="just">
              <a:buFontTx/>
              <a:buChar char="-"/>
            </a:pP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Arial Narrow" panose="020B0606020202030204" pitchFamily="34" charset="0"/>
              </a:rPr>
              <a:t>повышение качества и доступности услуг в сфере культуры, расширение возможностей для духовного развития населения Ярославской области;</a:t>
            </a:r>
          </a:p>
          <a:p>
            <a:pPr marL="285750" lvl="0" indent="-285750" algn="just">
              <a:buFontTx/>
              <a:buChar char="-"/>
            </a:pPr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Arial Narrow" panose="020B0606020202030204" pitchFamily="34" charset="0"/>
              </a:rPr>
              <a:t>повышение уровня конкурентоспособности туристско-рекреационного комплекса Ярославской области</a:t>
            </a:r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222750"/>
              </p:ext>
            </p:extLst>
          </p:nvPr>
        </p:nvGraphicFramePr>
        <p:xfrm>
          <a:off x="130188" y="1920280"/>
          <a:ext cx="6140119" cy="747795"/>
        </p:xfrm>
        <a:graphic>
          <a:graphicData uri="http://schemas.openxmlformats.org/drawingml/2006/table">
            <a:tbl>
              <a:tblPr/>
              <a:tblGrid>
                <a:gridCol w="3038668"/>
                <a:gridCol w="916623"/>
                <a:gridCol w="979406"/>
                <a:gridCol w="1205422"/>
              </a:tblGrid>
              <a:tr h="3123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8678" marR="8678" marT="86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План 2019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8678" marR="8678" marT="86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Факт 2019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8678" marR="8678" marT="86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% исполнения</a:t>
                      </a:r>
                    </a:p>
                  </a:txBody>
                  <a:tcPr marL="8678" marR="8678" marT="86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2397"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 smtClean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Объем </a:t>
                      </a:r>
                      <a:r>
                        <a:rPr lang="ru-RU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финансирования ГП, млн. руб.</a:t>
                      </a:r>
                    </a:p>
                  </a:txBody>
                  <a:tcPr marL="8678" marR="8678" marT="86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79622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1863,5</a:t>
                      </a:r>
                      <a:endParaRPr lang="ru-RU" sz="1400" b="1" i="0" u="none" strike="noStrike" kern="12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79622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1838,5</a:t>
                      </a:r>
                      <a:endParaRPr lang="ru-RU" sz="1400" b="1" i="0" u="none" strike="noStrike" kern="12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79622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98,7</a:t>
                      </a:r>
                      <a:endParaRPr lang="ru-RU" sz="1400" b="1" i="0" u="none" strike="noStrike" kern="12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81683" y="2856384"/>
            <a:ext cx="52100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b="1" dirty="0">
                <a:solidFill>
                  <a:prstClr val="black"/>
                </a:solidFill>
                <a:latin typeface="Arial Narrow" panose="020B0606020202030204" pitchFamily="34" charset="0"/>
              </a:rPr>
              <a:t>Оценка результативности и эффективности реализации ГП</a:t>
            </a: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2575449"/>
              </p:ext>
            </p:extLst>
          </p:nvPr>
        </p:nvGraphicFramePr>
        <p:xfrm>
          <a:off x="6595292" y="690485"/>
          <a:ext cx="6206308" cy="2504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919156"/>
              </p:ext>
            </p:extLst>
          </p:nvPr>
        </p:nvGraphicFramePr>
        <p:xfrm>
          <a:off x="6536274" y="3362130"/>
          <a:ext cx="6181972" cy="5931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8" name="Лист" r:id="rId6" imgW="6343532" imgH="6086610" progId="Excel.Sheet.8">
                  <p:embed/>
                </p:oleObj>
              </mc:Choice>
              <mc:Fallback>
                <p:oleObj name="Лист" r:id="rId6" imgW="6343532" imgH="608661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36274" y="3362130"/>
                        <a:ext cx="6181972" cy="5931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230557"/>
              </p:ext>
            </p:extLst>
          </p:nvPr>
        </p:nvGraphicFramePr>
        <p:xfrm>
          <a:off x="116665" y="3360439"/>
          <a:ext cx="6158490" cy="5416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9" name="Лист" r:id="rId9" imgW="6324623" imgH="5562540" progId="Excel.Sheet.8">
                  <p:embed/>
                </p:oleObj>
              </mc:Choice>
              <mc:Fallback>
                <p:oleObj name="Лист" r:id="rId9" imgW="6324623" imgH="556254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6665" y="3360439"/>
                        <a:ext cx="6158490" cy="5416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940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374596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3474" y="-5615"/>
            <a:ext cx="12768126" cy="9586804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174" y="9284307"/>
            <a:ext cx="382962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26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435055" y="9292109"/>
            <a:ext cx="373660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27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65570" y="60724"/>
            <a:ext cx="6139771" cy="553976"/>
          </a:xfrm>
          <a:prstGeom prst="rect">
            <a:avLst/>
          </a:prstGeom>
          <a:solidFill>
            <a:srgbClr val="F58427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Исполнение госпрограммы «Обеспечение качественными коммунальными услугами населения Ярославской области» в 2019 году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1335" y="840160"/>
            <a:ext cx="6239414" cy="492420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300" b="1" u="sng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Цель ГП </a:t>
            </a:r>
            <a:r>
              <a:rPr lang="ru-RU" sz="13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– повышение качества и надежности предоставления жилищно-коммунальных услуг населению Ярославской области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6500968" y="60724"/>
            <a:ext cx="6250156" cy="553976"/>
          </a:xfrm>
          <a:prstGeom prst="rect">
            <a:avLst/>
          </a:prstGeom>
          <a:solidFill>
            <a:srgbClr val="F58427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</a:rPr>
              <a:t>Расходы по ГП </a:t>
            </a:r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«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Обеспечение качественными коммунальными услугами населения Ярославской области</a:t>
            </a:r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» в 2019 году</a:t>
            </a:r>
            <a:endParaRPr lang="ru-RU" sz="15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455236"/>
              </p:ext>
            </p:extLst>
          </p:nvPr>
        </p:nvGraphicFramePr>
        <p:xfrm>
          <a:off x="143416" y="1560240"/>
          <a:ext cx="6048671" cy="490670"/>
        </p:xfrm>
        <a:graphic>
          <a:graphicData uri="http://schemas.openxmlformats.org/drawingml/2006/table">
            <a:tbl>
              <a:tblPr/>
              <a:tblGrid>
                <a:gridCol w="3134430"/>
                <a:gridCol w="751227"/>
                <a:gridCol w="932557"/>
                <a:gridCol w="1230457"/>
              </a:tblGrid>
              <a:tr h="2271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086" marR="9086" marT="90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План 2019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Факт 2019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% исполнения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35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FF9966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Объем </a:t>
                      </a:r>
                      <a:r>
                        <a:rPr lang="ru-RU" sz="1400" b="1" i="0" u="none" strike="noStrike" dirty="0">
                          <a:solidFill>
                            <a:srgbClr val="FF9966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финансирования ГП, млн</a:t>
                      </a:r>
                      <a:r>
                        <a:rPr lang="ru-RU" sz="1400" b="1" i="0" u="none" strike="noStrike" dirty="0" smtClean="0">
                          <a:solidFill>
                            <a:srgbClr val="FF9966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. руб</a:t>
                      </a:r>
                      <a:r>
                        <a:rPr lang="ru-RU" sz="1400" b="1" i="0" u="none" strike="noStrike" dirty="0">
                          <a:solidFill>
                            <a:srgbClr val="FF9966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9966"/>
                          </a:solidFill>
                          <a:effectLst/>
                          <a:latin typeface="Arial Narrow"/>
                        </a:rPr>
                        <a:t>2385,9</a:t>
                      </a:r>
                      <a:endParaRPr lang="ru-RU" sz="1400" b="1" i="0" u="none" strike="noStrike" dirty="0">
                        <a:solidFill>
                          <a:srgbClr val="FF9966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9966"/>
                          </a:solidFill>
                          <a:effectLst/>
                          <a:latin typeface="Arial Narrow"/>
                        </a:rPr>
                        <a:t>1921,6</a:t>
                      </a:r>
                      <a:endParaRPr lang="ru-RU" sz="1400" b="1" i="0" u="none" strike="noStrike" dirty="0">
                        <a:solidFill>
                          <a:srgbClr val="FF9966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FF9966"/>
                          </a:solidFill>
                          <a:effectLst/>
                          <a:latin typeface="Arial Narrow"/>
                        </a:rPr>
                        <a:t>80,5</a:t>
                      </a:r>
                      <a:endParaRPr lang="ru-RU" sz="1400" b="1" i="0" u="none" strike="noStrike" dirty="0">
                        <a:solidFill>
                          <a:srgbClr val="FF9966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728191"/>
              </p:ext>
            </p:extLst>
          </p:nvPr>
        </p:nvGraphicFramePr>
        <p:xfrm>
          <a:off x="110461" y="3144416"/>
          <a:ext cx="6152520" cy="5760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3" name="Лист" r:id="rId5" imgW="5981862" imgH="5600705" progId="Excel.Sheet.8">
                  <p:embed/>
                </p:oleObj>
              </mc:Choice>
              <mc:Fallback>
                <p:oleObj name="Лист" r:id="rId5" imgW="5981862" imgH="5600705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0461" y="3144416"/>
                        <a:ext cx="6152520" cy="5760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62712" y="2633823"/>
            <a:ext cx="52100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b="1" dirty="0">
                <a:solidFill>
                  <a:prstClr val="black"/>
                </a:solidFill>
                <a:latin typeface="Arial Narrow" panose="020B0606020202030204" pitchFamily="34" charset="0"/>
              </a:rPr>
              <a:t>Оценка результативности и эффективности реализации ГП</a:t>
            </a: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9703315"/>
              </p:ext>
            </p:extLst>
          </p:nvPr>
        </p:nvGraphicFramePr>
        <p:xfrm>
          <a:off x="6417536" y="615016"/>
          <a:ext cx="6333587" cy="2695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9803842"/>
              </p:ext>
            </p:extLst>
          </p:nvPr>
        </p:nvGraphicFramePr>
        <p:xfrm>
          <a:off x="6500968" y="2834698"/>
          <a:ext cx="6250156" cy="6446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4" name="Лист" r:id="rId9" imgW="5162511" imgH="5324400" progId="Excel.Sheet.8">
                  <p:embed/>
                </p:oleObj>
              </mc:Choice>
              <mc:Fallback>
                <p:oleObj name="Лист" r:id="rId9" imgW="5162511" imgH="532440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00968" y="2834698"/>
                        <a:ext cx="6250156" cy="64461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964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374596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3474" y="-5615"/>
            <a:ext cx="12768126" cy="9586804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174" y="9284307"/>
            <a:ext cx="382962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28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65567" y="86352"/>
            <a:ext cx="6139771" cy="553976"/>
          </a:xfrm>
          <a:prstGeom prst="rect">
            <a:avLst/>
          </a:prstGeom>
          <a:solidFill>
            <a:srgbClr val="B57733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Исполнение госпрограммы </a:t>
            </a:r>
            <a: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</a:rPr>
              <a:t>«Развитие дорожного хозяйства и транспорта в Ярославской области</a:t>
            </a:r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» в 2019 году</a:t>
            </a:r>
            <a:endParaRPr lang="ru-RU" sz="1500" b="1" dirty="0">
              <a:latin typeface="Arial Narrow" panose="020B060602020203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433058" y="82904"/>
            <a:ext cx="6250156" cy="553976"/>
          </a:xfrm>
          <a:prstGeom prst="rect">
            <a:avLst/>
          </a:prstGeom>
          <a:solidFill>
            <a:srgbClr val="B57733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</a:rPr>
              <a:t>Расходы по ГП </a:t>
            </a:r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«Развитие дорожного хозяйства и транспорта в Ярославской области» в 2019 году</a:t>
            </a:r>
            <a:endParaRPr lang="ru-RU" sz="15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5568" y="614700"/>
            <a:ext cx="6139771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300" b="1" u="sng" dirty="0">
                <a:solidFill>
                  <a:srgbClr val="5A5434"/>
                </a:solidFill>
                <a:latin typeface="Arial Narrow" panose="020B0606020202030204" pitchFamily="34" charset="0"/>
              </a:rPr>
              <a:t>Цели ГП</a:t>
            </a:r>
            <a:r>
              <a:rPr lang="ru-RU" sz="1300" b="1" u="sng" dirty="0" smtClean="0">
                <a:solidFill>
                  <a:srgbClr val="5A5434"/>
                </a:solidFill>
                <a:latin typeface="Arial Narrow" panose="020B0606020202030204" pitchFamily="34" charset="0"/>
              </a:rPr>
              <a:t>:</a:t>
            </a:r>
            <a:endParaRPr lang="ru-RU" sz="1300" b="1" u="sng" dirty="0">
              <a:solidFill>
                <a:srgbClr val="5A5434"/>
              </a:solidFill>
              <a:latin typeface="Arial Narrow" panose="020B0606020202030204" pitchFamily="34" charset="0"/>
            </a:endParaRPr>
          </a:p>
          <a:p>
            <a:pPr marL="285750" lvl="0" indent="-285750" algn="just">
              <a:buFontTx/>
              <a:buChar char="-"/>
            </a:pPr>
            <a:r>
              <a:rPr lang="ru-RU" sz="1200" b="1" dirty="0">
                <a:solidFill>
                  <a:srgbClr val="5A5434"/>
                </a:solidFill>
                <a:latin typeface="Arial Narrow" panose="020B0606020202030204" pitchFamily="34" charset="0"/>
              </a:rPr>
              <a:t>обеспечение устойчивого функционирования и развития дорожной сети ЯО;</a:t>
            </a:r>
          </a:p>
          <a:p>
            <a:pPr marL="285750" lvl="0" indent="-285750" algn="just">
              <a:buFontTx/>
              <a:buChar char="-"/>
            </a:pPr>
            <a:r>
              <a:rPr lang="ru-RU" sz="1200" b="1" dirty="0">
                <a:solidFill>
                  <a:srgbClr val="5A5434"/>
                </a:solidFill>
                <a:latin typeface="Arial Narrow" panose="020B0606020202030204" pitchFamily="34" charset="0"/>
              </a:rPr>
              <a:t>обеспечение удовлетворения потребностей населения в услугах транспорта общего пользования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93523"/>
              </p:ext>
            </p:extLst>
          </p:nvPr>
        </p:nvGraphicFramePr>
        <p:xfrm>
          <a:off x="6461792" y="666305"/>
          <a:ext cx="6192688" cy="487864"/>
        </p:xfrm>
        <a:graphic>
          <a:graphicData uri="http://schemas.openxmlformats.org/drawingml/2006/table">
            <a:tbl>
              <a:tblPr/>
              <a:tblGrid>
                <a:gridCol w="3357312"/>
                <a:gridCol w="718984"/>
                <a:gridCol w="776288"/>
                <a:gridCol w="1340104"/>
              </a:tblGrid>
              <a:tr h="271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План 2019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Факт 2019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% исполнения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6633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Объем финансирования ГП, млн.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663300"/>
                          </a:solidFill>
                          <a:effectLst/>
                          <a:latin typeface="Arial Narrow" panose="020B0606020202030204" pitchFamily="34" charset="0"/>
                        </a:rPr>
                        <a:t>9369,8</a:t>
                      </a:r>
                      <a:endParaRPr lang="ru-RU" sz="1100" b="1" i="0" u="none" strike="noStrike" dirty="0">
                        <a:solidFill>
                          <a:srgbClr val="6633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663300"/>
                          </a:solidFill>
                          <a:effectLst/>
                          <a:latin typeface="Arial Narrow" panose="020B0606020202030204" pitchFamily="34" charset="0"/>
                        </a:rPr>
                        <a:t>8184,1</a:t>
                      </a:r>
                      <a:endParaRPr lang="ru-RU" sz="1100" b="1" i="0" u="none" strike="noStrike" dirty="0">
                        <a:solidFill>
                          <a:srgbClr val="6633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rgbClr val="663300"/>
                          </a:solidFill>
                          <a:effectLst/>
                          <a:latin typeface="Arial Narrow" panose="020B0606020202030204" pitchFamily="34" charset="0"/>
                        </a:rPr>
                        <a:t>87,4</a:t>
                      </a:r>
                      <a:endParaRPr lang="ru-RU" sz="1100" b="1" i="0" u="none" strike="noStrike" dirty="0">
                        <a:solidFill>
                          <a:srgbClr val="6633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560510" y="1470467"/>
            <a:ext cx="52100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b="1" dirty="0">
                <a:solidFill>
                  <a:prstClr val="black"/>
                </a:solidFill>
                <a:latin typeface="Arial Narrow" panose="020B0606020202030204" pitchFamily="34" charset="0"/>
              </a:rPr>
              <a:t>Оценка результативности и эффективности реализации ГП</a:t>
            </a: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091129"/>
              </p:ext>
            </p:extLst>
          </p:nvPr>
        </p:nvGraphicFramePr>
        <p:xfrm>
          <a:off x="106870" y="1809021"/>
          <a:ext cx="6198469" cy="748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6" name="Лист" r:id="rId5" imgW="7524669" imgH="8563078" progId="Excel.Sheet.8">
                  <p:embed/>
                </p:oleObj>
              </mc:Choice>
              <mc:Fallback>
                <p:oleObj name="Лист" r:id="rId5" imgW="7524669" imgH="8563078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870" y="1809021"/>
                        <a:ext cx="6198469" cy="7483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2427940" y="9317666"/>
            <a:ext cx="373660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29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2314147"/>
              </p:ext>
            </p:extLst>
          </p:nvPr>
        </p:nvGraphicFramePr>
        <p:xfrm>
          <a:off x="6433058" y="7176864"/>
          <a:ext cx="6250156" cy="2140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145704"/>
              </p:ext>
            </p:extLst>
          </p:nvPr>
        </p:nvGraphicFramePr>
        <p:xfrm>
          <a:off x="6433058" y="1200200"/>
          <a:ext cx="6236964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7" name="Лист" r:id="rId9" imgW="6000733" imgH="6067440" progId="Excel.Sheet.8">
                  <p:embed/>
                </p:oleObj>
              </mc:Choice>
              <mc:Fallback>
                <p:oleObj name="Лист" r:id="rId9" imgW="6000733" imgH="606744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33058" y="1200200"/>
                        <a:ext cx="6236964" cy="59766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919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374596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3473" y="-5615"/>
            <a:ext cx="12768127" cy="9586804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174" y="9284307"/>
            <a:ext cx="382962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30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35182" y="84871"/>
            <a:ext cx="6049594" cy="55397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Исполнение госпрограммы 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«Развитие сельского хозяйства в Ярославской области» в 2019 году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174" y="860910"/>
            <a:ext cx="6315702" cy="892530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pPr algn="just"/>
            <a:r>
              <a:rPr lang="ru-RU" sz="1300" b="1" u="sng" dirty="0" smtClean="0">
                <a:solidFill>
                  <a:schemeClr val="accent1"/>
                </a:solidFill>
                <a:latin typeface="Arial Narrow" panose="020B0606020202030204" pitchFamily="34" charset="0"/>
              </a:rPr>
              <a:t>Цель ГП </a:t>
            </a:r>
            <a:r>
              <a:rPr lang="ru-RU" sz="1300" b="1" dirty="0" smtClean="0">
                <a:solidFill>
                  <a:schemeClr val="accent1"/>
                </a:solidFill>
                <a:latin typeface="Arial Narrow" panose="020B0606020202030204" pitchFamily="34" charset="0"/>
              </a:rPr>
              <a:t>– обеспечение эффективного развития аграрной экономики области, повышение конкурентоспособности продукции агропромышленного комплекса, производимой в области, в </a:t>
            </a:r>
            <a:r>
              <a:rPr lang="ru-RU" sz="1300" b="1" dirty="0" smtClean="0">
                <a:solidFill>
                  <a:schemeClr val="accent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рамках</a:t>
            </a:r>
            <a:r>
              <a:rPr lang="ru-RU" sz="1300" b="1" dirty="0" smtClean="0">
                <a:solidFill>
                  <a:schemeClr val="accent1"/>
                </a:solidFill>
                <a:latin typeface="Arial Narrow" panose="020B0606020202030204" pitchFamily="34" charset="0"/>
              </a:rPr>
              <a:t> вступления России во Всемирную торговую организацию, устойчивое развитие сельских территорий и повышение уровня жизни сельского населения области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6477120" y="70952"/>
            <a:ext cx="6239414" cy="55397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</a:rPr>
              <a:t>Расходы по ГП</a:t>
            </a:r>
            <a:r>
              <a:rPr lang="ru-RU" sz="1500" b="1" dirty="0" smtClean="0">
                <a:latin typeface="Arial Narrow" panose="020B0606020202030204" pitchFamily="34" charset="0"/>
              </a:rPr>
              <a:t> 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«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Развитие сельского хозяйства в Ярославской области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» в 2019 году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945168"/>
              </p:ext>
            </p:extLst>
          </p:nvPr>
        </p:nvGraphicFramePr>
        <p:xfrm>
          <a:off x="146064" y="2136304"/>
          <a:ext cx="6090519" cy="523875"/>
        </p:xfrm>
        <a:graphic>
          <a:graphicData uri="http://schemas.openxmlformats.org/drawingml/2006/table">
            <a:tbl>
              <a:tblPr/>
              <a:tblGrid>
                <a:gridCol w="3346515"/>
                <a:gridCol w="743670"/>
                <a:gridCol w="729898"/>
                <a:gridCol w="1270436"/>
              </a:tblGrid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План 2019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Факт 2019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 исполнения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 Narrow" panose="020B0606020202030204" pitchFamily="34" charset="0"/>
                        </a:rPr>
                        <a:t>Объем финансирования ГП, млн.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 Narrow"/>
                        </a:rPr>
                        <a:t>1659,2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 Narrow"/>
                        </a:rPr>
                        <a:t>1297,4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 Narrow"/>
                        </a:rPr>
                        <a:t>78,2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7648361"/>
              </p:ext>
            </p:extLst>
          </p:nvPr>
        </p:nvGraphicFramePr>
        <p:xfrm>
          <a:off x="135182" y="3911674"/>
          <a:ext cx="6143625" cy="470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3" name="Лист" r:id="rId5" imgW="6143666" imgH="4705383" progId="Excel.Sheet.8">
                  <p:embed/>
                </p:oleObj>
              </mc:Choice>
              <mc:Fallback>
                <p:oleObj name="Лист" r:id="rId5" imgW="6143666" imgH="4705383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5182" y="3911674"/>
                        <a:ext cx="6143625" cy="470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252077" y="3144416"/>
            <a:ext cx="52100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b="1" dirty="0">
                <a:solidFill>
                  <a:prstClr val="black"/>
                </a:solidFill>
                <a:latin typeface="Arial Narrow" panose="020B0606020202030204" pitchFamily="34" charset="0"/>
              </a:rPr>
              <a:t>Оценка результативности и эффективности реализации ГП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427940" y="9315359"/>
            <a:ext cx="373660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31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041711"/>
              </p:ext>
            </p:extLst>
          </p:nvPr>
        </p:nvGraphicFramePr>
        <p:xfrm>
          <a:off x="6477120" y="660141"/>
          <a:ext cx="6238748" cy="84609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4" name="Лист" r:id="rId8" imgW="5886467" imgH="9372510" progId="Excel.Sheet.8">
                  <p:embed/>
                </p:oleObj>
              </mc:Choice>
              <mc:Fallback>
                <p:oleObj name="Лист" r:id="rId8" imgW="5886467" imgH="937251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77120" y="660141"/>
                        <a:ext cx="6238748" cy="84609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728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374596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3473" y="-5615"/>
            <a:ext cx="12768127" cy="9586804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174" y="9284307"/>
            <a:ext cx="382962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32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427940" y="9334990"/>
            <a:ext cx="373660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33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35182" y="84871"/>
            <a:ext cx="6049594" cy="784808"/>
          </a:xfrm>
          <a:prstGeom prst="rect">
            <a:avLst/>
          </a:prstGeom>
          <a:solidFill>
            <a:srgbClr val="D07C7A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Исполнение госпрограммы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«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Создание условий для эффективного управления региональными и муниципальными финансами в Ярославской области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» в 2019 году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477120" y="70952"/>
            <a:ext cx="6239414" cy="784808"/>
          </a:xfrm>
          <a:prstGeom prst="rect">
            <a:avLst/>
          </a:prstGeom>
          <a:solidFill>
            <a:srgbClr val="D07C7A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</a:rPr>
              <a:t>Расходы по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ГП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«Создание условий для эффективного управления региональными и муниципальными финансами в Ярославской области» за 2019 год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0175" y="1003803"/>
            <a:ext cx="6088391" cy="492420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300" b="1" u="sng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Цель ГП </a:t>
            </a:r>
            <a:r>
              <a:rPr lang="ru-RU" sz="13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– обеспечение долгосрочной сбалансированности и устойчивости бюджетной системы Ярославской области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63044"/>
              </p:ext>
            </p:extLst>
          </p:nvPr>
        </p:nvGraphicFramePr>
        <p:xfrm>
          <a:off x="164317" y="1776264"/>
          <a:ext cx="6020459" cy="658830"/>
        </p:xfrm>
        <a:graphic>
          <a:graphicData uri="http://schemas.openxmlformats.org/drawingml/2006/table">
            <a:tbl>
              <a:tblPr/>
              <a:tblGrid>
                <a:gridCol w="3258900"/>
                <a:gridCol w="961359"/>
                <a:gridCol w="936104"/>
                <a:gridCol w="864096"/>
              </a:tblGrid>
              <a:tr h="2306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225" marR="9225" marT="9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План 2019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9225" marR="9225" marT="9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Факт 2019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9225" marR="9225" marT="9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% исполнения</a:t>
                      </a:r>
                    </a:p>
                  </a:txBody>
                  <a:tcPr marL="9225" marR="9225" marT="9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13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Объем финансирования ГП, млн. руб.</a:t>
                      </a:r>
                    </a:p>
                  </a:txBody>
                  <a:tcPr marL="9225" marR="9225" marT="9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Arial Narrow"/>
                        </a:rPr>
                        <a:t>6767,0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Arial Narrow"/>
                        </a:rPr>
                        <a:t>6684,4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Arial Narrow"/>
                        </a:rPr>
                        <a:t>98,8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365740" y="2799348"/>
            <a:ext cx="52100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b="1" dirty="0">
                <a:solidFill>
                  <a:prstClr val="black"/>
                </a:solidFill>
                <a:latin typeface="Arial Narrow" panose="020B0606020202030204" pitchFamily="34" charset="0"/>
              </a:rPr>
              <a:t>Оценка результативности и эффективности реализации ГП</a:t>
            </a: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1716595"/>
              </p:ext>
            </p:extLst>
          </p:nvPr>
        </p:nvGraphicFramePr>
        <p:xfrm>
          <a:off x="6477121" y="837387"/>
          <a:ext cx="6324480" cy="3552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240746"/>
              </p:ext>
            </p:extLst>
          </p:nvPr>
        </p:nvGraphicFramePr>
        <p:xfrm>
          <a:off x="130175" y="3137902"/>
          <a:ext cx="6210300" cy="545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7" name="Лист" r:id="rId6" imgW="6210356" imgH="5457780" progId="Excel.Sheet.8">
                  <p:embed/>
                </p:oleObj>
              </mc:Choice>
              <mc:Fallback>
                <p:oleObj name="Лист" r:id="rId6" imgW="6210356" imgH="545778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0175" y="3137902"/>
                        <a:ext cx="6210300" cy="545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6453872"/>
              </p:ext>
            </p:extLst>
          </p:nvPr>
        </p:nvGraphicFramePr>
        <p:xfrm>
          <a:off x="6417536" y="4368552"/>
          <a:ext cx="6324600" cy="485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8" name="Лист" r:id="rId9" imgW="6324623" imgH="4857840" progId="Excel.Sheet.8">
                  <p:embed/>
                </p:oleObj>
              </mc:Choice>
              <mc:Fallback>
                <p:oleObj name="Лист" r:id="rId9" imgW="6324623" imgH="485784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17536" y="4368552"/>
                        <a:ext cx="6324600" cy="485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74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410110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" y="2"/>
            <a:ext cx="12801600" cy="9586804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5183" y="138651"/>
            <a:ext cx="6083282" cy="3292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Адресная инвестиционная программа Ярославской области</a:t>
            </a: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4407607"/>
              </p:ext>
            </p:extLst>
          </p:nvPr>
        </p:nvGraphicFramePr>
        <p:xfrm>
          <a:off x="10445" y="1023900"/>
          <a:ext cx="1656185" cy="165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35182" y="605915"/>
            <a:ext cx="6265621" cy="492430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300" dirty="0">
                <a:latin typeface="Arial Narrow" panose="020B0606020202030204" pitchFamily="34" charset="0"/>
              </a:rPr>
              <a:t>Расходы по АИП Ярославской области </a:t>
            </a:r>
            <a:r>
              <a:rPr lang="ru-RU" sz="1300" dirty="0" smtClean="0">
                <a:latin typeface="Arial Narrow" panose="020B0606020202030204" pitchFamily="34" charset="0"/>
              </a:rPr>
              <a:t>в</a:t>
            </a:r>
            <a:r>
              <a:rPr lang="ru-RU" sz="1300" b="1" dirty="0" smtClean="0">
                <a:latin typeface="Arial Narrow" panose="020B0606020202030204" pitchFamily="34" charset="0"/>
              </a:rPr>
              <a:t> 2019 </a:t>
            </a:r>
            <a:r>
              <a:rPr lang="ru-RU" sz="1300" b="1" dirty="0">
                <a:latin typeface="Arial Narrow" panose="020B0606020202030204" pitchFamily="34" charset="0"/>
              </a:rPr>
              <a:t>год </a:t>
            </a:r>
            <a:r>
              <a:rPr lang="ru-RU" sz="1300" b="1" dirty="0" smtClean="0">
                <a:latin typeface="Arial Narrow" panose="020B0606020202030204" pitchFamily="34" charset="0"/>
              </a:rPr>
              <a:t>исполнены</a:t>
            </a:r>
            <a:r>
              <a:rPr lang="ru-RU" sz="1300" dirty="0" smtClean="0">
                <a:latin typeface="Arial Narrow" panose="020B0606020202030204" pitchFamily="34" charset="0"/>
              </a:rPr>
              <a:t> </a:t>
            </a:r>
            <a:r>
              <a:rPr lang="ru-RU" sz="1300" b="1" dirty="0">
                <a:latin typeface="Arial Narrow" panose="020B0606020202030204" pitchFamily="34" charset="0"/>
              </a:rPr>
              <a:t>в </a:t>
            </a:r>
            <a:r>
              <a:rPr lang="ru-RU" sz="1300" b="1" dirty="0" smtClean="0">
                <a:latin typeface="Arial Narrow" panose="020B0606020202030204" pitchFamily="34" charset="0"/>
              </a:rPr>
              <a:t>сумме 3,22 </a:t>
            </a:r>
            <a:r>
              <a:rPr lang="ru-RU" sz="1300" b="1" dirty="0">
                <a:latin typeface="Arial Narrow" panose="020B0606020202030204" pitchFamily="34" charset="0"/>
              </a:rPr>
              <a:t>млрд. руб. </a:t>
            </a:r>
            <a:r>
              <a:rPr lang="ru-RU" sz="1300" dirty="0">
                <a:latin typeface="Arial Narrow" panose="020B0606020202030204" pitchFamily="34" charset="0"/>
              </a:rPr>
              <a:t>по следующим направлениям: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424619" y="1267122"/>
            <a:ext cx="1754864" cy="1169552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ru-RU" sz="1000" u="sng" dirty="0">
                <a:latin typeface="Arial Narrow" panose="020B0606020202030204" pitchFamily="34" charset="0"/>
              </a:rPr>
              <a:t>СТРОИТЕЛЬСТВО СОЦИАЛЬНЫХ ОБЪЕКТОВ</a:t>
            </a:r>
            <a:r>
              <a:rPr lang="ru-RU" sz="1000" dirty="0">
                <a:latin typeface="Arial Narrow" panose="020B0606020202030204" pitchFamily="34" charset="0"/>
              </a:rPr>
              <a:t>:</a:t>
            </a:r>
          </a:p>
          <a:p>
            <a:pPr marL="171409" indent="-171409">
              <a:buFontTx/>
              <a:buChar char="-"/>
            </a:pPr>
            <a:r>
              <a:rPr lang="ru-RU" sz="1000" dirty="0">
                <a:latin typeface="Arial Narrow" panose="020B0606020202030204" pitchFamily="34" charset="0"/>
              </a:rPr>
              <a:t>детские сады,</a:t>
            </a:r>
          </a:p>
          <a:p>
            <a:pPr marL="171409" indent="-171409">
              <a:buFontTx/>
              <a:buChar char="-"/>
            </a:pPr>
            <a:r>
              <a:rPr lang="ru-RU" sz="1000" dirty="0">
                <a:latin typeface="Arial Narrow" panose="020B0606020202030204" pitchFamily="34" charset="0"/>
              </a:rPr>
              <a:t>школы,</a:t>
            </a:r>
          </a:p>
          <a:p>
            <a:pPr marL="171409" indent="-171409">
              <a:buFontTx/>
              <a:buChar char="-"/>
            </a:pPr>
            <a:r>
              <a:rPr lang="ru-RU" sz="1000" dirty="0">
                <a:latin typeface="Arial Narrow" panose="020B0606020202030204" pitchFamily="34" charset="0"/>
              </a:rPr>
              <a:t>больницы,</a:t>
            </a:r>
          </a:p>
          <a:p>
            <a:pPr marL="171409" indent="-171409">
              <a:buFontTx/>
              <a:buChar char="-"/>
            </a:pPr>
            <a:r>
              <a:rPr lang="ru-RU" sz="1000" dirty="0">
                <a:latin typeface="Arial Narrow" panose="020B0606020202030204" pitchFamily="34" charset="0"/>
              </a:rPr>
              <a:t>дома культуры,</a:t>
            </a:r>
          </a:p>
          <a:p>
            <a:pPr marL="171409" indent="-171409">
              <a:buFontTx/>
              <a:buChar char="-"/>
            </a:pPr>
            <a:r>
              <a:rPr lang="ru-RU" sz="1000" dirty="0">
                <a:latin typeface="Arial Narrow" panose="020B0606020202030204" pitchFamily="34" charset="0"/>
              </a:rPr>
              <a:t>ФОК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437951" y="1281336"/>
            <a:ext cx="1780514" cy="1015664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ru-RU" sz="1000" u="sng" dirty="0">
                <a:latin typeface="Arial Narrow" panose="020B0606020202030204" pitchFamily="34" charset="0"/>
              </a:rPr>
              <a:t>РАЗВИТИЕ СЕТИ АВТОМОБИЛЬНЫХ ДОРОГ:</a:t>
            </a:r>
          </a:p>
          <a:p>
            <a:pPr marL="171409" indent="-171409">
              <a:buFontTx/>
              <a:buChar char="-"/>
            </a:pPr>
            <a:r>
              <a:rPr lang="ru-RU" sz="1000" dirty="0">
                <a:latin typeface="Arial Narrow" panose="020B0606020202030204" pitchFamily="34" charset="0"/>
              </a:rPr>
              <a:t>строительство и реконструкция автодорог,</a:t>
            </a:r>
          </a:p>
          <a:p>
            <a:pPr marL="171409" indent="-171409">
              <a:buFontTx/>
              <a:buChar char="-"/>
            </a:pPr>
            <a:r>
              <a:rPr lang="ru-RU" sz="1000" dirty="0">
                <a:latin typeface="Arial Narrow" panose="020B0606020202030204" pitchFamily="34" charset="0"/>
              </a:rPr>
              <a:t>реконструкция мостового перехода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429933" y="2587685"/>
            <a:ext cx="1884966" cy="861774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ru-RU" sz="1000" u="sng" dirty="0">
                <a:latin typeface="Arial Narrow" panose="020B0606020202030204" pitchFamily="34" charset="0"/>
              </a:rPr>
              <a:t>ОБЕСПЕЧЕНИЕ ДОСТУПНЫМ И КОМФОРТНЫМ ЖИЛЬЕМ НАСЕЛЕНИЯ</a:t>
            </a:r>
            <a:r>
              <a:rPr lang="ru-RU" sz="1000" dirty="0">
                <a:latin typeface="Arial Narrow" panose="020B0606020202030204" pitchFamily="34" charset="0"/>
              </a:rPr>
              <a:t>:</a:t>
            </a:r>
          </a:p>
          <a:p>
            <a:pPr marL="171409" indent="-171409">
              <a:buFontTx/>
              <a:buChar char="-"/>
            </a:pPr>
            <a:r>
              <a:rPr lang="ru-RU" sz="1000" dirty="0">
                <a:latin typeface="Arial Narrow" panose="020B0606020202030204" pitchFamily="34" charset="0"/>
              </a:rPr>
              <a:t>жилье детям-сиротам,</a:t>
            </a:r>
          </a:p>
          <a:p>
            <a:pPr marL="171409" indent="-171409">
              <a:buFontTx/>
              <a:buChar char="-"/>
            </a:pPr>
            <a:r>
              <a:rPr lang="ru-RU" sz="1000" dirty="0">
                <a:latin typeface="Arial Narrow" panose="020B0606020202030204" pitchFamily="34" charset="0"/>
              </a:rPr>
              <a:t>расселение аварийных домов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462753" y="2479964"/>
            <a:ext cx="1986634" cy="1477305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ru-RU" sz="1000" u="sng" dirty="0">
                <a:latin typeface="Arial Narrow" panose="020B0606020202030204" pitchFamily="34" charset="0"/>
              </a:rPr>
              <a:t>ДРУГИЕ НАПРАВЛЕНИЯ:</a:t>
            </a:r>
          </a:p>
          <a:p>
            <a:pPr marL="171409" indent="-171409">
              <a:buFontTx/>
              <a:buChar char="-"/>
            </a:pPr>
            <a:r>
              <a:rPr lang="ru-RU" sz="1000" dirty="0">
                <a:latin typeface="Arial Narrow" panose="020B0606020202030204" pitchFamily="34" charset="0"/>
              </a:rPr>
              <a:t>строительство  </a:t>
            </a:r>
            <a:r>
              <a:rPr lang="ru-RU" sz="1000" dirty="0" smtClean="0">
                <a:latin typeface="Arial Narrow" panose="020B0606020202030204" pitchFamily="34" charset="0"/>
              </a:rPr>
              <a:t>и реконструкция очистных </a:t>
            </a:r>
            <a:r>
              <a:rPr lang="ru-RU" sz="1000" dirty="0">
                <a:latin typeface="Arial Narrow" panose="020B0606020202030204" pitchFamily="34" charset="0"/>
              </a:rPr>
              <a:t>сооружений</a:t>
            </a:r>
            <a:r>
              <a:rPr lang="ru-RU" sz="1000" dirty="0" smtClean="0">
                <a:latin typeface="Arial Narrow" panose="020B0606020202030204" pitchFamily="34" charset="0"/>
              </a:rPr>
              <a:t>,</a:t>
            </a:r>
          </a:p>
          <a:p>
            <a:pPr marL="171409" indent="-171409">
              <a:buFontTx/>
              <a:buChar char="-"/>
            </a:pPr>
            <a:r>
              <a:rPr lang="ru-RU" sz="1000" dirty="0">
                <a:latin typeface="Arial Narrow" panose="020B0606020202030204" pitchFamily="34" charset="0"/>
              </a:rPr>
              <a:t>р</a:t>
            </a:r>
            <a:r>
              <a:rPr lang="ru-RU" sz="1000" dirty="0" smtClean="0">
                <a:latin typeface="Arial Narrow" panose="020B0606020202030204" pitchFamily="34" charset="0"/>
              </a:rPr>
              <a:t>екультивация полигона ТКО,</a:t>
            </a:r>
            <a:endParaRPr lang="ru-RU" sz="1000" dirty="0">
              <a:latin typeface="Arial Narrow" panose="020B0606020202030204" pitchFamily="34" charset="0"/>
            </a:endParaRPr>
          </a:p>
          <a:p>
            <a:pPr marL="171409" indent="-171409">
              <a:buFontTx/>
              <a:buChar char="-"/>
            </a:pPr>
            <a:r>
              <a:rPr lang="ru-RU" sz="1000" dirty="0">
                <a:latin typeface="Arial Narrow" panose="020B0606020202030204" pitchFamily="34" charset="0"/>
              </a:rPr>
              <a:t>газификация территорий</a:t>
            </a:r>
            <a:r>
              <a:rPr lang="ru-RU" sz="1000" dirty="0" smtClean="0">
                <a:latin typeface="Arial Narrow" panose="020B0606020202030204" pitchFamily="34" charset="0"/>
              </a:rPr>
              <a:t>,</a:t>
            </a:r>
          </a:p>
          <a:p>
            <a:pPr marL="171409" indent="-171409">
              <a:buFontTx/>
              <a:buChar char="-"/>
            </a:pPr>
            <a:r>
              <a:rPr lang="ru-RU" sz="1000" dirty="0">
                <a:latin typeface="Arial Narrow" panose="020B0606020202030204" pitchFamily="34" charset="0"/>
              </a:rPr>
              <a:t>б</a:t>
            </a:r>
            <a:r>
              <a:rPr lang="ru-RU" sz="1000" dirty="0" smtClean="0">
                <a:latin typeface="Arial Narrow" panose="020B0606020202030204" pitchFamily="34" charset="0"/>
              </a:rPr>
              <a:t>ерегоукрепление,</a:t>
            </a:r>
            <a:endParaRPr lang="ru-RU" sz="1000" dirty="0">
              <a:latin typeface="Arial Narrow" panose="020B0606020202030204" pitchFamily="34" charset="0"/>
            </a:endParaRPr>
          </a:p>
          <a:p>
            <a:pPr marL="171409" indent="-171409">
              <a:buFontTx/>
              <a:buChar char="-"/>
            </a:pPr>
            <a:r>
              <a:rPr lang="ru-RU" sz="1000" dirty="0" smtClean="0">
                <a:latin typeface="Arial Narrow" panose="020B0606020202030204" pitchFamily="34" charset="0"/>
              </a:rPr>
              <a:t>субсидиарная </a:t>
            </a:r>
            <a:r>
              <a:rPr lang="ru-RU" sz="1000" dirty="0">
                <a:latin typeface="Arial Narrow" panose="020B0606020202030204" pitchFamily="34" charset="0"/>
              </a:rPr>
              <a:t>поддержка инфраструктуры субъектов предпринимателей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-23844" y="9319727"/>
            <a:ext cx="382960" cy="246221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latin typeface="Arial Black" panose="020B0A04020102020204" pitchFamily="34" charset="0"/>
              </a:rPr>
              <a:t>34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427942" y="9302108"/>
            <a:ext cx="373661" cy="246221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latin typeface="Arial Black" panose="020B0A04020102020204" pitchFamily="34" charset="0"/>
              </a:rPr>
              <a:t>35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graphicFrame>
        <p:nvGraphicFramePr>
          <p:cNvPr id="39" name="Диаграмма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2286149"/>
              </p:ext>
            </p:extLst>
          </p:nvPr>
        </p:nvGraphicFramePr>
        <p:xfrm>
          <a:off x="-151928" y="2436675"/>
          <a:ext cx="2016224" cy="16510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493685" y="1666058"/>
            <a:ext cx="675138" cy="400087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pPr algn="ctr"/>
            <a:r>
              <a:rPr lang="ru-RU" sz="1000" b="1" dirty="0" smtClean="0">
                <a:latin typeface="Arial Narrow" panose="020B0606020202030204" pitchFamily="34" charset="0"/>
              </a:rPr>
              <a:t>1552,87 </a:t>
            </a:r>
            <a:endParaRPr lang="ru-RU" sz="1000" b="1" dirty="0">
              <a:latin typeface="Arial Narrow" panose="020B0606020202030204" pitchFamily="34" charset="0"/>
            </a:endParaRPr>
          </a:p>
          <a:p>
            <a:pPr algn="ctr"/>
            <a:r>
              <a:rPr lang="ru-RU" sz="1000" b="1" dirty="0">
                <a:latin typeface="Arial Narrow" panose="020B0606020202030204" pitchFamily="34" charset="0"/>
              </a:rPr>
              <a:t>млн. руб.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504965" y="1666058"/>
            <a:ext cx="668774" cy="400110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pPr algn="ctr"/>
            <a:r>
              <a:rPr lang="ru-RU" sz="1000" b="1" dirty="0" smtClean="0">
                <a:latin typeface="Arial Narrow" panose="020B0606020202030204" pitchFamily="34" charset="0"/>
              </a:rPr>
              <a:t>516,91 </a:t>
            </a:r>
            <a:endParaRPr lang="ru-RU" sz="1000" b="1" dirty="0">
              <a:latin typeface="Arial Narrow" panose="020B0606020202030204" pitchFamily="34" charset="0"/>
            </a:endParaRPr>
          </a:p>
          <a:p>
            <a:pPr algn="ctr"/>
            <a:r>
              <a:rPr lang="ru-RU" sz="1000" b="1" dirty="0">
                <a:latin typeface="Arial Narrow" panose="020B0606020202030204" pitchFamily="34" charset="0"/>
              </a:rPr>
              <a:t>млн. руб.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94718" y="3018573"/>
            <a:ext cx="668774" cy="400110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pPr algn="ctr"/>
            <a:r>
              <a:rPr lang="ru-RU" sz="1000" b="1" dirty="0" smtClean="0">
                <a:latin typeface="Arial Narrow" panose="020B0606020202030204" pitchFamily="34" charset="0"/>
              </a:rPr>
              <a:t>485,28 </a:t>
            </a:r>
            <a:endParaRPr lang="ru-RU" sz="1000" b="1" dirty="0">
              <a:latin typeface="Arial Narrow" panose="020B0606020202030204" pitchFamily="34" charset="0"/>
            </a:endParaRPr>
          </a:p>
          <a:p>
            <a:pPr algn="ctr"/>
            <a:r>
              <a:rPr lang="ru-RU" sz="1000" b="1" dirty="0">
                <a:latin typeface="Arial Narrow" panose="020B0606020202030204" pitchFamily="34" charset="0"/>
              </a:rPr>
              <a:t>млн. руб.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504965" y="3009649"/>
            <a:ext cx="668774" cy="400110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pPr algn="ctr"/>
            <a:r>
              <a:rPr lang="ru-RU" sz="1000" b="1" dirty="0" smtClean="0">
                <a:latin typeface="Arial Narrow" panose="020B0606020202030204" pitchFamily="34" charset="0"/>
              </a:rPr>
              <a:t>664,50 </a:t>
            </a:r>
            <a:endParaRPr lang="ru-RU" sz="1000" b="1" dirty="0">
              <a:latin typeface="Arial Narrow" panose="020B0606020202030204" pitchFamily="34" charset="0"/>
            </a:endParaRPr>
          </a:p>
          <a:p>
            <a:pPr algn="ctr"/>
            <a:r>
              <a:rPr lang="ru-RU" sz="1000" b="1" dirty="0">
                <a:latin typeface="Arial Narrow" panose="020B0606020202030204" pitchFamily="34" charset="0"/>
              </a:rPr>
              <a:t>млн. руб.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494718" y="3957269"/>
            <a:ext cx="5489809" cy="553976"/>
          </a:xfrm>
          <a:prstGeom prst="rect">
            <a:avLst/>
          </a:prstGeom>
          <a:solidFill>
            <a:schemeClr val="bg1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latin typeface="Arial Narrow" panose="020B0606020202030204" pitchFamily="34" charset="0"/>
              </a:rPr>
              <a:t>Перечень строек и объектов, профинансированных в рамках адресной инвестиционной программы ЯО в 2019 году</a:t>
            </a:r>
            <a:endParaRPr lang="ru-RU" sz="1500" b="1" dirty="0"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3249" y="1098345"/>
            <a:ext cx="2319766" cy="30014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6544815" y="56478"/>
            <a:ext cx="6208200" cy="553976"/>
          </a:xfrm>
          <a:prstGeom prst="rect">
            <a:avLst/>
          </a:prstGeom>
          <a:noFill/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latin typeface="Arial Narrow" panose="020B0606020202030204" pitchFamily="34" charset="0"/>
              </a:rPr>
              <a:t>Перечень строек и объектов, профинансированных в рамках адресной инвестиционной программы ЯО в 2019 году (продолжение)</a:t>
            </a:r>
            <a:endParaRPr lang="ru-RU" sz="1500" b="1" dirty="0">
              <a:latin typeface="Arial Narrow" panose="020B0606020202030204" pitchFamily="34" charset="0"/>
            </a:endParaRPr>
          </a:p>
        </p:txBody>
      </p:sp>
      <p:graphicFrame>
        <p:nvGraphicFramePr>
          <p:cNvPr id="48" name="Диаграмма 4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3494506"/>
              </p:ext>
            </p:extLst>
          </p:nvPr>
        </p:nvGraphicFramePr>
        <p:xfrm>
          <a:off x="-340788" y="852130"/>
          <a:ext cx="2344084" cy="1884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9" name="Диаграмма 4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7699054"/>
              </p:ext>
            </p:extLst>
          </p:nvPr>
        </p:nvGraphicFramePr>
        <p:xfrm>
          <a:off x="-469892" y="2297000"/>
          <a:ext cx="2597994" cy="1802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51" name="Диаграмма 5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7934608"/>
              </p:ext>
            </p:extLst>
          </p:nvPr>
        </p:nvGraphicFramePr>
        <p:xfrm>
          <a:off x="2495186" y="978426"/>
          <a:ext cx="2688332" cy="1746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52" name="Диаграмма 5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0727886"/>
              </p:ext>
            </p:extLst>
          </p:nvPr>
        </p:nvGraphicFramePr>
        <p:xfrm>
          <a:off x="2584376" y="2297000"/>
          <a:ext cx="2520280" cy="1802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73453"/>
              </p:ext>
            </p:extLst>
          </p:nvPr>
        </p:nvGraphicFramePr>
        <p:xfrm>
          <a:off x="135183" y="4511246"/>
          <a:ext cx="6238875" cy="4808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1" name="Лист" r:id="rId11" imgW="6238990" imgH="6038820" progId="Excel.Sheet.12">
                  <p:embed/>
                </p:oleObj>
              </mc:Choice>
              <mc:Fallback>
                <p:oleObj name="Лист" r:id="rId11" imgW="6238990" imgH="603882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5183" y="4511246"/>
                        <a:ext cx="6238875" cy="48084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1336031"/>
              </p:ext>
            </p:extLst>
          </p:nvPr>
        </p:nvGraphicFramePr>
        <p:xfrm>
          <a:off x="6530762" y="699452"/>
          <a:ext cx="6201980" cy="86202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2" name="Лист" r:id="rId13" imgW="6238990" imgH="11925360" progId="Excel.Sheet.12">
                  <p:embed/>
                </p:oleObj>
              </mc:Choice>
              <mc:Fallback>
                <p:oleObj name="Лист" r:id="rId13" imgW="6238990" imgH="119253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30762" y="699452"/>
                        <a:ext cx="6201980" cy="86202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525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410110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" y="2"/>
            <a:ext cx="12801600" cy="9586804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6936508"/>
              </p:ext>
            </p:extLst>
          </p:nvPr>
        </p:nvGraphicFramePr>
        <p:xfrm>
          <a:off x="10445" y="1023900"/>
          <a:ext cx="1656185" cy="165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4826768"/>
              </p:ext>
            </p:extLst>
          </p:nvPr>
        </p:nvGraphicFramePr>
        <p:xfrm>
          <a:off x="3035007" y="1067580"/>
          <a:ext cx="1656000" cy="165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3891747"/>
              </p:ext>
            </p:extLst>
          </p:nvPr>
        </p:nvGraphicFramePr>
        <p:xfrm>
          <a:off x="3014241" y="2436069"/>
          <a:ext cx="1656000" cy="165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-23844" y="9319727"/>
            <a:ext cx="382960" cy="246221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latin typeface="Arial Black" panose="020B0A04020102020204" pitchFamily="34" charset="0"/>
              </a:rPr>
              <a:t>36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427942" y="9302108"/>
            <a:ext cx="373661" cy="246221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latin typeface="Arial Black" panose="020B0A04020102020204" pitchFamily="34" charset="0"/>
              </a:rPr>
              <a:t>37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67636" y="120080"/>
            <a:ext cx="6089147" cy="553976"/>
          </a:xfrm>
          <a:prstGeom prst="rect">
            <a:avLst/>
          </a:prstGeom>
          <a:solidFill>
            <a:schemeClr val="bg1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latin typeface="Arial Narrow" panose="020B0606020202030204" pitchFamily="34" charset="0"/>
              </a:rPr>
              <a:t>Перечень строек и объектов, профинансированных в рамках адресной инвестиционной программы ЯО в 2019 году (продолжение)</a:t>
            </a:r>
            <a:endParaRPr lang="ru-RU" sz="1500" b="1" dirty="0"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3249" y="1098345"/>
            <a:ext cx="2319766" cy="30014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576773" y="138651"/>
            <a:ext cx="6008666" cy="553976"/>
          </a:xfrm>
          <a:prstGeom prst="rect">
            <a:avLst/>
          </a:prstGeom>
          <a:solidFill>
            <a:srgbClr val="00CC66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Использование бюджетных ассигнований дорожного фонда 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Ярославской области за 2019 год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81154" y="754572"/>
            <a:ext cx="5832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 Narrow" panose="020B0606020202030204" pitchFamily="34" charset="0"/>
              </a:rPr>
              <a:t>Всего объем дорожного фонда 7 928,3 млн. руб.</a:t>
            </a:r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30" name="Правая фигурная скобка 29"/>
          <p:cNvSpPr/>
          <p:nvPr/>
        </p:nvSpPr>
        <p:spPr>
          <a:xfrm rot="16200000">
            <a:off x="9412192" y="-1839665"/>
            <a:ext cx="370571" cy="617460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533214" y="1560240"/>
            <a:ext cx="1800200" cy="720080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Акцизы на </a:t>
            </a:r>
            <a:r>
              <a:rPr lang="ru-RU" sz="1000" dirty="0" smtClean="0">
                <a:solidFill>
                  <a:schemeClr val="tx1"/>
                </a:solidFill>
              </a:rPr>
              <a:t>нефтепродукты</a:t>
            </a:r>
          </a:p>
          <a:p>
            <a:pPr algn="ctr"/>
            <a:endParaRPr lang="ru-RU" sz="1000" dirty="0" smtClean="0">
              <a:solidFill>
                <a:schemeClr val="tx1"/>
              </a:solidFill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3 347,61 млн. руб.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824559" y="1560768"/>
            <a:ext cx="1716955" cy="720080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Транспортный налог</a:t>
            </a:r>
          </a:p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dirty="0">
                <a:solidFill>
                  <a:schemeClr val="tx1"/>
                </a:solidFill>
              </a:rPr>
              <a:t> 1 325,26 млн. руб.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10833666" y="1560768"/>
            <a:ext cx="1781106" cy="720080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Перечисления из федерального бюджета</a:t>
            </a:r>
          </a:p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dirty="0">
                <a:solidFill>
                  <a:schemeClr val="tx1"/>
                </a:solidFill>
              </a:rPr>
              <a:t>2 752,71 </a:t>
            </a:r>
            <a:r>
              <a:rPr lang="ru-RU" sz="1000" dirty="0" err="1">
                <a:solidFill>
                  <a:schemeClr val="tx1"/>
                </a:solidFill>
              </a:rPr>
              <a:t>млн.руб</a:t>
            </a:r>
            <a:r>
              <a:rPr lang="ru-RU" sz="10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6533214" y="2599072"/>
            <a:ext cx="1368152" cy="1665377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Денежные взыскания (штрафы) за нарушение законодательства РФ о безопасности дорожного движения</a:t>
            </a:r>
          </a:p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dirty="0">
                <a:solidFill>
                  <a:schemeClr val="tx1"/>
                </a:solidFill>
              </a:rPr>
              <a:t>472,45 </a:t>
            </a:r>
            <a:r>
              <a:rPr lang="ru-RU" sz="1000" dirty="0" err="1">
                <a:solidFill>
                  <a:schemeClr val="tx1"/>
                </a:solidFill>
              </a:rPr>
              <a:t>млн.руб</a:t>
            </a:r>
            <a:r>
              <a:rPr lang="ru-RU" sz="10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8056984" y="2599075"/>
            <a:ext cx="1345553" cy="1665377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Прочие неналоговые доходы-обеспечение заявки на участие в </a:t>
            </a:r>
            <a:r>
              <a:rPr lang="ru-RU" sz="1000" dirty="0" smtClean="0">
                <a:solidFill>
                  <a:schemeClr val="tx1"/>
                </a:solidFill>
              </a:rPr>
              <a:t>конкурсе</a:t>
            </a:r>
          </a:p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0,28 </a:t>
            </a:r>
            <a:r>
              <a:rPr lang="ru-RU" sz="1000" dirty="0" err="1" smtClean="0">
                <a:solidFill>
                  <a:schemeClr val="tx1"/>
                </a:solidFill>
              </a:rPr>
              <a:t>млн.руб</a:t>
            </a:r>
            <a:r>
              <a:rPr lang="ru-RU" sz="10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9602908" y="2599075"/>
            <a:ext cx="1325160" cy="1665379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Прочие доходы от оказания платных услуг (работ) получателями средств бюджетов субъектов РФ</a:t>
            </a:r>
          </a:p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dirty="0">
                <a:solidFill>
                  <a:schemeClr val="tx1"/>
                </a:solidFill>
              </a:rPr>
              <a:t>0,72 </a:t>
            </a:r>
            <a:r>
              <a:rPr lang="ru-RU" sz="1000" dirty="0" err="1">
                <a:solidFill>
                  <a:schemeClr val="tx1"/>
                </a:solidFill>
              </a:rPr>
              <a:t>млн.руб</a:t>
            </a:r>
            <a:r>
              <a:rPr lang="ru-RU" sz="10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11138291" y="2605822"/>
            <a:ext cx="1447148" cy="1665378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Прочие поступления от денежных взысканий (штрафов) и иных сумм в возмещение ущерба, зачисляемых в бюджеты субъектов РФ</a:t>
            </a:r>
          </a:p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dirty="0">
                <a:solidFill>
                  <a:schemeClr val="tx1"/>
                </a:solidFill>
              </a:rPr>
              <a:t>0,19 млн. руб.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6576773" y="4584576"/>
            <a:ext cx="1800200" cy="1542909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Поступления сумм в возмещение </a:t>
            </a:r>
            <a:r>
              <a:rPr lang="ru-RU" sz="1000" dirty="0" smtClean="0">
                <a:solidFill>
                  <a:schemeClr val="tx1"/>
                </a:solidFill>
              </a:rPr>
              <a:t>убытков </a:t>
            </a:r>
            <a:r>
              <a:rPr lang="ru-RU" sz="1000" dirty="0">
                <a:solidFill>
                  <a:schemeClr val="tx1"/>
                </a:solidFill>
              </a:rPr>
              <a:t>в связи с нарушением исполнителем (подрядчиком) условий государственных контрактов</a:t>
            </a:r>
          </a:p>
          <a:p>
            <a:pPr algn="ctr"/>
            <a:endParaRPr lang="ru-RU" sz="1000" dirty="0" smtClean="0">
              <a:solidFill>
                <a:schemeClr val="tx1"/>
              </a:solidFill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19,56 </a:t>
            </a:r>
            <a:r>
              <a:rPr lang="ru-RU" sz="1000" dirty="0" err="1" smtClean="0">
                <a:solidFill>
                  <a:schemeClr val="tx1"/>
                </a:solidFill>
              </a:rPr>
              <a:t>млн.руб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8744430" y="4577161"/>
            <a:ext cx="1716955" cy="1550324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Плата в счет возмещения вреда, причиняемого дорогам транспортными средствами, осуществляющими перевозки тяжеловесных </a:t>
            </a:r>
            <a:r>
              <a:rPr lang="ru-RU" sz="1000" dirty="0" smtClean="0">
                <a:solidFill>
                  <a:schemeClr val="tx1"/>
                </a:solidFill>
              </a:rPr>
              <a:t>грузов</a:t>
            </a:r>
          </a:p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7,54 </a:t>
            </a:r>
            <a:r>
              <a:rPr lang="ru-RU" sz="1000" dirty="0" err="1" smtClean="0">
                <a:solidFill>
                  <a:schemeClr val="tx1"/>
                </a:solidFill>
              </a:rPr>
              <a:t>млн.руб</a:t>
            </a:r>
            <a:r>
              <a:rPr lang="ru-RU" sz="10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10832933" y="4584574"/>
            <a:ext cx="1752506" cy="1542911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Государственная пошлина за выдачу  разрешений на движение по автодорогам транспортных средств, осуществляющих перевозку тяжеловесных </a:t>
            </a:r>
            <a:r>
              <a:rPr lang="ru-RU" sz="1000" dirty="0" smtClean="0">
                <a:solidFill>
                  <a:schemeClr val="tx1"/>
                </a:solidFill>
              </a:rPr>
              <a:t>грузов</a:t>
            </a:r>
          </a:p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1,97 </a:t>
            </a:r>
            <a:r>
              <a:rPr lang="ru-RU" sz="1000" dirty="0" err="1" smtClean="0">
                <a:solidFill>
                  <a:schemeClr val="tx1"/>
                </a:solidFill>
              </a:rPr>
              <a:t>млн.руб</a:t>
            </a:r>
            <a:r>
              <a:rPr lang="ru-RU" sz="10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6415482" y="6471845"/>
            <a:ext cx="64008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Расходы дорожного фонда </a:t>
            </a:r>
            <a:r>
              <a:rPr lang="ru-RU" sz="1400" b="1" dirty="0" smtClean="0">
                <a:latin typeface="Arial Narrow" panose="020B0606020202030204" pitchFamily="34" charset="0"/>
              </a:rPr>
              <a:t>7 332,8 млн. руб</a:t>
            </a:r>
            <a:r>
              <a:rPr lang="ru-RU" sz="1400" dirty="0"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54" name="Прямоугольная выноска 53"/>
          <p:cNvSpPr/>
          <p:nvPr/>
        </p:nvSpPr>
        <p:spPr>
          <a:xfrm>
            <a:off x="6576773" y="7373974"/>
            <a:ext cx="1137053" cy="1800200"/>
          </a:xfrm>
          <a:prstGeom prst="wedgeRectCallout">
            <a:avLst>
              <a:gd name="adj1" fmla="val 18892"/>
              <a:gd name="adj2" fmla="val -73556"/>
            </a:avLst>
          </a:prstGeom>
          <a:solidFill>
            <a:srgbClr val="C6E6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ОЦП </a:t>
            </a:r>
            <a:r>
              <a:rPr lang="ru-RU" sz="1000" dirty="0" smtClean="0">
                <a:solidFill>
                  <a:schemeClr val="tx1"/>
                </a:solidFill>
              </a:rPr>
              <a:t>«Развитие </a:t>
            </a:r>
            <a:r>
              <a:rPr lang="ru-RU" sz="1000" dirty="0">
                <a:solidFill>
                  <a:schemeClr val="tx1"/>
                </a:solidFill>
              </a:rPr>
              <a:t>сети автомобильных дорог Ярославской </a:t>
            </a:r>
            <a:r>
              <a:rPr lang="ru-RU" sz="1000" dirty="0" smtClean="0">
                <a:solidFill>
                  <a:schemeClr val="tx1"/>
                </a:solidFill>
              </a:rPr>
              <a:t>области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112,71 </a:t>
            </a:r>
            <a:r>
              <a:rPr lang="ru-RU" sz="1000" dirty="0" err="1" smtClean="0">
                <a:solidFill>
                  <a:schemeClr val="tx1"/>
                </a:solidFill>
              </a:rPr>
              <a:t>млн.руб</a:t>
            </a:r>
            <a:r>
              <a:rPr lang="ru-RU" sz="1000" dirty="0" smtClean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55" name="Прямоугольная выноска 54"/>
          <p:cNvSpPr/>
          <p:nvPr/>
        </p:nvSpPr>
        <p:spPr>
          <a:xfrm>
            <a:off x="7760258" y="7373974"/>
            <a:ext cx="1291672" cy="1788174"/>
          </a:xfrm>
          <a:prstGeom prst="wedgeRectCallout">
            <a:avLst>
              <a:gd name="adj1" fmla="val 18892"/>
              <a:gd name="adj2" fmla="val -73556"/>
            </a:avLst>
          </a:prstGeom>
          <a:solidFill>
            <a:srgbClr val="C6E6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dirty="0">
                <a:solidFill>
                  <a:schemeClr val="tx1"/>
                </a:solidFill>
              </a:rPr>
              <a:t>РП "Комплексное развитие транспортной инфраструктуры объединенной дорожной сети ЯО и городской агломерации «Ярославская»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</a:rPr>
              <a:t>3 135,53 </a:t>
            </a:r>
            <a:r>
              <a:rPr lang="ru-RU" sz="1000" dirty="0" err="1">
                <a:solidFill>
                  <a:schemeClr val="tx1"/>
                </a:solidFill>
              </a:rPr>
              <a:t>млн.руб</a:t>
            </a:r>
            <a:r>
              <a:rPr lang="ru-RU" sz="1000" dirty="0">
                <a:solidFill>
                  <a:schemeClr val="tx1"/>
                </a:solidFill>
              </a:rPr>
              <a:t>.</a:t>
            </a:r>
          </a:p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56" name="Прямоугольная выноска 55"/>
          <p:cNvSpPr/>
          <p:nvPr/>
        </p:nvSpPr>
        <p:spPr>
          <a:xfrm>
            <a:off x="9107257" y="7377418"/>
            <a:ext cx="1065293" cy="1769260"/>
          </a:xfrm>
          <a:prstGeom prst="wedgeRectCallout">
            <a:avLst>
              <a:gd name="adj1" fmla="val 18892"/>
              <a:gd name="adj2" fmla="val -73556"/>
            </a:avLst>
          </a:prstGeom>
          <a:solidFill>
            <a:srgbClr val="C6E6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ОЦП «Устойчивое развитие сельских территорий Ярославской области»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</a:rPr>
              <a:t>309,90 </a:t>
            </a:r>
            <a:r>
              <a:rPr lang="ru-RU" sz="1000" dirty="0" err="1">
                <a:solidFill>
                  <a:schemeClr val="tx1"/>
                </a:solidFill>
              </a:rPr>
              <a:t>млн.руб</a:t>
            </a:r>
            <a:r>
              <a:rPr lang="ru-RU" sz="10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57" name="Прямоугольная выноска 56"/>
          <p:cNvSpPr/>
          <p:nvPr/>
        </p:nvSpPr>
        <p:spPr>
          <a:xfrm>
            <a:off x="10231716" y="7361948"/>
            <a:ext cx="1202433" cy="1769260"/>
          </a:xfrm>
          <a:prstGeom prst="wedgeRectCallout">
            <a:avLst>
              <a:gd name="adj1" fmla="val 18892"/>
              <a:gd name="adj2" fmla="val -73556"/>
            </a:avLst>
          </a:prstGeom>
          <a:solidFill>
            <a:srgbClr val="C6E6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ВЦП "Сохранность региональных автомобильных дорог Ярославской области»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</a:rPr>
              <a:t>3 505,95 </a:t>
            </a:r>
            <a:r>
              <a:rPr lang="ru-RU" sz="1000" dirty="0" err="1">
                <a:solidFill>
                  <a:schemeClr val="tx1"/>
                </a:solidFill>
              </a:rPr>
              <a:t>млн.руб</a:t>
            </a:r>
            <a:r>
              <a:rPr lang="ru-RU" sz="10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58" name="Прямоугольная выноска 57"/>
          <p:cNvSpPr/>
          <p:nvPr/>
        </p:nvSpPr>
        <p:spPr>
          <a:xfrm>
            <a:off x="11504819" y="7361948"/>
            <a:ext cx="1179959" cy="1769260"/>
          </a:xfrm>
          <a:prstGeom prst="wedgeRectCallout">
            <a:avLst>
              <a:gd name="adj1" fmla="val 18892"/>
              <a:gd name="adj2" fmla="val -73556"/>
            </a:avLst>
          </a:prstGeom>
          <a:solidFill>
            <a:srgbClr val="C6E6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ГП «Формирование современной городской среды муниципальных образований на территории Ярославской области» 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</a:rPr>
              <a:t>268,72 </a:t>
            </a:r>
            <a:r>
              <a:rPr lang="ru-RU" sz="1000" dirty="0" err="1">
                <a:solidFill>
                  <a:schemeClr val="tx1"/>
                </a:solidFill>
              </a:rPr>
              <a:t>млн.руб</a:t>
            </a:r>
            <a:endParaRPr lang="ru-RU" sz="1000" dirty="0">
              <a:solidFill>
                <a:schemeClr val="tx1"/>
              </a:solidFill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211178"/>
              </p:ext>
            </p:extLst>
          </p:nvPr>
        </p:nvGraphicFramePr>
        <p:xfrm>
          <a:off x="82181" y="691675"/>
          <a:ext cx="6260056" cy="8628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8" name="Лист" r:id="rId8" imgW="6238990" imgH="10582380" progId="Excel.Sheet.12">
                  <p:embed/>
                </p:oleObj>
              </mc:Choice>
              <mc:Fallback>
                <p:oleObj name="Лист" r:id="rId8" imgW="6238990" imgH="105823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181" y="691675"/>
                        <a:ext cx="6260056" cy="8628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069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Oval 66"/>
          <p:cNvSpPr/>
          <p:nvPr/>
        </p:nvSpPr>
        <p:spPr>
          <a:xfrm>
            <a:off x="3397465" y="7845023"/>
            <a:ext cx="265811" cy="259092"/>
          </a:xfrm>
          <a:prstGeom prst="ellipse">
            <a:avLst/>
          </a:prstGeom>
          <a:solidFill>
            <a:srgbClr val="884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en-US" sz="1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72" name="Oval 66"/>
          <p:cNvSpPr/>
          <p:nvPr/>
        </p:nvSpPr>
        <p:spPr>
          <a:xfrm>
            <a:off x="3419762" y="7075538"/>
            <a:ext cx="265811" cy="25909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en-US" sz="1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71" name="Oval 66"/>
          <p:cNvSpPr/>
          <p:nvPr/>
        </p:nvSpPr>
        <p:spPr>
          <a:xfrm>
            <a:off x="3397465" y="8440991"/>
            <a:ext cx="265811" cy="25909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en-US" sz="1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8777424" y="606599"/>
            <a:ext cx="249005" cy="32618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6590682" y="1340736"/>
            <a:ext cx="3168353" cy="1290328"/>
          </a:xfrm>
          <a:prstGeom prst="rect">
            <a:avLst/>
          </a:prstGeom>
          <a:pattFill prst="horzBrick">
            <a:fgClr>
              <a:schemeClr val="accent6">
                <a:lumMod val="5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grpSp>
        <p:nvGrpSpPr>
          <p:cNvPr id="146" name="Group 37"/>
          <p:cNvGrpSpPr/>
          <p:nvPr/>
        </p:nvGrpSpPr>
        <p:grpSpPr>
          <a:xfrm>
            <a:off x="3705349" y="6254120"/>
            <a:ext cx="2627428" cy="732446"/>
            <a:chOff x="5713848" y="3526613"/>
            <a:chExt cx="2579236" cy="581322"/>
          </a:xfrm>
        </p:grpSpPr>
        <p:sp>
          <p:nvSpPr>
            <p:cNvPr id="147" name="TextBox 146"/>
            <p:cNvSpPr txBox="1"/>
            <p:nvPr/>
          </p:nvSpPr>
          <p:spPr>
            <a:xfrm>
              <a:off x="5713848" y="3526613"/>
              <a:ext cx="2579236" cy="12257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ru-RU" sz="1000" b="1" dirty="0">
                  <a:latin typeface="Arial Narrow" panose="020B0606020202030204" pitchFamily="34" charset="0"/>
                </a:rPr>
                <a:t>Консолидированная группа </a:t>
              </a:r>
              <a:r>
                <a:rPr lang="ru-RU" sz="1000" b="1" dirty="0" smtClean="0">
                  <a:latin typeface="Arial Narrow" panose="020B0606020202030204" pitchFamily="34" charset="0"/>
                </a:rPr>
                <a:t>налогоплательщиков</a:t>
              </a:r>
              <a:endParaRPr lang="ru-RU" sz="1000" b="1" dirty="0">
                <a:latin typeface="Arial Narrow" panose="020B0606020202030204" pitchFamily="34" charset="0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5749896" y="3691187"/>
              <a:ext cx="2366007" cy="41674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180">
                <a:spcBef>
                  <a:spcPct val="20000"/>
                </a:spcBef>
                <a:defRPr/>
              </a:pPr>
              <a:r>
                <a:rPr lang="ru-RU" sz="1000" dirty="0">
                  <a:latin typeface="Arial Narrow" panose="020B0606020202030204" pitchFamily="34" charset="0"/>
                </a:rPr>
                <a:t>ПАО «Газпром»</a:t>
              </a:r>
            </a:p>
            <a:p>
              <a:pPr defTabSz="914180">
                <a:spcBef>
                  <a:spcPct val="20000"/>
                </a:spcBef>
                <a:defRPr/>
              </a:pPr>
              <a:r>
                <a:rPr lang="ru-RU" sz="1000" dirty="0" smtClean="0">
                  <a:latin typeface="Arial Narrow" panose="020B0606020202030204" pitchFamily="34" charset="0"/>
                </a:rPr>
                <a:t>ПАО </a:t>
              </a:r>
              <a:r>
                <a:rPr lang="ru-RU" sz="1000" dirty="0">
                  <a:latin typeface="Arial Narrow" panose="020B0606020202030204" pitchFamily="34" charset="0"/>
                </a:rPr>
                <a:t>«Северсталь</a:t>
              </a:r>
              <a:r>
                <a:rPr lang="ru-RU" sz="1000" dirty="0" smtClean="0">
                  <a:latin typeface="Arial Narrow" panose="020B0606020202030204" pitchFamily="34" charset="0"/>
                </a:rPr>
                <a:t>»</a:t>
              </a:r>
            </a:p>
            <a:p>
              <a:pPr defTabSz="914180">
                <a:spcBef>
                  <a:spcPct val="20000"/>
                </a:spcBef>
                <a:defRPr/>
              </a:pPr>
              <a:r>
                <a:rPr lang="ru-RU" sz="1000" dirty="0">
                  <a:latin typeface="Arial Narrow" panose="020B0606020202030204" pitchFamily="34" charset="0"/>
                </a:rPr>
                <a:t>ПАО «</a:t>
              </a:r>
              <a:r>
                <a:rPr lang="ru-RU" sz="1000" dirty="0" err="1">
                  <a:latin typeface="Arial Narrow" panose="020B0606020202030204" pitchFamily="34" charset="0"/>
                </a:rPr>
                <a:t>Транснефть</a:t>
              </a:r>
              <a:r>
                <a:rPr lang="ru-RU" sz="1000" dirty="0" smtClean="0">
                  <a:latin typeface="Arial Narrow" panose="020B0606020202030204" pitchFamily="34" charset="0"/>
                </a:rPr>
                <a:t>»</a:t>
              </a:r>
              <a:endParaRPr lang="ru-RU" sz="1000" dirty="0">
                <a:latin typeface="Arial Narrow" panose="020B0606020202030204" pitchFamily="34" charset="0"/>
              </a:endParaRPr>
            </a:p>
          </p:txBody>
        </p:sp>
      </p:grpSp>
      <p:cxnSp>
        <p:nvCxnSpPr>
          <p:cNvPr id="4" name="Прямая соединительная линия 3"/>
          <p:cNvCxnSpPr/>
          <p:nvPr/>
        </p:nvCxnSpPr>
        <p:spPr>
          <a:xfrm>
            <a:off x="6410110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0" y="2"/>
            <a:ext cx="12801600" cy="9586804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96144" y="126226"/>
            <a:ext cx="5489809" cy="32929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Основные вопросы о бюджете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1766" y="673000"/>
            <a:ext cx="2943728" cy="1092595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ru-RU" sz="1300" dirty="0">
                <a:latin typeface="Arial Narrow" panose="020B0606020202030204" pitchFamily="34" charset="0"/>
              </a:rPr>
              <a:t>БЮДЖЕТ - это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9143" y="446830"/>
            <a:ext cx="3096344" cy="292376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300" dirty="0">
                <a:latin typeface="Arial Black" panose="020B0A04020102020204" pitchFamily="34" charset="0"/>
              </a:rPr>
              <a:t>Что такое «бюджет»? 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990915" y="1785230"/>
            <a:ext cx="967141" cy="884558"/>
            <a:chOff x="2224336" y="1560240"/>
            <a:chExt cx="1330630" cy="1291251"/>
          </a:xfrm>
        </p:grpSpPr>
        <p:pic>
          <p:nvPicPr>
            <p:cNvPr id="4099" name="Picture 3" descr="C:\Users\Kosolapova\Desktop\bag-money-icon-flat-style-vector-19937395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759" b="8981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148"/>
            <a:stretch/>
          </p:blipFill>
          <p:spPr bwMode="auto">
            <a:xfrm>
              <a:off x="2224336" y="1560240"/>
              <a:ext cx="1330630" cy="12912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118" t="35425" r="59559" b="61733"/>
            <a:stretch/>
          </p:blipFill>
          <p:spPr bwMode="auto">
            <a:xfrm>
              <a:off x="2584375" y="1992288"/>
              <a:ext cx="596179" cy="720080"/>
            </a:xfrm>
            <a:prstGeom prst="ellipse">
              <a:avLst/>
            </a:prstGeom>
            <a:ln w="9525">
              <a:noFill/>
              <a:miter lim="800000"/>
              <a:headEnd/>
              <a:tailEnd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10" name="TextBox 9"/>
          <p:cNvSpPr txBox="1"/>
          <p:nvPr/>
        </p:nvSpPr>
        <p:spPr>
          <a:xfrm>
            <a:off x="1109227" y="2173951"/>
            <a:ext cx="729985" cy="264676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r>
              <a:rPr lang="ru-RU" sz="1100" b="1" dirty="0">
                <a:solidFill>
                  <a:srgbClr val="FFD833"/>
                </a:solidFill>
                <a:latin typeface="Arial Narrow" panose="020B0606020202030204" pitchFamily="34" charset="0"/>
              </a:rPr>
              <a:t>БЮДЖЕТ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77422" y="444790"/>
            <a:ext cx="2488136" cy="292376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300" dirty="0">
                <a:latin typeface="Arial Black" panose="020B0A04020102020204" pitchFamily="34" charset="0"/>
              </a:rPr>
              <a:t>Какой бывает бюджет?</a:t>
            </a:r>
          </a:p>
        </p:txBody>
      </p:sp>
      <p:sp>
        <p:nvSpPr>
          <p:cNvPr id="13" name="Стрелка вправо 12"/>
          <p:cNvSpPr/>
          <p:nvPr/>
        </p:nvSpPr>
        <p:spPr>
          <a:xfrm rot="1651344">
            <a:off x="510333" y="2113004"/>
            <a:ext cx="576064" cy="253191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20152282">
            <a:off x="1981665" y="2127724"/>
            <a:ext cx="576064" cy="253191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 rot="1530489">
            <a:off x="570014" y="1975093"/>
            <a:ext cx="599844" cy="246221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r>
              <a:rPr lang="ru-RU" sz="1000" b="1" dirty="0">
                <a:latin typeface="Arial Narrow" panose="020B0606020202030204" pitchFamily="34" charset="0"/>
              </a:rPr>
              <a:t>доходы</a:t>
            </a:r>
          </a:p>
        </p:txBody>
      </p:sp>
      <p:sp>
        <p:nvSpPr>
          <p:cNvPr id="21" name="TextBox 20"/>
          <p:cNvSpPr txBox="1"/>
          <p:nvPr/>
        </p:nvSpPr>
        <p:spPr>
          <a:xfrm rot="20025423">
            <a:off x="1850339" y="1988497"/>
            <a:ext cx="647934" cy="246221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r>
              <a:rPr lang="ru-RU" sz="1000" b="1" dirty="0">
                <a:latin typeface="Arial Narrow" panose="020B0606020202030204" pitchFamily="34" charset="0"/>
              </a:rPr>
              <a:t>расходы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308442" y="676940"/>
            <a:ext cx="3024336" cy="2139035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marL="171409" indent="-171409">
              <a:buBlip>
                <a:blip r:embed="rId6"/>
              </a:buBlip>
            </a:pPr>
            <a:r>
              <a:rPr lang="ru-RU" sz="1300" u="sng" dirty="0">
                <a:latin typeface="Arial Narrow" panose="020B0606020202030204" pitchFamily="34" charset="0"/>
              </a:rPr>
              <a:t>Дефицитный</a:t>
            </a:r>
          </a:p>
          <a:p>
            <a:r>
              <a:rPr lang="ru-RU" sz="1300" dirty="0">
                <a:latin typeface="Arial Narrow" panose="020B0606020202030204" pitchFamily="34" charset="0"/>
              </a:rPr>
              <a:t>Если расходная часть бюджета превышает доходную</a:t>
            </a:r>
          </a:p>
          <a:p>
            <a:endParaRPr lang="ru-RU" sz="800" dirty="0">
              <a:latin typeface="Arial Narrow" panose="020B0606020202030204" pitchFamily="34" charset="0"/>
            </a:endParaRPr>
          </a:p>
          <a:p>
            <a:pPr marL="171409" indent="-171409">
              <a:buBlip>
                <a:blip r:embed="rId6"/>
              </a:buBlip>
            </a:pPr>
            <a:r>
              <a:rPr lang="ru-RU" sz="1300" u="sng" dirty="0">
                <a:latin typeface="Arial Narrow" panose="020B0606020202030204" pitchFamily="34" charset="0"/>
              </a:rPr>
              <a:t>Профицитный</a:t>
            </a:r>
          </a:p>
          <a:p>
            <a:r>
              <a:rPr lang="ru-RU" sz="1300" dirty="0">
                <a:latin typeface="Arial Narrow" panose="020B0606020202030204" pitchFamily="34" charset="0"/>
              </a:rPr>
              <a:t>Превышение доходов над расходами с образованием положительного остатка</a:t>
            </a:r>
          </a:p>
          <a:p>
            <a:endParaRPr lang="ru-RU" sz="800" dirty="0">
              <a:latin typeface="Arial Narrow" panose="020B0606020202030204" pitchFamily="34" charset="0"/>
            </a:endParaRPr>
          </a:p>
          <a:p>
            <a:pPr marL="171409" indent="-171409">
              <a:buBlip>
                <a:blip r:embed="rId6"/>
              </a:buBlip>
            </a:pPr>
            <a:r>
              <a:rPr lang="ru-RU" sz="1300" u="sng" dirty="0">
                <a:latin typeface="Arial Narrow" panose="020B0606020202030204" pitchFamily="34" charset="0"/>
              </a:rPr>
              <a:t>Бездифицитный</a:t>
            </a:r>
          </a:p>
          <a:p>
            <a:r>
              <a:rPr lang="ru-RU" sz="1300" dirty="0">
                <a:latin typeface="Arial Narrow" panose="020B0606020202030204" pitchFamily="34" charset="0"/>
              </a:rPr>
              <a:t>Сбалансированный по доходам и расходам бюджет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9143" y="2723415"/>
            <a:ext cx="4855172" cy="292376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300" dirty="0">
                <a:latin typeface="Arial Black" panose="020B0A04020102020204" pitchFamily="34" charset="0"/>
              </a:rPr>
              <a:t>Что такое «доходы» и «расходы» бюджета?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73955" y="2892906"/>
            <a:ext cx="2850555" cy="692485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ru-RU" sz="1300" dirty="0">
                <a:ln w="1905"/>
                <a:latin typeface="Arial Narrow" panose="020B0606020202030204" pitchFamily="34" charset="0"/>
                <a:cs typeface="Times New Roman" panose="02020603050405020304" pitchFamily="18" charset="0"/>
              </a:rPr>
              <a:t>ДОХОДЫ БЮДЖЕТА</a:t>
            </a:r>
            <a:r>
              <a:rPr lang="ru-RU" sz="1300" b="1" dirty="0">
                <a:ln w="1905"/>
                <a:latin typeface="Arial Narrow" panose="020B0606020202030204" pitchFamily="34" charset="0"/>
                <a:cs typeface="Times New Roman" panose="02020603050405020304" pitchFamily="18" charset="0"/>
              </a:rPr>
              <a:t>- </a:t>
            </a:r>
            <a:r>
              <a:rPr lang="ru-RU" sz="1300" dirty="0">
                <a:ln w="1905"/>
                <a:latin typeface="Arial Narrow" panose="020B0606020202030204" pitchFamily="34" charset="0"/>
                <a:cs typeface="Times New Roman" panose="02020603050405020304" pitchFamily="18" charset="0"/>
              </a:rPr>
              <a:t>безвозмездные и безвозвратные поступления денежных средств в бюджет</a:t>
            </a:r>
          </a:p>
        </p:txBody>
      </p:sp>
      <p:graphicFrame>
        <p:nvGraphicFramePr>
          <p:cNvPr id="28" name="Схема 27"/>
          <p:cNvGraphicFramePr/>
          <p:nvPr>
            <p:extLst>
              <p:ext uri="{D42A27DB-BD31-4B8C-83A1-F6EECF244321}">
                <p14:modId xmlns:p14="http://schemas.microsoft.com/office/powerpoint/2010/main" val="2138216168"/>
              </p:ext>
            </p:extLst>
          </p:nvPr>
        </p:nvGraphicFramePr>
        <p:xfrm>
          <a:off x="189316" y="3546285"/>
          <a:ext cx="3093187" cy="2298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3372996" y="3012067"/>
            <a:ext cx="2846920" cy="646309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ru-RU" sz="1200" dirty="0">
                <a:ln w="1905"/>
                <a:latin typeface="Arial Narrow" panose="020B0606020202030204" pitchFamily="34" charset="0"/>
              </a:rPr>
              <a:t>РАСХОДЫ БЮДЖЕТА - выплачиваемые из бюджета денежные средства</a:t>
            </a:r>
            <a:r>
              <a:rPr lang="en-US" sz="1200" dirty="0">
                <a:ln w="1905"/>
                <a:latin typeface="Arial Narrow" panose="020B0606020202030204" pitchFamily="34" charset="0"/>
              </a:rPr>
              <a:t> </a:t>
            </a:r>
            <a:r>
              <a:rPr lang="ru-RU" sz="1200" dirty="0">
                <a:ln w="1905"/>
                <a:latin typeface="Arial Narrow" panose="020B0606020202030204" pitchFamily="34" charset="0"/>
              </a:rPr>
              <a:t>по приоритетным направлениям расходования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465487" y="3658374"/>
            <a:ext cx="2699436" cy="2246747"/>
          </a:xfrm>
          <a:prstGeom prst="rect">
            <a:avLst/>
          </a:prstGeom>
          <a:ln w="12700">
            <a:solidFill>
              <a:srgbClr val="009999"/>
            </a:solidFill>
          </a:ln>
        </p:spPr>
        <p:txBody>
          <a:bodyPr wrap="square" lIns="91417" tIns="45709" rIns="91417" bIns="45709">
            <a:spAutoFit/>
          </a:bodyPr>
          <a:lstStyle/>
          <a:p>
            <a:pPr marL="171409" indent="-171409" algn="just">
              <a:buFont typeface="Wingdings" panose="05000000000000000000" pitchFamily="2" charset="2"/>
              <a:buChar char="ü"/>
            </a:pPr>
            <a:r>
              <a:rPr lang="ru-RU" sz="1000" b="1" dirty="0">
                <a:latin typeface="Arial Narrow" panose="020B0606020202030204" pitchFamily="34" charset="0"/>
              </a:rPr>
              <a:t>Расходная часть </a:t>
            </a:r>
            <a:r>
              <a:rPr lang="ru-RU" sz="1000" dirty="0">
                <a:latin typeface="Arial Narrow" panose="020B0606020202030204" pitchFamily="34" charset="0"/>
              </a:rPr>
              <a:t>бюджета формируется исходя из принципа обеспечения всех социальных обязательств и поддержки муниципальных образований области</a:t>
            </a:r>
          </a:p>
          <a:p>
            <a:pPr marL="171409" indent="-171409" algn="just">
              <a:buFont typeface="Wingdings" panose="05000000000000000000" pitchFamily="2" charset="2"/>
              <a:buChar char="ü"/>
            </a:pPr>
            <a:r>
              <a:rPr lang="ru-RU" sz="1000" b="1" dirty="0">
                <a:latin typeface="Arial Narrow" panose="020B0606020202030204" pitchFamily="34" charset="0"/>
              </a:rPr>
              <a:t>Расходы </a:t>
            </a:r>
            <a:r>
              <a:rPr lang="ru-RU" sz="1000" dirty="0">
                <a:latin typeface="Arial Narrow" panose="020B0606020202030204" pitchFamily="34" charset="0"/>
              </a:rPr>
              <a:t>областного</a:t>
            </a:r>
            <a:r>
              <a:rPr lang="ru-RU" sz="1000" b="1" dirty="0">
                <a:latin typeface="Arial Narrow" panose="020B0606020202030204" pitchFamily="34" charset="0"/>
              </a:rPr>
              <a:t> </a:t>
            </a:r>
            <a:r>
              <a:rPr lang="ru-RU" sz="1000" dirty="0">
                <a:latin typeface="Arial Narrow" panose="020B0606020202030204" pitchFamily="34" charset="0"/>
              </a:rPr>
              <a:t>бюджета планируются по ведомственной структуре, т.е. по органам власти, а также </a:t>
            </a:r>
            <a:r>
              <a:rPr lang="ru-RU" sz="1000" b="1" dirty="0">
                <a:latin typeface="Arial Narrow" panose="020B0606020202030204" pitchFamily="34" charset="0"/>
              </a:rPr>
              <a:t>в разрезе государственных программ</a:t>
            </a:r>
            <a:r>
              <a:rPr lang="ru-RU" sz="1000" dirty="0">
                <a:latin typeface="Arial Narrow" panose="020B0606020202030204" pitchFamily="34" charset="0"/>
              </a:rPr>
              <a:t> </a:t>
            </a:r>
            <a:r>
              <a:rPr lang="ru-RU" sz="1000" b="1" dirty="0">
                <a:latin typeface="Arial Narrow" panose="020B0606020202030204" pitchFamily="34" charset="0"/>
              </a:rPr>
              <a:t>Ярославской </a:t>
            </a:r>
            <a:r>
              <a:rPr lang="ru-RU" sz="1000" b="1" dirty="0" smtClean="0">
                <a:latin typeface="Arial Narrow" panose="020B0606020202030204" pitchFamily="34" charset="0"/>
              </a:rPr>
              <a:t>области</a:t>
            </a:r>
          </a:p>
          <a:p>
            <a:pPr algn="just"/>
            <a:endParaRPr lang="ru-RU" sz="1000" b="1" dirty="0" smtClean="0">
              <a:latin typeface="Arial Narrow" panose="020B0606020202030204" pitchFamily="34" charset="0"/>
            </a:endParaRPr>
          </a:p>
          <a:p>
            <a:pPr algn="just"/>
            <a:endParaRPr lang="ru-RU" sz="1000" b="1" dirty="0">
              <a:latin typeface="Arial Narrow" panose="020B0606020202030204" pitchFamily="34" charset="0"/>
            </a:endParaRPr>
          </a:p>
          <a:p>
            <a:pPr algn="just"/>
            <a:endParaRPr lang="ru-RU" sz="1000" b="1" dirty="0" smtClean="0">
              <a:latin typeface="Arial Narrow" panose="020B0606020202030204" pitchFamily="34" charset="0"/>
            </a:endParaRPr>
          </a:p>
          <a:p>
            <a:pPr algn="just"/>
            <a:endParaRPr lang="ru-RU" sz="1000" b="1" dirty="0">
              <a:latin typeface="Arial Narrow" panose="020B0606020202030204" pitchFamily="34" charset="0"/>
            </a:endParaRPr>
          </a:p>
          <a:p>
            <a:pPr algn="just"/>
            <a:endParaRPr lang="ru-RU" sz="1000" b="1" dirty="0" smtClean="0">
              <a:latin typeface="Arial Narrow" panose="020B0606020202030204" pitchFamily="34" charset="0"/>
            </a:endParaRPr>
          </a:p>
          <a:p>
            <a:pPr algn="just"/>
            <a:endParaRPr lang="ru-RU" sz="1000" b="1" dirty="0"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25671" y="4886550"/>
            <a:ext cx="2701658" cy="1169529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marL="171409" indent="-171409" algn="just">
              <a:buFont typeface="Wingdings" panose="05000000000000000000" pitchFamily="2" charset="2"/>
              <a:buChar char="ü"/>
            </a:pPr>
            <a:r>
              <a:rPr lang="ru-RU" sz="1000" b="1" dirty="0" smtClean="0">
                <a:latin typeface="Arial Narrow" panose="020B0606020202030204" pitchFamily="34" charset="0"/>
              </a:rPr>
              <a:t>Государственная </a:t>
            </a:r>
            <a:r>
              <a:rPr lang="ru-RU" sz="1000" b="1" dirty="0">
                <a:latin typeface="Arial Narrow" panose="020B0606020202030204" pitchFamily="34" charset="0"/>
              </a:rPr>
              <a:t>программа - документ  стратегического планирования, который состоит из комплекса мероприятий, взаимоувязанных по задачам, срокам осуществления, исполнителям и ресурсам</a:t>
            </a:r>
          </a:p>
          <a:p>
            <a:endParaRPr lang="ru-RU" sz="1000" dirty="0">
              <a:latin typeface="Arial Narrow" panose="020B0606020202030204" pitchFamily="34" charset="0"/>
            </a:endParaRPr>
          </a:p>
          <a:p>
            <a:endParaRPr lang="ru-RU" sz="1000" dirty="0">
              <a:latin typeface="Arial Narrow" panose="020B0606020202030204" pitchFamily="34" charset="0"/>
            </a:endParaRPr>
          </a:p>
        </p:txBody>
      </p:sp>
      <p:sp>
        <p:nvSpPr>
          <p:cNvPr id="111" name="Freeform 116"/>
          <p:cNvSpPr>
            <a:spLocks noEditPoints="1"/>
          </p:cNvSpPr>
          <p:nvPr/>
        </p:nvSpPr>
        <p:spPr bwMode="auto">
          <a:xfrm>
            <a:off x="4216973" y="7276136"/>
            <a:ext cx="202258" cy="153308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17" tIns="45709" rIns="91417" bIns="45709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26" name="Group 38"/>
          <p:cNvGrpSpPr/>
          <p:nvPr/>
        </p:nvGrpSpPr>
        <p:grpSpPr>
          <a:xfrm>
            <a:off x="643444" y="6231276"/>
            <a:ext cx="2531569" cy="534968"/>
            <a:chOff x="1330149" y="1286892"/>
            <a:chExt cx="2609096" cy="546071"/>
          </a:xfrm>
        </p:grpSpPr>
        <p:sp>
          <p:nvSpPr>
            <p:cNvPr id="127" name="TextBox 126"/>
            <p:cNvSpPr txBox="1"/>
            <p:nvPr/>
          </p:nvSpPr>
          <p:spPr>
            <a:xfrm>
              <a:off x="1330149" y="1286892"/>
              <a:ext cx="2609096" cy="16010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ru-RU" sz="1000" b="1" dirty="0">
                  <a:latin typeface="Arial Narrow" panose="020B0606020202030204" pitchFamily="34" charset="0"/>
                </a:rPr>
                <a:t>Производство нефтепродуктов и нефтехимии</a:t>
              </a: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1421794" y="1518798"/>
              <a:ext cx="2485291" cy="3141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/>
              <a:r>
                <a:rPr lang="ru-RU" sz="1000" dirty="0" smtClean="0">
                  <a:latin typeface="Arial Narrow" panose="020B0606020202030204" pitchFamily="34" charset="0"/>
                  <a:cs typeface="Times New Roman" panose="02020603050405020304" pitchFamily="18" charset="0"/>
                </a:rPr>
                <a:t>ПАО </a:t>
              </a:r>
              <a:r>
                <a:rPr lang="ru-RU" sz="1000" dirty="0">
                  <a:latin typeface="Arial Narrow" panose="020B0606020202030204" pitchFamily="34" charset="0"/>
                  <a:cs typeface="Times New Roman" panose="02020603050405020304" pitchFamily="18" charset="0"/>
                </a:rPr>
                <a:t>«</a:t>
              </a:r>
              <a:r>
                <a:rPr lang="ru-RU" sz="1000" dirty="0" err="1">
                  <a:latin typeface="Arial Narrow" panose="020B0606020202030204" pitchFamily="34" charset="0"/>
                  <a:cs typeface="Times New Roman" panose="02020603050405020304" pitchFamily="18" charset="0"/>
                </a:rPr>
                <a:t>Славнефть</a:t>
              </a:r>
              <a:r>
                <a:rPr lang="ru-RU" sz="1000" dirty="0">
                  <a:latin typeface="Arial Narrow" panose="020B0606020202030204" pitchFamily="34" charset="0"/>
                  <a:cs typeface="Times New Roman" panose="02020603050405020304" pitchFamily="18" charset="0"/>
                </a:rPr>
                <a:t> – ЯНОС»</a:t>
              </a:r>
              <a:endParaRPr lang="ru-RU" sz="1000" dirty="0">
                <a:latin typeface="Arial Narrow" panose="020B0606020202030204" pitchFamily="34" charset="0"/>
              </a:endParaRPr>
            </a:p>
            <a:p>
              <a:pPr lvl="0"/>
              <a:r>
                <a:rPr lang="ru-RU" sz="1000" dirty="0">
                  <a:latin typeface="Arial Narrow" panose="020B0606020202030204" pitchFamily="34" charset="0"/>
                  <a:cs typeface="Times New Roman" panose="02020603050405020304" pitchFamily="18" charset="0"/>
                </a:rPr>
                <a:t>АО «Ярославский технический углерод»</a:t>
              </a:r>
              <a:endParaRPr lang="ru-RU" sz="10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129" name="Oval 24"/>
          <p:cNvSpPr/>
          <p:nvPr/>
        </p:nvSpPr>
        <p:spPr>
          <a:xfrm>
            <a:off x="363238" y="6199376"/>
            <a:ext cx="265811" cy="2590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0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30" name="Group 39"/>
          <p:cNvGrpSpPr/>
          <p:nvPr/>
        </p:nvGrpSpPr>
        <p:grpSpPr>
          <a:xfrm>
            <a:off x="643444" y="6891416"/>
            <a:ext cx="2535587" cy="365222"/>
            <a:chOff x="-2765438" y="388875"/>
            <a:chExt cx="2886154" cy="313350"/>
          </a:xfrm>
        </p:grpSpPr>
        <p:sp>
          <p:nvSpPr>
            <p:cNvPr id="131" name="TextBox 130"/>
            <p:cNvSpPr txBox="1"/>
            <p:nvPr/>
          </p:nvSpPr>
          <p:spPr>
            <a:xfrm>
              <a:off x="-2589098" y="388875"/>
              <a:ext cx="2594587" cy="1320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ru-RU" sz="1000" b="1" dirty="0" smtClean="0">
                  <a:latin typeface="Arial Narrow" panose="020B0606020202030204" pitchFamily="34" charset="0"/>
                </a:rPr>
                <a:t>Железнодорожный </a:t>
              </a:r>
              <a:r>
                <a:rPr lang="ru-RU" sz="1000" b="1" dirty="0">
                  <a:latin typeface="Arial Narrow" panose="020B0606020202030204" pitchFamily="34" charset="0"/>
                </a:rPr>
                <a:t>транспорт</a:t>
              </a: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-2765438" y="570193"/>
              <a:ext cx="2886154" cy="1320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914180">
                <a:spcBef>
                  <a:spcPct val="20000"/>
                </a:spcBef>
                <a:defRPr/>
              </a:pPr>
              <a:r>
                <a:rPr lang="ru-RU" sz="1000" dirty="0" smtClean="0">
                  <a:latin typeface="Arial Narrow" panose="020B0606020202030204" pitchFamily="34" charset="0"/>
                </a:rPr>
                <a:t>Северная </a:t>
              </a:r>
              <a:r>
                <a:rPr lang="ru-RU" sz="1000" dirty="0">
                  <a:latin typeface="Arial Narrow" panose="020B0606020202030204" pitchFamily="34" charset="0"/>
                </a:rPr>
                <a:t>железная </a:t>
              </a:r>
              <a:r>
                <a:rPr lang="ru-RU" sz="1000" dirty="0" smtClean="0">
                  <a:latin typeface="Arial Narrow" panose="020B0606020202030204" pitchFamily="34" charset="0"/>
                </a:rPr>
                <a:t>дорога - филиал ОАО </a:t>
              </a:r>
              <a:r>
                <a:rPr lang="ru-RU" sz="1000" dirty="0">
                  <a:latin typeface="Arial Narrow" panose="020B0606020202030204" pitchFamily="34" charset="0"/>
                </a:rPr>
                <a:t>«РЖД</a:t>
              </a:r>
              <a:r>
                <a:rPr lang="ru-RU" sz="1000" dirty="0" smtClean="0">
                  <a:latin typeface="Arial Narrow" panose="020B0606020202030204" pitchFamily="34" charset="0"/>
                </a:rPr>
                <a:t>»</a:t>
              </a:r>
              <a:endParaRPr lang="ru-RU" sz="1000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134" name="Group 40"/>
          <p:cNvGrpSpPr/>
          <p:nvPr/>
        </p:nvGrpSpPr>
        <p:grpSpPr>
          <a:xfrm>
            <a:off x="732367" y="8581398"/>
            <a:ext cx="2446664" cy="737942"/>
            <a:chOff x="652679" y="3324890"/>
            <a:chExt cx="2930409" cy="754889"/>
          </a:xfrm>
        </p:grpSpPr>
        <p:sp>
          <p:nvSpPr>
            <p:cNvPr id="135" name="TextBox 134"/>
            <p:cNvSpPr txBox="1"/>
            <p:nvPr/>
          </p:nvSpPr>
          <p:spPr>
            <a:xfrm>
              <a:off x="709520" y="3324890"/>
              <a:ext cx="2792243" cy="15742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ru-RU" sz="1000" b="1" dirty="0">
                  <a:latin typeface="Arial Narrow" panose="020B0606020202030204" pitchFamily="34" charset="0"/>
                </a:rPr>
                <a:t>Производство машин и оборудования</a:t>
              </a: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652679" y="3544543"/>
              <a:ext cx="2930409" cy="53523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180">
                <a:spcBef>
                  <a:spcPct val="20000"/>
                </a:spcBef>
                <a:defRPr/>
              </a:pPr>
              <a:r>
                <a:rPr lang="ru-RU" sz="1000" dirty="0" smtClean="0">
                  <a:latin typeface="Arial Narrow" panose="020B0606020202030204" pitchFamily="34" charset="0"/>
                </a:rPr>
                <a:t>ПАО </a:t>
              </a:r>
              <a:r>
                <a:rPr lang="ru-RU" sz="1000" dirty="0">
                  <a:latin typeface="Arial Narrow" panose="020B0606020202030204" pitchFamily="34" charset="0"/>
                </a:rPr>
                <a:t>«ОДК-Сатурн»</a:t>
              </a:r>
            </a:p>
            <a:p>
              <a:pPr defTabSz="914180">
                <a:spcBef>
                  <a:spcPct val="20000"/>
                </a:spcBef>
                <a:defRPr/>
              </a:pPr>
              <a:r>
                <a:rPr lang="ru-RU" sz="1000" dirty="0" smtClean="0">
                  <a:latin typeface="Arial Narrow" panose="020B0606020202030204" pitchFamily="34" charset="0"/>
                </a:rPr>
                <a:t>АО </a:t>
              </a:r>
              <a:r>
                <a:rPr lang="ru-RU" sz="1000" dirty="0">
                  <a:latin typeface="Arial Narrow" panose="020B0606020202030204" pitchFamily="34" charset="0"/>
                </a:rPr>
                <a:t>«ОДК - Газовые турбины»</a:t>
              </a:r>
            </a:p>
            <a:p>
              <a:pPr defTabSz="914180">
                <a:spcBef>
                  <a:spcPct val="20000"/>
                </a:spcBef>
                <a:defRPr/>
              </a:pPr>
              <a:r>
                <a:rPr lang="ru-RU" sz="1000" dirty="0" smtClean="0">
                  <a:latin typeface="Arial Narrow" panose="020B0606020202030204" pitchFamily="34" charset="0"/>
                </a:rPr>
                <a:t>ПАО «Автодизель»</a:t>
              </a:r>
              <a:endParaRPr lang="ru-RU" sz="10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137" name="Oval 35"/>
          <p:cNvSpPr/>
          <p:nvPr/>
        </p:nvSpPr>
        <p:spPr>
          <a:xfrm>
            <a:off x="363236" y="7314931"/>
            <a:ext cx="265811" cy="25909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en-US" sz="1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38" name="Group 32"/>
          <p:cNvGrpSpPr/>
          <p:nvPr/>
        </p:nvGrpSpPr>
        <p:grpSpPr>
          <a:xfrm>
            <a:off x="732367" y="8058445"/>
            <a:ext cx="2545055" cy="414460"/>
            <a:chOff x="5309404" y="1416769"/>
            <a:chExt cx="3001481" cy="175289"/>
          </a:xfrm>
        </p:grpSpPr>
        <p:sp>
          <p:nvSpPr>
            <p:cNvPr id="139" name="TextBox 138"/>
            <p:cNvSpPr txBox="1"/>
            <p:nvPr/>
          </p:nvSpPr>
          <p:spPr>
            <a:xfrm>
              <a:off x="5365373" y="1416769"/>
              <a:ext cx="2289383" cy="6508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lvl="0"/>
              <a:r>
                <a:rPr lang="ru-RU" sz="1000" b="1" dirty="0">
                  <a:latin typeface="Arial Narrow" panose="020B0606020202030204" pitchFamily="34" charset="0"/>
                  <a:cs typeface="Times New Roman" panose="02020603050405020304" pitchFamily="18" charset="0"/>
                </a:rPr>
                <a:t>Пищевая промышленность</a:t>
              </a:r>
              <a:endParaRPr lang="ru-RU" sz="1000" b="1" dirty="0">
                <a:latin typeface="Arial Narrow" panose="020B060602020203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5309404" y="1526974"/>
              <a:ext cx="3001481" cy="6508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180">
                <a:spcBef>
                  <a:spcPct val="20000"/>
                </a:spcBef>
                <a:defRPr/>
              </a:pPr>
              <a:r>
                <a:rPr lang="ru-RU" sz="1000" dirty="0" smtClean="0">
                  <a:latin typeface="Arial Narrow" panose="020B0606020202030204" pitchFamily="34" charset="0"/>
                </a:rPr>
                <a:t>Филиал ООО </a:t>
              </a:r>
              <a:r>
                <a:rPr lang="ru-RU" sz="1000" dirty="0">
                  <a:latin typeface="Arial Narrow" panose="020B0606020202030204" pitchFamily="34" charset="0"/>
                </a:rPr>
                <a:t>«ПК «Балтика» </a:t>
              </a:r>
              <a:r>
                <a:rPr lang="ru-RU" sz="1000" dirty="0" smtClean="0">
                  <a:latin typeface="Arial Narrow" panose="020B0606020202030204" pitchFamily="34" charset="0"/>
                </a:rPr>
                <a:t>«</a:t>
              </a:r>
              <a:r>
                <a:rPr lang="ru-RU" sz="1000" dirty="0">
                  <a:latin typeface="Arial Narrow" panose="020B0606020202030204" pitchFamily="34" charset="0"/>
                </a:rPr>
                <a:t>Пивзавод «</a:t>
              </a:r>
              <a:r>
                <a:rPr lang="ru-RU" sz="1000" dirty="0" err="1">
                  <a:latin typeface="Arial Narrow" panose="020B0606020202030204" pitchFamily="34" charset="0"/>
                </a:rPr>
                <a:t>Ярпиво</a:t>
              </a:r>
              <a:r>
                <a:rPr lang="ru-RU" sz="1000" dirty="0" smtClean="0">
                  <a:latin typeface="Arial Narrow" panose="020B0606020202030204" pitchFamily="34" charset="0"/>
                </a:rPr>
                <a:t>»</a:t>
              </a:r>
              <a:endParaRPr lang="ru-RU" sz="10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141" name="Oval 58"/>
          <p:cNvSpPr/>
          <p:nvPr/>
        </p:nvSpPr>
        <p:spPr>
          <a:xfrm>
            <a:off x="369142" y="8560902"/>
            <a:ext cx="265811" cy="2590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en-US" sz="10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42" name="Group 36"/>
          <p:cNvGrpSpPr/>
          <p:nvPr/>
        </p:nvGrpSpPr>
        <p:grpSpPr>
          <a:xfrm>
            <a:off x="732366" y="7367368"/>
            <a:ext cx="2392146" cy="563346"/>
            <a:chOff x="5983610" y="2457354"/>
            <a:chExt cx="2410129" cy="563346"/>
          </a:xfrm>
        </p:grpSpPr>
        <p:sp>
          <p:nvSpPr>
            <p:cNvPr id="143" name="TextBox 142"/>
            <p:cNvSpPr txBox="1"/>
            <p:nvPr/>
          </p:nvSpPr>
          <p:spPr>
            <a:xfrm>
              <a:off x="6050106" y="2457354"/>
              <a:ext cx="1852986" cy="15388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ru-RU" sz="1000" b="1" dirty="0" smtClean="0">
                  <a:latin typeface="Arial Narrow" panose="020B0606020202030204" pitchFamily="34" charset="0"/>
                </a:rPr>
                <a:t>Банковская </a:t>
              </a:r>
              <a:r>
                <a:rPr lang="ru-RU" sz="1000" b="1" dirty="0">
                  <a:latin typeface="Arial Narrow" panose="020B0606020202030204" pitchFamily="34" charset="0"/>
                </a:rPr>
                <a:t>сфера</a:t>
              </a: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5983610" y="2682146"/>
              <a:ext cx="2410129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180">
                <a:spcBef>
                  <a:spcPct val="20000"/>
                </a:spcBef>
                <a:defRPr/>
              </a:pPr>
              <a:r>
                <a:rPr lang="ru-RU" sz="1000" dirty="0">
                  <a:latin typeface="Arial Narrow" panose="020B0606020202030204" pitchFamily="34" charset="0"/>
                </a:rPr>
                <a:t>ПАО «Сбербанк России»</a:t>
              </a:r>
            </a:p>
            <a:p>
              <a:pPr defTabSz="914180">
                <a:spcBef>
                  <a:spcPct val="20000"/>
                </a:spcBef>
                <a:defRPr/>
              </a:pPr>
              <a:r>
                <a:rPr lang="ru-RU" sz="1000" dirty="0" smtClean="0">
                  <a:latin typeface="Arial Narrow" panose="020B0606020202030204" pitchFamily="34" charset="0"/>
                </a:rPr>
                <a:t>АО </a:t>
              </a:r>
              <a:r>
                <a:rPr lang="ru-RU" sz="1000" dirty="0">
                  <a:latin typeface="Arial Narrow" panose="020B0606020202030204" pitchFamily="34" charset="0"/>
                </a:rPr>
                <a:t>«Райффайзенбанк</a:t>
              </a:r>
              <a:r>
                <a:rPr lang="ru-RU" sz="1000" dirty="0" smtClean="0">
                  <a:latin typeface="Arial Narrow" panose="020B0606020202030204" pitchFamily="34" charset="0"/>
                </a:rPr>
                <a:t>» </a:t>
              </a:r>
              <a:endParaRPr lang="ru-RU" sz="10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145" name="Oval 62"/>
          <p:cNvSpPr/>
          <p:nvPr/>
        </p:nvSpPr>
        <p:spPr>
          <a:xfrm>
            <a:off x="369143" y="7998912"/>
            <a:ext cx="265811" cy="2590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en-US" sz="1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49" name="Oval 66"/>
          <p:cNvSpPr/>
          <p:nvPr/>
        </p:nvSpPr>
        <p:spPr>
          <a:xfrm>
            <a:off x="3386386" y="6201790"/>
            <a:ext cx="265811" cy="25909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en-US" sz="1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56" name="Freeform 135"/>
          <p:cNvSpPr>
            <a:spLocks noEditPoints="1"/>
          </p:cNvSpPr>
          <p:nvPr/>
        </p:nvSpPr>
        <p:spPr bwMode="auto">
          <a:xfrm>
            <a:off x="3465532" y="6272300"/>
            <a:ext cx="111408" cy="104717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17" tIns="45709" rIns="91417" bIns="45709" numCol="1" anchor="t" anchorCtr="0" compatLnSpc="1">
            <a:prstTxWarp prst="textNoShape">
              <a:avLst/>
            </a:prstTxWarp>
          </a:bodyPr>
          <a:lstStyle/>
          <a:p>
            <a:endParaRPr lang="en-US" sz="1000" dirty="0">
              <a:latin typeface="Arial Narrow" panose="020B0606020202030204" pitchFamily="34" charset="0"/>
            </a:endParaRPr>
          </a:p>
        </p:txBody>
      </p:sp>
      <p:sp>
        <p:nvSpPr>
          <p:cNvPr id="4110" name="Прямоугольник 4109"/>
          <p:cNvSpPr/>
          <p:nvPr/>
        </p:nvSpPr>
        <p:spPr>
          <a:xfrm>
            <a:off x="251023" y="5799266"/>
            <a:ext cx="2896417" cy="400110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000" b="1" u="sng" dirty="0">
                <a:latin typeface="Arial Narrow" panose="020B0606020202030204" pitchFamily="34" charset="0"/>
                <a:cs typeface="Times New Roman" panose="02020603050405020304" pitchFamily="18" charset="0"/>
              </a:rPr>
              <a:t>КРУПНЫЕ НАЛОГОПЛАТЕЛЬЩИКИ В ЯРОСЛАВСКОЙ ОБЛАСТИ </a:t>
            </a:r>
          </a:p>
        </p:txBody>
      </p:sp>
      <p:sp>
        <p:nvSpPr>
          <p:cNvPr id="82" name="Oval 30"/>
          <p:cNvSpPr/>
          <p:nvPr/>
        </p:nvSpPr>
        <p:spPr>
          <a:xfrm>
            <a:off x="354302" y="6874654"/>
            <a:ext cx="265811" cy="2590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en-US" sz="1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92" name="Freeform 35"/>
          <p:cNvSpPr>
            <a:spLocks noEditPoints="1"/>
          </p:cNvSpPr>
          <p:nvPr/>
        </p:nvSpPr>
        <p:spPr bwMode="auto">
          <a:xfrm>
            <a:off x="450970" y="8047240"/>
            <a:ext cx="112139" cy="145909"/>
          </a:xfrm>
          <a:custGeom>
            <a:avLst/>
            <a:gdLst/>
            <a:ahLst/>
            <a:cxnLst>
              <a:cxn ang="0">
                <a:pos x="37" y="23"/>
              </a:cxn>
              <a:cxn ang="0">
                <a:pos x="37" y="3"/>
              </a:cxn>
              <a:cxn ang="0">
                <a:pos x="40" y="3"/>
              </a:cxn>
              <a:cxn ang="0">
                <a:pos x="40" y="0"/>
              </a:cxn>
              <a:cxn ang="0">
                <a:pos x="17" y="0"/>
              </a:cxn>
              <a:cxn ang="0">
                <a:pos x="17" y="3"/>
              </a:cxn>
              <a:cxn ang="0">
                <a:pos x="20" y="3"/>
              </a:cxn>
              <a:cxn ang="0">
                <a:pos x="20" y="23"/>
              </a:cxn>
              <a:cxn ang="0">
                <a:pos x="0" y="60"/>
              </a:cxn>
              <a:cxn ang="0">
                <a:pos x="9" y="69"/>
              </a:cxn>
              <a:cxn ang="0">
                <a:pos x="49" y="69"/>
              </a:cxn>
              <a:cxn ang="0">
                <a:pos x="57" y="60"/>
              </a:cxn>
              <a:cxn ang="0">
                <a:pos x="37" y="23"/>
              </a:cxn>
              <a:cxn ang="0">
                <a:pos x="49" y="66"/>
              </a:cxn>
              <a:cxn ang="0">
                <a:pos x="9" y="66"/>
              </a:cxn>
              <a:cxn ang="0">
                <a:pos x="3" y="60"/>
              </a:cxn>
              <a:cxn ang="0">
                <a:pos x="22" y="24"/>
              </a:cxn>
              <a:cxn ang="0">
                <a:pos x="23" y="24"/>
              </a:cxn>
              <a:cxn ang="0">
                <a:pos x="23" y="3"/>
              </a:cxn>
              <a:cxn ang="0">
                <a:pos x="34" y="3"/>
              </a:cxn>
              <a:cxn ang="0">
                <a:pos x="34" y="24"/>
              </a:cxn>
              <a:cxn ang="0">
                <a:pos x="35" y="24"/>
              </a:cxn>
              <a:cxn ang="0">
                <a:pos x="54" y="60"/>
              </a:cxn>
              <a:cxn ang="0">
                <a:pos x="49" y="66"/>
              </a:cxn>
              <a:cxn ang="0">
                <a:pos x="20" y="55"/>
              </a:cxn>
              <a:cxn ang="0">
                <a:pos x="17" y="58"/>
              </a:cxn>
              <a:cxn ang="0">
                <a:pos x="14" y="55"/>
              </a:cxn>
              <a:cxn ang="0">
                <a:pos x="17" y="52"/>
              </a:cxn>
              <a:cxn ang="0">
                <a:pos x="20" y="55"/>
              </a:cxn>
              <a:cxn ang="0">
                <a:pos x="37" y="59"/>
              </a:cxn>
              <a:cxn ang="0">
                <a:pos x="33" y="63"/>
              </a:cxn>
              <a:cxn ang="0">
                <a:pos x="29" y="59"/>
              </a:cxn>
              <a:cxn ang="0">
                <a:pos x="33" y="55"/>
              </a:cxn>
              <a:cxn ang="0">
                <a:pos x="37" y="59"/>
              </a:cxn>
              <a:cxn ang="0">
                <a:pos x="30" y="54"/>
              </a:cxn>
              <a:cxn ang="0">
                <a:pos x="27" y="57"/>
              </a:cxn>
              <a:cxn ang="0">
                <a:pos x="23" y="54"/>
              </a:cxn>
              <a:cxn ang="0">
                <a:pos x="27" y="50"/>
              </a:cxn>
              <a:cxn ang="0">
                <a:pos x="30" y="54"/>
              </a:cxn>
              <a:cxn ang="0">
                <a:pos x="26" y="49"/>
              </a:cxn>
              <a:cxn ang="0">
                <a:pos x="21" y="44"/>
              </a:cxn>
              <a:cxn ang="0">
                <a:pos x="26" y="39"/>
              </a:cxn>
              <a:cxn ang="0">
                <a:pos x="31" y="44"/>
              </a:cxn>
              <a:cxn ang="0">
                <a:pos x="26" y="49"/>
              </a:cxn>
              <a:cxn ang="0">
                <a:pos x="34" y="44"/>
              </a:cxn>
              <a:cxn ang="0">
                <a:pos x="37" y="41"/>
              </a:cxn>
              <a:cxn ang="0">
                <a:pos x="40" y="44"/>
              </a:cxn>
              <a:cxn ang="0">
                <a:pos x="37" y="47"/>
              </a:cxn>
              <a:cxn ang="0">
                <a:pos x="34" y="44"/>
              </a:cxn>
              <a:cxn ang="0">
                <a:pos x="37" y="51"/>
              </a:cxn>
              <a:cxn ang="0">
                <a:pos x="35" y="53"/>
              </a:cxn>
              <a:cxn ang="0">
                <a:pos x="33" y="51"/>
              </a:cxn>
              <a:cxn ang="0">
                <a:pos x="35" y="49"/>
              </a:cxn>
              <a:cxn ang="0">
                <a:pos x="37" y="51"/>
              </a:cxn>
              <a:cxn ang="0">
                <a:pos x="37" y="51"/>
              </a:cxn>
              <a:cxn ang="0">
                <a:pos x="37" y="51"/>
              </a:cxn>
            </a:cxnLst>
            <a:rect l="0" t="0" r="r" b="b"/>
            <a:pathLst>
              <a:path w="57" h="69">
                <a:moveTo>
                  <a:pt x="37" y="23"/>
                </a:moveTo>
                <a:cubicBezTo>
                  <a:pt x="37" y="3"/>
                  <a:pt x="37" y="3"/>
                  <a:pt x="37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0"/>
                  <a:pt x="40" y="0"/>
                  <a:pt x="4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3"/>
                  <a:pt x="17" y="3"/>
                  <a:pt x="17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0" y="51"/>
                  <a:pt x="0" y="60"/>
                </a:cubicBezTo>
                <a:cubicBezTo>
                  <a:pt x="0" y="69"/>
                  <a:pt x="9" y="69"/>
                  <a:pt x="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9"/>
                  <a:pt x="57" y="69"/>
                  <a:pt x="57" y="60"/>
                </a:cubicBezTo>
                <a:cubicBezTo>
                  <a:pt x="57" y="51"/>
                  <a:pt x="37" y="23"/>
                  <a:pt x="37" y="23"/>
                </a:cubicBezTo>
                <a:close/>
                <a:moveTo>
                  <a:pt x="49" y="66"/>
                </a:moveTo>
                <a:cubicBezTo>
                  <a:pt x="9" y="66"/>
                  <a:pt x="9" y="66"/>
                  <a:pt x="9" y="66"/>
                </a:cubicBezTo>
                <a:cubicBezTo>
                  <a:pt x="8" y="66"/>
                  <a:pt x="3" y="65"/>
                  <a:pt x="3" y="60"/>
                </a:cubicBezTo>
                <a:cubicBezTo>
                  <a:pt x="3" y="54"/>
                  <a:pt x="15" y="35"/>
                  <a:pt x="22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3"/>
                  <a:pt x="23" y="3"/>
                  <a:pt x="2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24"/>
                  <a:pt x="34" y="24"/>
                  <a:pt x="34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42" y="35"/>
                  <a:pt x="54" y="54"/>
                  <a:pt x="54" y="60"/>
                </a:cubicBezTo>
                <a:cubicBezTo>
                  <a:pt x="54" y="65"/>
                  <a:pt x="50" y="66"/>
                  <a:pt x="49" y="66"/>
                </a:cubicBezTo>
                <a:close/>
                <a:moveTo>
                  <a:pt x="20" y="55"/>
                </a:moveTo>
                <a:cubicBezTo>
                  <a:pt x="20" y="56"/>
                  <a:pt x="19" y="58"/>
                  <a:pt x="17" y="58"/>
                </a:cubicBezTo>
                <a:cubicBezTo>
                  <a:pt x="16" y="58"/>
                  <a:pt x="14" y="56"/>
                  <a:pt x="14" y="55"/>
                </a:cubicBezTo>
                <a:cubicBezTo>
                  <a:pt x="14" y="53"/>
                  <a:pt x="16" y="52"/>
                  <a:pt x="17" y="52"/>
                </a:cubicBezTo>
                <a:cubicBezTo>
                  <a:pt x="19" y="52"/>
                  <a:pt x="20" y="53"/>
                  <a:pt x="20" y="55"/>
                </a:cubicBezTo>
                <a:close/>
                <a:moveTo>
                  <a:pt x="37" y="59"/>
                </a:moveTo>
                <a:cubicBezTo>
                  <a:pt x="37" y="61"/>
                  <a:pt x="35" y="63"/>
                  <a:pt x="33" y="63"/>
                </a:cubicBezTo>
                <a:cubicBezTo>
                  <a:pt x="31" y="63"/>
                  <a:pt x="29" y="61"/>
                  <a:pt x="29" y="59"/>
                </a:cubicBezTo>
                <a:cubicBezTo>
                  <a:pt x="29" y="57"/>
                  <a:pt x="31" y="55"/>
                  <a:pt x="33" y="55"/>
                </a:cubicBezTo>
                <a:cubicBezTo>
                  <a:pt x="35" y="55"/>
                  <a:pt x="37" y="57"/>
                  <a:pt x="37" y="59"/>
                </a:cubicBezTo>
                <a:close/>
                <a:moveTo>
                  <a:pt x="30" y="54"/>
                </a:moveTo>
                <a:cubicBezTo>
                  <a:pt x="30" y="56"/>
                  <a:pt x="29" y="57"/>
                  <a:pt x="27" y="57"/>
                </a:cubicBezTo>
                <a:cubicBezTo>
                  <a:pt x="25" y="57"/>
                  <a:pt x="23" y="56"/>
                  <a:pt x="23" y="54"/>
                </a:cubicBezTo>
                <a:cubicBezTo>
                  <a:pt x="23" y="52"/>
                  <a:pt x="25" y="50"/>
                  <a:pt x="27" y="50"/>
                </a:cubicBezTo>
                <a:cubicBezTo>
                  <a:pt x="29" y="50"/>
                  <a:pt x="30" y="52"/>
                  <a:pt x="30" y="54"/>
                </a:cubicBezTo>
                <a:close/>
                <a:moveTo>
                  <a:pt x="26" y="49"/>
                </a:moveTo>
                <a:cubicBezTo>
                  <a:pt x="23" y="49"/>
                  <a:pt x="21" y="47"/>
                  <a:pt x="21" y="44"/>
                </a:cubicBezTo>
                <a:cubicBezTo>
                  <a:pt x="21" y="41"/>
                  <a:pt x="23" y="39"/>
                  <a:pt x="26" y="39"/>
                </a:cubicBezTo>
                <a:cubicBezTo>
                  <a:pt x="29" y="39"/>
                  <a:pt x="31" y="41"/>
                  <a:pt x="31" y="44"/>
                </a:cubicBezTo>
                <a:cubicBezTo>
                  <a:pt x="31" y="47"/>
                  <a:pt x="29" y="49"/>
                  <a:pt x="26" y="49"/>
                </a:cubicBezTo>
                <a:close/>
                <a:moveTo>
                  <a:pt x="34" y="44"/>
                </a:moveTo>
                <a:cubicBezTo>
                  <a:pt x="34" y="43"/>
                  <a:pt x="35" y="41"/>
                  <a:pt x="37" y="41"/>
                </a:cubicBezTo>
                <a:cubicBezTo>
                  <a:pt x="38" y="41"/>
                  <a:pt x="40" y="43"/>
                  <a:pt x="40" y="44"/>
                </a:cubicBezTo>
                <a:cubicBezTo>
                  <a:pt x="40" y="46"/>
                  <a:pt x="38" y="47"/>
                  <a:pt x="37" y="47"/>
                </a:cubicBezTo>
                <a:cubicBezTo>
                  <a:pt x="35" y="47"/>
                  <a:pt x="34" y="46"/>
                  <a:pt x="34" y="44"/>
                </a:cubicBezTo>
                <a:close/>
                <a:moveTo>
                  <a:pt x="37" y="51"/>
                </a:moveTo>
                <a:cubicBezTo>
                  <a:pt x="37" y="52"/>
                  <a:pt x="36" y="53"/>
                  <a:pt x="35" y="53"/>
                </a:cubicBezTo>
                <a:cubicBezTo>
                  <a:pt x="34" y="53"/>
                  <a:pt x="33" y="52"/>
                  <a:pt x="33" y="51"/>
                </a:cubicBezTo>
                <a:cubicBezTo>
                  <a:pt x="33" y="50"/>
                  <a:pt x="34" y="49"/>
                  <a:pt x="35" y="49"/>
                </a:cubicBezTo>
                <a:cubicBezTo>
                  <a:pt x="36" y="49"/>
                  <a:pt x="37" y="50"/>
                  <a:pt x="37" y="51"/>
                </a:cubicBezTo>
                <a:close/>
                <a:moveTo>
                  <a:pt x="37" y="51"/>
                </a:moveTo>
                <a:cubicBezTo>
                  <a:pt x="37" y="51"/>
                  <a:pt x="37" y="51"/>
                  <a:pt x="37" y="51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17" tIns="45709" rIns="91417" bIns="45709" numCol="1" anchor="t" anchorCtr="0" compatLnSpc="1">
            <a:prstTxWarp prst="textNoShape">
              <a:avLst/>
            </a:prstTxWarp>
          </a:bodyPr>
          <a:lstStyle/>
          <a:p>
            <a:endParaRPr lang="en-US" b="1" dirty="0"/>
          </a:p>
        </p:txBody>
      </p:sp>
      <p:grpSp>
        <p:nvGrpSpPr>
          <p:cNvPr id="98" name="Group 45"/>
          <p:cNvGrpSpPr/>
          <p:nvPr/>
        </p:nvGrpSpPr>
        <p:grpSpPr>
          <a:xfrm>
            <a:off x="438499" y="6253904"/>
            <a:ext cx="4154314" cy="156346"/>
            <a:chOff x="-12453878" y="3948114"/>
            <a:chExt cx="15779691" cy="657225"/>
          </a:xfrm>
          <a:solidFill>
            <a:schemeClr val="bg1"/>
          </a:solidFill>
        </p:grpSpPr>
        <p:sp>
          <p:nvSpPr>
            <p:cNvPr id="99" name="Freeform 90"/>
            <p:cNvSpPr>
              <a:spLocks/>
            </p:cNvSpPr>
            <p:nvPr/>
          </p:nvSpPr>
          <p:spPr bwMode="auto">
            <a:xfrm>
              <a:off x="-12453878" y="4032919"/>
              <a:ext cx="520702" cy="479427"/>
            </a:xfrm>
            <a:custGeom>
              <a:avLst/>
              <a:gdLst/>
              <a:ahLst/>
              <a:cxnLst>
                <a:cxn ang="0">
                  <a:pos x="309" y="281"/>
                </a:cxn>
                <a:cxn ang="0">
                  <a:pos x="309" y="125"/>
                </a:cxn>
                <a:cxn ang="0">
                  <a:pos x="172" y="125"/>
                </a:cxn>
                <a:cxn ang="0">
                  <a:pos x="172" y="22"/>
                </a:cxn>
                <a:cxn ang="0">
                  <a:pos x="117" y="22"/>
                </a:cxn>
                <a:cxn ang="0">
                  <a:pos x="117" y="125"/>
                </a:cxn>
                <a:cxn ang="0">
                  <a:pos x="87" y="125"/>
                </a:cxn>
                <a:cxn ang="0">
                  <a:pos x="87" y="0"/>
                </a:cxn>
                <a:cxn ang="0">
                  <a:pos x="32" y="0"/>
                </a:cxn>
                <a:cxn ang="0">
                  <a:pos x="32" y="125"/>
                </a:cxn>
                <a:cxn ang="0">
                  <a:pos x="21" y="125"/>
                </a:cxn>
                <a:cxn ang="0">
                  <a:pos x="21" y="281"/>
                </a:cxn>
                <a:cxn ang="0">
                  <a:pos x="0" y="281"/>
                </a:cxn>
                <a:cxn ang="0">
                  <a:pos x="0" y="302"/>
                </a:cxn>
                <a:cxn ang="0">
                  <a:pos x="328" y="302"/>
                </a:cxn>
                <a:cxn ang="0">
                  <a:pos x="328" y="281"/>
                </a:cxn>
                <a:cxn ang="0">
                  <a:pos x="309" y="281"/>
                </a:cxn>
              </a:cxnLst>
              <a:rect l="0" t="0" r="r" b="b"/>
              <a:pathLst>
                <a:path w="328" h="302">
                  <a:moveTo>
                    <a:pt x="309" y="281"/>
                  </a:moveTo>
                  <a:lnTo>
                    <a:pt x="309" y="125"/>
                  </a:lnTo>
                  <a:lnTo>
                    <a:pt x="172" y="125"/>
                  </a:lnTo>
                  <a:lnTo>
                    <a:pt x="172" y="22"/>
                  </a:lnTo>
                  <a:lnTo>
                    <a:pt x="117" y="22"/>
                  </a:lnTo>
                  <a:lnTo>
                    <a:pt x="117" y="125"/>
                  </a:lnTo>
                  <a:lnTo>
                    <a:pt x="87" y="125"/>
                  </a:lnTo>
                  <a:lnTo>
                    <a:pt x="87" y="0"/>
                  </a:lnTo>
                  <a:lnTo>
                    <a:pt x="32" y="0"/>
                  </a:lnTo>
                  <a:lnTo>
                    <a:pt x="32" y="125"/>
                  </a:lnTo>
                  <a:lnTo>
                    <a:pt x="21" y="125"/>
                  </a:lnTo>
                  <a:lnTo>
                    <a:pt x="21" y="281"/>
                  </a:lnTo>
                  <a:lnTo>
                    <a:pt x="0" y="281"/>
                  </a:lnTo>
                  <a:lnTo>
                    <a:pt x="0" y="302"/>
                  </a:lnTo>
                  <a:lnTo>
                    <a:pt x="328" y="302"/>
                  </a:lnTo>
                  <a:lnTo>
                    <a:pt x="328" y="281"/>
                  </a:lnTo>
                  <a:lnTo>
                    <a:pt x="309" y="2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Rectangle 91"/>
            <p:cNvSpPr>
              <a:spLocks noChangeArrowheads="1"/>
            </p:cNvSpPr>
            <p:nvPr/>
          </p:nvSpPr>
          <p:spPr bwMode="auto">
            <a:xfrm>
              <a:off x="2752725" y="4435476"/>
              <a:ext cx="587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Rectangle 92"/>
            <p:cNvSpPr>
              <a:spLocks noChangeArrowheads="1"/>
            </p:cNvSpPr>
            <p:nvPr/>
          </p:nvSpPr>
          <p:spPr bwMode="auto">
            <a:xfrm>
              <a:off x="2865438" y="4435476"/>
              <a:ext cx="603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Rectangle 93"/>
            <p:cNvSpPr>
              <a:spLocks noChangeArrowheads="1"/>
            </p:cNvSpPr>
            <p:nvPr/>
          </p:nvSpPr>
          <p:spPr bwMode="auto">
            <a:xfrm>
              <a:off x="2978150" y="4435476"/>
              <a:ext cx="603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Rectangle 94"/>
            <p:cNvSpPr>
              <a:spLocks noChangeArrowheads="1"/>
            </p:cNvSpPr>
            <p:nvPr/>
          </p:nvSpPr>
          <p:spPr bwMode="auto">
            <a:xfrm>
              <a:off x="3090863" y="4435476"/>
              <a:ext cx="587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Rectangle 95"/>
            <p:cNvSpPr>
              <a:spLocks noChangeArrowheads="1"/>
            </p:cNvSpPr>
            <p:nvPr/>
          </p:nvSpPr>
          <p:spPr bwMode="auto">
            <a:xfrm>
              <a:off x="2752725" y="4545014"/>
              <a:ext cx="587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7" name="Rectangle 96"/>
            <p:cNvSpPr>
              <a:spLocks noChangeArrowheads="1"/>
            </p:cNvSpPr>
            <p:nvPr/>
          </p:nvSpPr>
          <p:spPr bwMode="auto">
            <a:xfrm>
              <a:off x="2865438" y="4545014"/>
              <a:ext cx="603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8" name="Rectangle 97"/>
            <p:cNvSpPr>
              <a:spLocks noChangeArrowheads="1"/>
            </p:cNvSpPr>
            <p:nvPr/>
          </p:nvSpPr>
          <p:spPr bwMode="auto">
            <a:xfrm>
              <a:off x="2978150" y="4545014"/>
              <a:ext cx="603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9" name="Rectangle 98"/>
            <p:cNvSpPr>
              <a:spLocks noChangeArrowheads="1"/>
            </p:cNvSpPr>
            <p:nvPr/>
          </p:nvSpPr>
          <p:spPr bwMode="auto">
            <a:xfrm>
              <a:off x="3090863" y="4545014"/>
              <a:ext cx="587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5" name="Freeform 99"/>
            <p:cNvSpPr>
              <a:spLocks/>
            </p:cNvSpPr>
            <p:nvPr/>
          </p:nvSpPr>
          <p:spPr bwMode="auto">
            <a:xfrm>
              <a:off x="2838450" y="3976689"/>
              <a:ext cx="487363" cy="223838"/>
            </a:xfrm>
            <a:custGeom>
              <a:avLst/>
              <a:gdLst/>
              <a:ahLst/>
              <a:cxnLst>
                <a:cxn ang="0">
                  <a:pos x="6" y="109"/>
                </a:cxn>
                <a:cxn ang="0">
                  <a:pos x="27" y="86"/>
                </a:cxn>
                <a:cxn ang="0">
                  <a:pos x="47" y="72"/>
                </a:cxn>
                <a:cxn ang="0">
                  <a:pos x="52" y="62"/>
                </a:cxn>
                <a:cxn ang="0">
                  <a:pos x="68" y="61"/>
                </a:cxn>
                <a:cxn ang="0">
                  <a:pos x="74" y="27"/>
                </a:cxn>
                <a:cxn ang="0">
                  <a:pos x="99" y="11"/>
                </a:cxn>
                <a:cxn ang="0">
                  <a:pos x="117" y="15"/>
                </a:cxn>
                <a:cxn ang="0">
                  <a:pos x="143" y="1"/>
                </a:cxn>
                <a:cxn ang="0">
                  <a:pos x="171" y="18"/>
                </a:cxn>
                <a:cxn ang="0">
                  <a:pos x="218" y="30"/>
                </a:cxn>
                <a:cxn ang="0">
                  <a:pos x="258" y="34"/>
                </a:cxn>
                <a:cxn ang="0">
                  <a:pos x="274" y="48"/>
                </a:cxn>
                <a:cxn ang="0">
                  <a:pos x="272" y="67"/>
                </a:cxn>
                <a:cxn ang="0">
                  <a:pos x="287" y="113"/>
                </a:cxn>
                <a:cxn ang="0">
                  <a:pos x="275" y="124"/>
                </a:cxn>
                <a:cxn ang="0">
                  <a:pos x="228" y="111"/>
                </a:cxn>
                <a:cxn ang="0">
                  <a:pos x="215" y="130"/>
                </a:cxn>
                <a:cxn ang="0">
                  <a:pos x="194" y="120"/>
                </a:cxn>
                <a:cxn ang="0">
                  <a:pos x="153" y="103"/>
                </a:cxn>
                <a:cxn ang="0">
                  <a:pos x="139" y="124"/>
                </a:cxn>
                <a:cxn ang="0">
                  <a:pos x="118" y="117"/>
                </a:cxn>
                <a:cxn ang="0">
                  <a:pos x="109" y="124"/>
                </a:cxn>
                <a:cxn ang="0">
                  <a:pos x="83" y="134"/>
                </a:cxn>
                <a:cxn ang="0">
                  <a:pos x="72" y="125"/>
                </a:cxn>
                <a:cxn ang="0">
                  <a:pos x="92" y="123"/>
                </a:cxn>
                <a:cxn ang="0">
                  <a:pos x="107" y="121"/>
                </a:cxn>
                <a:cxn ang="0">
                  <a:pos x="116" y="108"/>
                </a:cxn>
                <a:cxn ang="0">
                  <a:pos x="135" y="119"/>
                </a:cxn>
                <a:cxn ang="0">
                  <a:pos x="157" y="98"/>
                </a:cxn>
                <a:cxn ang="0">
                  <a:pos x="172" y="116"/>
                </a:cxn>
                <a:cxn ang="0">
                  <a:pos x="196" y="114"/>
                </a:cxn>
                <a:cxn ang="0">
                  <a:pos x="223" y="117"/>
                </a:cxn>
                <a:cxn ang="0">
                  <a:pos x="254" y="119"/>
                </a:cxn>
                <a:cxn ang="0">
                  <a:pos x="278" y="112"/>
                </a:cxn>
                <a:cxn ang="0">
                  <a:pos x="283" y="92"/>
                </a:cxn>
                <a:cxn ang="0">
                  <a:pos x="267" y="68"/>
                </a:cxn>
                <a:cxn ang="0">
                  <a:pos x="267" y="46"/>
                </a:cxn>
                <a:cxn ang="0">
                  <a:pos x="237" y="35"/>
                </a:cxn>
                <a:cxn ang="0">
                  <a:pos x="216" y="38"/>
                </a:cxn>
                <a:cxn ang="0">
                  <a:pos x="172" y="20"/>
                </a:cxn>
                <a:cxn ang="0">
                  <a:pos x="168" y="11"/>
                </a:cxn>
                <a:cxn ang="0">
                  <a:pos x="118" y="26"/>
                </a:cxn>
                <a:cxn ang="0">
                  <a:pos x="107" y="20"/>
                </a:cxn>
                <a:cxn ang="0">
                  <a:pos x="80" y="30"/>
                </a:cxn>
                <a:cxn ang="0">
                  <a:pos x="69" y="65"/>
                </a:cxn>
                <a:cxn ang="0">
                  <a:pos x="59" y="64"/>
                </a:cxn>
                <a:cxn ang="0">
                  <a:pos x="53" y="77"/>
                </a:cxn>
                <a:cxn ang="0">
                  <a:pos x="38" y="79"/>
                </a:cxn>
                <a:cxn ang="0">
                  <a:pos x="25" y="115"/>
                </a:cxn>
                <a:cxn ang="0">
                  <a:pos x="2" y="118"/>
                </a:cxn>
              </a:cxnLst>
              <a:rect l="0" t="0" r="r" b="b"/>
              <a:pathLst>
                <a:path w="292" h="134">
                  <a:moveTo>
                    <a:pt x="2" y="127"/>
                  </a:moveTo>
                  <a:cubicBezTo>
                    <a:pt x="1" y="125"/>
                    <a:pt x="0" y="121"/>
                    <a:pt x="0" y="118"/>
                  </a:cubicBezTo>
                  <a:cubicBezTo>
                    <a:pt x="0" y="116"/>
                    <a:pt x="1" y="114"/>
                    <a:pt x="2" y="113"/>
                  </a:cubicBezTo>
                  <a:cubicBezTo>
                    <a:pt x="3" y="111"/>
                    <a:pt x="4" y="110"/>
                    <a:pt x="6" y="109"/>
                  </a:cubicBezTo>
                  <a:cubicBezTo>
                    <a:pt x="9" y="108"/>
                    <a:pt x="13" y="108"/>
                    <a:pt x="16" y="108"/>
                  </a:cubicBezTo>
                  <a:cubicBezTo>
                    <a:pt x="20" y="109"/>
                    <a:pt x="23" y="110"/>
                    <a:pt x="26" y="112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04"/>
                    <a:pt x="24" y="95"/>
                    <a:pt x="27" y="86"/>
                  </a:cubicBezTo>
                  <a:cubicBezTo>
                    <a:pt x="29" y="82"/>
                    <a:pt x="31" y="77"/>
                    <a:pt x="35" y="74"/>
                  </a:cubicBezTo>
                  <a:cubicBezTo>
                    <a:pt x="37" y="73"/>
                    <a:pt x="38" y="73"/>
                    <a:pt x="39" y="72"/>
                  </a:cubicBezTo>
                  <a:cubicBezTo>
                    <a:pt x="41" y="72"/>
                    <a:pt x="42" y="72"/>
                    <a:pt x="43" y="72"/>
                  </a:cubicBezTo>
                  <a:cubicBezTo>
                    <a:pt x="45" y="72"/>
                    <a:pt x="46" y="72"/>
                    <a:pt x="47" y="72"/>
                  </a:cubicBezTo>
                  <a:cubicBezTo>
                    <a:pt x="49" y="73"/>
                    <a:pt x="50" y="73"/>
                    <a:pt x="51" y="74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7" y="73"/>
                    <a:pt x="48" y="71"/>
                    <a:pt x="49" y="69"/>
                  </a:cubicBezTo>
                  <a:cubicBezTo>
                    <a:pt x="49" y="67"/>
                    <a:pt x="50" y="65"/>
                    <a:pt x="52" y="62"/>
                  </a:cubicBezTo>
                  <a:cubicBezTo>
                    <a:pt x="53" y="61"/>
                    <a:pt x="53" y="60"/>
                    <a:pt x="55" y="59"/>
                  </a:cubicBezTo>
                  <a:cubicBezTo>
                    <a:pt x="56" y="58"/>
                    <a:pt x="58" y="57"/>
                    <a:pt x="60" y="57"/>
                  </a:cubicBezTo>
                  <a:cubicBezTo>
                    <a:pt x="62" y="58"/>
                    <a:pt x="63" y="58"/>
                    <a:pt x="65" y="59"/>
                  </a:cubicBezTo>
                  <a:cubicBezTo>
                    <a:pt x="66" y="60"/>
                    <a:pt x="67" y="61"/>
                    <a:pt x="68" y="61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4" y="56"/>
                    <a:pt x="65" y="49"/>
                    <a:pt x="67" y="42"/>
                  </a:cubicBezTo>
                  <a:cubicBezTo>
                    <a:pt x="68" y="38"/>
                    <a:pt x="70" y="35"/>
                    <a:pt x="71" y="31"/>
                  </a:cubicBezTo>
                  <a:cubicBezTo>
                    <a:pt x="72" y="30"/>
                    <a:pt x="73" y="28"/>
                    <a:pt x="74" y="27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23"/>
                    <a:pt x="77" y="23"/>
                    <a:pt x="78" y="22"/>
                  </a:cubicBezTo>
                  <a:cubicBezTo>
                    <a:pt x="80" y="19"/>
                    <a:pt x="83" y="16"/>
                    <a:pt x="87" y="14"/>
                  </a:cubicBezTo>
                  <a:cubicBezTo>
                    <a:pt x="90" y="12"/>
                    <a:pt x="94" y="11"/>
                    <a:pt x="99" y="11"/>
                  </a:cubicBezTo>
                  <a:cubicBezTo>
                    <a:pt x="103" y="11"/>
                    <a:pt x="107" y="12"/>
                    <a:pt x="111" y="15"/>
                  </a:cubicBezTo>
                  <a:cubicBezTo>
                    <a:pt x="114" y="17"/>
                    <a:pt x="116" y="21"/>
                    <a:pt x="118" y="24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4" y="21"/>
                    <a:pt x="115" y="18"/>
                    <a:pt x="117" y="15"/>
                  </a:cubicBezTo>
                  <a:cubicBezTo>
                    <a:pt x="119" y="12"/>
                    <a:pt x="121" y="10"/>
                    <a:pt x="124" y="8"/>
                  </a:cubicBezTo>
                  <a:cubicBezTo>
                    <a:pt x="125" y="6"/>
                    <a:pt x="126" y="5"/>
                    <a:pt x="128" y="5"/>
                  </a:cubicBezTo>
                  <a:cubicBezTo>
                    <a:pt x="130" y="4"/>
                    <a:pt x="131" y="3"/>
                    <a:pt x="133" y="3"/>
                  </a:cubicBezTo>
                  <a:cubicBezTo>
                    <a:pt x="136" y="2"/>
                    <a:pt x="139" y="1"/>
                    <a:pt x="143" y="1"/>
                  </a:cubicBezTo>
                  <a:cubicBezTo>
                    <a:pt x="149" y="0"/>
                    <a:pt x="156" y="1"/>
                    <a:pt x="162" y="3"/>
                  </a:cubicBezTo>
                  <a:cubicBezTo>
                    <a:pt x="165" y="4"/>
                    <a:pt x="168" y="6"/>
                    <a:pt x="170" y="9"/>
                  </a:cubicBezTo>
                  <a:cubicBezTo>
                    <a:pt x="172" y="12"/>
                    <a:pt x="173" y="16"/>
                    <a:pt x="173" y="19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75" y="15"/>
                    <a:pt x="180" y="13"/>
                    <a:pt x="185" y="12"/>
                  </a:cubicBezTo>
                  <a:cubicBezTo>
                    <a:pt x="191" y="11"/>
                    <a:pt x="196" y="11"/>
                    <a:pt x="201" y="13"/>
                  </a:cubicBezTo>
                  <a:cubicBezTo>
                    <a:pt x="207" y="15"/>
                    <a:pt x="211" y="18"/>
                    <a:pt x="215" y="22"/>
                  </a:cubicBezTo>
                  <a:cubicBezTo>
                    <a:pt x="216" y="24"/>
                    <a:pt x="217" y="27"/>
                    <a:pt x="218" y="30"/>
                  </a:cubicBezTo>
                  <a:cubicBezTo>
                    <a:pt x="219" y="32"/>
                    <a:pt x="219" y="35"/>
                    <a:pt x="219" y="38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23" y="33"/>
                    <a:pt x="230" y="32"/>
                    <a:pt x="237" y="31"/>
                  </a:cubicBezTo>
                  <a:cubicBezTo>
                    <a:pt x="244" y="31"/>
                    <a:pt x="251" y="32"/>
                    <a:pt x="258" y="34"/>
                  </a:cubicBezTo>
                  <a:cubicBezTo>
                    <a:pt x="260" y="35"/>
                    <a:pt x="261" y="35"/>
                    <a:pt x="263" y="36"/>
                  </a:cubicBezTo>
                  <a:cubicBezTo>
                    <a:pt x="265" y="37"/>
                    <a:pt x="266" y="38"/>
                    <a:pt x="268" y="39"/>
                  </a:cubicBezTo>
                  <a:cubicBezTo>
                    <a:pt x="269" y="40"/>
                    <a:pt x="270" y="42"/>
                    <a:pt x="272" y="43"/>
                  </a:cubicBezTo>
                  <a:cubicBezTo>
                    <a:pt x="273" y="45"/>
                    <a:pt x="274" y="47"/>
                    <a:pt x="274" y="48"/>
                  </a:cubicBezTo>
                  <a:cubicBezTo>
                    <a:pt x="276" y="52"/>
                    <a:pt x="276" y="56"/>
                    <a:pt x="276" y="60"/>
                  </a:cubicBezTo>
                  <a:cubicBezTo>
                    <a:pt x="275" y="62"/>
                    <a:pt x="275" y="63"/>
                    <a:pt x="275" y="65"/>
                  </a:cubicBezTo>
                  <a:cubicBezTo>
                    <a:pt x="274" y="67"/>
                    <a:pt x="273" y="69"/>
                    <a:pt x="273" y="70"/>
                  </a:cubicBezTo>
                  <a:cubicBezTo>
                    <a:pt x="272" y="67"/>
                    <a:pt x="272" y="67"/>
                    <a:pt x="272" y="67"/>
                  </a:cubicBezTo>
                  <a:cubicBezTo>
                    <a:pt x="276" y="70"/>
                    <a:pt x="279" y="73"/>
                    <a:pt x="282" y="77"/>
                  </a:cubicBezTo>
                  <a:cubicBezTo>
                    <a:pt x="285" y="81"/>
                    <a:pt x="288" y="85"/>
                    <a:pt x="290" y="90"/>
                  </a:cubicBezTo>
                  <a:cubicBezTo>
                    <a:pt x="292" y="95"/>
                    <a:pt x="292" y="101"/>
                    <a:pt x="290" y="106"/>
                  </a:cubicBezTo>
                  <a:cubicBezTo>
                    <a:pt x="290" y="109"/>
                    <a:pt x="288" y="111"/>
                    <a:pt x="287" y="113"/>
                  </a:cubicBezTo>
                  <a:cubicBezTo>
                    <a:pt x="286" y="114"/>
                    <a:pt x="285" y="115"/>
                    <a:pt x="284" y="116"/>
                  </a:cubicBezTo>
                  <a:cubicBezTo>
                    <a:pt x="284" y="117"/>
                    <a:pt x="283" y="117"/>
                    <a:pt x="283" y="118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80" y="121"/>
                    <a:pt x="278" y="122"/>
                    <a:pt x="275" y="124"/>
                  </a:cubicBezTo>
                  <a:cubicBezTo>
                    <a:pt x="273" y="125"/>
                    <a:pt x="271" y="126"/>
                    <a:pt x="268" y="127"/>
                  </a:cubicBezTo>
                  <a:cubicBezTo>
                    <a:pt x="263" y="128"/>
                    <a:pt x="258" y="129"/>
                    <a:pt x="252" y="127"/>
                  </a:cubicBezTo>
                  <a:cubicBezTo>
                    <a:pt x="247" y="126"/>
                    <a:pt x="242" y="124"/>
                    <a:pt x="238" y="121"/>
                  </a:cubicBezTo>
                  <a:cubicBezTo>
                    <a:pt x="234" y="118"/>
                    <a:pt x="231" y="114"/>
                    <a:pt x="228" y="111"/>
                  </a:cubicBezTo>
                  <a:cubicBezTo>
                    <a:pt x="235" y="108"/>
                    <a:pt x="235" y="108"/>
                    <a:pt x="235" y="108"/>
                  </a:cubicBezTo>
                  <a:cubicBezTo>
                    <a:pt x="235" y="111"/>
                    <a:pt x="234" y="113"/>
                    <a:pt x="233" y="116"/>
                  </a:cubicBezTo>
                  <a:cubicBezTo>
                    <a:pt x="232" y="118"/>
                    <a:pt x="231" y="121"/>
                    <a:pt x="229" y="123"/>
                  </a:cubicBezTo>
                  <a:cubicBezTo>
                    <a:pt x="225" y="127"/>
                    <a:pt x="220" y="129"/>
                    <a:pt x="215" y="130"/>
                  </a:cubicBezTo>
                  <a:cubicBezTo>
                    <a:pt x="210" y="131"/>
                    <a:pt x="205" y="131"/>
                    <a:pt x="200" y="129"/>
                  </a:cubicBezTo>
                  <a:cubicBezTo>
                    <a:pt x="198" y="128"/>
                    <a:pt x="195" y="126"/>
                    <a:pt x="193" y="124"/>
                  </a:cubicBezTo>
                  <a:cubicBezTo>
                    <a:pt x="191" y="123"/>
                    <a:pt x="190" y="121"/>
                    <a:pt x="189" y="118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1" y="122"/>
                    <a:pt x="187" y="124"/>
                    <a:pt x="182" y="125"/>
                  </a:cubicBezTo>
                  <a:cubicBezTo>
                    <a:pt x="178" y="126"/>
                    <a:pt x="173" y="125"/>
                    <a:pt x="169" y="123"/>
                  </a:cubicBezTo>
                  <a:cubicBezTo>
                    <a:pt x="164" y="121"/>
                    <a:pt x="161" y="117"/>
                    <a:pt x="159" y="114"/>
                  </a:cubicBezTo>
                  <a:cubicBezTo>
                    <a:pt x="157" y="110"/>
                    <a:pt x="155" y="107"/>
                    <a:pt x="153" y="103"/>
                  </a:cubicBezTo>
                  <a:cubicBezTo>
                    <a:pt x="160" y="102"/>
                    <a:pt x="160" y="102"/>
                    <a:pt x="160" y="102"/>
                  </a:cubicBezTo>
                  <a:cubicBezTo>
                    <a:pt x="159" y="107"/>
                    <a:pt x="157" y="113"/>
                    <a:pt x="154" y="117"/>
                  </a:cubicBezTo>
                  <a:cubicBezTo>
                    <a:pt x="152" y="119"/>
                    <a:pt x="149" y="121"/>
                    <a:pt x="147" y="122"/>
                  </a:cubicBezTo>
                  <a:cubicBezTo>
                    <a:pt x="145" y="123"/>
                    <a:pt x="142" y="124"/>
                    <a:pt x="139" y="124"/>
                  </a:cubicBezTo>
                  <a:cubicBezTo>
                    <a:pt x="138" y="125"/>
                    <a:pt x="137" y="125"/>
                    <a:pt x="136" y="125"/>
                  </a:cubicBezTo>
                  <a:cubicBezTo>
                    <a:pt x="134" y="125"/>
                    <a:pt x="133" y="125"/>
                    <a:pt x="132" y="125"/>
                  </a:cubicBezTo>
                  <a:cubicBezTo>
                    <a:pt x="129" y="124"/>
                    <a:pt x="126" y="123"/>
                    <a:pt x="124" y="122"/>
                  </a:cubicBezTo>
                  <a:cubicBezTo>
                    <a:pt x="121" y="120"/>
                    <a:pt x="120" y="118"/>
                    <a:pt x="118" y="117"/>
                  </a:cubicBezTo>
                  <a:cubicBezTo>
                    <a:pt x="116" y="115"/>
                    <a:pt x="115" y="113"/>
                    <a:pt x="113" y="112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3"/>
                    <a:pt x="117" y="116"/>
                    <a:pt x="115" y="118"/>
                  </a:cubicBezTo>
                  <a:cubicBezTo>
                    <a:pt x="114" y="121"/>
                    <a:pt x="111" y="123"/>
                    <a:pt x="109" y="124"/>
                  </a:cubicBezTo>
                  <a:cubicBezTo>
                    <a:pt x="104" y="126"/>
                    <a:pt x="98" y="127"/>
                    <a:pt x="93" y="125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7"/>
                    <a:pt x="92" y="129"/>
                    <a:pt x="90" y="131"/>
                  </a:cubicBezTo>
                  <a:cubicBezTo>
                    <a:pt x="88" y="132"/>
                    <a:pt x="86" y="133"/>
                    <a:pt x="83" y="134"/>
                  </a:cubicBezTo>
                  <a:cubicBezTo>
                    <a:pt x="80" y="134"/>
                    <a:pt x="78" y="133"/>
                    <a:pt x="76" y="131"/>
                  </a:cubicBezTo>
                  <a:cubicBezTo>
                    <a:pt x="73" y="130"/>
                    <a:pt x="72" y="127"/>
                    <a:pt x="72" y="125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3" y="127"/>
                    <a:pt x="74" y="129"/>
                    <a:pt x="76" y="130"/>
                  </a:cubicBezTo>
                  <a:cubicBezTo>
                    <a:pt x="78" y="131"/>
                    <a:pt x="81" y="132"/>
                    <a:pt x="83" y="132"/>
                  </a:cubicBezTo>
                  <a:cubicBezTo>
                    <a:pt x="85" y="131"/>
                    <a:pt x="87" y="130"/>
                    <a:pt x="89" y="129"/>
                  </a:cubicBezTo>
                  <a:cubicBezTo>
                    <a:pt x="90" y="127"/>
                    <a:pt x="91" y="125"/>
                    <a:pt x="92" y="123"/>
                  </a:cubicBezTo>
                  <a:cubicBezTo>
                    <a:pt x="92" y="123"/>
                    <a:pt x="93" y="122"/>
                    <a:pt x="94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8" y="123"/>
                    <a:pt x="103" y="123"/>
                    <a:pt x="107" y="121"/>
                  </a:cubicBezTo>
                  <a:cubicBezTo>
                    <a:pt x="109" y="120"/>
                    <a:pt x="111" y="118"/>
                    <a:pt x="111" y="116"/>
                  </a:cubicBezTo>
                  <a:cubicBezTo>
                    <a:pt x="112" y="115"/>
                    <a:pt x="113" y="112"/>
                    <a:pt x="112" y="110"/>
                  </a:cubicBezTo>
                  <a:cubicBezTo>
                    <a:pt x="112" y="109"/>
                    <a:pt x="113" y="108"/>
                    <a:pt x="114" y="108"/>
                  </a:cubicBezTo>
                  <a:cubicBezTo>
                    <a:pt x="115" y="108"/>
                    <a:pt x="115" y="108"/>
                    <a:pt x="116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20" y="111"/>
                    <a:pt x="123" y="115"/>
                    <a:pt x="127" y="117"/>
                  </a:cubicBezTo>
                  <a:cubicBezTo>
                    <a:pt x="128" y="118"/>
                    <a:pt x="130" y="119"/>
                    <a:pt x="132" y="119"/>
                  </a:cubicBezTo>
                  <a:cubicBezTo>
                    <a:pt x="133" y="119"/>
                    <a:pt x="134" y="119"/>
                    <a:pt x="135" y="119"/>
                  </a:cubicBezTo>
                  <a:cubicBezTo>
                    <a:pt x="136" y="119"/>
                    <a:pt x="138" y="118"/>
                    <a:pt x="138" y="118"/>
                  </a:cubicBezTo>
                  <a:cubicBezTo>
                    <a:pt x="142" y="117"/>
                    <a:pt x="146" y="116"/>
                    <a:pt x="149" y="112"/>
                  </a:cubicBezTo>
                  <a:cubicBezTo>
                    <a:pt x="151" y="109"/>
                    <a:pt x="152" y="105"/>
                    <a:pt x="153" y="101"/>
                  </a:cubicBezTo>
                  <a:cubicBezTo>
                    <a:pt x="153" y="99"/>
                    <a:pt x="155" y="98"/>
                    <a:pt x="157" y="98"/>
                  </a:cubicBezTo>
                  <a:cubicBezTo>
                    <a:pt x="158" y="98"/>
                    <a:pt x="159" y="99"/>
                    <a:pt x="160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1" y="104"/>
                    <a:pt x="163" y="107"/>
                    <a:pt x="165" y="110"/>
                  </a:cubicBezTo>
                  <a:cubicBezTo>
                    <a:pt x="167" y="113"/>
                    <a:pt x="169" y="115"/>
                    <a:pt x="172" y="116"/>
                  </a:cubicBezTo>
                  <a:cubicBezTo>
                    <a:pt x="175" y="118"/>
                    <a:pt x="178" y="118"/>
                    <a:pt x="181" y="117"/>
                  </a:cubicBezTo>
                  <a:cubicBezTo>
                    <a:pt x="184" y="116"/>
                    <a:pt x="187" y="115"/>
                    <a:pt x="190" y="113"/>
                  </a:cubicBezTo>
                  <a:cubicBezTo>
                    <a:pt x="192" y="112"/>
                    <a:pt x="194" y="112"/>
                    <a:pt x="196" y="114"/>
                  </a:cubicBezTo>
                  <a:cubicBezTo>
                    <a:pt x="196" y="114"/>
                    <a:pt x="196" y="114"/>
                    <a:pt x="196" y="114"/>
                  </a:cubicBezTo>
                  <a:cubicBezTo>
                    <a:pt x="196" y="114"/>
                    <a:pt x="196" y="114"/>
                    <a:pt x="196" y="114"/>
                  </a:cubicBezTo>
                  <a:cubicBezTo>
                    <a:pt x="197" y="117"/>
                    <a:pt x="200" y="120"/>
                    <a:pt x="203" y="121"/>
                  </a:cubicBezTo>
                  <a:cubicBezTo>
                    <a:pt x="207" y="122"/>
                    <a:pt x="210" y="122"/>
                    <a:pt x="214" y="122"/>
                  </a:cubicBezTo>
                  <a:cubicBezTo>
                    <a:pt x="217" y="121"/>
                    <a:pt x="220" y="119"/>
                    <a:pt x="223" y="117"/>
                  </a:cubicBezTo>
                  <a:cubicBezTo>
                    <a:pt x="225" y="114"/>
                    <a:pt x="226" y="111"/>
                    <a:pt x="227" y="108"/>
                  </a:cubicBezTo>
                  <a:cubicBezTo>
                    <a:pt x="227" y="105"/>
                    <a:pt x="229" y="104"/>
                    <a:pt x="231" y="104"/>
                  </a:cubicBezTo>
                  <a:cubicBezTo>
                    <a:pt x="232" y="104"/>
                    <a:pt x="233" y="104"/>
                    <a:pt x="234" y="105"/>
                  </a:cubicBezTo>
                  <a:cubicBezTo>
                    <a:pt x="240" y="112"/>
                    <a:pt x="246" y="118"/>
                    <a:pt x="254" y="119"/>
                  </a:cubicBezTo>
                  <a:cubicBezTo>
                    <a:pt x="258" y="120"/>
                    <a:pt x="262" y="120"/>
                    <a:pt x="266" y="119"/>
                  </a:cubicBezTo>
                  <a:cubicBezTo>
                    <a:pt x="268" y="119"/>
                    <a:pt x="270" y="118"/>
                    <a:pt x="271" y="117"/>
                  </a:cubicBezTo>
                  <a:cubicBezTo>
                    <a:pt x="273" y="116"/>
                    <a:pt x="275" y="115"/>
                    <a:pt x="276" y="113"/>
                  </a:cubicBezTo>
                  <a:cubicBezTo>
                    <a:pt x="278" y="112"/>
                    <a:pt x="278" y="112"/>
                    <a:pt x="278" y="112"/>
                  </a:cubicBezTo>
                  <a:cubicBezTo>
                    <a:pt x="279" y="111"/>
                    <a:pt x="279" y="111"/>
                    <a:pt x="279" y="111"/>
                  </a:cubicBezTo>
                  <a:cubicBezTo>
                    <a:pt x="279" y="110"/>
                    <a:pt x="280" y="110"/>
                    <a:pt x="281" y="109"/>
                  </a:cubicBezTo>
                  <a:cubicBezTo>
                    <a:pt x="282" y="107"/>
                    <a:pt x="283" y="105"/>
                    <a:pt x="283" y="104"/>
                  </a:cubicBezTo>
                  <a:cubicBezTo>
                    <a:pt x="284" y="100"/>
                    <a:pt x="284" y="96"/>
                    <a:pt x="283" y="92"/>
                  </a:cubicBezTo>
                  <a:cubicBezTo>
                    <a:pt x="282" y="88"/>
                    <a:pt x="280" y="85"/>
                    <a:pt x="277" y="81"/>
                  </a:cubicBezTo>
                  <a:cubicBezTo>
                    <a:pt x="274" y="78"/>
                    <a:pt x="271" y="74"/>
                    <a:pt x="268" y="71"/>
                  </a:cubicBezTo>
                  <a:cubicBezTo>
                    <a:pt x="267" y="71"/>
                    <a:pt x="266" y="69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8" y="66"/>
                    <a:pt x="268" y="65"/>
                    <a:pt x="269" y="63"/>
                  </a:cubicBezTo>
                  <a:cubicBezTo>
                    <a:pt x="269" y="62"/>
                    <a:pt x="269" y="60"/>
                    <a:pt x="270" y="59"/>
                  </a:cubicBezTo>
                  <a:cubicBezTo>
                    <a:pt x="270" y="56"/>
                    <a:pt x="270" y="53"/>
                    <a:pt x="269" y="50"/>
                  </a:cubicBezTo>
                  <a:cubicBezTo>
                    <a:pt x="269" y="49"/>
                    <a:pt x="268" y="48"/>
                    <a:pt x="267" y="46"/>
                  </a:cubicBezTo>
                  <a:cubicBezTo>
                    <a:pt x="266" y="45"/>
                    <a:pt x="265" y="44"/>
                    <a:pt x="264" y="43"/>
                  </a:cubicBezTo>
                  <a:cubicBezTo>
                    <a:pt x="263" y="42"/>
                    <a:pt x="262" y="41"/>
                    <a:pt x="261" y="40"/>
                  </a:cubicBezTo>
                  <a:cubicBezTo>
                    <a:pt x="259" y="40"/>
                    <a:pt x="258" y="39"/>
                    <a:pt x="256" y="38"/>
                  </a:cubicBezTo>
                  <a:cubicBezTo>
                    <a:pt x="250" y="36"/>
                    <a:pt x="244" y="35"/>
                    <a:pt x="237" y="35"/>
                  </a:cubicBezTo>
                  <a:cubicBezTo>
                    <a:pt x="231" y="35"/>
                    <a:pt x="224" y="37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7" y="40"/>
                    <a:pt x="216" y="39"/>
                    <a:pt x="216" y="38"/>
                  </a:cubicBezTo>
                  <a:cubicBezTo>
                    <a:pt x="216" y="38"/>
                    <a:pt x="216" y="38"/>
                    <a:pt x="216" y="38"/>
                  </a:cubicBezTo>
                  <a:cubicBezTo>
                    <a:pt x="216" y="35"/>
                    <a:pt x="216" y="33"/>
                    <a:pt x="215" y="30"/>
                  </a:cubicBezTo>
                  <a:cubicBezTo>
                    <a:pt x="215" y="28"/>
                    <a:pt x="214" y="26"/>
                    <a:pt x="212" y="24"/>
                  </a:cubicBezTo>
                  <a:cubicBezTo>
                    <a:pt x="210" y="20"/>
                    <a:pt x="205" y="17"/>
                    <a:pt x="201" y="15"/>
                  </a:cubicBezTo>
                  <a:cubicBezTo>
                    <a:pt x="191" y="12"/>
                    <a:pt x="180" y="14"/>
                    <a:pt x="172" y="20"/>
                  </a:cubicBezTo>
                  <a:cubicBezTo>
                    <a:pt x="172" y="21"/>
                    <a:pt x="171" y="21"/>
                    <a:pt x="171" y="20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6"/>
                    <a:pt x="169" y="13"/>
                    <a:pt x="168" y="11"/>
                  </a:cubicBezTo>
                  <a:cubicBezTo>
                    <a:pt x="166" y="9"/>
                    <a:pt x="164" y="7"/>
                    <a:pt x="161" y="6"/>
                  </a:cubicBezTo>
                  <a:cubicBezTo>
                    <a:pt x="155" y="4"/>
                    <a:pt x="149" y="4"/>
                    <a:pt x="143" y="5"/>
                  </a:cubicBezTo>
                  <a:cubicBezTo>
                    <a:pt x="137" y="6"/>
                    <a:pt x="131" y="8"/>
                    <a:pt x="127" y="11"/>
                  </a:cubicBezTo>
                  <a:cubicBezTo>
                    <a:pt x="123" y="15"/>
                    <a:pt x="120" y="21"/>
                    <a:pt x="118" y="26"/>
                  </a:cubicBezTo>
                  <a:cubicBezTo>
                    <a:pt x="118" y="28"/>
                    <a:pt x="116" y="29"/>
                    <a:pt x="115" y="28"/>
                  </a:cubicBezTo>
                  <a:cubicBezTo>
                    <a:pt x="114" y="28"/>
                    <a:pt x="113" y="28"/>
                    <a:pt x="113" y="27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1" y="24"/>
                    <a:pt x="109" y="21"/>
                    <a:pt x="107" y="20"/>
                  </a:cubicBezTo>
                  <a:cubicBezTo>
                    <a:pt x="105" y="18"/>
                    <a:pt x="102" y="17"/>
                    <a:pt x="99" y="18"/>
                  </a:cubicBezTo>
                  <a:cubicBezTo>
                    <a:pt x="93" y="18"/>
                    <a:pt x="87" y="22"/>
                    <a:pt x="83" y="27"/>
                  </a:cubicBezTo>
                  <a:cubicBezTo>
                    <a:pt x="83" y="27"/>
                    <a:pt x="82" y="28"/>
                    <a:pt x="82" y="28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9" y="32"/>
                    <a:pt x="78" y="33"/>
                    <a:pt x="78" y="35"/>
                  </a:cubicBezTo>
                  <a:cubicBezTo>
                    <a:pt x="76" y="38"/>
                    <a:pt x="75" y="41"/>
                    <a:pt x="74" y="44"/>
                  </a:cubicBezTo>
                  <a:cubicBezTo>
                    <a:pt x="72" y="51"/>
                    <a:pt x="71" y="58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8" y="67"/>
                    <a:pt x="67" y="68"/>
                    <a:pt x="65" y="67"/>
                  </a:cubicBezTo>
                  <a:cubicBezTo>
                    <a:pt x="64" y="67"/>
                    <a:pt x="64" y="67"/>
                    <a:pt x="63" y="66"/>
                  </a:cubicBezTo>
                  <a:cubicBezTo>
                    <a:pt x="62" y="65"/>
                    <a:pt x="60" y="64"/>
                    <a:pt x="60" y="64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58" y="65"/>
                    <a:pt x="58" y="65"/>
                    <a:pt x="57" y="66"/>
                  </a:cubicBezTo>
                  <a:cubicBezTo>
                    <a:pt x="56" y="67"/>
                    <a:pt x="55" y="69"/>
                    <a:pt x="55" y="71"/>
                  </a:cubicBezTo>
                  <a:cubicBezTo>
                    <a:pt x="54" y="73"/>
                    <a:pt x="53" y="75"/>
                    <a:pt x="53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9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7" y="78"/>
                    <a:pt x="45" y="78"/>
                    <a:pt x="43" y="78"/>
                  </a:cubicBezTo>
                  <a:cubicBezTo>
                    <a:pt x="42" y="78"/>
                    <a:pt x="40" y="78"/>
                    <a:pt x="38" y="79"/>
                  </a:cubicBezTo>
                  <a:cubicBezTo>
                    <a:pt x="35" y="81"/>
                    <a:pt x="33" y="84"/>
                    <a:pt x="32" y="88"/>
                  </a:cubicBezTo>
                  <a:cubicBezTo>
                    <a:pt x="28" y="96"/>
                    <a:pt x="27" y="105"/>
                    <a:pt x="27" y="11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6" y="115"/>
                    <a:pt x="26" y="116"/>
                    <a:pt x="25" y="115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1" y="113"/>
                    <a:pt x="19" y="112"/>
                    <a:pt x="16" y="111"/>
                  </a:cubicBezTo>
                  <a:cubicBezTo>
                    <a:pt x="13" y="110"/>
                    <a:pt x="10" y="111"/>
                    <a:pt x="7" y="112"/>
                  </a:cubicBezTo>
                  <a:cubicBezTo>
                    <a:pt x="4" y="113"/>
                    <a:pt x="2" y="115"/>
                    <a:pt x="2" y="118"/>
                  </a:cubicBezTo>
                  <a:cubicBezTo>
                    <a:pt x="1" y="121"/>
                    <a:pt x="2" y="124"/>
                    <a:pt x="3" y="127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2" y="127"/>
                    <a:pt x="2" y="127"/>
                    <a:pt x="2" y="1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6" name="Freeform 100"/>
            <p:cNvSpPr>
              <a:spLocks/>
            </p:cNvSpPr>
            <p:nvPr/>
          </p:nvSpPr>
          <p:spPr bwMode="auto">
            <a:xfrm>
              <a:off x="2724150" y="3948114"/>
              <a:ext cx="276225" cy="231775"/>
            </a:xfrm>
            <a:custGeom>
              <a:avLst/>
              <a:gdLst/>
              <a:ahLst/>
              <a:cxnLst>
                <a:cxn ang="0">
                  <a:pos x="1" y="127"/>
                </a:cxn>
                <a:cxn ang="0">
                  <a:pos x="4" y="102"/>
                </a:cxn>
                <a:cxn ang="0">
                  <a:pos x="21" y="97"/>
                </a:cxn>
                <a:cxn ang="0">
                  <a:pos x="22" y="102"/>
                </a:cxn>
                <a:cxn ang="0">
                  <a:pos x="21" y="92"/>
                </a:cxn>
                <a:cxn ang="0">
                  <a:pos x="29" y="82"/>
                </a:cxn>
                <a:cxn ang="0">
                  <a:pos x="40" y="84"/>
                </a:cxn>
                <a:cxn ang="0">
                  <a:pos x="34" y="80"/>
                </a:cxn>
                <a:cxn ang="0">
                  <a:pos x="48" y="47"/>
                </a:cxn>
                <a:cxn ang="0">
                  <a:pos x="66" y="50"/>
                </a:cxn>
                <a:cxn ang="0">
                  <a:pos x="68" y="55"/>
                </a:cxn>
                <a:cxn ang="0">
                  <a:pos x="79" y="40"/>
                </a:cxn>
                <a:cxn ang="0">
                  <a:pos x="89" y="45"/>
                </a:cxn>
                <a:cxn ang="0">
                  <a:pos x="83" y="28"/>
                </a:cxn>
                <a:cxn ang="0">
                  <a:pos x="90" y="11"/>
                </a:cxn>
                <a:cxn ang="0">
                  <a:pos x="95" y="6"/>
                </a:cxn>
                <a:cxn ang="0">
                  <a:pos x="111" y="0"/>
                </a:cxn>
                <a:cxn ang="0">
                  <a:pos x="125" y="17"/>
                </a:cxn>
                <a:cxn ang="0">
                  <a:pos x="126" y="8"/>
                </a:cxn>
                <a:cxn ang="0">
                  <a:pos x="138" y="5"/>
                </a:cxn>
                <a:cxn ang="0">
                  <a:pos x="146" y="14"/>
                </a:cxn>
                <a:cxn ang="0">
                  <a:pos x="145" y="16"/>
                </a:cxn>
                <a:cxn ang="0">
                  <a:pos x="155" y="12"/>
                </a:cxn>
                <a:cxn ang="0">
                  <a:pos x="164" y="19"/>
                </a:cxn>
                <a:cxn ang="0">
                  <a:pos x="166" y="30"/>
                </a:cxn>
                <a:cxn ang="0">
                  <a:pos x="165" y="28"/>
                </a:cxn>
                <a:cxn ang="0">
                  <a:pos x="160" y="19"/>
                </a:cxn>
                <a:cxn ang="0">
                  <a:pos x="152" y="16"/>
                </a:cxn>
                <a:cxn ang="0">
                  <a:pos x="148" y="20"/>
                </a:cxn>
                <a:cxn ang="0">
                  <a:pos x="142" y="22"/>
                </a:cxn>
                <a:cxn ang="0">
                  <a:pos x="138" y="12"/>
                </a:cxn>
                <a:cxn ang="0">
                  <a:pos x="129" y="14"/>
                </a:cxn>
                <a:cxn ang="0">
                  <a:pos x="119" y="19"/>
                </a:cxn>
                <a:cxn ang="0">
                  <a:pos x="116" y="10"/>
                </a:cxn>
                <a:cxn ang="0">
                  <a:pos x="104" y="11"/>
                </a:cxn>
                <a:cxn ang="0">
                  <a:pos x="99" y="14"/>
                </a:cxn>
                <a:cxn ang="0">
                  <a:pos x="93" y="21"/>
                </a:cxn>
                <a:cxn ang="0">
                  <a:pos x="90" y="38"/>
                </a:cxn>
                <a:cxn ang="0">
                  <a:pos x="84" y="49"/>
                </a:cxn>
                <a:cxn ang="0">
                  <a:pos x="80" y="46"/>
                </a:cxn>
                <a:cxn ang="0">
                  <a:pos x="72" y="55"/>
                </a:cxn>
                <a:cxn ang="0">
                  <a:pos x="68" y="59"/>
                </a:cxn>
                <a:cxn ang="0">
                  <a:pos x="57" y="48"/>
                </a:cxn>
                <a:cxn ang="0">
                  <a:pos x="37" y="71"/>
                </a:cxn>
                <a:cxn ang="0">
                  <a:pos x="41" y="90"/>
                </a:cxn>
                <a:cxn ang="0">
                  <a:pos x="35" y="88"/>
                </a:cxn>
                <a:cxn ang="0">
                  <a:pos x="30" y="89"/>
                </a:cxn>
                <a:cxn ang="0">
                  <a:pos x="28" y="95"/>
                </a:cxn>
                <a:cxn ang="0">
                  <a:pos x="29" y="100"/>
                </a:cxn>
                <a:cxn ang="0">
                  <a:pos x="26" y="106"/>
                </a:cxn>
                <a:cxn ang="0">
                  <a:pos x="11" y="104"/>
                </a:cxn>
                <a:cxn ang="0">
                  <a:pos x="5" y="126"/>
                </a:cxn>
                <a:cxn ang="0">
                  <a:pos x="12" y="138"/>
                </a:cxn>
              </a:cxnLst>
              <a:rect l="0" t="0" r="r" b="b"/>
              <a:pathLst>
                <a:path w="166" h="139">
                  <a:moveTo>
                    <a:pt x="12" y="139"/>
                  </a:moveTo>
                  <a:cubicBezTo>
                    <a:pt x="11" y="139"/>
                    <a:pt x="9" y="139"/>
                    <a:pt x="8" y="138"/>
                  </a:cubicBezTo>
                  <a:cubicBezTo>
                    <a:pt x="6" y="137"/>
                    <a:pt x="6" y="136"/>
                    <a:pt x="5" y="135"/>
                  </a:cubicBezTo>
                  <a:cubicBezTo>
                    <a:pt x="3" y="132"/>
                    <a:pt x="2" y="130"/>
                    <a:pt x="1" y="127"/>
                  </a:cubicBezTo>
                  <a:cubicBezTo>
                    <a:pt x="1" y="125"/>
                    <a:pt x="0" y="122"/>
                    <a:pt x="0" y="119"/>
                  </a:cubicBezTo>
                  <a:cubicBezTo>
                    <a:pt x="0" y="116"/>
                    <a:pt x="0" y="113"/>
                    <a:pt x="1" y="111"/>
                  </a:cubicBezTo>
                  <a:cubicBezTo>
                    <a:pt x="1" y="109"/>
                    <a:pt x="1" y="108"/>
                    <a:pt x="2" y="106"/>
                  </a:cubicBezTo>
                  <a:cubicBezTo>
                    <a:pt x="2" y="105"/>
                    <a:pt x="3" y="104"/>
                    <a:pt x="4" y="102"/>
                  </a:cubicBezTo>
                  <a:cubicBezTo>
                    <a:pt x="5" y="101"/>
                    <a:pt x="6" y="100"/>
                    <a:pt x="7" y="99"/>
                  </a:cubicBezTo>
                  <a:cubicBezTo>
                    <a:pt x="9" y="98"/>
                    <a:pt x="10" y="97"/>
                    <a:pt x="12" y="97"/>
                  </a:cubicBezTo>
                  <a:cubicBezTo>
                    <a:pt x="14" y="96"/>
                    <a:pt x="15" y="96"/>
                    <a:pt x="17" y="96"/>
                  </a:cubicBezTo>
                  <a:cubicBezTo>
                    <a:pt x="18" y="96"/>
                    <a:pt x="20" y="96"/>
                    <a:pt x="21" y="97"/>
                  </a:cubicBezTo>
                  <a:cubicBezTo>
                    <a:pt x="24" y="98"/>
                    <a:pt x="27" y="99"/>
                    <a:pt x="29" y="100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2" y="103"/>
                    <a:pt x="22" y="102"/>
                  </a:cubicBezTo>
                  <a:cubicBezTo>
                    <a:pt x="22" y="101"/>
                    <a:pt x="21" y="100"/>
                    <a:pt x="21" y="99"/>
                  </a:cubicBezTo>
                  <a:cubicBezTo>
                    <a:pt x="21" y="99"/>
                    <a:pt x="21" y="98"/>
                    <a:pt x="21" y="97"/>
                  </a:cubicBezTo>
                  <a:cubicBezTo>
                    <a:pt x="20" y="96"/>
                    <a:pt x="20" y="95"/>
                    <a:pt x="20" y="94"/>
                  </a:cubicBezTo>
                  <a:cubicBezTo>
                    <a:pt x="20" y="93"/>
                    <a:pt x="21" y="93"/>
                    <a:pt x="21" y="92"/>
                  </a:cubicBezTo>
                  <a:cubicBezTo>
                    <a:pt x="21" y="91"/>
                    <a:pt x="21" y="90"/>
                    <a:pt x="22" y="89"/>
                  </a:cubicBezTo>
                  <a:cubicBezTo>
                    <a:pt x="22" y="88"/>
                    <a:pt x="22" y="88"/>
                    <a:pt x="23" y="87"/>
                  </a:cubicBezTo>
                  <a:cubicBezTo>
                    <a:pt x="24" y="85"/>
                    <a:pt x="25" y="84"/>
                    <a:pt x="27" y="83"/>
                  </a:cubicBezTo>
                  <a:cubicBezTo>
                    <a:pt x="28" y="83"/>
                    <a:pt x="28" y="82"/>
                    <a:pt x="29" y="82"/>
                  </a:cubicBezTo>
                  <a:cubicBezTo>
                    <a:pt x="30" y="82"/>
                    <a:pt x="31" y="81"/>
                    <a:pt x="32" y="81"/>
                  </a:cubicBezTo>
                  <a:cubicBezTo>
                    <a:pt x="33" y="81"/>
                    <a:pt x="34" y="81"/>
                    <a:pt x="35" y="82"/>
                  </a:cubicBezTo>
                  <a:cubicBezTo>
                    <a:pt x="36" y="82"/>
                    <a:pt x="37" y="82"/>
                    <a:pt x="38" y="83"/>
                  </a:cubicBezTo>
                  <a:cubicBezTo>
                    <a:pt x="38" y="83"/>
                    <a:pt x="39" y="84"/>
                    <a:pt x="40" y="84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6" y="88"/>
                    <a:pt x="35" y="87"/>
                    <a:pt x="35" y="85"/>
                  </a:cubicBezTo>
                  <a:cubicBezTo>
                    <a:pt x="34" y="83"/>
                    <a:pt x="34" y="82"/>
                    <a:pt x="34" y="80"/>
                  </a:cubicBezTo>
                  <a:cubicBezTo>
                    <a:pt x="33" y="77"/>
                    <a:pt x="33" y="74"/>
                    <a:pt x="33" y="71"/>
                  </a:cubicBezTo>
                  <a:cubicBezTo>
                    <a:pt x="34" y="64"/>
                    <a:pt x="36" y="58"/>
                    <a:pt x="40" y="53"/>
                  </a:cubicBezTo>
                  <a:cubicBezTo>
                    <a:pt x="41" y="52"/>
                    <a:pt x="43" y="51"/>
                    <a:pt x="44" y="50"/>
                  </a:cubicBezTo>
                  <a:cubicBezTo>
                    <a:pt x="45" y="49"/>
                    <a:pt x="46" y="48"/>
                    <a:pt x="48" y="47"/>
                  </a:cubicBezTo>
                  <a:cubicBezTo>
                    <a:pt x="49" y="46"/>
                    <a:pt x="51" y="46"/>
                    <a:pt x="52" y="45"/>
                  </a:cubicBezTo>
                  <a:cubicBezTo>
                    <a:pt x="54" y="45"/>
                    <a:pt x="56" y="45"/>
                    <a:pt x="57" y="45"/>
                  </a:cubicBezTo>
                  <a:cubicBezTo>
                    <a:pt x="59" y="46"/>
                    <a:pt x="61" y="46"/>
                    <a:pt x="62" y="47"/>
                  </a:cubicBezTo>
                  <a:cubicBezTo>
                    <a:pt x="64" y="48"/>
                    <a:pt x="65" y="49"/>
                    <a:pt x="66" y="50"/>
                  </a:cubicBezTo>
                  <a:cubicBezTo>
                    <a:pt x="67" y="51"/>
                    <a:pt x="69" y="52"/>
                    <a:pt x="69" y="53"/>
                  </a:cubicBezTo>
                  <a:cubicBezTo>
                    <a:pt x="71" y="55"/>
                    <a:pt x="71" y="56"/>
                    <a:pt x="72" y="57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7"/>
                    <a:pt x="68" y="56"/>
                    <a:pt x="68" y="55"/>
                  </a:cubicBezTo>
                  <a:cubicBezTo>
                    <a:pt x="68" y="53"/>
                    <a:pt x="68" y="52"/>
                    <a:pt x="69" y="51"/>
                  </a:cubicBezTo>
                  <a:cubicBezTo>
                    <a:pt x="69" y="48"/>
                    <a:pt x="71" y="46"/>
                    <a:pt x="73" y="44"/>
                  </a:cubicBezTo>
                  <a:cubicBezTo>
                    <a:pt x="74" y="42"/>
                    <a:pt x="75" y="42"/>
                    <a:pt x="76" y="41"/>
                  </a:cubicBezTo>
                  <a:cubicBezTo>
                    <a:pt x="77" y="41"/>
                    <a:pt x="78" y="40"/>
                    <a:pt x="79" y="40"/>
                  </a:cubicBezTo>
                  <a:cubicBezTo>
                    <a:pt x="80" y="40"/>
                    <a:pt x="81" y="40"/>
                    <a:pt x="81" y="40"/>
                  </a:cubicBezTo>
                  <a:cubicBezTo>
                    <a:pt x="83" y="40"/>
                    <a:pt x="85" y="41"/>
                    <a:pt x="86" y="42"/>
                  </a:cubicBezTo>
                  <a:cubicBezTo>
                    <a:pt x="87" y="42"/>
                    <a:pt x="87" y="43"/>
                    <a:pt x="88" y="43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6"/>
                    <a:pt x="83" y="35"/>
                    <a:pt x="83" y="33"/>
                  </a:cubicBezTo>
                  <a:cubicBezTo>
                    <a:pt x="83" y="31"/>
                    <a:pt x="83" y="30"/>
                    <a:pt x="83" y="28"/>
                  </a:cubicBezTo>
                  <a:cubicBezTo>
                    <a:pt x="83" y="26"/>
                    <a:pt x="83" y="25"/>
                    <a:pt x="84" y="23"/>
                  </a:cubicBezTo>
                  <a:cubicBezTo>
                    <a:pt x="84" y="21"/>
                    <a:pt x="85" y="20"/>
                    <a:pt x="85" y="18"/>
                  </a:cubicBezTo>
                  <a:cubicBezTo>
                    <a:pt x="86" y="16"/>
                    <a:pt x="87" y="15"/>
                    <a:pt x="88" y="13"/>
                  </a:cubicBezTo>
                  <a:cubicBezTo>
                    <a:pt x="89" y="13"/>
                    <a:pt x="89" y="12"/>
                    <a:pt x="90" y="11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7" y="5"/>
                    <a:pt x="99" y="4"/>
                    <a:pt x="100" y="3"/>
                  </a:cubicBezTo>
                  <a:cubicBezTo>
                    <a:pt x="102" y="2"/>
                    <a:pt x="103" y="2"/>
                    <a:pt x="105" y="1"/>
                  </a:cubicBezTo>
                  <a:cubicBezTo>
                    <a:pt x="107" y="1"/>
                    <a:pt x="109" y="0"/>
                    <a:pt x="111" y="0"/>
                  </a:cubicBezTo>
                  <a:cubicBezTo>
                    <a:pt x="113" y="0"/>
                    <a:pt x="115" y="0"/>
                    <a:pt x="117" y="1"/>
                  </a:cubicBezTo>
                  <a:cubicBezTo>
                    <a:pt x="119" y="2"/>
                    <a:pt x="121" y="3"/>
                    <a:pt x="122" y="5"/>
                  </a:cubicBezTo>
                  <a:cubicBezTo>
                    <a:pt x="124" y="7"/>
                    <a:pt x="125" y="9"/>
                    <a:pt x="125" y="11"/>
                  </a:cubicBezTo>
                  <a:cubicBezTo>
                    <a:pt x="126" y="13"/>
                    <a:pt x="125" y="15"/>
                    <a:pt x="125" y="17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1" y="11"/>
                    <a:pt x="122" y="10"/>
                    <a:pt x="123" y="10"/>
                  </a:cubicBezTo>
                  <a:cubicBezTo>
                    <a:pt x="124" y="9"/>
                    <a:pt x="125" y="8"/>
                    <a:pt x="126" y="8"/>
                  </a:cubicBezTo>
                  <a:cubicBezTo>
                    <a:pt x="127" y="7"/>
                    <a:pt x="128" y="7"/>
                    <a:pt x="129" y="6"/>
                  </a:cubicBezTo>
                  <a:cubicBezTo>
                    <a:pt x="130" y="6"/>
                    <a:pt x="131" y="6"/>
                    <a:pt x="132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6" y="5"/>
                    <a:pt x="137" y="5"/>
                    <a:pt x="138" y="5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143" y="6"/>
                    <a:pt x="144" y="7"/>
                    <a:pt x="144" y="8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7" y="16"/>
                    <a:pt x="147" y="18"/>
                    <a:pt x="148" y="20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4" y="17"/>
                    <a:pt x="144" y="16"/>
                    <a:pt x="145" y="16"/>
                  </a:cubicBezTo>
                  <a:cubicBezTo>
                    <a:pt x="145" y="15"/>
                    <a:pt x="146" y="14"/>
                    <a:pt x="147" y="14"/>
                  </a:cubicBezTo>
                  <a:cubicBezTo>
                    <a:pt x="147" y="13"/>
                    <a:pt x="148" y="13"/>
                    <a:pt x="149" y="12"/>
                  </a:cubicBezTo>
                  <a:cubicBezTo>
                    <a:pt x="150" y="12"/>
                    <a:pt x="151" y="12"/>
                    <a:pt x="152" y="11"/>
                  </a:cubicBezTo>
                  <a:cubicBezTo>
                    <a:pt x="153" y="11"/>
                    <a:pt x="154" y="11"/>
                    <a:pt x="155" y="12"/>
                  </a:cubicBezTo>
                  <a:cubicBezTo>
                    <a:pt x="155" y="12"/>
                    <a:pt x="156" y="12"/>
                    <a:pt x="157" y="13"/>
                  </a:cubicBezTo>
                  <a:cubicBezTo>
                    <a:pt x="158" y="13"/>
                    <a:pt x="159" y="13"/>
                    <a:pt x="159" y="14"/>
                  </a:cubicBezTo>
                  <a:cubicBezTo>
                    <a:pt x="160" y="15"/>
                    <a:pt x="162" y="16"/>
                    <a:pt x="163" y="17"/>
                  </a:cubicBezTo>
                  <a:cubicBezTo>
                    <a:pt x="163" y="18"/>
                    <a:pt x="163" y="18"/>
                    <a:pt x="164" y="19"/>
                  </a:cubicBezTo>
                  <a:cubicBezTo>
                    <a:pt x="164" y="20"/>
                    <a:pt x="165" y="20"/>
                    <a:pt x="165" y="21"/>
                  </a:cubicBezTo>
                  <a:cubicBezTo>
                    <a:pt x="166" y="23"/>
                    <a:pt x="166" y="24"/>
                    <a:pt x="166" y="26"/>
                  </a:cubicBezTo>
                  <a:cubicBezTo>
                    <a:pt x="166" y="26"/>
                    <a:pt x="166" y="27"/>
                    <a:pt x="166" y="28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1"/>
                    <a:pt x="166" y="31"/>
                    <a:pt x="166" y="31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65" y="27"/>
                    <a:pt x="165" y="27"/>
                    <a:pt x="165" y="26"/>
                  </a:cubicBezTo>
                  <a:cubicBezTo>
                    <a:pt x="164" y="25"/>
                    <a:pt x="164" y="23"/>
                    <a:pt x="163" y="22"/>
                  </a:cubicBezTo>
                  <a:cubicBezTo>
                    <a:pt x="163" y="22"/>
                    <a:pt x="162" y="21"/>
                    <a:pt x="162" y="21"/>
                  </a:cubicBezTo>
                  <a:cubicBezTo>
                    <a:pt x="161" y="20"/>
                    <a:pt x="161" y="20"/>
                    <a:pt x="160" y="19"/>
                  </a:cubicBezTo>
                  <a:cubicBezTo>
                    <a:pt x="159" y="18"/>
                    <a:pt x="158" y="17"/>
                    <a:pt x="157" y="17"/>
                  </a:cubicBezTo>
                  <a:cubicBezTo>
                    <a:pt x="157" y="16"/>
                    <a:pt x="156" y="16"/>
                    <a:pt x="155" y="16"/>
                  </a:cubicBezTo>
                  <a:cubicBezTo>
                    <a:pt x="155" y="16"/>
                    <a:pt x="154" y="16"/>
                    <a:pt x="154" y="16"/>
                  </a:cubicBezTo>
                  <a:cubicBezTo>
                    <a:pt x="153" y="16"/>
                    <a:pt x="153" y="16"/>
                    <a:pt x="152" y="16"/>
                  </a:cubicBezTo>
                  <a:cubicBezTo>
                    <a:pt x="152" y="16"/>
                    <a:pt x="151" y="16"/>
                    <a:pt x="151" y="16"/>
                  </a:cubicBezTo>
                  <a:cubicBezTo>
                    <a:pt x="151" y="17"/>
                    <a:pt x="150" y="17"/>
                    <a:pt x="150" y="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9"/>
                    <a:pt x="148" y="19"/>
                    <a:pt x="148" y="20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7" y="23"/>
                    <a:pt x="146" y="24"/>
                    <a:pt x="144" y="24"/>
                  </a:cubicBezTo>
                  <a:cubicBezTo>
                    <a:pt x="143" y="23"/>
                    <a:pt x="143" y="23"/>
                    <a:pt x="142" y="22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7" y="12"/>
                    <a:pt x="136" y="12"/>
                    <a:pt x="136" y="12"/>
                  </a:cubicBezTo>
                  <a:cubicBezTo>
                    <a:pt x="135" y="12"/>
                    <a:pt x="134" y="13"/>
                    <a:pt x="133" y="13"/>
                  </a:cubicBezTo>
                  <a:cubicBezTo>
                    <a:pt x="133" y="13"/>
                    <a:pt x="132" y="13"/>
                    <a:pt x="131" y="13"/>
                  </a:cubicBezTo>
                  <a:cubicBezTo>
                    <a:pt x="131" y="14"/>
                    <a:pt x="130" y="14"/>
                    <a:pt x="129" y="14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23" y="21"/>
                    <a:pt x="120" y="21"/>
                    <a:pt x="119" y="19"/>
                  </a:cubicBezTo>
                  <a:cubicBezTo>
                    <a:pt x="118" y="19"/>
                    <a:pt x="117" y="17"/>
                    <a:pt x="117" y="16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7" y="15"/>
                    <a:pt x="117" y="14"/>
                    <a:pt x="117" y="13"/>
                  </a:cubicBezTo>
                  <a:cubicBezTo>
                    <a:pt x="117" y="12"/>
                    <a:pt x="117" y="11"/>
                    <a:pt x="116" y="10"/>
                  </a:cubicBezTo>
                  <a:cubicBezTo>
                    <a:pt x="116" y="10"/>
                    <a:pt x="115" y="9"/>
                    <a:pt x="114" y="9"/>
                  </a:cubicBezTo>
                  <a:cubicBezTo>
                    <a:pt x="113" y="9"/>
                    <a:pt x="112" y="9"/>
                    <a:pt x="111" y="9"/>
                  </a:cubicBezTo>
                  <a:cubicBezTo>
                    <a:pt x="110" y="9"/>
                    <a:pt x="109" y="9"/>
                    <a:pt x="107" y="10"/>
                  </a:cubicBezTo>
                  <a:cubicBezTo>
                    <a:pt x="106" y="10"/>
                    <a:pt x="105" y="10"/>
                    <a:pt x="104" y="11"/>
                  </a:cubicBezTo>
                  <a:cubicBezTo>
                    <a:pt x="102" y="11"/>
                    <a:pt x="102" y="12"/>
                    <a:pt x="100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4" y="19"/>
                    <a:pt x="93" y="20"/>
                    <a:pt x="93" y="21"/>
                  </a:cubicBezTo>
                  <a:cubicBezTo>
                    <a:pt x="92" y="23"/>
                    <a:pt x="92" y="24"/>
                    <a:pt x="91" y="25"/>
                  </a:cubicBezTo>
                  <a:cubicBezTo>
                    <a:pt x="91" y="26"/>
                    <a:pt x="91" y="28"/>
                    <a:pt x="90" y="29"/>
                  </a:cubicBezTo>
                  <a:cubicBezTo>
                    <a:pt x="90" y="31"/>
                    <a:pt x="90" y="32"/>
                    <a:pt x="90" y="33"/>
                  </a:cubicBezTo>
                  <a:cubicBezTo>
                    <a:pt x="90" y="35"/>
                    <a:pt x="90" y="36"/>
                    <a:pt x="90" y="38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9"/>
                    <a:pt x="88" y="50"/>
                    <a:pt x="86" y="50"/>
                  </a:cubicBezTo>
                  <a:cubicBezTo>
                    <a:pt x="85" y="50"/>
                    <a:pt x="84" y="50"/>
                    <a:pt x="84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2" y="48"/>
                    <a:pt x="82" y="47"/>
                  </a:cubicBezTo>
                  <a:cubicBezTo>
                    <a:pt x="82" y="47"/>
                    <a:pt x="81" y="47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8" y="47"/>
                    <a:pt x="77" y="47"/>
                    <a:pt x="76" y="48"/>
                  </a:cubicBezTo>
                  <a:cubicBezTo>
                    <a:pt x="75" y="49"/>
                    <a:pt x="74" y="50"/>
                    <a:pt x="73" y="52"/>
                  </a:cubicBezTo>
                  <a:cubicBezTo>
                    <a:pt x="73" y="53"/>
                    <a:pt x="73" y="54"/>
                    <a:pt x="72" y="55"/>
                  </a:cubicBezTo>
                  <a:cubicBezTo>
                    <a:pt x="72" y="56"/>
                    <a:pt x="72" y="57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3" y="59"/>
                    <a:pt x="72" y="60"/>
                    <a:pt x="71" y="60"/>
                  </a:cubicBezTo>
                  <a:cubicBezTo>
                    <a:pt x="70" y="60"/>
                    <a:pt x="69" y="60"/>
                    <a:pt x="68" y="59"/>
                  </a:cubicBezTo>
                  <a:cubicBezTo>
                    <a:pt x="68" y="58"/>
                    <a:pt x="67" y="57"/>
                    <a:pt x="66" y="56"/>
                  </a:cubicBezTo>
                  <a:cubicBezTo>
                    <a:pt x="66" y="54"/>
                    <a:pt x="65" y="53"/>
                    <a:pt x="64" y="52"/>
                  </a:cubicBezTo>
                  <a:cubicBezTo>
                    <a:pt x="63" y="51"/>
                    <a:pt x="62" y="50"/>
                    <a:pt x="61" y="50"/>
                  </a:cubicBezTo>
                  <a:cubicBezTo>
                    <a:pt x="59" y="49"/>
                    <a:pt x="58" y="48"/>
                    <a:pt x="57" y="48"/>
                  </a:cubicBezTo>
                  <a:cubicBezTo>
                    <a:pt x="54" y="48"/>
                    <a:pt x="51" y="48"/>
                    <a:pt x="49" y="49"/>
                  </a:cubicBezTo>
                  <a:cubicBezTo>
                    <a:pt x="48" y="50"/>
                    <a:pt x="46" y="51"/>
                    <a:pt x="45" y="52"/>
                  </a:cubicBezTo>
                  <a:cubicBezTo>
                    <a:pt x="44" y="53"/>
                    <a:pt x="43" y="54"/>
                    <a:pt x="42" y="55"/>
                  </a:cubicBezTo>
                  <a:cubicBezTo>
                    <a:pt x="39" y="59"/>
                    <a:pt x="37" y="65"/>
                    <a:pt x="37" y="71"/>
                  </a:cubicBezTo>
                  <a:cubicBezTo>
                    <a:pt x="37" y="74"/>
                    <a:pt x="37" y="76"/>
                    <a:pt x="38" y="79"/>
                  </a:cubicBezTo>
                  <a:cubicBezTo>
                    <a:pt x="39" y="80"/>
                    <a:pt x="39" y="82"/>
                    <a:pt x="40" y="83"/>
                  </a:cubicBezTo>
                  <a:cubicBezTo>
                    <a:pt x="40" y="84"/>
                    <a:pt x="41" y="85"/>
                    <a:pt x="42" y="87"/>
                  </a:cubicBezTo>
                  <a:cubicBezTo>
                    <a:pt x="43" y="88"/>
                    <a:pt x="42" y="90"/>
                    <a:pt x="41" y="90"/>
                  </a:cubicBezTo>
                  <a:cubicBezTo>
                    <a:pt x="40" y="91"/>
                    <a:pt x="39" y="91"/>
                    <a:pt x="38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3" y="88"/>
                    <a:pt x="33" y="88"/>
                    <a:pt x="32" y="88"/>
                  </a:cubicBezTo>
                  <a:cubicBezTo>
                    <a:pt x="32" y="88"/>
                    <a:pt x="32" y="88"/>
                    <a:pt x="31" y="88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0" y="89"/>
                    <a:pt x="29" y="90"/>
                    <a:pt x="29" y="91"/>
                  </a:cubicBezTo>
                  <a:cubicBezTo>
                    <a:pt x="29" y="91"/>
                    <a:pt x="28" y="91"/>
                    <a:pt x="28" y="92"/>
                  </a:cubicBezTo>
                  <a:cubicBezTo>
                    <a:pt x="28" y="92"/>
                    <a:pt x="28" y="93"/>
                    <a:pt x="28" y="93"/>
                  </a:cubicBezTo>
                  <a:cubicBezTo>
                    <a:pt x="28" y="94"/>
                    <a:pt x="28" y="94"/>
                    <a:pt x="28" y="95"/>
                  </a:cubicBezTo>
                  <a:cubicBezTo>
                    <a:pt x="28" y="95"/>
                    <a:pt x="27" y="96"/>
                    <a:pt x="28" y="96"/>
                  </a:cubicBezTo>
                  <a:cubicBezTo>
                    <a:pt x="28" y="96"/>
                    <a:pt x="28" y="97"/>
                    <a:pt x="28" y="97"/>
                  </a:cubicBezTo>
                  <a:cubicBezTo>
                    <a:pt x="28" y="98"/>
                    <a:pt x="28" y="98"/>
                    <a:pt x="28" y="99"/>
                  </a:cubicBezTo>
                  <a:cubicBezTo>
                    <a:pt x="29" y="99"/>
                    <a:pt x="29" y="99"/>
                    <a:pt x="29" y="100"/>
                  </a:cubicBezTo>
                  <a:cubicBezTo>
                    <a:pt x="29" y="100"/>
                    <a:pt x="30" y="100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2" y="103"/>
                    <a:pt x="31" y="105"/>
                    <a:pt x="30" y="106"/>
                  </a:cubicBezTo>
                  <a:cubicBezTo>
                    <a:pt x="29" y="107"/>
                    <a:pt x="27" y="107"/>
                    <a:pt x="26" y="106"/>
                  </a:cubicBezTo>
                  <a:cubicBezTo>
                    <a:pt x="24" y="105"/>
                    <a:pt x="22" y="104"/>
                    <a:pt x="20" y="103"/>
                  </a:cubicBezTo>
                  <a:cubicBezTo>
                    <a:pt x="18" y="103"/>
                    <a:pt x="17" y="103"/>
                    <a:pt x="16" y="103"/>
                  </a:cubicBezTo>
                  <a:cubicBezTo>
                    <a:pt x="15" y="103"/>
                    <a:pt x="14" y="103"/>
                    <a:pt x="14" y="103"/>
                  </a:cubicBezTo>
                  <a:cubicBezTo>
                    <a:pt x="13" y="103"/>
                    <a:pt x="12" y="103"/>
                    <a:pt x="11" y="104"/>
                  </a:cubicBezTo>
                  <a:cubicBezTo>
                    <a:pt x="10" y="104"/>
                    <a:pt x="10" y="105"/>
                    <a:pt x="9" y="106"/>
                  </a:cubicBezTo>
                  <a:cubicBezTo>
                    <a:pt x="8" y="107"/>
                    <a:pt x="8" y="108"/>
                    <a:pt x="7" y="109"/>
                  </a:cubicBezTo>
                  <a:cubicBezTo>
                    <a:pt x="7" y="110"/>
                    <a:pt x="6" y="111"/>
                    <a:pt x="6" y="112"/>
                  </a:cubicBezTo>
                  <a:cubicBezTo>
                    <a:pt x="5" y="116"/>
                    <a:pt x="4" y="122"/>
                    <a:pt x="5" y="126"/>
                  </a:cubicBezTo>
                  <a:cubicBezTo>
                    <a:pt x="5" y="129"/>
                    <a:pt x="6" y="131"/>
                    <a:pt x="7" y="134"/>
                  </a:cubicBezTo>
                  <a:cubicBezTo>
                    <a:pt x="7" y="135"/>
                    <a:pt x="8" y="136"/>
                    <a:pt x="9" y="137"/>
                  </a:cubicBezTo>
                  <a:cubicBezTo>
                    <a:pt x="10" y="137"/>
                    <a:pt x="10" y="138"/>
                    <a:pt x="12" y="138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12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18" name="Freeform 124"/>
          <p:cNvSpPr>
            <a:spLocks noEditPoints="1"/>
          </p:cNvSpPr>
          <p:nvPr/>
        </p:nvSpPr>
        <p:spPr bwMode="auto">
          <a:xfrm>
            <a:off x="423804" y="7382907"/>
            <a:ext cx="166473" cy="122809"/>
          </a:xfrm>
          <a:custGeom>
            <a:avLst/>
            <a:gdLst/>
            <a:ahLst/>
            <a:cxnLst>
              <a:cxn ang="0">
                <a:pos x="68" y="43"/>
              </a:cxn>
              <a:cxn ang="0">
                <a:pos x="66" y="46"/>
              </a:cxn>
              <a:cxn ang="0">
                <a:pos x="2" y="46"/>
              </a:cxn>
              <a:cxn ang="0">
                <a:pos x="0" y="43"/>
              </a:cxn>
              <a:cxn ang="0">
                <a:pos x="0" y="2"/>
              </a:cxn>
              <a:cxn ang="0">
                <a:pos x="2" y="0"/>
              </a:cxn>
              <a:cxn ang="0">
                <a:pos x="66" y="0"/>
              </a:cxn>
              <a:cxn ang="0">
                <a:pos x="68" y="2"/>
              </a:cxn>
              <a:cxn ang="0">
                <a:pos x="68" y="43"/>
              </a:cxn>
              <a:cxn ang="0">
                <a:pos x="64" y="14"/>
              </a:cxn>
              <a:cxn ang="0">
                <a:pos x="55" y="4"/>
              </a:cxn>
              <a:cxn ang="0">
                <a:pos x="13" y="4"/>
              </a:cxn>
              <a:cxn ang="0">
                <a:pos x="4" y="14"/>
              </a:cxn>
              <a:cxn ang="0">
                <a:pos x="4" y="32"/>
              </a:cxn>
              <a:cxn ang="0">
                <a:pos x="13" y="41"/>
              </a:cxn>
              <a:cxn ang="0">
                <a:pos x="55" y="41"/>
              </a:cxn>
              <a:cxn ang="0">
                <a:pos x="64" y="32"/>
              </a:cxn>
              <a:cxn ang="0">
                <a:pos x="64" y="14"/>
              </a:cxn>
              <a:cxn ang="0">
                <a:pos x="34" y="38"/>
              </a:cxn>
              <a:cxn ang="0">
                <a:pos x="23" y="23"/>
              </a:cxn>
              <a:cxn ang="0">
                <a:pos x="34" y="8"/>
              </a:cxn>
              <a:cxn ang="0">
                <a:pos x="45" y="23"/>
              </a:cxn>
              <a:cxn ang="0">
                <a:pos x="34" y="38"/>
              </a:cxn>
              <a:cxn ang="0">
                <a:pos x="41" y="32"/>
              </a:cxn>
              <a:cxn ang="0">
                <a:pos x="41" y="28"/>
              </a:cxn>
              <a:cxn ang="0">
                <a:pos x="36" y="28"/>
              </a:cxn>
              <a:cxn ang="0">
                <a:pos x="36" y="12"/>
              </a:cxn>
              <a:cxn ang="0">
                <a:pos x="32" y="12"/>
              </a:cxn>
              <a:cxn ang="0">
                <a:pos x="27" y="17"/>
              </a:cxn>
              <a:cxn ang="0">
                <a:pos x="30" y="20"/>
              </a:cxn>
              <a:cxn ang="0">
                <a:pos x="32" y="18"/>
              </a:cxn>
              <a:cxn ang="0">
                <a:pos x="32" y="18"/>
              </a:cxn>
              <a:cxn ang="0">
                <a:pos x="32" y="28"/>
              </a:cxn>
              <a:cxn ang="0">
                <a:pos x="27" y="28"/>
              </a:cxn>
              <a:cxn ang="0">
                <a:pos x="27" y="32"/>
              </a:cxn>
              <a:cxn ang="0">
                <a:pos x="41" y="32"/>
              </a:cxn>
            </a:cxnLst>
            <a:rect l="0" t="0" r="r" b="b"/>
            <a:pathLst>
              <a:path w="68" h="46">
                <a:moveTo>
                  <a:pt x="68" y="43"/>
                </a:moveTo>
                <a:cubicBezTo>
                  <a:pt x="68" y="45"/>
                  <a:pt x="67" y="46"/>
                  <a:pt x="66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5"/>
                  <a:pt x="0" y="4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7" y="0"/>
                  <a:pt x="68" y="1"/>
                  <a:pt x="68" y="2"/>
                </a:cubicBezTo>
                <a:lnTo>
                  <a:pt x="68" y="43"/>
                </a:lnTo>
                <a:close/>
                <a:moveTo>
                  <a:pt x="64" y="14"/>
                </a:moveTo>
                <a:cubicBezTo>
                  <a:pt x="59" y="14"/>
                  <a:pt x="55" y="10"/>
                  <a:pt x="55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10"/>
                  <a:pt x="9" y="14"/>
                  <a:pt x="4" y="14"/>
                </a:cubicBezTo>
                <a:cubicBezTo>
                  <a:pt x="4" y="32"/>
                  <a:pt x="4" y="32"/>
                  <a:pt x="4" y="32"/>
                </a:cubicBezTo>
                <a:cubicBezTo>
                  <a:pt x="9" y="32"/>
                  <a:pt x="13" y="36"/>
                  <a:pt x="13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36"/>
                  <a:pt x="59" y="32"/>
                  <a:pt x="64" y="32"/>
                </a:cubicBezTo>
                <a:lnTo>
                  <a:pt x="64" y="14"/>
                </a:lnTo>
                <a:close/>
                <a:moveTo>
                  <a:pt x="34" y="38"/>
                </a:moveTo>
                <a:cubicBezTo>
                  <a:pt x="27" y="38"/>
                  <a:pt x="23" y="29"/>
                  <a:pt x="23" y="23"/>
                </a:cubicBezTo>
                <a:cubicBezTo>
                  <a:pt x="23" y="16"/>
                  <a:pt x="27" y="8"/>
                  <a:pt x="34" y="8"/>
                </a:cubicBezTo>
                <a:cubicBezTo>
                  <a:pt x="42" y="8"/>
                  <a:pt x="45" y="16"/>
                  <a:pt x="45" y="23"/>
                </a:cubicBezTo>
                <a:cubicBezTo>
                  <a:pt x="45" y="29"/>
                  <a:pt x="42" y="38"/>
                  <a:pt x="34" y="38"/>
                </a:cubicBezTo>
                <a:close/>
                <a:moveTo>
                  <a:pt x="41" y="32"/>
                </a:moveTo>
                <a:cubicBezTo>
                  <a:pt x="41" y="28"/>
                  <a:pt x="41" y="28"/>
                  <a:pt x="41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12"/>
                  <a:pt x="36" y="12"/>
                  <a:pt x="36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27" y="17"/>
                  <a:pt x="27" y="17"/>
                  <a:pt x="27" y="17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1" y="19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28"/>
                  <a:pt x="32" y="28"/>
                  <a:pt x="32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2"/>
                  <a:pt x="27" y="32"/>
                  <a:pt x="27" y="32"/>
                </a:cubicBezTo>
                <a:lnTo>
                  <a:pt x="41" y="3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17" tIns="45709" rIns="91417" bIns="45709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9" name="Freeform 101"/>
          <p:cNvSpPr>
            <a:spLocks noEditPoints="1"/>
          </p:cNvSpPr>
          <p:nvPr/>
        </p:nvSpPr>
        <p:spPr bwMode="auto">
          <a:xfrm>
            <a:off x="426958" y="8651055"/>
            <a:ext cx="150179" cy="142373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17" tIns="45709" rIns="91417" bIns="45709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0" name="Freeform 131"/>
          <p:cNvSpPr>
            <a:spLocks/>
          </p:cNvSpPr>
          <p:nvPr/>
        </p:nvSpPr>
        <p:spPr bwMode="auto">
          <a:xfrm>
            <a:off x="440312" y="6989569"/>
            <a:ext cx="111661" cy="85969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17" tIns="45709" rIns="91417" bIns="45709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1" name="TextBox 120"/>
          <p:cNvSpPr txBox="1"/>
          <p:nvPr/>
        </p:nvSpPr>
        <p:spPr>
          <a:xfrm>
            <a:off x="6590681" y="163148"/>
            <a:ext cx="6048672" cy="292376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300" dirty="0">
                <a:latin typeface="Arial Black" panose="020B0A04020102020204" pitchFamily="34" charset="0"/>
              </a:rPr>
              <a:t>Какова структура бюджетной системы Ярославской области?</a:t>
            </a:r>
          </a:p>
        </p:txBody>
      </p:sp>
      <p:sp>
        <p:nvSpPr>
          <p:cNvPr id="64" name="Блок-схема: извлечение 63"/>
          <p:cNvSpPr/>
          <p:nvPr/>
        </p:nvSpPr>
        <p:spPr>
          <a:xfrm>
            <a:off x="6437704" y="526770"/>
            <a:ext cx="3537355" cy="813964"/>
          </a:xfrm>
          <a:prstGeom prst="flowChartExtra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6726042" y="1374160"/>
            <a:ext cx="1500157" cy="747368"/>
          </a:xfrm>
          <a:prstGeom prst="roundRect">
            <a:avLst/>
          </a:prstGeom>
          <a:solidFill>
            <a:srgbClr val="FFD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122" name="Скругленный прямоугольник 121"/>
          <p:cNvSpPr/>
          <p:nvPr/>
        </p:nvSpPr>
        <p:spPr>
          <a:xfrm>
            <a:off x="8268854" y="1374160"/>
            <a:ext cx="1296144" cy="747368"/>
          </a:xfrm>
          <a:prstGeom prst="roundRect">
            <a:avLst/>
          </a:prstGeom>
          <a:solidFill>
            <a:srgbClr val="FFD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sp>
        <p:nvSpPr>
          <p:cNvPr id="123" name="Скругленный прямоугольник 122"/>
          <p:cNvSpPr/>
          <p:nvPr/>
        </p:nvSpPr>
        <p:spPr>
          <a:xfrm>
            <a:off x="6726040" y="2145277"/>
            <a:ext cx="720080" cy="398901"/>
          </a:xfrm>
          <a:prstGeom prst="roundRect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sp>
        <p:nvSpPr>
          <p:cNvPr id="124" name="Скругленный прямоугольник 123"/>
          <p:cNvSpPr/>
          <p:nvPr/>
        </p:nvSpPr>
        <p:spPr>
          <a:xfrm>
            <a:off x="7490020" y="2145277"/>
            <a:ext cx="720080" cy="398901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7467990" y="819188"/>
            <a:ext cx="1558439" cy="400110"/>
          </a:xfrm>
          <a:prstGeom prst="rect">
            <a:avLst/>
          </a:prstGeom>
        </p:spPr>
        <p:txBody>
          <a:bodyPr wrap="none" lIns="91417" tIns="45709" rIns="91417" bIns="45709">
            <a:spAutoFit/>
          </a:bodyPr>
          <a:lstStyle/>
          <a:p>
            <a:pPr lvl="0"/>
            <a:r>
              <a:rPr lang="ru-RU" sz="1000" b="1" dirty="0">
                <a:latin typeface="Arial Narrow" panose="020B0606020202030204" pitchFamily="34" charset="0"/>
              </a:rPr>
              <a:t>БЮДЖЕТНАЯ СИСТЕМА </a:t>
            </a:r>
          </a:p>
          <a:p>
            <a:pPr lvl="0"/>
            <a:r>
              <a:rPr lang="ru-RU" sz="1000" b="1" dirty="0">
                <a:latin typeface="Arial Narrow" panose="020B0606020202030204" pitchFamily="34" charset="0"/>
              </a:rPr>
              <a:t>ЯРОСЛАВСКОЙ ОБЛАСТИ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6810044" y="1470846"/>
            <a:ext cx="1332148" cy="553998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lvl="0" algn="ctr"/>
            <a:r>
              <a:rPr lang="ru-RU" sz="1000" dirty="0">
                <a:latin typeface="Arial Narrow" panose="020B0606020202030204" pitchFamily="34" charset="0"/>
              </a:rPr>
              <a:t>Консолидированный бюджет Ярославской области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8237414" y="1306412"/>
            <a:ext cx="1338802" cy="861774"/>
          </a:xfrm>
          <a:prstGeom prst="rect">
            <a:avLst/>
          </a:prstGeom>
          <a:ln>
            <a:noFill/>
          </a:ln>
        </p:spPr>
        <p:txBody>
          <a:bodyPr wrap="square" lIns="91417" tIns="45709" rIns="91417" bIns="45709">
            <a:spAutoFit/>
          </a:bodyPr>
          <a:lstStyle/>
          <a:p>
            <a:pPr lvl="0" algn="ctr"/>
            <a:r>
              <a:rPr lang="ru-RU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Бюджет Территориального фонда обязательного</a:t>
            </a:r>
          </a:p>
          <a:p>
            <a:pPr lvl="0" algn="ctr"/>
            <a:r>
              <a:rPr lang="ru-RU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медицинского страхования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6701247" y="2148435"/>
            <a:ext cx="788775" cy="400110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lvl="0" algn="ctr"/>
            <a:r>
              <a:rPr lang="ru-RU" sz="1000" dirty="0">
                <a:latin typeface="Arial Narrow" panose="020B0606020202030204" pitchFamily="34" charset="0"/>
              </a:rPr>
              <a:t>Областной бюджет</a:t>
            </a:r>
          </a:p>
        </p:txBody>
      </p:sp>
      <p:sp>
        <p:nvSpPr>
          <p:cNvPr id="125" name="Прямоугольник 124"/>
          <p:cNvSpPr/>
          <p:nvPr/>
        </p:nvSpPr>
        <p:spPr>
          <a:xfrm>
            <a:off x="7456478" y="2154784"/>
            <a:ext cx="788775" cy="400110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lvl="0" algn="ctr"/>
            <a:r>
              <a:rPr lang="ru-RU" sz="1000" dirty="0">
                <a:latin typeface="Arial Narrow" panose="020B0606020202030204" pitchFamily="34" charset="0"/>
              </a:rPr>
              <a:t>Местные бюджеты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9923665" y="624996"/>
            <a:ext cx="2744216" cy="1015664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ru-RU" sz="1000" dirty="0">
                <a:latin typeface="Arial Narrow" panose="020B0606020202030204" pitchFamily="34" charset="0"/>
              </a:rPr>
              <a:t>БЮДЖЕТНАЯ СИСТЕМА – совокупность бюджета субъекта РФ (областного бюджета), местных бюджетов и бюджета территориального фонда обязательного медицинского страхования, основанная на экономических отношениях и юридических нормах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9923663" y="1615399"/>
            <a:ext cx="2672208" cy="861774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ru-RU" sz="1000" dirty="0">
                <a:latin typeface="Arial Narrow" panose="020B0606020202030204" pitchFamily="34" charset="0"/>
              </a:rPr>
              <a:t>КОНСОЛИДИРОВАННЫЙ БЮДЖЕТ —</a:t>
            </a:r>
            <a:r>
              <a:rPr lang="en-US" sz="1000" dirty="0">
                <a:latin typeface="Arial Narrow" panose="020B0606020202030204" pitchFamily="34" charset="0"/>
              </a:rPr>
              <a:t> </a:t>
            </a:r>
            <a:r>
              <a:rPr lang="ru-RU" sz="1000" dirty="0">
                <a:latin typeface="Arial Narrow" panose="020B0606020202030204" pitchFamily="34" charset="0"/>
              </a:rPr>
              <a:t>свод регионального бюджета, местных бюджетов территорий, административно входящих в субъект РФ, без бюджета территориального фонда обязательного медицинского страхования ТФОМС</a:t>
            </a:r>
          </a:p>
        </p:txBody>
      </p:sp>
      <p:pic>
        <p:nvPicPr>
          <p:cNvPr id="76" name="Picture 3" descr="C:\Users\Kosolapova\Desktop\entrance-01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3419" b="96368" l="39525" r="578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575" t="52942" r="41445" b="2704"/>
          <a:stretch/>
        </p:blipFill>
        <p:spPr bwMode="auto">
          <a:xfrm>
            <a:off x="9281122" y="2125028"/>
            <a:ext cx="351477" cy="51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5" descr="C:\Users\Kosolapova\Desktop\window-1975938_1280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6431" y="2151368"/>
            <a:ext cx="216385" cy="31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5" descr="C:\Users\Kosolapova\Desktop\window-1975938_1280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333" y="2153051"/>
            <a:ext cx="210967" cy="303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0" name="TextBox 159"/>
          <p:cNvSpPr txBox="1"/>
          <p:nvPr/>
        </p:nvSpPr>
        <p:spPr>
          <a:xfrm>
            <a:off x="6607085" y="2971980"/>
            <a:ext cx="6060797" cy="492430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300" dirty="0">
                <a:latin typeface="Arial Black" panose="020B0A04020102020204" pitchFamily="34" charset="0"/>
              </a:rPr>
              <a:t>Какие основные этапы бюджетного процесса Ярославской области?</a:t>
            </a:r>
          </a:p>
        </p:txBody>
      </p:sp>
      <p:graphicFrame>
        <p:nvGraphicFramePr>
          <p:cNvPr id="81" name="Схема 80"/>
          <p:cNvGraphicFramePr/>
          <p:nvPr>
            <p:extLst>
              <p:ext uri="{D42A27DB-BD31-4B8C-83A1-F6EECF244321}">
                <p14:modId xmlns:p14="http://schemas.microsoft.com/office/powerpoint/2010/main" val="1452373497"/>
              </p:ext>
            </p:extLst>
          </p:nvPr>
        </p:nvGraphicFramePr>
        <p:xfrm>
          <a:off x="6598882" y="3303628"/>
          <a:ext cx="6077198" cy="1736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cxnSp>
        <p:nvCxnSpPr>
          <p:cNvPr id="4097" name="Прямая соединительная линия 4096"/>
          <p:cNvCxnSpPr/>
          <p:nvPr/>
        </p:nvCxnSpPr>
        <p:spPr>
          <a:xfrm>
            <a:off x="9052171" y="3716257"/>
            <a:ext cx="12565" cy="1264138"/>
          </a:xfrm>
          <a:prstGeom prst="line">
            <a:avLst/>
          </a:prstGeom>
          <a:ln w="19050">
            <a:solidFill>
              <a:srgbClr val="00999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6" name="Прямая со стрелкой 4105"/>
          <p:cNvCxnSpPr/>
          <p:nvPr/>
        </p:nvCxnSpPr>
        <p:spPr>
          <a:xfrm>
            <a:off x="6566371" y="4980395"/>
            <a:ext cx="6109709" cy="0"/>
          </a:xfrm>
          <a:prstGeom prst="straightConnector1">
            <a:avLst/>
          </a:prstGeom>
          <a:ln w="19050">
            <a:solidFill>
              <a:srgbClr val="009999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9" name="TextBox 4108"/>
          <p:cNvSpPr txBox="1"/>
          <p:nvPr/>
        </p:nvSpPr>
        <p:spPr>
          <a:xfrm>
            <a:off x="7464676" y="4977251"/>
            <a:ext cx="752083" cy="292366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r>
              <a:rPr lang="ru-RU" sz="1300" b="1" dirty="0" smtClean="0">
                <a:latin typeface="Arial Narrow" panose="020B0606020202030204" pitchFamily="34" charset="0"/>
              </a:rPr>
              <a:t>2018 </a:t>
            </a:r>
            <a:r>
              <a:rPr lang="ru-RU" sz="1300" b="1" dirty="0">
                <a:latin typeface="Arial Narrow" panose="020B0606020202030204" pitchFamily="34" charset="0"/>
              </a:rPr>
              <a:t>год</a:t>
            </a:r>
          </a:p>
        </p:txBody>
      </p:sp>
      <p:sp>
        <p:nvSpPr>
          <p:cNvPr id="213" name="TextBox 212"/>
          <p:cNvSpPr txBox="1"/>
          <p:nvPr/>
        </p:nvSpPr>
        <p:spPr>
          <a:xfrm>
            <a:off x="11267970" y="4977251"/>
            <a:ext cx="752083" cy="292366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r>
              <a:rPr lang="ru-RU" sz="1300" b="1" dirty="0">
                <a:latin typeface="Arial Narrow" panose="020B0606020202030204" pitchFamily="34" charset="0"/>
              </a:rPr>
              <a:t>20</a:t>
            </a:r>
            <a:r>
              <a:rPr lang="en-US" sz="1300" b="1" dirty="0" smtClean="0">
                <a:latin typeface="Arial Narrow" panose="020B0606020202030204" pitchFamily="34" charset="0"/>
              </a:rPr>
              <a:t>2</a:t>
            </a:r>
            <a:r>
              <a:rPr lang="ru-RU" sz="1300" b="1" dirty="0" smtClean="0">
                <a:latin typeface="Arial Narrow" panose="020B0606020202030204" pitchFamily="34" charset="0"/>
              </a:rPr>
              <a:t>0 </a:t>
            </a:r>
            <a:r>
              <a:rPr lang="ru-RU" sz="1300" b="1" dirty="0">
                <a:latin typeface="Arial Narrow" panose="020B0606020202030204" pitchFamily="34" charset="0"/>
              </a:rPr>
              <a:t>год</a:t>
            </a:r>
          </a:p>
        </p:txBody>
      </p:sp>
      <p:sp>
        <p:nvSpPr>
          <p:cNvPr id="4117" name="Прямоугольник 4116"/>
          <p:cNvSpPr/>
          <p:nvPr/>
        </p:nvSpPr>
        <p:spPr>
          <a:xfrm>
            <a:off x="6526249" y="6098220"/>
            <a:ext cx="3088768" cy="2585311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marL="143966" indent="-171409">
              <a:buBlip>
                <a:blip r:embed="rId6"/>
              </a:buBlip>
            </a:pPr>
            <a:r>
              <a:rPr lang="ru-RU" sz="1300" dirty="0">
                <a:latin typeface="Arial Narrow" panose="020B0606020202030204" pitchFamily="34" charset="0"/>
              </a:rPr>
              <a:t>послание Президента Российской Федерации Федеральному Собранию</a:t>
            </a:r>
          </a:p>
          <a:p>
            <a:endParaRPr lang="ru-RU" sz="800" dirty="0">
              <a:latin typeface="Arial Narrow" panose="020B0606020202030204" pitchFamily="34" charset="0"/>
            </a:endParaRPr>
          </a:p>
          <a:p>
            <a:pPr marL="143966" indent="-171409">
              <a:buBlip>
                <a:blip r:embed="rId6"/>
              </a:buBlip>
            </a:pPr>
            <a:r>
              <a:rPr lang="ru-RU" sz="1300" dirty="0">
                <a:latin typeface="Arial Narrow" panose="020B0606020202030204" pitchFamily="34" charset="0"/>
              </a:rPr>
              <a:t>основные направления бюджетной и налоговой политики Ярославской области</a:t>
            </a:r>
          </a:p>
          <a:p>
            <a:endParaRPr lang="ru-RU" sz="800" dirty="0">
              <a:latin typeface="Arial Narrow" panose="020B0606020202030204" pitchFamily="34" charset="0"/>
            </a:endParaRPr>
          </a:p>
          <a:p>
            <a:pPr marL="143966" indent="-171409">
              <a:buBlip>
                <a:blip r:embed="rId6"/>
              </a:buBlip>
            </a:pPr>
            <a:r>
              <a:rPr lang="ru-RU" sz="1300" dirty="0">
                <a:latin typeface="Arial Narrow" panose="020B0606020202030204" pitchFamily="34" charset="0"/>
              </a:rPr>
              <a:t>прогноз социально-экономического развития области Ярославской области</a:t>
            </a:r>
          </a:p>
          <a:p>
            <a:endParaRPr lang="ru-RU" sz="800" dirty="0">
              <a:latin typeface="Arial Narrow" panose="020B0606020202030204" pitchFamily="34" charset="0"/>
            </a:endParaRPr>
          </a:p>
          <a:p>
            <a:pPr marL="143966" indent="-171409">
              <a:buBlip>
                <a:blip r:embed="rId6"/>
              </a:buBlip>
            </a:pPr>
            <a:r>
              <a:rPr lang="ru-RU" sz="1300" dirty="0">
                <a:latin typeface="Arial Narrow" panose="020B0606020202030204" pitchFamily="34" charset="0"/>
              </a:rPr>
              <a:t>бюджетный прогноз Ярославской области на долгосрочный период</a:t>
            </a:r>
          </a:p>
          <a:p>
            <a:endParaRPr lang="ru-RU" sz="800" dirty="0">
              <a:latin typeface="Arial Narrow" panose="020B0606020202030204" pitchFamily="34" charset="0"/>
            </a:endParaRPr>
          </a:p>
          <a:p>
            <a:pPr marL="143966" indent="-171409">
              <a:buBlip>
                <a:blip r:embed="rId6"/>
              </a:buBlip>
            </a:pPr>
            <a:r>
              <a:rPr lang="ru-RU" sz="1300" dirty="0">
                <a:latin typeface="Arial Narrow" panose="020B0606020202030204" pitchFamily="34" charset="0"/>
              </a:rPr>
              <a:t>государственные программы Ярославской области</a:t>
            </a:r>
          </a:p>
        </p:txBody>
      </p:sp>
      <p:sp>
        <p:nvSpPr>
          <p:cNvPr id="4118" name="Прямоугольник 4117"/>
          <p:cNvSpPr/>
          <p:nvPr/>
        </p:nvSpPr>
        <p:spPr>
          <a:xfrm>
            <a:off x="6542210" y="5438965"/>
            <a:ext cx="3095271" cy="692485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lvl="0"/>
            <a:r>
              <a:rPr lang="ru-RU" sz="1300" b="1" dirty="0">
                <a:solidFill>
                  <a:prstClr val="black"/>
                </a:solidFill>
                <a:latin typeface="Arial Black" panose="020B0A04020102020204" pitchFamily="34" charset="0"/>
              </a:rPr>
              <a:t>На основе каких </a:t>
            </a:r>
          </a:p>
          <a:p>
            <a:pPr lvl="0"/>
            <a:r>
              <a:rPr lang="ru-RU" sz="1300" b="1" dirty="0">
                <a:solidFill>
                  <a:prstClr val="black"/>
                </a:solidFill>
                <a:latin typeface="Arial Black" panose="020B0A04020102020204" pitchFamily="34" charset="0"/>
              </a:rPr>
              <a:t>документов составляется проект областного бюджета?</a:t>
            </a:r>
          </a:p>
        </p:txBody>
      </p:sp>
      <p:sp>
        <p:nvSpPr>
          <p:cNvPr id="225" name="Прямоугольник 224"/>
          <p:cNvSpPr/>
          <p:nvPr/>
        </p:nvSpPr>
        <p:spPr>
          <a:xfrm>
            <a:off x="9755516" y="5478064"/>
            <a:ext cx="2820202" cy="492430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lvl="0"/>
            <a:r>
              <a:rPr lang="ru-RU" sz="1300" b="1" dirty="0">
                <a:solidFill>
                  <a:prstClr val="black"/>
                </a:solidFill>
                <a:latin typeface="Arial Black" panose="020B0A04020102020204" pitchFamily="34" charset="0"/>
              </a:rPr>
              <a:t>Как гражданин участвует в бюджетном процессе?</a:t>
            </a:r>
          </a:p>
        </p:txBody>
      </p:sp>
      <p:sp>
        <p:nvSpPr>
          <p:cNvPr id="4129" name="TextBox 4128"/>
          <p:cNvSpPr txBox="1"/>
          <p:nvPr/>
        </p:nvSpPr>
        <p:spPr>
          <a:xfrm>
            <a:off x="9755518" y="6026600"/>
            <a:ext cx="2876243" cy="1815870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pPr marL="171409" indent="-171409">
              <a:buFont typeface="Wingdings" panose="05000000000000000000" pitchFamily="2" charset="2"/>
              <a:buChar char="ü"/>
            </a:pPr>
            <a:r>
              <a:rPr lang="ru-RU" sz="1300" b="1" dirty="0">
                <a:latin typeface="Arial Narrow" panose="020B0606020202030204" pitchFamily="34" charset="0"/>
              </a:rPr>
              <a:t>Гражданин</a:t>
            </a:r>
            <a:r>
              <a:rPr lang="ru-RU" sz="1300" dirty="0">
                <a:latin typeface="Arial Narrow" panose="020B0606020202030204" pitchFamily="34" charset="0"/>
              </a:rPr>
              <a:t> платит налоги в бюджет и получает социальные гарантии и услуги за счет средств бюджета</a:t>
            </a:r>
          </a:p>
          <a:p>
            <a:pPr marL="171409" indent="-171409">
              <a:buFont typeface="Wingdings" panose="05000000000000000000" pitchFamily="2" charset="2"/>
              <a:buChar char="ü"/>
            </a:pPr>
            <a:endParaRPr lang="ru-RU" sz="800" dirty="0">
              <a:latin typeface="Arial Narrow" panose="020B0606020202030204" pitchFamily="34" charset="0"/>
            </a:endParaRPr>
          </a:p>
          <a:p>
            <a:pPr marL="171409" indent="-171409">
              <a:buFont typeface="Wingdings" panose="05000000000000000000" pitchFamily="2" charset="2"/>
              <a:buChar char="ü"/>
            </a:pPr>
            <a:r>
              <a:rPr lang="ru-RU" sz="1300" b="1" dirty="0">
                <a:latin typeface="Arial Narrow" panose="020B0606020202030204" pitchFamily="34" charset="0"/>
              </a:rPr>
              <a:t>Гражданин</a:t>
            </a:r>
            <a:r>
              <a:rPr lang="ru-RU" sz="1300" dirty="0">
                <a:latin typeface="Arial Narrow" panose="020B0606020202030204" pitchFamily="34" charset="0"/>
              </a:rPr>
              <a:t> участвует в публичных слушаниях по проекту бюджета и отчету от исполнении бюджета, которые организует </a:t>
            </a:r>
            <a:r>
              <a:rPr lang="ru-RU" sz="1300" b="1" dirty="0">
                <a:latin typeface="Arial Narrow" panose="020B0606020202030204" pitchFamily="34" charset="0"/>
              </a:rPr>
              <a:t>Общественная палата Ярославской области :</a:t>
            </a:r>
          </a:p>
        </p:txBody>
      </p:sp>
      <p:pic>
        <p:nvPicPr>
          <p:cNvPr id="227" name="Picture 3" descr="C:\Users\Kosolapova\Pictures\logo_with_text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1766" y="8393966"/>
            <a:ext cx="781187" cy="83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30" name="TextBox 4129"/>
          <p:cNvSpPr txBox="1"/>
          <p:nvPr/>
        </p:nvSpPr>
        <p:spPr>
          <a:xfrm>
            <a:off x="9817456" y="7845024"/>
            <a:ext cx="828549" cy="307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000" b="1" dirty="0">
                <a:latin typeface="Arial Narrow" panose="020B0606020202030204" pitchFamily="34" charset="0"/>
              </a:rPr>
              <a:t>Правительство </a:t>
            </a:r>
          </a:p>
          <a:p>
            <a:pPr algn="ctr"/>
            <a:r>
              <a:rPr lang="ru-RU" sz="1000" b="1" dirty="0">
                <a:latin typeface="Arial Narrow" panose="020B0606020202030204" pitchFamily="34" charset="0"/>
              </a:rPr>
              <a:t>области</a:t>
            </a:r>
          </a:p>
        </p:txBody>
      </p:sp>
      <p:sp>
        <p:nvSpPr>
          <p:cNvPr id="231" name="TextBox 230"/>
          <p:cNvSpPr txBox="1"/>
          <p:nvPr/>
        </p:nvSpPr>
        <p:spPr>
          <a:xfrm>
            <a:off x="11766824" y="7840499"/>
            <a:ext cx="934410" cy="307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000" b="1" dirty="0">
                <a:latin typeface="Arial Narrow" panose="020B0606020202030204" pitchFamily="34" charset="0"/>
              </a:rPr>
              <a:t>Ярославская </a:t>
            </a:r>
          </a:p>
          <a:p>
            <a:pPr algn="ctr"/>
            <a:r>
              <a:rPr lang="ru-RU" sz="1000" b="1" dirty="0">
                <a:latin typeface="Arial Narrow" panose="020B0606020202030204" pitchFamily="34" charset="0"/>
              </a:rPr>
              <a:t>областная Дума</a:t>
            </a:r>
          </a:p>
        </p:txBody>
      </p:sp>
      <p:cxnSp>
        <p:nvCxnSpPr>
          <p:cNvPr id="4132" name="Прямая со стрелкой 4131"/>
          <p:cNvCxnSpPr>
            <a:stCxn id="4130" idx="2"/>
          </p:cNvCxnSpPr>
          <p:nvPr/>
        </p:nvCxnSpPr>
        <p:spPr>
          <a:xfrm>
            <a:off x="10231729" y="8152799"/>
            <a:ext cx="633774" cy="58007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Прямая со стрелкой 233"/>
          <p:cNvCxnSpPr>
            <a:endCxn id="231" idx="2"/>
          </p:cNvCxnSpPr>
          <p:nvPr/>
        </p:nvCxnSpPr>
        <p:spPr>
          <a:xfrm flipV="1">
            <a:off x="11656199" y="8148274"/>
            <a:ext cx="577830" cy="5945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41" name="TextBox 4140"/>
          <p:cNvSpPr txBox="1"/>
          <p:nvPr/>
        </p:nvSpPr>
        <p:spPr>
          <a:xfrm>
            <a:off x="9488072" y="8332480"/>
            <a:ext cx="1236236" cy="553998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pPr algn="ctr"/>
            <a:r>
              <a:rPr lang="ru-RU" sz="1000" dirty="0">
                <a:latin typeface="Arial Narrow" panose="020B0606020202030204" pitchFamily="34" charset="0"/>
              </a:rPr>
              <a:t>проект бюджета /</a:t>
            </a:r>
          </a:p>
          <a:p>
            <a:pPr algn="ctr"/>
            <a:r>
              <a:rPr lang="ru-RU" sz="1000" dirty="0">
                <a:latin typeface="Arial Narrow" panose="020B0606020202030204" pitchFamily="34" charset="0"/>
              </a:rPr>
              <a:t> отчет об исполнении</a:t>
            </a:r>
          </a:p>
          <a:p>
            <a:pPr algn="ctr"/>
            <a:r>
              <a:rPr lang="ru-RU" sz="1000" dirty="0">
                <a:latin typeface="Arial Narrow" panose="020B0606020202030204" pitchFamily="34" charset="0"/>
              </a:rPr>
              <a:t> бюджета</a:t>
            </a:r>
          </a:p>
        </p:txBody>
      </p:sp>
      <p:sp>
        <p:nvSpPr>
          <p:cNvPr id="244" name="TextBox 243"/>
          <p:cNvSpPr txBox="1"/>
          <p:nvPr/>
        </p:nvSpPr>
        <p:spPr>
          <a:xfrm>
            <a:off x="10569379" y="7790285"/>
            <a:ext cx="1236236" cy="553998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pPr algn="ctr"/>
            <a:r>
              <a:rPr lang="ru-RU" sz="1000" dirty="0">
                <a:latin typeface="Arial Narrow" panose="020B0606020202030204" pitchFamily="34" charset="0"/>
              </a:rPr>
              <a:t>проект бюджета /</a:t>
            </a:r>
          </a:p>
          <a:p>
            <a:pPr algn="ctr"/>
            <a:r>
              <a:rPr lang="ru-RU" sz="1000" dirty="0">
                <a:latin typeface="Arial Narrow" panose="020B0606020202030204" pitchFamily="34" charset="0"/>
              </a:rPr>
              <a:t> отчет об исполнении</a:t>
            </a:r>
          </a:p>
          <a:p>
            <a:pPr algn="ctr"/>
            <a:r>
              <a:rPr lang="ru-RU" sz="1000" dirty="0">
                <a:latin typeface="Arial Narrow" panose="020B0606020202030204" pitchFamily="34" charset="0"/>
              </a:rPr>
              <a:t> бюджета</a:t>
            </a:r>
          </a:p>
        </p:txBody>
      </p:sp>
      <p:sp>
        <p:nvSpPr>
          <p:cNvPr id="263" name="TextBox 262"/>
          <p:cNvSpPr txBox="1"/>
          <p:nvPr/>
        </p:nvSpPr>
        <p:spPr>
          <a:xfrm>
            <a:off x="0" y="9340583"/>
            <a:ext cx="248794" cy="246221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264" name="TextBox 263"/>
          <p:cNvSpPr txBox="1"/>
          <p:nvPr/>
        </p:nvSpPr>
        <p:spPr>
          <a:xfrm>
            <a:off x="12502330" y="9309021"/>
            <a:ext cx="248794" cy="246221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90681" y="3924006"/>
            <a:ext cx="1032332" cy="400110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lvl="0" algn="ctr"/>
            <a:r>
              <a:rPr lang="ru-RU" sz="1000" dirty="0">
                <a:latin typeface="Arial Narrow" panose="020B0606020202030204" pitchFamily="34" charset="0"/>
              </a:rPr>
              <a:t>Составление проекта бюджета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872767" y="3924006"/>
            <a:ext cx="988957" cy="553998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lvl="0" algn="ctr"/>
            <a:r>
              <a:rPr lang="en-US" sz="100" dirty="0">
                <a:solidFill>
                  <a:schemeClr val="bg1"/>
                </a:solidFill>
                <a:latin typeface="Arial Narrow" panose="020B0606020202030204" pitchFamily="34" charset="0"/>
              </a:rPr>
              <a:t>1</a:t>
            </a:r>
            <a:r>
              <a:rPr lang="ru-RU" sz="1000" dirty="0">
                <a:latin typeface="Arial Narrow" panose="020B0606020202030204" pitchFamily="34" charset="0"/>
              </a:rPr>
              <a:t>Рассмотрение и утверждение бюджета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9145723" y="3905617"/>
            <a:ext cx="938588" cy="400110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lvl="0" algn="ctr"/>
            <a:r>
              <a:rPr lang="en-US" sz="100" dirty="0">
                <a:solidFill>
                  <a:schemeClr val="bg1"/>
                </a:solidFill>
                <a:latin typeface="Arial Narrow" panose="020B0606020202030204" pitchFamily="34" charset="0"/>
              </a:rPr>
              <a:t>1</a:t>
            </a:r>
            <a:r>
              <a:rPr lang="ru-RU" sz="1000" dirty="0">
                <a:latin typeface="Arial Narrow" panose="020B0606020202030204" pitchFamily="34" charset="0"/>
              </a:rPr>
              <a:t>Исполнение бюджета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0310881" y="3847062"/>
            <a:ext cx="1101878" cy="707886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lvl="0" algn="ctr"/>
            <a:r>
              <a:rPr lang="ru-RU" sz="1000" dirty="0">
                <a:latin typeface="Arial Narrow" panose="020B0606020202030204" pitchFamily="34" charset="0"/>
              </a:rPr>
              <a:t>Подготовка годового отчета об исполнении бюджета</a:t>
            </a:r>
          </a:p>
        </p:txBody>
      </p:sp>
      <p:sp>
        <p:nvSpPr>
          <p:cNvPr id="226" name="Прямоугольник 225"/>
          <p:cNvSpPr/>
          <p:nvPr/>
        </p:nvSpPr>
        <p:spPr>
          <a:xfrm>
            <a:off x="11686366" y="3751729"/>
            <a:ext cx="952988" cy="707886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lvl="0" algn="ctr"/>
            <a:r>
              <a:rPr lang="ru-RU" sz="1000" dirty="0">
                <a:latin typeface="Arial Narrow" panose="020B0606020202030204" pitchFamily="34" charset="0"/>
              </a:rPr>
              <a:t>Утверждение годового отчета об исполнении бюджета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14" t="21653" r="62762" b="68866"/>
          <a:stretch/>
        </p:blipFill>
        <p:spPr bwMode="auto">
          <a:xfrm>
            <a:off x="353717" y="1686300"/>
            <a:ext cx="2363593" cy="975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3" name="Прямая соединительная линия 132"/>
          <p:cNvCxnSpPr/>
          <p:nvPr/>
        </p:nvCxnSpPr>
        <p:spPr>
          <a:xfrm>
            <a:off x="10217227" y="3716257"/>
            <a:ext cx="12565" cy="1264138"/>
          </a:xfrm>
          <a:prstGeom prst="line">
            <a:avLst/>
          </a:prstGeom>
          <a:ln w="19050">
            <a:solidFill>
              <a:srgbClr val="00999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9265200" y="4977251"/>
            <a:ext cx="752083" cy="292366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r>
              <a:rPr lang="ru-RU" sz="1300" b="1" dirty="0" smtClean="0">
                <a:latin typeface="Arial Narrow" panose="020B0606020202030204" pitchFamily="34" charset="0"/>
              </a:rPr>
              <a:t>2019 </a:t>
            </a:r>
            <a:r>
              <a:rPr lang="ru-RU" sz="1300" b="1" dirty="0">
                <a:latin typeface="Arial Narrow" panose="020B0606020202030204" pitchFamily="34" charset="0"/>
              </a:rPr>
              <a:t>год</a:t>
            </a:r>
          </a:p>
        </p:txBody>
      </p:sp>
      <p:cxnSp>
        <p:nvCxnSpPr>
          <p:cNvPr id="154" name="Прямая со стрелкой 153"/>
          <p:cNvCxnSpPr>
            <a:stCxn id="4130" idx="3"/>
            <a:endCxn id="231" idx="1"/>
          </p:cNvCxnSpPr>
          <p:nvPr/>
        </p:nvCxnSpPr>
        <p:spPr>
          <a:xfrm flipV="1">
            <a:off x="10646003" y="7994389"/>
            <a:ext cx="1120820" cy="45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TextBox 164"/>
          <p:cNvSpPr txBox="1"/>
          <p:nvPr/>
        </p:nvSpPr>
        <p:spPr>
          <a:xfrm>
            <a:off x="11700972" y="8332480"/>
            <a:ext cx="991199" cy="553998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pPr algn="ctr"/>
            <a:r>
              <a:rPr lang="ru-RU" sz="1000" dirty="0">
                <a:latin typeface="Arial Narrow" panose="020B0606020202030204" pitchFamily="34" charset="0"/>
              </a:rPr>
              <a:t>протокол публичных слушаний</a:t>
            </a:r>
          </a:p>
        </p:txBody>
      </p:sp>
      <p:grpSp>
        <p:nvGrpSpPr>
          <p:cNvPr id="151" name="Group 36"/>
          <p:cNvGrpSpPr/>
          <p:nvPr/>
        </p:nvGrpSpPr>
        <p:grpSpPr>
          <a:xfrm>
            <a:off x="3699590" y="8477159"/>
            <a:ext cx="2633188" cy="761816"/>
            <a:chOff x="5448188" y="2403866"/>
            <a:chExt cx="3147917" cy="761816"/>
          </a:xfrm>
        </p:grpSpPr>
        <p:sp>
          <p:nvSpPr>
            <p:cNvPr id="155" name="TextBox 154"/>
            <p:cNvSpPr txBox="1"/>
            <p:nvPr/>
          </p:nvSpPr>
          <p:spPr>
            <a:xfrm>
              <a:off x="5448188" y="2403866"/>
              <a:ext cx="3147917" cy="15388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ru-RU" sz="1000" b="1" dirty="0" smtClean="0">
                  <a:latin typeface="Arial Narrow" panose="020B0606020202030204" pitchFamily="34" charset="0"/>
                </a:rPr>
                <a:t>Производство и передача электроэнергии</a:t>
              </a:r>
              <a:endParaRPr lang="ru-RU" sz="1000" b="1" dirty="0">
                <a:latin typeface="Arial Narrow" panose="020B0606020202030204" pitchFamily="34" charset="0"/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5536635" y="2642462"/>
              <a:ext cx="3059470" cy="52322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180">
                <a:spcBef>
                  <a:spcPct val="20000"/>
                </a:spcBef>
                <a:defRPr/>
              </a:pPr>
              <a:r>
                <a:rPr lang="ru-RU" sz="1000" dirty="0" smtClean="0">
                  <a:latin typeface="Arial Narrow" panose="020B0606020202030204" pitchFamily="34" charset="0"/>
                </a:rPr>
                <a:t>Филиал ПАО «МРСК  Центра</a:t>
              </a:r>
              <a:r>
                <a:rPr lang="ru-RU" sz="1000" dirty="0">
                  <a:latin typeface="Arial Narrow" panose="020B0606020202030204" pitchFamily="34" charset="0"/>
                </a:rPr>
                <a:t>»-«Ярэнерго</a:t>
              </a:r>
              <a:r>
                <a:rPr lang="ru-RU" sz="1000" dirty="0" smtClean="0">
                  <a:latin typeface="Arial Narrow" panose="020B0606020202030204" pitchFamily="34" charset="0"/>
                </a:rPr>
                <a:t>»</a:t>
              </a:r>
              <a:endParaRPr lang="ru-RU" sz="1000" dirty="0">
                <a:latin typeface="Arial Narrow" panose="020B0606020202030204" pitchFamily="34" charset="0"/>
              </a:endParaRPr>
            </a:p>
            <a:p>
              <a:pPr defTabSz="914180">
                <a:spcBef>
                  <a:spcPct val="20000"/>
                </a:spcBef>
                <a:defRPr/>
              </a:pPr>
              <a:r>
                <a:rPr lang="ru-RU" sz="1000" dirty="0" smtClean="0">
                  <a:latin typeface="Arial Narrow" panose="020B0606020202030204" pitchFamily="34" charset="0"/>
                </a:rPr>
                <a:t>ПАО «ТГК-2»</a:t>
              </a:r>
            </a:p>
            <a:p>
              <a:pPr defTabSz="914180">
                <a:spcBef>
                  <a:spcPct val="20000"/>
                </a:spcBef>
                <a:defRPr/>
              </a:pPr>
              <a:r>
                <a:rPr lang="ru-RU" sz="1000" dirty="0" smtClean="0">
                  <a:latin typeface="Arial Narrow" panose="020B0606020202030204" pitchFamily="34" charset="0"/>
                </a:rPr>
                <a:t>ПАО «</a:t>
              </a:r>
              <a:r>
                <a:rPr lang="ru-RU" sz="1000" dirty="0" err="1" smtClean="0">
                  <a:latin typeface="Arial Narrow" panose="020B0606020202030204" pitchFamily="34" charset="0"/>
                </a:rPr>
                <a:t>РусГидро</a:t>
              </a:r>
              <a:r>
                <a:rPr lang="ru-RU" sz="1000" dirty="0" smtClean="0">
                  <a:latin typeface="Arial Narrow" panose="020B0606020202030204" pitchFamily="34" charset="0"/>
                </a:rPr>
                <a:t>» </a:t>
              </a:r>
              <a:endParaRPr lang="ru-RU" sz="1000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158" name="Group 36"/>
          <p:cNvGrpSpPr/>
          <p:nvPr/>
        </p:nvGrpSpPr>
        <p:grpSpPr>
          <a:xfrm>
            <a:off x="3689049" y="7897625"/>
            <a:ext cx="2510880" cy="349309"/>
            <a:chOff x="5651448" y="2326152"/>
            <a:chExt cx="2667239" cy="349309"/>
          </a:xfrm>
        </p:grpSpPr>
        <p:sp>
          <p:nvSpPr>
            <p:cNvPr id="161" name="TextBox 160"/>
            <p:cNvSpPr txBox="1"/>
            <p:nvPr/>
          </p:nvSpPr>
          <p:spPr>
            <a:xfrm>
              <a:off x="5651448" y="2326152"/>
              <a:ext cx="2248057" cy="15388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ru-RU" sz="1000" b="1" dirty="0" smtClean="0">
                  <a:latin typeface="Arial Narrow" panose="020B0606020202030204" pitchFamily="34" charset="0"/>
                </a:rPr>
                <a:t>Производство резиновых изделий</a:t>
              </a:r>
              <a:endParaRPr lang="ru-RU" sz="1000" b="1" dirty="0">
                <a:latin typeface="Arial Narrow" panose="020B0606020202030204" pitchFamily="34" charset="0"/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5668764" y="2521573"/>
              <a:ext cx="2649923" cy="15388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180">
                <a:spcBef>
                  <a:spcPct val="20000"/>
                </a:spcBef>
                <a:defRPr/>
              </a:pPr>
              <a:r>
                <a:rPr lang="ru-RU" sz="1000" dirty="0" smtClean="0">
                  <a:latin typeface="Arial Narrow" panose="020B0606020202030204" pitchFamily="34" charset="0"/>
                </a:rPr>
                <a:t>АО «</a:t>
              </a:r>
              <a:r>
                <a:rPr lang="ru-RU" sz="1000" dirty="0" err="1" smtClean="0">
                  <a:latin typeface="Arial Narrow" panose="020B0606020202030204" pitchFamily="34" charset="0"/>
                </a:rPr>
                <a:t>Кордиант</a:t>
              </a:r>
              <a:r>
                <a:rPr lang="ru-RU" sz="1000" dirty="0" smtClean="0">
                  <a:latin typeface="Arial Narrow" panose="020B0606020202030204" pitchFamily="34" charset="0"/>
                </a:rPr>
                <a:t>» </a:t>
              </a:r>
              <a:endParaRPr lang="ru-RU" sz="1000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163" name="Group 36"/>
          <p:cNvGrpSpPr/>
          <p:nvPr/>
        </p:nvGrpSpPr>
        <p:grpSpPr>
          <a:xfrm>
            <a:off x="3705349" y="7152482"/>
            <a:ext cx="2680579" cy="577150"/>
            <a:chOff x="5776475" y="2403866"/>
            <a:chExt cx="2845587" cy="577150"/>
          </a:xfrm>
        </p:grpSpPr>
        <p:sp>
          <p:nvSpPr>
            <p:cNvPr id="164" name="TextBox 163"/>
            <p:cNvSpPr txBox="1"/>
            <p:nvPr/>
          </p:nvSpPr>
          <p:spPr>
            <a:xfrm>
              <a:off x="5776475" y="2403866"/>
              <a:ext cx="2845587" cy="15388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ru-RU" sz="1000" b="1" dirty="0" smtClean="0">
                  <a:latin typeface="Arial Narrow" panose="020B0606020202030204" pitchFamily="34" charset="0"/>
                </a:rPr>
                <a:t>Производство и торговля </a:t>
              </a:r>
              <a:r>
                <a:rPr lang="ru-RU" sz="1000" b="1" dirty="0" err="1" smtClean="0">
                  <a:latin typeface="Arial Narrow" panose="020B0606020202030204" pitchFamily="34" charset="0"/>
                </a:rPr>
                <a:t>фармпродукцией</a:t>
              </a:r>
              <a:endParaRPr lang="ru-RU" sz="1000" b="1" dirty="0">
                <a:latin typeface="Arial Narrow" panose="020B0606020202030204" pitchFamily="34" charset="0"/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5815458" y="2642462"/>
              <a:ext cx="1765055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180">
                <a:spcBef>
                  <a:spcPct val="20000"/>
                </a:spcBef>
                <a:defRPr/>
              </a:pPr>
              <a:r>
                <a:rPr lang="ru-RU" sz="1000" dirty="0" smtClean="0">
                  <a:latin typeface="Arial Narrow" panose="020B0606020202030204" pitchFamily="34" charset="0"/>
                </a:rPr>
                <a:t>АО «Р-ФАРМ»</a:t>
              </a:r>
              <a:endParaRPr lang="ru-RU" sz="1000" dirty="0">
                <a:latin typeface="Arial Narrow" panose="020B0606020202030204" pitchFamily="34" charset="0"/>
              </a:endParaRPr>
            </a:p>
            <a:p>
              <a:pPr defTabSz="914180">
                <a:spcBef>
                  <a:spcPct val="20000"/>
                </a:spcBef>
                <a:defRPr/>
              </a:pPr>
              <a:r>
                <a:rPr lang="ru-RU" sz="1000" dirty="0" smtClean="0">
                  <a:latin typeface="Arial Narrow" panose="020B0606020202030204" pitchFamily="34" charset="0"/>
                </a:rPr>
                <a:t>ООО «</a:t>
              </a:r>
              <a:r>
                <a:rPr lang="ru-RU" sz="1000" dirty="0" err="1" smtClean="0">
                  <a:latin typeface="Arial Narrow" panose="020B0606020202030204" pitchFamily="34" charset="0"/>
                </a:rPr>
                <a:t>Тева</a:t>
              </a:r>
              <a:r>
                <a:rPr lang="ru-RU" sz="1000" dirty="0" smtClean="0">
                  <a:latin typeface="Arial Narrow" panose="020B0606020202030204" pitchFamily="34" charset="0"/>
                </a:rPr>
                <a:t>» </a:t>
              </a:r>
              <a:endParaRPr lang="ru-RU" sz="1000" dirty="0">
                <a:latin typeface="Arial Narrow" panose="020B0606020202030204" pitchFamily="34" charset="0"/>
              </a:endParaRPr>
            </a:p>
          </p:txBody>
        </p:sp>
      </p:grpSp>
      <p:pic>
        <p:nvPicPr>
          <p:cNvPr id="247" name="Picture 3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058" y="7104287"/>
            <a:ext cx="221218" cy="221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058" y="8478229"/>
            <a:ext cx="184616" cy="18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8" name="Picture 5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070" y="7854571"/>
            <a:ext cx="228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550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392459" y="14396"/>
            <a:ext cx="0" cy="9601200"/>
          </a:xfrm>
          <a:prstGeom prst="line">
            <a:avLst/>
          </a:prstGeom>
          <a:ln w="88900">
            <a:solidFill>
              <a:schemeClr val="bg2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2541" y="40768"/>
            <a:ext cx="12770622" cy="9586804"/>
          </a:xfrm>
          <a:prstGeom prst="rect">
            <a:avLst/>
          </a:prstGeom>
          <a:solidFill>
            <a:schemeClr val="bg1"/>
          </a:solidFill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174" y="9284307"/>
            <a:ext cx="382962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38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331584" y="9292109"/>
            <a:ext cx="365939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39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6404" y="4039254"/>
            <a:ext cx="5821558" cy="3292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Межбюджетные трансферты местным бюджетам, млн. руб.</a:t>
            </a: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2613454"/>
              </p:ext>
            </p:extLst>
          </p:nvPr>
        </p:nvGraphicFramePr>
        <p:xfrm>
          <a:off x="370122" y="4440560"/>
          <a:ext cx="5742645" cy="1247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4538538"/>
              </p:ext>
            </p:extLst>
          </p:nvPr>
        </p:nvGraphicFramePr>
        <p:xfrm>
          <a:off x="180934" y="5448672"/>
          <a:ext cx="6075849" cy="2555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236403" y="4368552"/>
            <a:ext cx="5202231" cy="292376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300" dirty="0">
                <a:latin typeface="Arial Black" panose="020B0A04020102020204" pitchFamily="34" charset="0"/>
              </a:rPr>
              <a:t>по видам межбюджетных трансфертов (МБТ):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174" y="8003728"/>
            <a:ext cx="6291326" cy="1384972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pPr algn="just">
              <a:defRPr/>
            </a:pPr>
            <a:r>
              <a:rPr lang="ru-RU" sz="1200" dirty="0">
                <a:latin typeface="Arial Narrow" panose="020B0606020202030204" pitchFamily="34" charset="0"/>
              </a:rPr>
              <a:t>          Кроме межбюджетных трансфертов из областного бюджета муниципальным образованиям </a:t>
            </a:r>
            <a:r>
              <a:rPr lang="ru-RU" sz="1200" b="1" dirty="0">
                <a:latin typeface="Arial Narrow" panose="020B0606020202030204" pitchFamily="34" charset="0"/>
              </a:rPr>
              <a:t>в </a:t>
            </a:r>
            <a:r>
              <a:rPr lang="ru-RU" sz="1200" b="1" dirty="0" smtClean="0">
                <a:latin typeface="Arial Narrow" panose="020B0606020202030204" pitchFamily="34" charset="0"/>
              </a:rPr>
              <a:t>2019 </a:t>
            </a:r>
            <a:r>
              <a:rPr lang="ru-RU" sz="1200" b="1" dirty="0">
                <a:latin typeface="Arial Narrow" panose="020B0606020202030204" pitchFamily="34" charset="0"/>
              </a:rPr>
              <a:t>году </a:t>
            </a:r>
            <a:r>
              <a:rPr lang="ru-RU" sz="1200" dirty="0" smtClean="0">
                <a:latin typeface="Arial Narrow" panose="020B0606020202030204" pitchFamily="34" charset="0"/>
              </a:rPr>
              <a:t>предоставлялись </a:t>
            </a:r>
            <a:r>
              <a:rPr lang="ru-RU" sz="1200" b="1" dirty="0" smtClean="0">
                <a:latin typeface="Arial Narrow" panose="020B0606020202030204" pitchFamily="34" charset="0"/>
              </a:rPr>
              <a:t>БЮДЖЕТНЫЕ КРЕДИТЫ </a:t>
            </a:r>
            <a:r>
              <a:rPr lang="ru-RU" sz="1200" b="1" dirty="0">
                <a:latin typeface="Arial Narrow" panose="020B0606020202030204" pitchFamily="34" charset="0"/>
              </a:rPr>
              <a:t>в сумме до </a:t>
            </a:r>
            <a:r>
              <a:rPr lang="ru-RU" sz="1200" b="1" dirty="0" smtClean="0">
                <a:latin typeface="Arial Narrow" panose="020B0606020202030204" pitchFamily="34" charset="0"/>
              </a:rPr>
              <a:t>934,36 </a:t>
            </a:r>
            <a:r>
              <a:rPr lang="ru-RU" sz="1200" b="1" dirty="0">
                <a:latin typeface="Arial Narrow" panose="020B0606020202030204" pitchFamily="34" charset="0"/>
              </a:rPr>
              <a:t>млн. рублей. </a:t>
            </a:r>
            <a:r>
              <a:rPr lang="ru-RU" sz="12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Размер базовой </a:t>
            </a:r>
            <a:r>
              <a:rPr lang="ru-RU" sz="1200" dirty="0">
                <a:latin typeface="Arial Narrow" panose="020B0606020202030204" pitchFamily="34" charset="0"/>
                <a:cs typeface="Times New Roman" panose="02020603050405020304" pitchFamily="18" charset="0"/>
              </a:rPr>
              <a:t>ставки за пользование бюджетными кредитами - 1 % годовых.</a:t>
            </a:r>
          </a:p>
          <a:p>
            <a:pPr algn="just">
              <a:defRPr/>
            </a:pPr>
            <a:r>
              <a:rPr lang="ru-RU" sz="1200" dirty="0">
                <a:latin typeface="Arial Narrow" panose="020B0606020202030204" pitchFamily="34" charset="0"/>
                <a:cs typeface="Times New Roman" panose="02020603050405020304" pitchFamily="18" charset="0"/>
              </a:rPr>
              <a:t>Бюджетные кредиты </a:t>
            </a:r>
            <a:r>
              <a:rPr lang="ru-RU" sz="12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предоставлялись на </a:t>
            </a:r>
            <a:r>
              <a:rPr lang="ru-RU" sz="1200" dirty="0">
                <a:latin typeface="Arial Narrow" panose="020B0606020202030204" pitchFamily="34" charset="0"/>
                <a:cs typeface="Times New Roman" panose="02020603050405020304" pitchFamily="18" charset="0"/>
              </a:rPr>
              <a:t>следующие цели:</a:t>
            </a:r>
          </a:p>
          <a:p>
            <a:pPr marL="171409" indent="-171409" algn="just">
              <a:buFont typeface="Wingdings" panose="05000000000000000000" pitchFamily="2" charset="2"/>
              <a:buChar char="ü"/>
              <a:defRPr/>
            </a:pPr>
            <a:r>
              <a:rPr lang="ru-RU" sz="1200" dirty="0">
                <a:latin typeface="Arial Narrow" panose="020B0606020202030204" pitchFamily="34" charset="0"/>
                <a:cs typeface="Times New Roman" panose="02020603050405020304" pitchFamily="18" charset="0"/>
              </a:rPr>
              <a:t>покрытие временных </a:t>
            </a:r>
            <a:r>
              <a:rPr lang="ru-RU" sz="12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кассовых разрывов;</a:t>
            </a:r>
            <a:endParaRPr lang="ru-RU" sz="1200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171409" indent="-171409" algn="just">
              <a:buFont typeface="Wingdings" panose="05000000000000000000" pitchFamily="2" charset="2"/>
              <a:buChar char="ü"/>
              <a:defRPr/>
            </a:pPr>
            <a:r>
              <a:rPr lang="ru-RU" sz="1200" dirty="0">
                <a:latin typeface="Arial Narrow" panose="020B0606020202030204" pitchFamily="34" charset="0"/>
                <a:cs typeface="Times New Roman" panose="02020603050405020304" pitchFamily="18" charset="0"/>
              </a:rPr>
              <a:t>частичное погашение прогнозируемого </a:t>
            </a:r>
            <a:r>
              <a:rPr lang="ru-RU" sz="12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дефицита бюджетов</a:t>
            </a:r>
            <a:r>
              <a:rPr lang="ru-RU" sz="1200" dirty="0">
                <a:latin typeface="Arial Narrow" panose="020B0606020202030204" pitchFamily="34" charset="0"/>
                <a:cs typeface="Times New Roman" panose="02020603050405020304" pitchFamily="18" charset="0"/>
              </a:rPr>
              <a:t>;</a:t>
            </a:r>
          </a:p>
          <a:p>
            <a:pPr marL="171409" indent="-171409" algn="just">
              <a:buFont typeface="Wingdings" panose="05000000000000000000" pitchFamily="2" charset="2"/>
              <a:buChar char="ü"/>
              <a:defRPr/>
            </a:pPr>
            <a:r>
              <a:rPr lang="ru-RU" sz="1200" dirty="0">
                <a:latin typeface="Arial Narrow" panose="020B0606020202030204" pitchFamily="34" charset="0"/>
                <a:cs typeface="Times New Roman" panose="02020603050405020304" pitchFamily="18" charset="0"/>
              </a:rPr>
              <a:t>предупреждение и ликвидацию последствий чрезвычайных ситуаций.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453001" y="139071"/>
            <a:ext cx="6244522" cy="55397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Субсидии и субвенции бюджетам муниципальных образований Ярославской области в 2019 году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6404" y="138651"/>
            <a:ext cx="5821558" cy="32929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Поддержка семьи и детства в Ярославской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области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9553" y="467949"/>
            <a:ext cx="6348193" cy="307754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300" dirty="0">
                <a:latin typeface="Arial Narrow" panose="020B0606020202030204" pitchFamily="34" charset="0"/>
              </a:rPr>
              <a:t>Расходы </a:t>
            </a:r>
            <a:r>
              <a:rPr lang="ru-RU" sz="1300" dirty="0" smtClean="0">
                <a:latin typeface="Arial Narrow" panose="020B0606020202030204" pitchFamily="34" charset="0"/>
              </a:rPr>
              <a:t>на поддержку семьи и детства в</a:t>
            </a:r>
            <a:r>
              <a:rPr lang="ru-RU" sz="1300" b="1" dirty="0" smtClean="0">
                <a:latin typeface="Arial Narrow" panose="020B0606020202030204" pitchFamily="34" charset="0"/>
              </a:rPr>
              <a:t> 2019 году выполнены</a:t>
            </a:r>
            <a:r>
              <a:rPr lang="ru-RU" sz="1300" dirty="0" smtClean="0">
                <a:latin typeface="Arial Narrow" panose="020B0606020202030204" pitchFamily="34" charset="0"/>
              </a:rPr>
              <a:t> </a:t>
            </a:r>
            <a:r>
              <a:rPr lang="ru-RU" sz="1300" b="1" dirty="0">
                <a:latin typeface="Arial Narrow" panose="020B0606020202030204" pitchFamily="34" charset="0"/>
              </a:rPr>
              <a:t>в размере </a:t>
            </a:r>
            <a:r>
              <a:rPr lang="ru-RU" sz="1400" b="1" dirty="0" smtClean="0"/>
              <a:t>3</a:t>
            </a:r>
            <a:r>
              <a:rPr lang="ru-RU" sz="1300" b="1" dirty="0" smtClean="0">
                <a:latin typeface="Arial Narrow" panose="020B0606020202030204" pitchFamily="34" charset="0"/>
              </a:rPr>
              <a:t>,45 </a:t>
            </a:r>
            <a:r>
              <a:rPr lang="ru-RU" sz="1300" b="1" dirty="0">
                <a:latin typeface="Arial Narrow" panose="020B0606020202030204" pitchFamily="34" charset="0"/>
              </a:rPr>
              <a:t>млрд. руб. </a:t>
            </a:r>
            <a:endParaRPr lang="ru-RU" sz="1300" dirty="0">
              <a:latin typeface="Arial Narrow" panose="020B0606020202030204" pitchFamily="34" charset="0"/>
            </a:endParaRPr>
          </a:p>
        </p:txBody>
      </p:sp>
      <p:graphicFrame>
        <p:nvGraphicFramePr>
          <p:cNvPr id="25" name="Схема 24"/>
          <p:cNvGraphicFramePr/>
          <p:nvPr>
            <p:extLst>
              <p:ext uri="{D42A27DB-BD31-4B8C-83A1-F6EECF244321}">
                <p14:modId xmlns:p14="http://schemas.microsoft.com/office/powerpoint/2010/main" val="848506479"/>
              </p:ext>
            </p:extLst>
          </p:nvPr>
        </p:nvGraphicFramePr>
        <p:xfrm>
          <a:off x="0" y="792227"/>
          <a:ext cx="4515947" cy="29712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4150660" y="840160"/>
            <a:ext cx="2181523" cy="30014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 smtClean="0">
              <a:latin typeface="Arial Narrow" panose="020B0606020202030204" pitchFamily="34" charset="0"/>
            </a:endParaRPr>
          </a:p>
          <a:p>
            <a:pPr algn="ctr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Основные направления расходов:</a:t>
            </a:r>
          </a:p>
          <a:p>
            <a:pPr algn="ctr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171450" indent="-171450">
              <a:buFontTx/>
              <a:buChar char="-"/>
            </a:pPr>
            <a:r>
              <a:rPr lang="ru-RU" sz="1100" dirty="0">
                <a:solidFill>
                  <a:schemeClr val="tx1"/>
                </a:solidFill>
                <a:latin typeface="Arial Narrow" panose="020B0606020202030204" pitchFamily="34" charset="0"/>
              </a:rPr>
              <a:t>реализация региональной семейной политики и политики в интересах детей </a:t>
            </a:r>
            <a:r>
              <a:rPr lang="ru-RU" sz="11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;</a:t>
            </a:r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171450" indent="-171450">
              <a:buFontTx/>
              <a:buChar char="-"/>
            </a:pPr>
            <a:r>
              <a:rPr lang="ru-RU" sz="11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обеспечение </a:t>
            </a:r>
            <a:r>
              <a:rPr lang="ru-RU" sz="1100" dirty="0">
                <a:solidFill>
                  <a:schemeClr val="tx1"/>
                </a:solidFill>
                <a:latin typeface="Arial Narrow" panose="020B0606020202030204" pitchFamily="34" charset="0"/>
              </a:rPr>
              <a:t>деятельности подведомственных </a:t>
            </a:r>
            <a:r>
              <a:rPr lang="ru-RU" sz="11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учреждений;</a:t>
            </a:r>
          </a:p>
          <a:p>
            <a:pPr marL="171450" lvl="0" indent="-171450">
              <a:buFontTx/>
              <a:buChar char="-"/>
            </a:pPr>
            <a:r>
              <a:rPr lang="ru-RU" sz="1100" dirty="0">
                <a:solidFill>
                  <a:schemeClr val="tx1"/>
                </a:solidFill>
                <a:latin typeface="Arial Narrow" panose="020B0606020202030204" pitchFamily="34" charset="0"/>
              </a:rPr>
              <a:t>компенсации, пособия, выплаты </a:t>
            </a:r>
            <a:r>
              <a:rPr lang="ru-RU" sz="11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детям-сиротам и детям, оставшимся без попечения родителей ;</a:t>
            </a:r>
          </a:p>
          <a:p>
            <a:pPr marL="171450" indent="-171450">
              <a:buFontTx/>
              <a:buChar char="-"/>
            </a:pPr>
            <a:r>
              <a:rPr lang="ru-RU" sz="1100" dirty="0">
                <a:solidFill>
                  <a:schemeClr val="tx1"/>
                </a:solidFill>
                <a:latin typeface="Arial Narrow" panose="020B0606020202030204" pitchFamily="34" charset="0"/>
              </a:rPr>
              <a:t>обеспечение жилыми помещениями детей-сирот </a:t>
            </a:r>
            <a:r>
              <a:rPr lang="ru-RU" sz="11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;</a:t>
            </a:r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171450" lvl="0" indent="-171450">
              <a:buFontTx/>
              <a:buChar char="-"/>
            </a:pPr>
            <a:r>
              <a:rPr lang="ru-RU" sz="11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субвенции </a:t>
            </a:r>
            <a:r>
              <a:rPr lang="ru-RU" sz="1100" dirty="0">
                <a:solidFill>
                  <a:schemeClr val="tx1"/>
                </a:solidFill>
                <a:latin typeface="Arial Narrow" panose="020B0606020202030204" pitchFamily="34" charset="0"/>
              </a:rPr>
              <a:t>на </a:t>
            </a:r>
            <a:r>
              <a:rPr lang="ru-RU" sz="11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осуществление денежных выплат, пособий и пр.</a:t>
            </a:r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171450" indent="-171450" algn="ctr">
              <a:buFontTx/>
              <a:buChar char="-"/>
            </a:pPr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171450" indent="-171450" algn="ctr">
              <a:buFontTx/>
              <a:buChar char="-"/>
            </a:pPr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048211"/>
              </p:ext>
            </p:extLst>
          </p:nvPr>
        </p:nvGraphicFramePr>
        <p:xfrm>
          <a:off x="6453002" y="4660928"/>
          <a:ext cx="6244522" cy="454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9" name="Лист" r:id="rId12" imgW="6981856" imgH="4543560" progId="Excel.Sheet.12">
                  <p:embed/>
                </p:oleObj>
              </mc:Choice>
              <mc:Fallback>
                <p:oleObj name="Лист" r:id="rId12" imgW="6981856" imgH="45435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53002" y="4660928"/>
                        <a:ext cx="6244522" cy="454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Прямая соединительная линия 21"/>
          <p:cNvCxnSpPr/>
          <p:nvPr/>
        </p:nvCxnSpPr>
        <p:spPr>
          <a:xfrm>
            <a:off x="6348628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241130"/>
              </p:ext>
            </p:extLst>
          </p:nvPr>
        </p:nvGraphicFramePr>
        <p:xfrm>
          <a:off x="6453001" y="844302"/>
          <a:ext cx="6244522" cy="352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0" name="Лист" r:id="rId15" imgW="6438889" imgH="3524310" progId="Excel.Sheet.12">
                  <p:embed/>
                </p:oleObj>
              </mc:Choice>
              <mc:Fallback>
                <p:oleObj name="Лист" r:id="rId15" imgW="6438889" imgH="352431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453001" y="844302"/>
                        <a:ext cx="6244522" cy="352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164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392459" y="14396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0" y="14396"/>
            <a:ext cx="12770622" cy="9586804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174" y="9284307"/>
            <a:ext cx="382962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40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331584" y="9292109"/>
            <a:ext cx="365939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41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6105" y="147341"/>
            <a:ext cx="6120680" cy="553976"/>
          </a:xfrm>
          <a:prstGeom prst="rect">
            <a:avLst/>
          </a:prstGeom>
          <a:solidFill>
            <a:srgbClr val="99CCFF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Анализ исполнения доходов 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консолидированных бюджетов Ярославской области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453001" y="139071"/>
            <a:ext cx="6244522" cy="553976"/>
          </a:xfrm>
          <a:prstGeom prst="rect">
            <a:avLst/>
          </a:prstGeom>
          <a:solidFill>
            <a:srgbClr val="C2A3FF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Анализ исполнения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расходов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консолидированных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бюджетов Ярославской области</a:t>
            </a: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316226"/>
              </p:ext>
            </p:extLst>
          </p:nvPr>
        </p:nvGraphicFramePr>
        <p:xfrm>
          <a:off x="94648" y="4786482"/>
          <a:ext cx="6221922" cy="4334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0" name="Лист" r:id="rId5" imgW="5686466" imgH="3895607" progId="Excel.Sheet.8">
                  <p:embed/>
                </p:oleObj>
              </mc:Choice>
              <mc:Fallback>
                <p:oleObj name="Лист" r:id="rId5" imgW="5686466" imgH="3895607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648" y="4786482"/>
                        <a:ext cx="6221922" cy="43345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2787519" y="866559"/>
            <a:ext cx="914400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2019 год</a:t>
            </a:r>
            <a:endParaRPr lang="ru-RU" sz="1400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2" name="Диаграмма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5037662"/>
              </p:ext>
            </p:extLst>
          </p:nvPr>
        </p:nvGraphicFramePr>
        <p:xfrm>
          <a:off x="6453001" y="708956"/>
          <a:ext cx="6244522" cy="3731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012598"/>
              </p:ext>
            </p:extLst>
          </p:nvPr>
        </p:nvGraphicFramePr>
        <p:xfrm>
          <a:off x="6453001" y="4784103"/>
          <a:ext cx="6244522" cy="4380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1" name="Лист" r:id="rId9" imgW="5553197" imgH="3895607" progId="Excel.Sheet.8">
                  <p:embed/>
                </p:oleObj>
              </mc:Choice>
              <mc:Fallback>
                <p:oleObj name="Лист" r:id="rId9" imgW="5553197" imgH="3895607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53001" y="4784103"/>
                        <a:ext cx="6244522" cy="4380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781553"/>
              </p:ext>
            </p:extLst>
          </p:nvPr>
        </p:nvGraphicFramePr>
        <p:xfrm>
          <a:off x="232654" y="866558"/>
          <a:ext cx="6024129" cy="3646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</p:spTree>
    <p:extLst>
      <p:ext uri="{BB962C8B-B14F-4D97-AF65-F5344CB8AC3E}">
        <p14:creationId xmlns:p14="http://schemas.microsoft.com/office/powerpoint/2010/main" val="13149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410110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0" y="23455"/>
            <a:ext cx="12751128" cy="9586804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1174" y="9284307"/>
            <a:ext cx="382962" cy="246221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latin typeface="Arial Black" panose="020B0A04020102020204" pitchFamily="34" charset="0"/>
              </a:rPr>
              <a:t>42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377467" y="9292109"/>
            <a:ext cx="373661" cy="246221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latin typeface="Arial Black" panose="020B0A04020102020204" pitchFamily="34" charset="0"/>
              </a:rPr>
              <a:t>43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024" y="140020"/>
            <a:ext cx="5976664" cy="3292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Государственный долг и дефицит областного бюджета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23019" y="615506"/>
            <a:ext cx="4038535" cy="292376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ru-RU" sz="1300" b="1" dirty="0">
                <a:latin typeface="Arial Narrow" panose="020B0606020202030204" pitchFamily="34" charset="0"/>
              </a:rPr>
              <a:t>ОБЪЕМ ГОСУДАРСТВЕННОГО ДОЛГА, МЛН. РУБ.: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7162" y="2109870"/>
            <a:ext cx="4200151" cy="292376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ru-RU" sz="1300" b="1" dirty="0">
                <a:latin typeface="Arial Narrow" panose="020B0606020202030204" pitchFamily="34" charset="0"/>
              </a:rPr>
              <a:t>СТРУКТУРА ГОСУДАРСТВЕННОГО ДОЛГА: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653554" y="140022"/>
            <a:ext cx="5910743" cy="292376"/>
          </a:xfrm>
          <a:prstGeom prst="rect">
            <a:avLst/>
          </a:prstGeom>
          <a:solidFill>
            <a:schemeClr val="bg1"/>
          </a:solidFill>
        </p:spPr>
        <p:txBody>
          <a:bodyPr wrap="square" lIns="91417" tIns="45709" rIns="91417" bIns="45709">
            <a:spAutoFit/>
          </a:bodyPr>
          <a:lstStyle/>
          <a:p>
            <a:r>
              <a:rPr lang="ru-RU" sz="1300" b="1" dirty="0">
                <a:latin typeface="Arial Narrow" panose="020B0606020202030204" pitchFamily="34" charset="0"/>
              </a:rPr>
              <a:t>РАСХОДЫ НА ОБСЛУЖИВАНИЕ ГОСУДАРСТВЕННОГО ДОЛГА, МЛН. РУБ.:</a:t>
            </a:r>
          </a:p>
        </p:txBody>
      </p:sp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1590857"/>
              </p:ext>
            </p:extLst>
          </p:nvPr>
        </p:nvGraphicFramePr>
        <p:xfrm>
          <a:off x="49919" y="5842003"/>
          <a:ext cx="6129098" cy="2288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202027" y="6528792"/>
            <a:ext cx="5893919" cy="292366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ru-RU" sz="1300" b="1" dirty="0">
                <a:latin typeface="Arial Narrow" panose="020B0606020202030204" pitchFamily="34" charset="0"/>
              </a:rPr>
              <a:t>ДОЛГОВАЯ НАГРУЗКА НА БЮДЖЕТЫ СУБЪЕКТОВ </a:t>
            </a:r>
            <a:r>
              <a:rPr lang="ru-RU" sz="1300" b="1" dirty="0" smtClean="0">
                <a:latin typeface="Arial Narrow" panose="020B0606020202030204" pitchFamily="34" charset="0"/>
              </a:rPr>
              <a:t>ЦФО </a:t>
            </a:r>
            <a:r>
              <a:rPr lang="ru-RU" sz="1300" b="1" dirty="0">
                <a:latin typeface="Arial Narrow" panose="020B0606020202030204" pitchFamily="34" charset="0"/>
              </a:rPr>
              <a:t>РФ НА </a:t>
            </a:r>
            <a:r>
              <a:rPr lang="ru-RU" sz="1300" b="1" dirty="0" smtClean="0">
                <a:latin typeface="Arial Narrow" panose="020B0606020202030204" pitchFamily="34" charset="0"/>
              </a:rPr>
              <a:t>01.12.2019,%*:</a:t>
            </a:r>
            <a:endParaRPr lang="ru-RU" sz="1300" b="1" dirty="0">
              <a:latin typeface="Arial Narrow" panose="020B060602020203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673079" y="3567714"/>
            <a:ext cx="5688633" cy="292376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ru-RU" sz="1300" b="1" dirty="0">
                <a:latin typeface="Arial Narrow" panose="020B0606020202030204" pitchFamily="34" charset="0"/>
              </a:rPr>
              <a:t>ОБЪЕМ ДЕФИЦИТА ОБЛАСТНОГО БЮДЖЕТА, МЛН. РУБ.:</a:t>
            </a:r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6668762" y="5287815"/>
            <a:ext cx="6008224" cy="2923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17" tIns="45709" rIns="91417" bIns="45709" numCol="1" anchor="ctr" anchorCtr="0" compatLnSpc="1">
            <a:prstTxWarp prst="textNoShape">
              <a:avLst/>
            </a:prstTxWarp>
            <a:spAutoFit/>
          </a:bodyPr>
          <a:lstStyle>
            <a:lvl1pPr indent="4508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indent="0" defTabSz="914180"/>
            <a:r>
              <a:rPr lang="ru-RU" altLang="ru-RU" sz="1300" b="1" dirty="0">
                <a:latin typeface="Arial Narrow" panose="020B0606020202030204" pitchFamily="34" charset="0"/>
                <a:ea typeface="Times New Roman" pitchFamily="18" charset="0"/>
              </a:rPr>
              <a:t>ИСТОЧНИКИ ФИНАНСИРОВАНИЯ ДЕФИЦИТА ОБЛАСТНОГО </a:t>
            </a:r>
            <a:r>
              <a:rPr lang="ru-RU" altLang="ru-RU" sz="1300" b="1" dirty="0" smtClean="0">
                <a:latin typeface="Arial Narrow" panose="020B0606020202030204" pitchFamily="34" charset="0"/>
                <a:ea typeface="Times New Roman" pitchFamily="18" charset="0"/>
              </a:rPr>
              <a:t>БЮДЖЕТА ЗА 2019 ГОД:</a:t>
            </a:r>
            <a:endParaRPr lang="ru-RU" altLang="ru-RU" sz="800" dirty="0">
              <a:latin typeface="Arial Narrow" panose="020B060602020203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587375" y="1601152"/>
            <a:ext cx="5910743" cy="492430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defTabSz="914180"/>
            <a:r>
              <a:rPr lang="ru-RU" sz="1300" b="1" kern="0" dirty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СОБЛЮДЕНИЕ ОГРАНИЧЕНИЙ ПО ОБЪЕМУ РАСХОДОВ НА ОБСЛУЖИВАНИЕ ГОСУДАРСТВЕННОГО ДОЛГА: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23019" y="4224536"/>
            <a:ext cx="5649682" cy="292376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defTabSz="914180"/>
            <a:r>
              <a:rPr lang="ru-RU" sz="1300" b="1" kern="0" dirty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СОБЛЮДЕНИЕ ОГРАНИЧЕНИЙ ПО ОБЪЕМУ ГОСУДАРСТВЕННОГО ДОЛГА: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692555" y="7217099"/>
            <a:ext cx="5649682" cy="292376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defTabSz="914180"/>
            <a:r>
              <a:rPr lang="ru-RU" sz="1300" b="1" kern="0" dirty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СОБЛЮДЕНИЕ ОГРАНИЧЕНИЙ ПО ОБЪЕМУ ДЕФИЦИТА: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9846942" y="7622177"/>
            <a:ext cx="2762213" cy="1231105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algn="just" defTabSz="914180"/>
            <a:r>
              <a:rPr lang="ru-RU" sz="1000" kern="0" dirty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Ограничения по объему дефицита бюджета субъекта РФ, установленные ст. 92.1 Бюджетного кодекса РФ:</a:t>
            </a:r>
          </a:p>
          <a:p>
            <a:pPr algn="just" defTabSz="914180"/>
            <a:endParaRPr lang="ru-RU" sz="400" kern="0" dirty="0">
              <a:solidFill>
                <a:sysClr val="windowText" lastClr="00000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just" defTabSz="914180"/>
            <a:r>
              <a:rPr lang="ru-RU" sz="1000" b="1" kern="0" dirty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Не более 15% </a:t>
            </a:r>
            <a:r>
              <a:rPr lang="ru-RU" sz="10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утвержденного (фактического)  годового  </a:t>
            </a:r>
            <a:r>
              <a:rPr lang="ru-RU" sz="1000" kern="0" dirty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объема доходов бюджета субъекта РФ без учета утвержденного (фактического) объема безвозмездных поступлений 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9677341" y="1947101"/>
            <a:ext cx="2999645" cy="1323417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algn="just" defTabSz="914180"/>
            <a:r>
              <a:rPr lang="ru-RU" sz="1000" kern="0" dirty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Ограничения по объему расходов на обслуживание государственного долга субъекта РФ, установленные </a:t>
            </a:r>
            <a:r>
              <a:rPr lang="ru-RU" sz="10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Бюджетным кодексом РФ (</a:t>
            </a:r>
            <a:r>
              <a:rPr lang="ru-RU" sz="1000" b="1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до </a:t>
            </a:r>
            <a:r>
              <a:rPr lang="ru-RU" sz="1000" b="1" kern="0" dirty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01.01.2021 г</a:t>
            </a:r>
            <a:r>
              <a:rPr lang="ru-RU" sz="1000" b="1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.)</a:t>
            </a:r>
            <a:r>
              <a:rPr lang="ru-RU" sz="10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:</a:t>
            </a:r>
            <a:endParaRPr lang="ru-RU" sz="1000" kern="0" dirty="0">
              <a:solidFill>
                <a:sysClr val="windowText" lastClr="00000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171450" indent="-171450" defTabSz="914180">
              <a:buFontTx/>
              <a:buChar char="-"/>
            </a:pPr>
            <a:r>
              <a:rPr lang="ru-RU" sz="1000" b="1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не </a:t>
            </a:r>
            <a:r>
              <a:rPr lang="ru-RU" sz="1000" b="1" kern="0" dirty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более 15% </a:t>
            </a:r>
            <a:r>
              <a:rPr lang="ru-RU" sz="1000" kern="0" dirty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объема расходов бюджета субъекта РФ, за исключением объема расходов, которые осуществляются за счет субвенций, предоставляемых из бюджетов бюджетной системы </a:t>
            </a:r>
            <a:r>
              <a:rPr lang="ru-RU" sz="10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РФ (ст. 111)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669320" y="4779994"/>
            <a:ext cx="2646030" cy="1107973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defTabSz="914180"/>
            <a:r>
              <a:rPr lang="ru-RU" sz="1100" kern="0" dirty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Ограничения по объему государственного долга субъекта РФ, </a:t>
            </a:r>
            <a:r>
              <a:rPr lang="ru-RU" sz="11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установленные ст. 107 Бюджетного кодекса </a:t>
            </a:r>
            <a:r>
              <a:rPr lang="ru-RU" sz="1100" kern="0" dirty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РФ</a:t>
            </a:r>
            <a:r>
              <a:rPr lang="ru-RU" sz="11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:</a:t>
            </a:r>
          </a:p>
          <a:p>
            <a:pPr defTabSz="914180"/>
            <a:r>
              <a:rPr lang="ru-RU" sz="11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Не более годового объема доходов бюджета субъекта РФ без учета объема безвозмездных поступлений.</a:t>
            </a:r>
            <a:endParaRPr lang="ru-RU" sz="1100" kern="0" dirty="0">
              <a:solidFill>
                <a:sysClr val="windowText" lastClr="00000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61481" y="9222751"/>
            <a:ext cx="12538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  <a:hlinkClick r:id="rId5"/>
              </a:rPr>
              <a:t>*</a:t>
            </a:r>
            <a:r>
              <a:rPr lang="en-US" sz="1400" dirty="0" smtClean="0">
                <a:latin typeface="Arial Narrow" panose="020B0606020202030204" pitchFamily="34" charset="0"/>
                <a:hlinkClick r:id="rId5"/>
              </a:rPr>
              <a:t>http</a:t>
            </a:r>
            <a:r>
              <a:rPr lang="en-US" sz="1400" dirty="0">
                <a:latin typeface="Arial Narrow" panose="020B0606020202030204" pitchFamily="34" charset="0"/>
                <a:hlinkClick r:id="rId5"/>
              </a:rPr>
              <a:t>://iminfin.ru/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graphicFrame>
        <p:nvGraphicFramePr>
          <p:cNvPr id="35" name="Диаграмма 3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4318617"/>
              </p:ext>
            </p:extLst>
          </p:nvPr>
        </p:nvGraphicFramePr>
        <p:xfrm>
          <a:off x="205427" y="2400779"/>
          <a:ext cx="5973261" cy="1739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665924"/>
              </p:ext>
            </p:extLst>
          </p:nvPr>
        </p:nvGraphicFramePr>
        <p:xfrm>
          <a:off x="220405" y="981804"/>
          <a:ext cx="6075700" cy="1101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27" name="Лист" r:id="rId8" imgW="5629300" imgH="1200150" progId="Excel.Sheet.12">
                  <p:embed/>
                </p:oleObj>
              </mc:Choice>
              <mc:Fallback>
                <p:oleObj name="Лист" r:id="rId8" imgW="5629300" imgH="120015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0405" y="981804"/>
                        <a:ext cx="6075700" cy="11019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Диаграмма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7216914"/>
              </p:ext>
            </p:extLst>
          </p:nvPr>
        </p:nvGraphicFramePr>
        <p:xfrm>
          <a:off x="232655" y="4647046"/>
          <a:ext cx="3495675" cy="1573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Диаграмма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032401"/>
              </p:ext>
            </p:extLst>
          </p:nvPr>
        </p:nvGraphicFramePr>
        <p:xfrm>
          <a:off x="6904856" y="7573219"/>
          <a:ext cx="2872257" cy="1534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54" name="Диаграмма 5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0623392"/>
              </p:ext>
            </p:extLst>
          </p:nvPr>
        </p:nvGraphicFramePr>
        <p:xfrm>
          <a:off x="6692555" y="2060879"/>
          <a:ext cx="3053219" cy="1371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049742"/>
              </p:ext>
            </p:extLst>
          </p:nvPr>
        </p:nvGraphicFramePr>
        <p:xfrm>
          <a:off x="6544816" y="5615260"/>
          <a:ext cx="6132170" cy="1617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28" name="Лист" r:id="rId14" imgW="5324590" imgH="1924020" progId="Excel.Sheet.12">
                  <p:embed/>
                </p:oleObj>
              </mc:Choice>
              <mc:Fallback>
                <p:oleObj name="Лист" r:id="rId14" imgW="5324590" imgH="192402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544816" y="5615260"/>
                        <a:ext cx="6132170" cy="16172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Диаграмма 5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7855619"/>
              </p:ext>
            </p:extLst>
          </p:nvPr>
        </p:nvGraphicFramePr>
        <p:xfrm>
          <a:off x="125306" y="7058615"/>
          <a:ext cx="6130099" cy="1947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242" y="8237729"/>
            <a:ext cx="791540" cy="745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4" name="Диаграмма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6887939"/>
              </p:ext>
            </p:extLst>
          </p:nvPr>
        </p:nvGraphicFramePr>
        <p:xfrm>
          <a:off x="6565687" y="488357"/>
          <a:ext cx="6086475" cy="983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graphicFrame>
        <p:nvGraphicFramePr>
          <p:cNvPr id="42" name="Диаграмма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1644303"/>
              </p:ext>
            </p:extLst>
          </p:nvPr>
        </p:nvGraphicFramePr>
        <p:xfrm>
          <a:off x="6389074" y="3860090"/>
          <a:ext cx="6200774" cy="1379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</p:spTree>
    <p:extLst>
      <p:ext uri="{BB962C8B-B14F-4D97-AF65-F5344CB8AC3E}">
        <p14:creationId xmlns:p14="http://schemas.microsoft.com/office/powerpoint/2010/main" val="129020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392459" y="-29266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" y="14396"/>
            <a:ext cx="12770621" cy="9586804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174" y="9284307"/>
            <a:ext cx="382962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44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331584" y="9292109"/>
            <a:ext cx="365939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45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52328" y="3052934"/>
            <a:ext cx="4097961" cy="938696"/>
          </a:xfrm>
          <a:prstGeom prst="rect">
            <a:avLst/>
          </a:prstGeom>
          <a:pattFill prst="pct10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 lIns="91417" tIns="45709" rIns="91417" bIns="45709" rtlCol="0">
            <a:spAutoFit/>
          </a:bodyPr>
          <a:lstStyle/>
          <a:p>
            <a:pPr indent="450000" algn="just"/>
            <a:r>
              <a:rPr lang="ru-RU" sz="11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*</a:t>
            </a:r>
            <a:r>
              <a:rPr lang="ru-RU" sz="11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Инициативное </a:t>
            </a:r>
            <a:r>
              <a:rPr lang="ru-RU" sz="11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бюджетирование</a:t>
            </a:r>
            <a:r>
              <a:rPr lang="ru-RU" sz="1100" dirty="0">
                <a:latin typeface="Arial Narrow" panose="020B0606020202030204" pitchFamily="34" charset="0"/>
                <a:cs typeface="Times New Roman" panose="02020603050405020304" pitchFamily="18" charset="0"/>
              </a:rPr>
              <a:t> — способ решения местных проблем по инициативе и при участии граждан путем формирования проектов по привлечению бюджетного и иного финансирования, безвозмездного выполнения работ, с последующим общественным контролем за их реализацией.</a:t>
            </a:r>
            <a:endParaRPr lang="ru-RU" sz="1100" b="1" dirty="0" smtClean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232" name="Picture 16" descr="http://vmeste76.ru/img/logo-mai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90" y="95985"/>
            <a:ext cx="4156751" cy="1355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161634" y="1560240"/>
            <a:ext cx="6165955" cy="1492694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indent="450000" algn="just"/>
            <a:r>
              <a:rPr lang="ru-RU" sz="1300" dirty="0">
                <a:latin typeface="Arial Narrow" panose="020B0606020202030204" pitchFamily="34" charset="0"/>
                <a:ea typeface="Calibri"/>
              </a:rPr>
              <a:t>Губернаторский проект "Решаем вместе!" реализуется </a:t>
            </a:r>
            <a:r>
              <a:rPr lang="ru-RU" sz="1300" dirty="0" smtClean="0">
                <a:latin typeface="Arial Narrow" panose="020B0606020202030204" pitchFamily="34" charset="0"/>
                <a:ea typeface="Calibri"/>
              </a:rPr>
              <a:t>с целью </a:t>
            </a:r>
            <a:r>
              <a:rPr lang="ru-RU" sz="1300" dirty="0">
                <a:latin typeface="Arial Narrow" panose="020B0606020202030204" pitchFamily="34" charset="0"/>
                <a:ea typeface="Calibri"/>
              </a:rPr>
              <a:t>повышения уровня комфортности проживания жителей Ярославской области, их вовлечения в решение первоочередных проблем местного значения. В рамках проекта муниципальным образованиям на конкурсной основе предоставляется финансовая помощь из федерального и областного бюджетов на выполнение проектов, поддержанных населением. </a:t>
            </a:r>
            <a:r>
              <a:rPr lang="ru-RU" sz="1300" dirty="0" smtClean="0">
                <a:latin typeface="Arial Narrow" panose="020B0606020202030204" pitchFamily="34" charset="0"/>
                <a:ea typeface="Calibri"/>
              </a:rPr>
              <a:t>Согласно </a:t>
            </a:r>
            <a:r>
              <a:rPr lang="ru-RU" sz="1300" dirty="0">
                <a:latin typeface="Arial Narrow" panose="020B0606020202030204" pitchFamily="34" charset="0"/>
                <a:ea typeface="Calibri"/>
              </a:rPr>
              <a:t>методологии Министерства финансов Российской Федерации губернаторский проект является примером инициативного бюджетирования</a:t>
            </a:r>
            <a:endParaRPr lang="ru-RU" sz="1300" i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563582"/>
              </p:ext>
            </p:extLst>
          </p:nvPr>
        </p:nvGraphicFramePr>
        <p:xfrm>
          <a:off x="232655" y="4099800"/>
          <a:ext cx="2990482" cy="106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6" name="Лист" r:id="rId6" imgW="3619511" imgH="962010" progId="Excel.Sheet.12">
                  <p:embed/>
                </p:oleObj>
              </mc:Choice>
              <mc:Fallback>
                <p:oleObj name="Лист" r:id="rId6" imgW="3619511" imgH="962010" progId="Excel.Sheet.12">
                  <p:embed/>
                  <p:pic>
                    <p:nvPicPr>
                      <p:cNvPr id="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655" y="4099800"/>
                        <a:ext cx="2990482" cy="1062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3448472" y="4912252"/>
            <a:ext cx="2801817" cy="307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 Narrow" panose="020B0606020202030204" pitchFamily="34" charset="0"/>
              </a:rPr>
              <a:t>Количество проектов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052" y="8005479"/>
            <a:ext cx="61822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400" b="1" i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В декабре 2019 года </a:t>
            </a:r>
            <a:r>
              <a:rPr lang="ru-RU" sz="1400" b="1" i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губернаторский проект «Решаем вместе!» получил </a:t>
            </a:r>
            <a:r>
              <a:rPr lang="ru-RU" sz="1400" b="1" i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первую премию АНО «Экспертный </a:t>
            </a:r>
            <a:r>
              <a:rPr lang="ru-RU" sz="1400" b="1" i="1" dirty="0" err="1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институ</a:t>
            </a:r>
            <a:r>
              <a:rPr lang="ru-RU" sz="1400" b="1" i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​т социальных исследований» (ЭИСИ) в номинации «Активные граждане».​</a:t>
            </a:r>
            <a:r>
              <a:rPr lang="ru-RU" sz="1400" b="1" i="1" dirty="0">
                <a:latin typeface="Arial Narrow" panose="020B0606020202030204" pitchFamily="34" charset="0"/>
              </a:rPr>
              <a:t> Отбирались нестандартные проекты, направленные на поддержку детей и бизнеса, создание городской среды и многое другое. Ярославская область признана лучшей в привлечении граждан к управлению регионом.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3056" y="5169256"/>
            <a:ext cx="3082977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300" dirty="0">
                <a:latin typeface="Arial Narrow" panose="020B0606020202030204" pitchFamily="34" charset="0"/>
              </a:rPr>
              <a:t>Проект реализуется с 2017 года и снискал большую поддержку со стороны населения. За три года в рамках «Решаем вместе!» реализованы около 1500 проектов, в </a:t>
            </a:r>
            <a:r>
              <a:rPr lang="ru-RU" sz="1300" dirty="0" err="1">
                <a:latin typeface="Arial Narrow" panose="020B0606020202030204" pitchFamily="34" charset="0"/>
              </a:rPr>
              <a:t>т.ч</a:t>
            </a:r>
            <a:r>
              <a:rPr lang="ru-RU" sz="1300" dirty="0">
                <a:latin typeface="Arial Narrow" panose="020B0606020202030204" pitchFamily="34" charset="0"/>
              </a:rPr>
              <a:t>. в 2019 году около 500 проектов на сумму </a:t>
            </a:r>
            <a:r>
              <a:rPr lang="ru-RU" sz="1300" dirty="0" smtClean="0">
                <a:latin typeface="Arial Narrow" panose="020B0606020202030204" pitchFamily="34" charset="0"/>
              </a:rPr>
              <a:t>более 700 </a:t>
            </a:r>
            <a:r>
              <a:rPr lang="ru-RU" sz="1300" dirty="0">
                <a:latin typeface="Arial Narrow" panose="020B0606020202030204" pitchFamily="34" charset="0"/>
              </a:rPr>
              <a:t>млн. руб. по направлениям «Формирование современной городской среды», «Капитальный ремонт муниципальных учреждений культуры», «Обустройство мест массового отдыха населения», «Поддержка местных инициатив». Все проекты реализуются по инициативе жителей и при их непосредственном </a:t>
            </a:r>
            <a:r>
              <a:rPr lang="ru-RU" sz="1300" dirty="0" smtClean="0">
                <a:latin typeface="Arial Narrow" panose="020B0606020202030204" pitchFamily="34" charset="0"/>
              </a:rPr>
              <a:t>участии</a:t>
            </a:r>
            <a:r>
              <a:rPr lang="ru-RU" sz="1300" dirty="0">
                <a:latin typeface="Arial Narrow" panose="020B0606020202030204" pitchFamily="34" charset="0"/>
              </a:rPr>
              <a:t>.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509002" y="134875"/>
            <a:ext cx="61885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009999"/>
                </a:solidFill>
                <a:latin typeface="Arial Narrow" panose="020B0606020202030204" pitchFamily="34" charset="0"/>
              </a:rPr>
              <a:t>Конкурс проектов </a:t>
            </a:r>
            <a:r>
              <a:rPr lang="ru-RU" sz="1800" b="1" dirty="0">
                <a:solidFill>
                  <a:srgbClr val="009999"/>
                </a:solidFill>
                <a:latin typeface="Arial Narrow" panose="020B0606020202030204" pitchFamily="34" charset="0"/>
              </a:rPr>
              <a:t>по представлению бюджета для граждан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513206" y="504206"/>
            <a:ext cx="61843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200" b="1" i="1" dirty="0">
                <a:latin typeface="Arial Narrow" panose="020B0606020202030204" pitchFamily="34" charset="0"/>
              </a:rPr>
              <a:t>Цель конкурса – выявление и распространение лучших практик представления информации о бюджете в доступной для граждан форме. </a:t>
            </a:r>
            <a:endParaRPr lang="ru-RU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513206" y="990665"/>
            <a:ext cx="331236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9999"/>
                </a:solidFill>
                <a:latin typeface="Arial Narrow" panose="020B0606020202030204" pitchFamily="34" charset="0"/>
              </a:rPr>
              <a:t>Федеральный уровень</a:t>
            </a:r>
            <a:endParaRPr lang="ru-RU" sz="1600" b="1" dirty="0">
              <a:solidFill>
                <a:srgbClr val="009999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5" name="Схема 24"/>
          <p:cNvGraphicFramePr/>
          <p:nvPr>
            <p:extLst>
              <p:ext uri="{D42A27DB-BD31-4B8C-83A1-F6EECF244321}">
                <p14:modId xmlns:p14="http://schemas.microsoft.com/office/powerpoint/2010/main" val="3547215337"/>
              </p:ext>
            </p:extLst>
          </p:nvPr>
        </p:nvGraphicFramePr>
        <p:xfrm>
          <a:off x="6545076" y="1296630"/>
          <a:ext cx="3551314" cy="822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30" name="Схема 29"/>
          <p:cNvGraphicFramePr/>
          <p:nvPr>
            <p:extLst>
              <p:ext uri="{D42A27DB-BD31-4B8C-83A1-F6EECF244321}">
                <p14:modId xmlns:p14="http://schemas.microsoft.com/office/powerpoint/2010/main" val="3889206214"/>
              </p:ext>
            </p:extLst>
          </p:nvPr>
        </p:nvGraphicFramePr>
        <p:xfrm>
          <a:off x="6520102" y="2179480"/>
          <a:ext cx="3612087" cy="822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10198095" y="1174727"/>
            <a:ext cx="249942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/>
            <a:r>
              <a:rPr lang="ru-RU" sz="1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Всероссийский конкурс </a:t>
            </a:r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проводится в два тура отдельно среди физических и юридических лиц по нескольким номинациям. 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0162173" y="1729495"/>
            <a:ext cx="26084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000" dirty="0" smtClean="0">
                <a:latin typeface="Arial Narrow" panose="020B0606020202030204" pitchFamily="34" charset="0"/>
              </a:rPr>
              <a:t>Во второй </a:t>
            </a:r>
            <a:r>
              <a:rPr lang="ru-RU" sz="1000" dirty="0">
                <a:latin typeface="Arial Narrow" panose="020B0606020202030204" pitchFamily="34" charset="0"/>
              </a:rPr>
              <a:t>тур конкурса </a:t>
            </a:r>
            <a:r>
              <a:rPr lang="ru-RU" sz="1000" dirty="0" smtClean="0">
                <a:latin typeface="Arial Narrow" panose="020B0606020202030204" pitchFamily="34" charset="0"/>
              </a:rPr>
              <a:t>в </a:t>
            </a:r>
            <a:r>
              <a:rPr lang="ru-RU" sz="1000" dirty="0">
                <a:latin typeface="Arial Narrow" panose="020B0606020202030204" pitchFamily="34" charset="0"/>
              </a:rPr>
              <a:t>2019 году были отобраны 130 проектов. Ярославскую область представляли 6 проектов в  таких номинациях, как   «Бюджет в стихах», «Лучший проект местного бюджета для граждан», «Современные формы визуализации бюджета для граждан», «Лучшее </a:t>
            </a:r>
            <a:r>
              <a:rPr lang="ru-RU" sz="1000" dirty="0" err="1">
                <a:latin typeface="Arial Narrow" panose="020B0606020202030204" pitchFamily="34" charset="0"/>
              </a:rPr>
              <a:t>event</a:t>
            </a:r>
            <a:r>
              <a:rPr lang="ru-RU" sz="1000" dirty="0">
                <a:latin typeface="Arial Narrow" panose="020B0606020202030204" pitchFamily="34" charset="0"/>
              </a:rPr>
              <a:t>-мероприятие по проекту «Бюджет для граждан».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436047" y="3160633"/>
            <a:ext cx="62282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200" b="1" dirty="0">
                <a:solidFill>
                  <a:srgbClr val="009999"/>
                </a:solidFill>
                <a:latin typeface="Arial Narrow" panose="020B0606020202030204" pitchFamily="34" charset="0"/>
              </a:rPr>
              <a:t>Видеоролик департамента финансов Ярославской области «Стань звездой финансовой грамотности» признан победителем всероссийского конкурса проектов по представлению бюджетов для граждан, заняв 3-е место в номинации «Лучшее </a:t>
            </a:r>
            <a:r>
              <a:rPr lang="ru-RU" sz="1200" b="1" dirty="0" err="1">
                <a:solidFill>
                  <a:srgbClr val="009999"/>
                </a:solidFill>
                <a:latin typeface="Arial Narrow" panose="020B0606020202030204" pitchFamily="34" charset="0"/>
              </a:rPr>
              <a:t>event</a:t>
            </a:r>
            <a:r>
              <a:rPr lang="ru-RU" sz="1200" b="1" dirty="0">
                <a:solidFill>
                  <a:srgbClr val="009999"/>
                </a:solidFill>
                <a:latin typeface="Arial Narrow" panose="020B0606020202030204" pitchFamily="34" charset="0"/>
              </a:rPr>
              <a:t>-мероприятие по проекту «Бюджет для граждан». 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509002" y="4115091"/>
            <a:ext cx="331236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9999"/>
                </a:solidFill>
                <a:latin typeface="Arial Narrow" panose="020B0606020202030204" pitchFamily="34" charset="0"/>
              </a:rPr>
              <a:t>Региональный уровень</a:t>
            </a:r>
            <a:endParaRPr lang="ru-RU" sz="1600" b="1" dirty="0">
              <a:solidFill>
                <a:srgbClr val="009999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6513206" y="4647936"/>
            <a:ext cx="793323" cy="793323"/>
            <a:chOff x="1374735" y="14823"/>
            <a:chExt cx="793323" cy="793323"/>
          </a:xfrm>
        </p:grpSpPr>
        <p:sp>
          <p:nvSpPr>
            <p:cNvPr id="37" name="Овал 36"/>
            <p:cNvSpPr/>
            <p:nvPr/>
          </p:nvSpPr>
          <p:spPr>
            <a:xfrm>
              <a:off x="1374735" y="14823"/>
              <a:ext cx="793323" cy="793323"/>
            </a:xfrm>
            <a:prstGeom prst="ellipse">
              <a:avLst/>
            </a:pr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Овал 4"/>
            <p:cNvSpPr/>
            <p:nvPr/>
          </p:nvSpPr>
          <p:spPr>
            <a:xfrm>
              <a:off x="1490914" y="131002"/>
              <a:ext cx="560965" cy="5609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800" kern="1200" dirty="0" smtClean="0">
                  <a:latin typeface="Arial Narrow" panose="020B0606020202030204" pitchFamily="34" charset="0"/>
                </a:rPr>
                <a:t>Департамент финансов Ярославской области</a:t>
              </a:r>
              <a:endParaRPr lang="ru-RU" sz="800" kern="1200" dirty="0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7480920" y="4832651"/>
            <a:ext cx="466978" cy="466978"/>
            <a:chOff x="2273988" y="177995"/>
            <a:chExt cx="466978" cy="466978"/>
          </a:xfrm>
        </p:grpSpPr>
        <p:sp>
          <p:nvSpPr>
            <p:cNvPr id="40" name="Минус 39"/>
            <p:cNvSpPr/>
            <p:nvPr/>
          </p:nvSpPr>
          <p:spPr>
            <a:xfrm>
              <a:off x="2273988" y="177995"/>
              <a:ext cx="466978" cy="466978"/>
            </a:xfrm>
            <a:prstGeom prst="mathMinus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0">
              <a:schemeClr val="accent5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Минус 4"/>
            <p:cNvSpPr/>
            <p:nvPr/>
          </p:nvSpPr>
          <p:spPr>
            <a:xfrm>
              <a:off x="2335886" y="356567"/>
              <a:ext cx="343182" cy="1098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700" kern="1200"/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7947898" y="4669478"/>
            <a:ext cx="793323" cy="793323"/>
            <a:chOff x="2757021" y="14823"/>
            <a:chExt cx="793323" cy="793323"/>
          </a:xfrm>
        </p:grpSpPr>
        <p:sp>
          <p:nvSpPr>
            <p:cNvPr id="43" name="Овал 42"/>
            <p:cNvSpPr/>
            <p:nvPr/>
          </p:nvSpPr>
          <p:spPr>
            <a:xfrm>
              <a:off x="2757021" y="14823"/>
              <a:ext cx="793323" cy="793323"/>
            </a:xfrm>
            <a:prstGeom prst="ellipse">
              <a:avLst/>
            </a:pr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Овал 4"/>
            <p:cNvSpPr/>
            <p:nvPr/>
          </p:nvSpPr>
          <p:spPr>
            <a:xfrm>
              <a:off x="2873200" y="131002"/>
              <a:ext cx="560965" cy="5609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800" kern="1200" dirty="0" smtClean="0">
                  <a:latin typeface="Arial Narrow" panose="020B0606020202030204" pitchFamily="34" charset="0"/>
                </a:rPr>
                <a:t>ОРГАНИЗА ТОР</a:t>
              </a:r>
              <a:endParaRPr lang="ru-RU" sz="800" kern="1200" dirty="0">
                <a:latin typeface="Arial Narrow" panose="020B0606020202030204" pitchFamily="34" charset="0"/>
              </a:endParaRPr>
            </a:p>
          </p:txBody>
        </p:sp>
      </p:grpSp>
      <p:graphicFrame>
        <p:nvGraphicFramePr>
          <p:cNvPr id="45" name="Схема 44"/>
          <p:cNvGraphicFramePr/>
          <p:nvPr>
            <p:extLst>
              <p:ext uri="{D42A27DB-BD31-4B8C-83A1-F6EECF244321}">
                <p14:modId xmlns:p14="http://schemas.microsoft.com/office/powerpoint/2010/main" val="3577664378"/>
              </p:ext>
            </p:extLst>
          </p:nvPr>
        </p:nvGraphicFramePr>
        <p:xfrm>
          <a:off x="6488189" y="5592688"/>
          <a:ext cx="3612087" cy="822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47" name="Прямоугольник 46"/>
          <p:cNvSpPr/>
          <p:nvPr/>
        </p:nvSpPr>
        <p:spPr>
          <a:xfrm>
            <a:off x="10198591" y="4403123"/>
            <a:ext cx="2465690" cy="13927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just"/>
            <a:r>
              <a:rPr lang="ru-RU" sz="10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Региональный конкурс проектов «Бюджет для граждан» проводится департаментом финансов Ярославской области с 2018 года отдельно для физических и юридических лиц. </a:t>
            </a:r>
            <a:endParaRPr lang="ru-RU" sz="1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0149798" y="5592688"/>
            <a:ext cx="251448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000" dirty="0" smtClean="0">
                <a:latin typeface="Arial Narrow" panose="020B0606020202030204" pitchFamily="34" charset="0"/>
              </a:rPr>
              <a:t>В 2019 году в </a:t>
            </a:r>
            <a:r>
              <a:rPr lang="ru-RU" sz="1000" dirty="0">
                <a:latin typeface="Arial Narrow" panose="020B0606020202030204" pitchFamily="34" charset="0"/>
              </a:rPr>
              <a:t>конкурсе приняли участие жители и организации из </a:t>
            </a:r>
            <a:r>
              <a:rPr lang="ru-RU" sz="1000" b="1" i="1" dirty="0">
                <a:solidFill>
                  <a:srgbClr val="009999"/>
                </a:solidFill>
                <a:latin typeface="Arial Narrow" panose="020B0606020202030204" pitchFamily="34" charset="0"/>
              </a:rPr>
              <a:t>11 муниципальных образований </a:t>
            </a:r>
            <a:r>
              <a:rPr lang="ru-RU" sz="1000" b="1" i="1" dirty="0" smtClean="0">
                <a:solidFill>
                  <a:srgbClr val="009999"/>
                </a:solidFill>
                <a:latin typeface="Arial Narrow" panose="020B0606020202030204" pitchFamily="34" charset="0"/>
              </a:rPr>
              <a:t>области</a:t>
            </a:r>
            <a:r>
              <a:rPr lang="ru-RU" sz="1000" dirty="0" smtClean="0">
                <a:latin typeface="Arial Narrow" panose="020B0606020202030204" pitchFamily="34" charset="0"/>
              </a:rPr>
              <a:t>.</a:t>
            </a:r>
            <a:r>
              <a:rPr lang="ru-RU" sz="1000" dirty="0">
                <a:latin typeface="Arial Narrow" panose="020B0606020202030204" pitchFamily="34" charset="0"/>
              </a:rPr>
              <a:t> Всего было подано </a:t>
            </a:r>
            <a:r>
              <a:rPr lang="ru-RU" sz="1000" b="1" i="1" dirty="0">
                <a:solidFill>
                  <a:srgbClr val="009999"/>
                </a:solidFill>
                <a:latin typeface="Arial Narrow" panose="020B0606020202030204" pitchFamily="34" charset="0"/>
              </a:rPr>
              <a:t>40 заявок от 39 претендентов. </a:t>
            </a:r>
          </a:p>
          <a:p>
            <a:endParaRPr lang="ru-RU" dirty="0"/>
          </a:p>
        </p:txBody>
      </p:sp>
      <p:graphicFrame>
        <p:nvGraphicFramePr>
          <p:cNvPr id="53" name="Схема 52"/>
          <p:cNvGraphicFramePr/>
          <p:nvPr>
            <p:extLst>
              <p:ext uri="{D42A27DB-BD31-4B8C-83A1-F6EECF244321}">
                <p14:modId xmlns:p14="http://schemas.microsoft.com/office/powerpoint/2010/main" val="2673700342"/>
              </p:ext>
            </p:extLst>
          </p:nvPr>
        </p:nvGraphicFramePr>
        <p:xfrm>
          <a:off x="5968752" y="6790752"/>
          <a:ext cx="7848872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pic>
        <p:nvPicPr>
          <p:cNvPr id="54" name="Picture 2" descr="J:\Users2\Отдел методологии\БЮДЖЕТ ДЛЯ ГРАЖДАН\Проект закона 2019-2021\qrcodewww.yarregion.ruДФ.png"/>
          <p:cNvPicPr/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385" y="8471068"/>
            <a:ext cx="947185" cy="764704"/>
          </a:xfrm>
          <a:prstGeom prst="rect">
            <a:avLst/>
          </a:prstGeom>
          <a:noFill/>
          <a:extLst/>
        </p:spPr>
      </p:pic>
      <p:sp>
        <p:nvSpPr>
          <p:cNvPr id="55" name="Прямоугольник 54"/>
          <p:cNvSpPr/>
          <p:nvPr/>
        </p:nvSpPr>
        <p:spPr>
          <a:xfrm>
            <a:off x="7508938" y="8422533"/>
            <a:ext cx="396241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i="1" dirty="0">
                <a:latin typeface="Arial Narrow" panose="020B0606020202030204" pitchFamily="34" charset="0"/>
              </a:rPr>
              <a:t>Материалы о проведении конкурса (перечень номинаций, требования к содержанию и форме проектов и пр.), а также анонсы и объявления о старте конкурса размещаются на странице департамента финансов Ярославской области на портале органов государственной власти Ярославской области.</a:t>
            </a:r>
            <a:endParaRPr lang="ru-RU" sz="1000" dirty="0"/>
          </a:p>
        </p:txBody>
      </p:sp>
      <p:pic>
        <p:nvPicPr>
          <p:cNvPr id="56" name="Picture 3"/>
          <p:cNvPicPr>
            <a:picLocks noChangeAspect="1" noChangeArrowheads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46" b="21907"/>
          <a:stretch/>
        </p:blipFill>
        <p:spPr bwMode="auto">
          <a:xfrm>
            <a:off x="11691500" y="7950578"/>
            <a:ext cx="972781" cy="117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Стрелка вправо 56"/>
          <p:cNvSpPr/>
          <p:nvPr/>
        </p:nvSpPr>
        <p:spPr>
          <a:xfrm>
            <a:off x="6444529" y="7107744"/>
            <a:ext cx="1005538" cy="842834"/>
          </a:xfrm>
          <a:prstGeom prst="rightArrow">
            <a:avLst>
              <a:gd name="adj1" fmla="val 42157"/>
              <a:gd name="adj2" fmla="val 50000"/>
            </a:avLst>
          </a:prstGeom>
          <a:solidFill>
            <a:srgbClr val="00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atin typeface="Arial Narrow" panose="020B0606020202030204" pitchFamily="34" charset="0"/>
              </a:rPr>
              <a:t>Номинации 2019</a:t>
            </a:r>
            <a:endParaRPr lang="ru-RU" sz="1100" dirty="0">
              <a:latin typeface="Arial Narrow" panose="020B0606020202030204" pitchFamily="34" charset="0"/>
            </a:endParaRPr>
          </a:p>
        </p:txBody>
      </p:sp>
      <p:graphicFrame>
        <p:nvGraphicFramePr>
          <p:cNvPr id="50" name="Диаграмма 4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5773931"/>
              </p:ext>
            </p:extLst>
          </p:nvPr>
        </p:nvGraphicFramePr>
        <p:xfrm>
          <a:off x="3236033" y="5346622"/>
          <a:ext cx="2965897" cy="2603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0"/>
          </a:graphicData>
        </a:graphic>
      </p:graphicFrame>
    </p:spTree>
    <p:extLst>
      <p:ext uri="{BB962C8B-B14F-4D97-AF65-F5344CB8AC3E}">
        <p14:creationId xmlns:p14="http://schemas.microsoft.com/office/powerpoint/2010/main" val="305311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392459" y="14396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0" y="14396"/>
            <a:ext cx="12770622" cy="9586804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174" y="9284307"/>
            <a:ext cx="382962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46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331584" y="9292109"/>
            <a:ext cx="365939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47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9108" y="136590"/>
            <a:ext cx="6213814" cy="353921"/>
          </a:xfrm>
          <a:prstGeom prst="rect">
            <a:avLst/>
          </a:prstGeom>
          <a:noFill/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Уровень открытости бюджетных данных в Ярославской области</a:t>
            </a:r>
            <a:endParaRPr lang="ru-RU" sz="1700" b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16834" y="478733"/>
            <a:ext cx="6165955" cy="1292639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indent="450000" algn="just"/>
            <a:r>
              <a:rPr lang="ru-RU" sz="1300" dirty="0" smtClean="0">
                <a:solidFill>
                  <a:prstClr val="black"/>
                </a:solidFill>
                <a:latin typeface="Arial Narrow" panose="020B0606020202030204" pitchFamily="34" charset="0"/>
                <a:ea typeface="Calibri"/>
              </a:rPr>
              <a:t>«Бюджет для граждан» является составной частью понятия «открытый бюджет». Открытый бюджет, открытые бюджетные данные – общедоступные данные, характеризующие бюджет, бюджетную систему и бюджетный процесс, предоставляемые государственными органами и органами местного самоуправления.</a:t>
            </a:r>
          </a:p>
          <a:p>
            <a:pPr indent="450000" algn="just"/>
            <a:r>
              <a:rPr lang="ru-RU" sz="1300" dirty="0">
                <a:latin typeface="Arial Narrow" panose="020B0606020202030204" pitchFamily="34" charset="0"/>
                <a:ea typeface="Times New Roman"/>
              </a:rPr>
              <a:t>Ежегодно </a:t>
            </a:r>
            <a:r>
              <a:rPr lang="ru-RU" sz="1300" dirty="0" smtClean="0">
                <a:latin typeface="Arial Narrow" panose="020B0606020202030204" pitchFamily="34" charset="0"/>
                <a:ea typeface="Times New Roman"/>
              </a:rPr>
              <a:t>ФГБУ </a:t>
            </a:r>
            <a:r>
              <a:rPr lang="ru-RU" sz="1300" dirty="0">
                <a:latin typeface="Arial Narrow" panose="020B0606020202030204" pitchFamily="34" charset="0"/>
                <a:ea typeface="Times New Roman"/>
              </a:rPr>
              <a:t>«Научно-исследовательский финансовый </a:t>
            </a:r>
            <a:r>
              <a:rPr lang="ru-RU" sz="1300" dirty="0" smtClean="0">
                <a:latin typeface="Arial Narrow" panose="020B0606020202030204" pitchFamily="34" charset="0"/>
                <a:ea typeface="Times New Roman"/>
              </a:rPr>
              <a:t>институт» </a:t>
            </a:r>
            <a:r>
              <a:rPr lang="ru-RU" sz="1300" dirty="0">
                <a:latin typeface="Arial Narrow" panose="020B0606020202030204" pitchFamily="34" charset="0"/>
                <a:ea typeface="Times New Roman"/>
              </a:rPr>
              <a:t>по заказу Минфина России </a:t>
            </a:r>
            <a:r>
              <a:rPr lang="ru-RU" sz="1300" dirty="0" smtClean="0">
                <a:latin typeface="Arial Narrow" panose="020B0606020202030204" pitchFamily="34" charset="0"/>
                <a:ea typeface="Times New Roman"/>
              </a:rPr>
              <a:t>составляет </a:t>
            </a:r>
            <a:r>
              <a:rPr lang="ru-RU" sz="1300" dirty="0">
                <a:latin typeface="Arial Narrow" panose="020B0606020202030204" pitchFamily="34" charset="0"/>
                <a:ea typeface="Times New Roman"/>
              </a:rPr>
              <a:t>рейтинг субъектов по уровню открытости бюджетных данных. </a:t>
            </a:r>
            <a:endParaRPr lang="ru-RU" sz="1300" i="1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8" name="Схема 37"/>
          <p:cNvGraphicFramePr/>
          <p:nvPr>
            <p:extLst>
              <p:ext uri="{D42A27DB-BD31-4B8C-83A1-F6EECF244321}">
                <p14:modId xmlns:p14="http://schemas.microsoft.com/office/powerpoint/2010/main" val="1876453276"/>
              </p:ext>
            </p:extLst>
          </p:nvPr>
        </p:nvGraphicFramePr>
        <p:xfrm>
          <a:off x="169313" y="1759995"/>
          <a:ext cx="6113476" cy="57504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5" name="Прямоугольник 44"/>
          <p:cNvSpPr/>
          <p:nvPr/>
        </p:nvSpPr>
        <p:spPr>
          <a:xfrm>
            <a:off x="3571859" y="5693684"/>
            <a:ext cx="2701619" cy="3077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lIns="91417" tIns="45709" rIns="91417" bIns="45709">
            <a:spAutoFit/>
          </a:bodyPr>
          <a:lstStyle/>
          <a:p>
            <a:pPr algn="just"/>
            <a:r>
              <a:rPr lang="ru-RU" sz="1400" dirty="0" smtClean="0">
                <a:solidFill>
                  <a:srgbClr val="000099"/>
                </a:solidFill>
                <a:latin typeface="Arial Narrow" panose="020B0606020202030204" pitchFamily="34" charset="0"/>
                <a:ea typeface="Calibri"/>
              </a:rPr>
              <a:t>Результаты проведенных оценок: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3605422" y="7356562"/>
            <a:ext cx="2701619" cy="3077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lIns="91417" tIns="45709" rIns="91417" bIns="45709">
            <a:spAutoFit/>
          </a:bodyPr>
          <a:lstStyle/>
          <a:p>
            <a:pPr algn="just"/>
            <a:r>
              <a:rPr lang="ru-RU" sz="1400" dirty="0" smtClean="0">
                <a:solidFill>
                  <a:srgbClr val="000099"/>
                </a:solidFill>
                <a:latin typeface="Arial Narrow" panose="020B0606020202030204" pitchFamily="34" charset="0"/>
                <a:ea typeface="Calibri"/>
              </a:rPr>
              <a:t>Динамика по уровню открытости: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56924" y="8442136"/>
            <a:ext cx="6271421" cy="892530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indent="450000" algn="just"/>
            <a:r>
              <a:rPr lang="ru-RU" sz="1300" dirty="0" smtClean="0">
                <a:latin typeface="Arial Narrow" panose="020B0606020202030204" pitchFamily="34" charset="0"/>
                <a:ea typeface="Times New Roman"/>
              </a:rPr>
              <a:t>По </a:t>
            </a:r>
            <a:r>
              <a:rPr lang="ru-RU" sz="1300" dirty="0">
                <a:latin typeface="Arial Narrow" panose="020B0606020202030204" pitchFamily="34" charset="0"/>
                <a:ea typeface="Times New Roman"/>
              </a:rPr>
              <a:t>результатам оценки за 2017 год </a:t>
            </a:r>
            <a:r>
              <a:rPr lang="ru-RU" sz="1300" dirty="0" smtClean="0">
                <a:latin typeface="Arial Narrow" panose="020B0606020202030204" pitchFamily="34" charset="0"/>
                <a:ea typeface="Times New Roman"/>
              </a:rPr>
              <a:t>Ярославская область перешла </a:t>
            </a:r>
            <a:r>
              <a:rPr lang="ru-RU" sz="1300" dirty="0">
                <a:latin typeface="Arial Narrow" panose="020B0606020202030204" pitchFamily="34" charset="0"/>
                <a:ea typeface="Times New Roman"/>
              </a:rPr>
              <a:t>из группы «с низким уровнем открытости данных» в группу со «</a:t>
            </a:r>
            <a:r>
              <a:rPr lang="ru-RU" sz="1300" dirty="0" smtClean="0">
                <a:latin typeface="Arial Narrow" panose="020B0606020202030204" pitchFamily="34" charset="0"/>
                <a:ea typeface="Times New Roman"/>
              </a:rPr>
              <a:t>средним </a:t>
            </a:r>
            <a:r>
              <a:rPr lang="ru-RU" sz="1300" dirty="0">
                <a:latin typeface="Arial Narrow" panose="020B0606020202030204" pitchFamily="34" charset="0"/>
                <a:ea typeface="Times New Roman"/>
              </a:rPr>
              <a:t>уровнем </a:t>
            </a:r>
            <a:r>
              <a:rPr lang="ru-RU" sz="1300" dirty="0" smtClean="0">
                <a:latin typeface="Arial Narrow" panose="020B0606020202030204" pitchFamily="34" charset="0"/>
                <a:ea typeface="Times New Roman"/>
              </a:rPr>
              <a:t>открытости бюджетных </a:t>
            </a:r>
            <a:r>
              <a:rPr lang="ru-RU" sz="1300" dirty="0">
                <a:latin typeface="Arial Narrow" panose="020B0606020202030204" pitchFamily="34" charset="0"/>
                <a:ea typeface="Times New Roman"/>
              </a:rPr>
              <a:t>данных</a:t>
            </a:r>
            <a:r>
              <a:rPr lang="ru-RU" sz="1300" dirty="0" smtClean="0">
                <a:latin typeface="Arial Narrow" panose="020B0606020202030204" pitchFamily="34" charset="0"/>
                <a:ea typeface="Times New Roman"/>
              </a:rPr>
              <a:t>», за 2018 год – в группу с «высоким уровнем открытости бюджетных данных». В 2019 году регион также включен </a:t>
            </a:r>
            <a:r>
              <a:rPr lang="ru-RU" sz="1300" dirty="0">
                <a:latin typeface="Arial Narrow" panose="020B0606020202030204" pitchFamily="34" charset="0"/>
                <a:ea typeface="Times New Roman"/>
              </a:rPr>
              <a:t>в </a:t>
            </a:r>
            <a:r>
              <a:rPr lang="ru-RU" sz="1300" dirty="0" smtClean="0">
                <a:latin typeface="Arial Narrow" panose="020B0606020202030204" pitchFamily="34" charset="0"/>
                <a:ea typeface="Times New Roman"/>
              </a:rPr>
              <a:t>группу </a:t>
            </a:r>
            <a:r>
              <a:rPr lang="ru-RU" sz="1300" dirty="0">
                <a:latin typeface="Arial Narrow" panose="020B0606020202030204" pitchFamily="34" charset="0"/>
                <a:ea typeface="Times New Roman"/>
              </a:rPr>
              <a:t>с «высоким уровнем открытости бюджетных данных». </a:t>
            </a:r>
            <a:endParaRPr lang="ru-RU" sz="1300" i="1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362616"/>
              </p:ext>
            </p:extLst>
          </p:nvPr>
        </p:nvGraphicFramePr>
        <p:xfrm>
          <a:off x="3952528" y="6001438"/>
          <a:ext cx="201930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6" name="Лист" r:id="rId10" imgW="2019244" imgH="1324080" progId="Excel.Sheet.12">
                  <p:embed/>
                </p:oleObj>
              </mc:Choice>
              <mc:Fallback>
                <p:oleObj name="Лист" r:id="rId10" imgW="2019244" imgH="13240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52528" y="6001438"/>
                        <a:ext cx="2019300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8966228"/>
              </p:ext>
            </p:extLst>
          </p:nvPr>
        </p:nvGraphicFramePr>
        <p:xfrm>
          <a:off x="9620948" y="7729678"/>
          <a:ext cx="3076575" cy="919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9776219"/>
              </p:ext>
            </p:extLst>
          </p:nvPr>
        </p:nvGraphicFramePr>
        <p:xfrm>
          <a:off x="3297281" y="7664316"/>
          <a:ext cx="3076575" cy="919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770638" y="130597"/>
            <a:ext cx="5465636" cy="299906"/>
          </a:xfrm>
          <a:prstGeom prst="rect">
            <a:avLst/>
          </a:prstGeom>
          <a:solidFill>
            <a:srgbClr val="777777"/>
          </a:solidFill>
        </p:spPr>
        <p:txBody>
          <a:bodyPr wrap="square" lIns="68406" tIns="34203" rIns="68406" bIns="34203" rtlCol="0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ПОЛЕЗНЫЕ ССЫЛКИ И КОНТАКТЫ</a:t>
            </a:r>
            <a:endParaRPr lang="ru-RU" sz="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2" descr="J:\Users2\Отдел методологии\БЮДЖЕТ ДЛЯ ГРАЖДАН\Проект закона 2019-2021\qrcodewww.yarregion.ruДФ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637" y="1320745"/>
            <a:ext cx="1301290" cy="120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J:\Users2\Отдел методологии\БЮДЖЕТ ДЛЯ ГРАЖДАН\Проект закона 2019-2021\qrcodebudget76.ru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331" y="2756469"/>
            <a:ext cx="1401277" cy="124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J:\Users2\Отдел методологии\БЮДЖЕТ ДЛЯ ГРАЖДАН\Проект закона 2019-2021\qrcodewww.minfin.ru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637" y="4107009"/>
            <a:ext cx="1420565" cy="1328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8248973" y="1128192"/>
            <a:ext cx="4492496" cy="1469457"/>
          </a:xfrm>
          <a:prstGeom prst="rect">
            <a:avLst/>
          </a:prstGeom>
          <a:noFill/>
          <a:ln w="19050">
            <a:noFill/>
          </a:ln>
        </p:spPr>
        <p:txBody>
          <a:bodyPr wrap="square" lIns="68406" tIns="34203" rIns="68406" bIns="34203">
            <a:spAutoFit/>
          </a:bodyPr>
          <a:lstStyle/>
          <a:p>
            <a:pPr algn="just">
              <a:defRPr/>
            </a:pP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Департамент финансов Ярославской области</a:t>
            </a:r>
            <a:r>
              <a:rPr lang="ru-RU" sz="1300" b="1" dirty="0" smtClean="0">
                <a:solidFill>
                  <a:srgbClr val="C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:  </a:t>
            </a:r>
          </a:p>
          <a:p>
            <a:pPr algn="just">
              <a:defRPr/>
            </a:pPr>
            <a:r>
              <a:rPr lang="en-US" sz="1300" dirty="0" smtClean="0">
                <a:latin typeface="Arial Narrow" panose="020B0606020202030204" pitchFamily="34" charset="0"/>
                <a:cs typeface="Arial" panose="020B0604020202020204" pitchFamily="34" charset="0"/>
                <a:hlinkClick r:id="rId17"/>
              </a:rPr>
              <a:t>http</a:t>
            </a:r>
            <a:r>
              <a:rPr lang="en-US" sz="1300" dirty="0">
                <a:latin typeface="Arial Narrow" panose="020B0606020202030204" pitchFamily="34" charset="0"/>
                <a:cs typeface="Arial" panose="020B0604020202020204" pitchFamily="34" charset="0"/>
                <a:hlinkClick r:id="rId17"/>
              </a:rPr>
              <a:t>://www.yarregion.ru/depts/depfin/default.aspx</a:t>
            </a:r>
            <a:endParaRPr lang="ru-RU" sz="13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endParaRPr lang="ru-RU" sz="13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sz="13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Адрес: 150000, г. Ярославль, ул. Андропова, 9/9</a:t>
            </a:r>
          </a:p>
          <a:p>
            <a:pPr algn="just">
              <a:defRPr/>
            </a:pPr>
            <a:r>
              <a:rPr lang="ru-RU" sz="13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Телефон: (4852)32-83-54</a:t>
            </a:r>
          </a:p>
          <a:p>
            <a:pPr algn="just">
              <a:defRPr/>
            </a:pPr>
            <a:r>
              <a:rPr lang="ru-RU" sz="13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Факс</a:t>
            </a:r>
            <a:r>
              <a:rPr lang="ru-RU" sz="1300" dirty="0">
                <a:latin typeface="Arial Narrow" panose="020B0606020202030204" pitchFamily="34" charset="0"/>
                <a:cs typeface="Arial" panose="020B0604020202020204" pitchFamily="34" charset="0"/>
              </a:rPr>
              <a:t>: (4852)30-49-32 </a:t>
            </a:r>
            <a:endParaRPr lang="ru-RU" sz="1300" dirty="0" smtClean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sz="13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Электронная почта: </a:t>
            </a:r>
            <a:r>
              <a:rPr lang="en-US" sz="13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DepFin@region.adm.yar.ru</a:t>
            </a:r>
            <a:endParaRPr lang="ru-RU" sz="13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345013" y="3144416"/>
            <a:ext cx="4492496" cy="469184"/>
          </a:xfrm>
          <a:prstGeom prst="rect">
            <a:avLst/>
          </a:prstGeom>
          <a:noFill/>
          <a:ln w="19050">
            <a:noFill/>
          </a:ln>
        </p:spPr>
        <p:txBody>
          <a:bodyPr wrap="square" lIns="68406" tIns="34203" rIns="68406" bIns="34203">
            <a:spAutoFit/>
          </a:bodyPr>
          <a:lstStyle/>
          <a:p>
            <a:pPr algn="just">
              <a:defRPr/>
            </a:pP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Портал «Открытый бюджет Ярославской области»:</a:t>
            </a:r>
          </a:p>
          <a:p>
            <a:pPr algn="just">
              <a:defRPr/>
            </a:pPr>
            <a:r>
              <a:rPr lang="en-US" sz="13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http</a:t>
            </a:r>
            <a:r>
              <a:rPr lang="en-US" sz="1300" dirty="0">
                <a:latin typeface="Arial Narrow" panose="020B0606020202030204" pitchFamily="34" charset="0"/>
                <a:cs typeface="Arial" panose="020B0604020202020204" pitchFamily="34" charset="0"/>
              </a:rPr>
              <a:t>://budget76.ru</a:t>
            </a:r>
            <a:endParaRPr lang="ru-RU" sz="13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45013" y="4405370"/>
            <a:ext cx="3672407" cy="869293"/>
          </a:xfrm>
          <a:prstGeom prst="rect">
            <a:avLst/>
          </a:prstGeom>
          <a:noFill/>
          <a:ln w="19050">
            <a:noFill/>
          </a:ln>
        </p:spPr>
        <p:txBody>
          <a:bodyPr wrap="square" lIns="68406" tIns="34203" rIns="68406" bIns="34203">
            <a:spAutoFit/>
          </a:bodyPr>
          <a:lstStyle/>
          <a:p>
            <a:pPr algn="just">
              <a:defRPr/>
            </a:pP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Сайт Министерства финансов Российской Федерации</a:t>
            </a:r>
            <a:r>
              <a:rPr lang="ru-RU" sz="1300" b="1" dirty="0">
                <a:solidFill>
                  <a:srgbClr val="C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:</a:t>
            </a:r>
          </a:p>
          <a:p>
            <a:pPr algn="just">
              <a:defRPr/>
            </a:pPr>
            <a:endParaRPr lang="ru-RU" sz="13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en-US" sz="1300" dirty="0">
                <a:latin typeface="Arial Narrow" panose="020B0606020202030204" pitchFamily="34" charset="0"/>
                <a:cs typeface="Arial" panose="020B0604020202020204" pitchFamily="34" charset="0"/>
              </a:rPr>
              <a:t>https://www.minfin.ru</a:t>
            </a:r>
            <a:endParaRPr lang="ru-RU" sz="13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6" descr="C:\Users\Kosolapova\Downloads\853 вахрамеева.JPG"/>
          <p:cNvPicPr>
            <a:picLocks noChangeAspect="1" noChangeArrowheads="1"/>
          </p:cNvPicPr>
          <p:nvPr/>
        </p:nvPicPr>
        <p:blipFill rotWithShape="1">
          <a:blip r:embed="rId18"/>
          <a:srcRect l="12322" t="7164" r="14356" b="12242"/>
          <a:stretch/>
        </p:blipFill>
        <p:spPr bwMode="auto">
          <a:xfrm>
            <a:off x="7716187" y="5736704"/>
            <a:ext cx="4520087" cy="3414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08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6410110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289970" y="148840"/>
            <a:ext cx="5904655" cy="566286"/>
          </a:xfrm>
          <a:prstGeom prst="rect">
            <a:avLst/>
          </a:prstGeom>
          <a:solidFill>
            <a:srgbClr val="009999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Основные показатели социально-экономического развития Ярославской области (благоприятный прогноз)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76" y="9291946"/>
            <a:ext cx="248794" cy="246221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>
                <a:latin typeface="Arial Black" panose="020B0A04020102020204" pitchFamily="34" charset="0"/>
              </a:rPr>
              <a:t>4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190999" y="847045"/>
            <a:ext cx="3367645" cy="2635224"/>
            <a:chOff x="190999" y="847045"/>
            <a:chExt cx="3367645" cy="2635224"/>
          </a:xfrm>
        </p:grpSpPr>
        <p:sp>
          <p:nvSpPr>
            <p:cNvPr id="8" name="TextBox 7"/>
            <p:cNvSpPr txBox="1"/>
            <p:nvPr/>
          </p:nvSpPr>
          <p:spPr>
            <a:xfrm>
              <a:off x="238504" y="847045"/>
              <a:ext cx="33201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300" dirty="0">
                  <a:latin typeface="Arial Black" panose="020B0A04020102020204" pitchFamily="34" charset="0"/>
                </a:rPr>
                <a:t>Валовой региональный продукт: </a:t>
              </a:r>
            </a:p>
            <a:p>
              <a:r>
                <a:rPr lang="ru-RU" sz="1100" dirty="0">
                  <a:latin typeface="Arial Black" panose="020B0A04020102020204" pitchFamily="34" charset="0"/>
                </a:rPr>
                <a:t>млрд. руб.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86391" y="3236048"/>
              <a:ext cx="244971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dirty="0">
                  <a:latin typeface="Arial Narrow" panose="020B0606020202030204" pitchFamily="34" charset="0"/>
                </a:rPr>
                <a:t>% к предыдущему году в сопоставимых ценах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669" t="21882" r="35627" b="65833"/>
            <a:stretch/>
          </p:blipFill>
          <p:spPr bwMode="auto">
            <a:xfrm rot="156260">
              <a:off x="190999" y="3247710"/>
              <a:ext cx="517549" cy="1856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Прямоугольник 14"/>
          <p:cNvSpPr/>
          <p:nvPr/>
        </p:nvSpPr>
        <p:spPr>
          <a:xfrm>
            <a:off x="3396143" y="856809"/>
            <a:ext cx="301396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00" dirty="0">
                <a:latin typeface="Arial Black" panose="020B0A04020102020204" pitchFamily="34" charset="0"/>
              </a:rPr>
              <a:t>Индекс потребительских цен: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17281" y="3763283"/>
            <a:ext cx="1856574" cy="292376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r>
              <a:rPr lang="ru-RU" sz="1300" dirty="0">
                <a:latin typeface="Arial Black" panose="020B0A04020102020204" pitchFamily="34" charset="0"/>
              </a:rPr>
              <a:t>Труд и занятость:</a:t>
            </a:r>
            <a:endParaRPr lang="ru-RU" sz="1100" dirty="0">
              <a:latin typeface="Arial Black" panose="020B0A040201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17279" y="6366831"/>
            <a:ext cx="276229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dirty="0">
                <a:latin typeface="Arial Black" panose="020B0A04020102020204" pitchFamily="34" charset="0"/>
              </a:rPr>
              <a:t>Уровень жизни населения:</a:t>
            </a:r>
            <a:endParaRPr lang="ru-RU" sz="1100" dirty="0">
              <a:latin typeface="Arial Black" panose="020B0A040201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502330" y="9309021"/>
            <a:ext cx="248794" cy="246221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>
                <a:latin typeface="Arial Black" panose="020B0A04020102020204" pitchFamily="34" charset="0"/>
              </a:rPr>
              <a:t>5</a:t>
            </a:r>
          </a:p>
        </p:txBody>
      </p:sp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val="2422475225"/>
              </p:ext>
            </p:extLst>
          </p:nvPr>
        </p:nvGraphicFramePr>
        <p:xfrm>
          <a:off x="-126240" y="3684477"/>
          <a:ext cx="3102009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759392" y="4296546"/>
            <a:ext cx="1415366" cy="861774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lvl="0" algn="ctr"/>
            <a:r>
              <a:rPr lang="ru-RU" sz="1000" dirty="0">
                <a:solidFill>
                  <a:prstClr val="black"/>
                </a:solidFill>
                <a:latin typeface="Arial Black" panose="020B0A04020102020204" pitchFamily="34" charset="0"/>
              </a:rPr>
              <a:t>Численность</a:t>
            </a:r>
          </a:p>
          <a:p>
            <a:pPr lvl="0" algn="ctr"/>
            <a:r>
              <a:rPr lang="ru-RU" sz="1000" dirty="0">
                <a:solidFill>
                  <a:prstClr val="black"/>
                </a:solidFill>
                <a:latin typeface="Arial Black" panose="020B0A04020102020204" pitchFamily="34" charset="0"/>
              </a:rPr>
              <a:t>постоянного населения (среднегодовая),  </a:t>
            </a:r>
          </a:p>
          <a:p>
            <a:pPr lvl="0" algn="ctr"/>
            <a:r>
              <a:rPr lang="ru-RU" sz="1000" dirty="0">
                <a:solidFill>
                  <a:prstClr val="black"/>
                </a:solidFill>
                <a:latin typeface="Arial Black" panose="020B0A04020102020204" pitchFamily="34" charset="0"/>
              </a:rPr>
              <a:t>  тыс. чел.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34093" y="44297"/>
            <a:ext cx="12734456" cy="9512606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7" t="35400" r="73326" b="62071"/>
          <a:stretch/>
        </p:blipFill>
        <p:spPr bwMode="auto">
          <a:xfrm>
            <a:off x="179243" y="3184810"/>
            <a:ext cx="707148" cy="260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9" name="Диаграмма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3725957"/>
              </p:ext>
            </p:extLst>
          </p:nvPr>
        </p:nvGraphicFramePr>
        <p:xfrm>
          <a:off x="124397" y="1308710"/>
          <a:ext cx="3390899" cy="1852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40" name="Диаграмма 3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1881271"/>
              </p:ext>
            </p:extLst>
          </p:nvPr>
        </p:nvGraphicFramePr>
        <p:xfrm>
          <a:off x="124397" y="1226204"/>
          <a:ext cx="3382855" cy="2275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45" name="Диаграмма 4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1690196"/>
              </p:ext>
            </p:extLst>
          </p:nvPr>
        </p:nvGraphicFramePr>
        <p:xfrm>
          <a:off x="2992251" y="4296546"/>
          <a:ext cx="3417859" cy="18907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49" name="Диаграмма 4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1891862"/>
              </p:ext>
            </p:extLst>
          </p:nvPr>
        </p:nvGraphicFramePr>
        <p:xfrm>
          <a:off x="2802725" y="3752750"/>
          <a:ext cx="4390163" cy="265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50" name="Диаграмма 4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8775447"/>
              </p:ext>
            </p:extLst>
          </p:nvPr>
        </p:nvGraphicFramePr>
        <p:xfrm>
          <a:off x="2824910" y="7059821"/>
          <a:ext cx="3598075" cy="2060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graphicFrame>
        <p:nvGraphicFramePr>
          <p:cNvPr id="51" name="Диаграмма 5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7977184"/>
              </p:ext>
            </p:extLst>
          </p:nvPr>
        </p:nvGraphicFramePr>
        <p:xfrm>
          <a:off x="2802727" y="6304673"/>
          <a:ext cx="3526066" cy="3219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53" name="Диаграмма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5135748"/>
              </p:ext>
            </p:extLst>
          </p:nvPr>
        </p:nvGraphicFramePr>
        <p:xfrm>
          <a:off x="-151928" y="6615055"/>
          <a:ext cx="2887145" cy="25051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749644" y="7991445"/>
            <a:ext cx="504056" cy="138411"/>
          </a:xfrm>
          <a:prstGeom prst="roundRect">
            <a:avLst/>
          </a:prstGeom>
          <a:pattFill prst="pct50">
            <a:fgClr>
              <a:srgbClr val="FF99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747204" y="8270972"/>
            <a:ext cx="359709" cy="138411"/>
          </a:xfrm>
          <a:prstGeom prst="roundRect">
            <a:avLst/>
          </a:prstGeom>
          <a:pattFill prst="pct50">
            <a:fgClr>
              <a:srgbClr val="FF99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747204" y="7714622"/>
            <a:ext cx="432048" cy="138411"/>
          </a:xfrm>
          <a:prstGeom prst="roundRect">
            <a:avLst/>
          </a:prstGeom>
          <a:pattFill prst="pct50">
            <a:fgClr>
              <a:srgbClr val="FF99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759392" y="7405858"/>
            <a:ext cx="305802" cy="118076"/>
          </a:xfrm>
          <a:prstGeom prst="roundRect">
            <a:avLst/>
          </a:prstGeom>
          <a:pattFill prst="pct50">
            <a:fgClr>
              <a:srgbClr val="FF99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747204" y="7104856"/>
            <a:ext cx="359709" cy="138411"/>
          </a:xfrm>
          <a:prstGeom prst="roundRect">
            <a:avLst/>
          </a:prstGeom>
          <a:pattFill prst="pct50">
            <a:fgClr>
              <a:srgbClr val="FF99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747204" y="6816824"/>
            <a:ext cx="432048" cy="138411"/>
          </a:xfrm>
          <a:prstGeom prst="roundRect">
            <a:avLst/>
          </a:prstGeom>
          <a:pattFill prst="pct50">
            <a:fgClr>
              <a:srgbClr val="FF99C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6420" y="8199142"/>
            <a:ext cx="457200" cy="28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327,9</a:t>
            </a:r>
            <a:endParaRPr lang="ru-RU" sz="9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66420" y="7925393"/>
            <a:ext cx="457200" cy="28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401,8</a:t>
            </a:r>
            <a:endParaRPr lang="ru-RU" sz="9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66420" y="7642792"/>
            <a:ext cx="457200" cy="28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370,1</a:t>
            </a:r>
            <a:endParaRPr lang="ru-RU" sz="9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74753" y="7323861"/>
            <a:ext cx="457200" cy="28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299,7</a:t>
            </a:r>
            <a:endParaRPr lang="ru-RU" sz="9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683693" y="6744994"/>
            <a:ext cx="457200" cy="28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373,6</a:t>
            </a:r>
            <a:endParaRPr lang="ru-RU" sz="9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69992" y="7041791"/>
            <a:ext cx="457200" cy="28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337,8</a:t>
            </a:r>
            <a:endParaRPr lang="ru-RU" sz="9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6" name="Диаграмма 4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0014987"/>
              </p:ext>
            </p:extLst>
          </p:nvPr>
        </p:nvGraphicFramePr>
        <p:xfrm>
          <a:off x="3242297" y="1003003"/>
          <a:ext cx="4324350" cy="2395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graphicFrame>
        <p:nvGraphicFramePr>
          <p:cNvPr id="47" name="Диаграмма 4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5572858"/>
              </p:ext>
            </p:extLst>
          </p:nvPr>
        </p:nvGraphicFramePr>
        <p:xfrm>
          <a:off x="2789786" y="3640484"/>
          <a:ext cx="4385231" cy="2995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sp>
        <p:nvSpPr>
          <p:cNvPr id="56" name="Прямоугольник 55"/>
          <p:cNvSpPr/>
          <p:nvPr/>
        </p:nvSpPr>
        <p:spPr>
          <a:xfrm>
            <a:off x="6597675" y="148840"/>
            <a:ext cx="5904655" cy="553976"/>
          </a:xfrm>
          <a:prstGeom prst="rect">
            <a:avLst/>
          </a:prstGeom>
          <a:solidFill>
            <a:srgbClr val="7CA1CE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Валовый региональный продукт Ярославской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области </a:t>
            </a:r>
            <a:endParaRPr lang="ru-RU" sz="15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 видам экономической деятельности*,</a:t>
            </a:r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 </a:t>
            </a:r>
            <a: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</a:rPr>
              <a:t>млн. руб.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68294" y="6496109"/>
            <a:ext cx="269176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dirty="0">
                <a:latin typeface="Arial Black" panose="020B0A04020102020204" pitchFamily="34" charset="0"/>
              </a:rPr>
              <a:t>Жилищное строительство:</a:t>
            </a:r>
            <a:endParaRPr lang="ru-RU" sz="1100" dirty="0">
              <a:latin typeface="Arial Black" panose="020B0A04020102020204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6597675" y="5736704"/>
            <a:ext cx="3187501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 smtClean="0">
                <a:latin typeface="Arial Black" panose="020B0A04020102020204" pitchFamily="34" charset="0"/>
              </a:rPr>
              <a:t>В процентах к итогу:</a:t>
            </a:r>
            <a:endParaRPr lang="ru-RU" sz="1300" dirty="0">
              <a:latin typeface="Arial Black" panose="020B0A04020102020204" pitchFamily="34" charset="0"/>
            </a:endParaRPr>
          </a:p>
        </p:txBody>
      </p:sp>
      <p:graphicFrame>
        <p:nvGraphicFramePr>
          <p:cNvPr id="65" name="Диаграмма 6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6384929"/>
              </p:ext>
            </p:extLst>
          </p:nvPr>
        </p:nvGraphicFramePr>
        <p:xfrm>
          <a:off x="7912968" y="5520680"/>
          <a:ext cx="4838156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sp>
        <p:nvSpPr>
          <p:cNvPr id="66" name="Прямоугольник 65"/>
          <p:cNvSpPr/>
          <p:nvPr/>
        </p:nvSpPr>
        <p:spPr>
          <a:xfrm>
            <a:off x="6597674" y="9122668"/>
            <a:ext cx="31875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21"/>
              </a:rPr>
              <a:t>* </a:t>
            </a:r>
            <a:r>
              <a:rPr lang="en-US" sz="1400" dirty="0" smtClean="0">
                <a:hlinkClick r:id="rId21"/>
              </a:rPr>
              <a:t>https</a:t>
            </a:r>
            <a:r>
              <a:rPr lang="en-US" sz="1400" dirty="0">
                <a:hlinkClick r:id="rId21"/>
              </a:rPr>
              <a:t>://yar.gks.ru/folder/36100</a:t>
            </a:r>
            <a:endParaRPr lang="ru-RU" sz="1300" dirty="0">
              <a:latin typeface="Arial Black" panose="020B0A04020102020204" pitchFamily="34" charset="0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050967"/>
              </p:ext>
            </p:extLst>
          </p:nvPr>
        </p:nvGraphicFramePr>
        <p:xfrm>
          <a:off x="6511925" y="825500"/>
          <a:ext cx="6148388" cy="481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9" name="Лист" r:id="rId23" imgW="6286534" imgH="4819770" progId="Excel.Sheet.12">
                  <p:embed/>
                </p:oleObj>
              </mc:Choice>
              <mc:Fallback>
                <p:oleObj name="Лист" r:id="rId23" imgW="6286534" imgH="481977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511925" y="825500"/>
                        <a:ext cx="6148388" cy="481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8" name="Прямая со стрелкой 57"/>
          <p:cNvCxnSpPr/>
          <p:nvPr/>
        </p:nvCxnSpPr>
        <p:spPr>
          <a:xfrm flipV="1">
            <a:off x="7577813" y="6816824"/>
            <a:ext cx="1415275" cy="396986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663413" y="8292072"/>
            <a:ext cx="9144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2016 год</a:t>
            </a:r>
            <a:endParaRPr lang="ru-RU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6663413" y="7642792"/>
            <a:ext cx="9144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2017 год</a:t>
            </a:r>
            <a:endParaRPr lang="ru-RU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6663413" y="6976174"/>
            <a:ext cx="9144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2018 год</a:t>
            </a:r>
            <a:endParaRPr lang="ru-RU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69" name="Прямая со стрелкой 68"/>
          <p:cNvCxnSpPr/>
          <p:nvPr/>
        </p:nvCxnSpPr>
        <p:spPr>
          <a:xfrm flipV="1">
            <a:off x="7577813" y="7924862"/>
            <a:ext cx="1972189" cy="59581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7577812" y="7433374"/>
            <a:ext cx="1559291" cy="43970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152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6410110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289970" y="192088"/>
            <a:ext cx="5904655" cy="553976"/>
          </a:xfrm>
          <a:prstGeom prst="rect">
            <a:avLst/>
          </a:prstGeom>
          <a:solidFill>
            <a:srgbClr val="009999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</a:rPr>
              <a:t>Основные </a:t>
            </a:r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риски, влияющие на сбалансированность областного бюджета</a:t>
            </a:r>
            <a:endParaRPr lang="ru-RU" sz="15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76" y="9291946"/>
            <a:ext cx="248794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6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502330" y="9309021"/>
            <a:ext cx="248794" cy="246221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7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831069" y="192088"/>
            <a:ext cx="5489809" cy="566286"/>
          </a:xfrm>
          <a:prstGeom prst="rect">
            <a:avLst/>
          </a:prstGeom>
          <a:solidFill>
            <a:schemeClr val="accent4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</a:rPr>
              <a:t>Основные </a:t>
            </a:r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задачи </a:t>
            </a:r>
            <a: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</a:rPr>
              <a:t>бюджетной политики </a:t>
            </a:r>
          </a:p>
          <a:p>
            <a:pPr algn="ctr"/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2019 года</a:t>
            </a:r>
            <a:endParaRPr lang="ru-RU" sz="15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700865" y="984176"/>
            <a:ext cx="5750219" cy="3683037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marL="171450" lvl="0" indent="-171450" algn="just">
              <a:spcAft>
                <a:spcPts val="2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Увязка стратегического и бюджетного планирования для обеспечения долгосрочной стабильности и устойчивости областного бюджета</a:t>
            </a:r>
          </a:p>
          <a:p>
            <a:pPr marL="171450" lvl="0" indent="-171450" algn="just">
              <a:spcAft>
                <a:spcPts val="2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Улучшение условий жизни населения Ярославской области</a:t>
            </a:r>
          </a:p>
          <a:p>
            <a:pPr marL="171450" lvl="0" indent="-171450" algn="just">
              <a:spcAft>
                <a:spcPts val="2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политики сдерживания роста бюджетных расходов при безусловном исполнении законодательно установленных публично-нормативных и иных социально значимых обязательств</a:t>
            </a:r>
          </a:p>
          <a:p>
            <a:pPr marL="171450" lvl="0" indent="-171450" algn="just">
              <a:spcAft>
                <a:spcPts val="2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эффективности бюджетных расходов и устойчивости бюджета за счет выявления и сокращения неэффективных затрат, концентрации ресурсов на приоритетных направлениях развития и выполнении публичных обязательств</a:t>
            </a:r>
          </a:p>
          <a:p>
            <a:pPr marL="171450" lvl="0" indent="-171450" algn="just">
              <a:spcAft>
                <a:spcPts val="2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Использование механизмов государственно-частного партнерства, позволяющих привлечь инвестиции и услуги частных компаний для решения задач бюджетной сферы</a:t>
            </a:r>
          </a:p>
          <a:p>
            <a:pPr marL="171450" lvl="0" indent="-171450" algn="just">
              <a:spcAft>
                <a:spcPts val="2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Оказание поддержки реальному сектору экономики и стимулирование инновационного развития экономики</a:t>
            </a:r>
          </a:p>
          <a:p>
            <a:pPr marL="171450" lvl="0" indent="-171450" algn="just">
              <a:spcAft>
                <a:spcPts val="2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открытости бюджетного процесса на областном и муниципальном уровнях</a:t>
            </a:r>
          </a:p>
          <a:p>
            <a:pPr marL="171450" lvl="0" indent="-171450" algn="just">
              <a:spcAft>
                <a:spcPts val="2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мероприятий по повышению финансовой грамотности населения Ярославской области</a:t>
            </a:r>
          </a:p>
          <a:p>
            <a:pPr marL="171450" lvl="0" indent="-171450" algn="just">
              <a:spcAft>
                <a:spcPts val="2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Дальнейшее совершенствование межбюджетных отношений как стимула для более эффективного использования бюджетных средств в муниципальных образованиях области, укрепления экономической основы органов местного самоуправления муниципальных образований области, повышения уровня прозрачности и предсказуемости формирования межбюджетных трансфертов на среднесрочную </a:t>
            </a:r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перспективу</a:t>
            </a:r>
            <a:endParaRPr lang="ru-RU" sz="105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4093" y="44297"/>
            <a:ext cx="12734456" cy="9512606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887654" y="4809308"/>
            <a:ext cx="5489809" cy="55397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Итоги налоговой политики 2018 года – начала 2019  года</a:t>
            </a:r>
          </a:p>
          <a:p>
            <a:pPr algn="ctr"/>
            <a:endParaRPr lang="ru-RU" sz="15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6700866" y="5520680"/>
            <a:ext cx="5750219" cy="3477853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marL="228544" lvl="0" indent="-228544" algn="just">
              <a:buClr>
                <a:srgbClr val="7030A0"/>
              </a:buClr>
              <a:buFont typeface="Wingdings" panose="05000000000000000000" pitchFamily="2" charset="2"/>
              <a:buChar char="q"/>
            </a:pPr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Разработаны изменения 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порядок формирования перечня приоритетных инвестиционных проектов Ярославской </a:t>
            </a:r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области, позволяющих оптимизировать сроки рассмотрения обращений о включении инвестиционных проектов в перечень </a:t>
            </a:r>
          </a:p>
          <a:p>
            <a:pPr marL="228544" lvl="0" indent="-228544" algn="just">
              <a:buClr>
                <a:srgbClr val="7030A0"/>
              </a:buClr>
              <a:buFont typeface="Wingdings" panose="05000000000000000000" pitchFamily="2" charset="2"/>
              <a:buChar char="q"/>
            </a:pPr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Доработаны порядки заключения соглашений об осуществлении 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деятельности на территориях опережающего социально-экономического развития Ярославской области </a:t>
            </a:r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целях упрощения форм и процедуры представления отчетности резидентами ТОСЭР</a:t>
            </a:r>
          </a:p>
          <a:p>
            <a:pPr marL="228544" lvl="0" indent="-228544" algn="just">
              <a:buClr>
                <a:srgbClr val="7030A0"/>
              </a:buClr>
              <a:buFont typeface="Wingdings" panose="05000000000000000000" pitchFamily="2" charset="2"/>
              <a:buChar char="q"/>
            </a:pPr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Продолжена работа по инвентаризации объектов недвижимости для выявления объектов, не учтенных в базе данных, используемых для налогообложения</a:t>
            </a:r>
          </a:p>
          <a:p>
            <a:pPr marL="228544" lvl="0" indent="-228544" algn="just">
              <a:buClr>
                <a:srgbClr val="7030A0"/>
              </a:buClr>
              <a:buFont typeface="Wingdings" panose="05000000000000000000" pitchFamily="2" charset="2"/>
              <a:buChar char="q"/>
            </a:pPr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Осуществлена оптимизация налоговых льгот и ставок региональных налогов с учетом их эффективности</a:t>
            </a:r>
          </a:p>
          <a:p>
            <a:pPr marL="228544" lvl="0" indent="-228544" algn="just">
              <a:buClr>
                <a:srgbClr val="7030A0"/>
              </a:buClr>
              <a:buFont typeface="Wingdings" panose="05000000000000000000" pitchFamily="2" charset="2"/>
              <a:buChar char="q"/>
            </a:pPr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Расширен перечень объектов капитального строительства, в отношении которых налоговая база при исчислении налога на имущество организаций определяется исходя из кадастровой стоимости имущества: торговые центры и помещения в них площадью от 1000 до 2500 квадратных метров</a:t>
            </a:r>
          </a:p>
          <a:p>
            <a:pPr marL="228544" lvl="0" indent="-228544" algn="just">
              <a:buClr>
                <a:srgbClr val="7030A0"/>
              </a:buClr>
              <a:buFont typeface="Wingdings" panose="05000000000000000000" pitchFamily="2" charset="2"/>
              <a:buChar char="q"/>
            </a:pPr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Дополнительно 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организовано предоставление </a:t>
            </a:r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государственных 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 Федеральной налоговой службы, оказываемых налогоплательщикам - физическим </a:t>
            </a:r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лицам в 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структурных подразделениях государственного автономного учреждения Ярославской области </a:t>
            </a:r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«Многофункциональный 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предоставления государственных и муниципальных </a:t>
            </a:r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услуг»</a:t>
            </a:r>
          </a:p>
          <a:p>
            <a:pPr marL="228544" lvl="0" indent="-228544" algn="just">
              <a:buClr>
                <a:srgbClr val="7030A0"/>
              </a:buClr>
              <a:buFont typeface="Wingdings" panose="05000000000000000000" pitchFamily="2" charset="2"/>
              <a:buChar char="q"/>
            </a:pPr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Выполнена 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визуализация реестра </a:t>
            </a:r>
            <a:r>
              <a:rPr lang="ru-RU" sz="1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недропользователей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электронной карте с помощью государственной информационной системы Ярославской области "Портал инфраструктуры пространственных данных Ярославской области"</a:t>
            </a:r>
            <a:endParaRPr lang="ru-RU" sz="10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9970" y="984176"/>
            <a:ext cx="5904655" cy="2846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just" defTabSz="9144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1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Недостижение</a:t>
            </a: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плановых показателей прогноза социально-экономического развития Ярославской области и Российской Федерации в части роста инвестиций, объемов промышленного производства, прибыли организаций и доходов </a:t>
            </a: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населения</a:t>
            </a:r>
            <a:endParaRPr lang="ru-RU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just" defTabSz="9144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Использование 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недобросовестными налогоплательщиками схем уклонения от уплаты налогов и получения необоснованной налоговой </a:t>
            </a: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выгоды</a:t>
            </a:r>
            <a:endParaRPr lang="ru-RU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just" defTabSz="9144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Отсутствие 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законодательно установленных норм обязательной регистрации прав на объекты недвижимости, наличие несоответствий в информационных ресурсах регистрационных </a:t>
            </a: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органов</a:t>
            </a:r>
            <a:endParaRPr lang="ru-RU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just" defTabSz="9144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Сокращение 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производства подакцизной продукции на территории области из-за неопределенности перспектив дальнейшего развития пивоваренной и алкогольной </a:t>
            </a: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отраслей</a:t>
            </a:r>
            <a:endParaRPr lang="ru-RU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just" defTabSz="9144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Увеличение 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расходов на обслуживание государственного долга области в связи с ростом процентных ставок на рынке </a:t>
            </a: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заимствований </a:t>
            </a:r>
            <a:endParaRPr lang="ru-RU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just" defTabSz="9144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Снижение 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ликвидности финансового </a:t>
            </a: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рынка</a:t>
            </a:r>
            <a:endParaRPr lang="ru-RU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9969" y="4388995"/>
            <a:ext cx="5904655" cy="566286"/>
          </a:xfrm>
          <a:prstGeom prst="rect">
            <a:avLst/>
          </a:prstGeom>
          <a:solidFill>
            <a:srgbClr val="9966FF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</a:rPr>
              <a:t>Меры, принятые для минимизации рисков и преодоления проблем бюджетной сферы</a:t>
            </a:r>
          </a:p>
        </p:txBody>
      </p:sp>
      <p:graphicFrame>
        <p:nvGraphicFramePr>
          <p:cNvPr id="64" name="Схема 63"/>
          <p:cNvGraphicFramePr/>
          <p:nvPr>
            <p:extLst>
              <p:ext uri="{D42A27DB-BD31-4B8C-83A1-F6EECF244321}">
                <p14:modId xmlns:p14="http://schemas.microsoft.com/office/powerpoint/2010/main" val="721957061"/>
              </p:ext>
            </p:extLst>
          </p:nvPr>
        </p:nvGraphicFramePr>
        <p:xfrm>
          <a:off x="460253" y="5117765"/>
          <a:ext cx="5564088" cy="3536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7889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6410110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65573" y="192088"/>
            <a:ext cx="6091211" cy="553976"/>
          </a:xfrm>
          <a:prstGeom prst="rect">
            <a:avLst/>
          </a:prstGeom>
          <a:solidFill>
            <a:srgbClr val="009999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Сравнение показателей исполнения консолидированных бюджетов субъектов РФ за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2019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год,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млн.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рублей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76" y="9291946"/>
            <a:ext cx="248794" cy="246221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8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502330" y="9309021"/>
            <a:ext cx="248794" cy="246221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9</a:t>
            </a:r>
            <a:endParaRPr lang="ru-RU" sz="10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760840" y="192088"/>
            <a:ext cx="5741490" cy="323143"/>
          </a:xfrm>
          <a:prstGeom prst="rect">
            <a:avLst/>
          </a:prstGeom>
          <a:solidFill>
            <a:schemeClr val="accent4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</a:rPr>
              <a:t>Исполнение ДОХОДОВ на 1 человека по ЦФО, тыс. руб. :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34093" y="44297"/>
            <a:ext cx="12734456" cy="9512606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760840" y="4809308"/>
            <a:ext cx="5741490" cy="323143"/>
          </a:xfrm>
          <a:prstGeom prst="rect">
            <a:avLst/>
          </a:prstGeom>
          <a:solidFill>
            <a:schemeClr val="accent4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</a:rPr>
              <a:t>Исполнение РАСХОДОВ на 1 человека по ЦФО , тыс. руб. </a:t>
            </a:r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:</a:t>
            </a:r>
            <a:endParaRPr lang="ru-RU" sz="15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58073" y="6291851"/>
            <a:ext cx="6091211" cy="553976"/>
          </a:xfrm>
          <a:prstGeom prst="rect">
            <a:avLst/>
          </a:prstGeom>
          <a:solidFill>
            <a:srgbClr val="009999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</a:rPr>
              <a:t>Исполнение консолидированного бюджета Ярославской области </a:t>
            </a:r>
            <a:endParaRPr lang="ru-RU" sz="1500" b="1" dirty="0" smtClean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5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за 2019 </a:t>
            </a:r>
            <a: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</a:rPr>
              <a:t>год, млн. руб.</a:t>
            </a: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8531063"/>
              </p:ext>
            </p:extLst>
          </p:nvPr>
        </p:nvGraphicFramePr>
        <p:xfrm>
          <a:off x="6765434" y="831913"/>
          <a:ext cx="599028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239244"/>
              </p:ext>
            </p:extLst>
          </p:nvPr>
        </p:nvGraphicFramePr>
        <p:xfrm>
          <a:off x="6472238" y="3432175"/>
          <a:ext cx="6245225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6" name="Лист" r:id="rId6" imgW="6581789" imgH="1000080" progId="Excel.Sheet.8">
                  <p:embed/>
                </p:oleObj>
              </mc:Choice>
              <mc:Fallback>
                <p:oleObj name="Лист" r:id="rId6" imgW="6581789" imgH="100008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72238" y="3432175"/>
                        <a:ext cx="6245225" cy="1000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6544816" y="1128192"/>
            <a:ext cx="1522941" cy="1631194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ru-RU" sz="1000" dirty="0">
                <a:latin typeface="Arial Narrow" panose="020B0606020202030204" pitchFamily="34" charset="0"/>
              </a:rPr>
              <a:t>Ивановская область (1) Тамбовская область </a:t>
            </a:r>
            <a:r>
              <a:rPr lang="ru-RU" sz="1000" dirty="0" smtClean="0">
                <a:latin typeface="Arial Narrow" panose="020B0606020202030204" pitchFamily="34" charset="0"/>
              </a:rPr>
              <a:t>(2)</a:t>
            </a:r>
            <a:r>
              <a:rPr lang="ru-RU" sz="1000" dirty="0">
                <a:latin typeface="Arial Narrow" panose="020B0606020202030204" pitchFamily="34" charset="0"/>
              </a:rPr>
              <a:t> </a:t>
            </a:r>
            <a:endParaRPr lang="ru-RU" sz="1000" dirty="0" smtClean="0">
              <a:latin typeface="Arial Narrow" panose="020B0606020202030204" pitchFamily="34" charset="0"/>
            </a:endParaRPr>
          </a:p>
          <a:p>
            <a:r>
              <a:rPr lang="ru-RU" sz="1000" dirty="0">
                <a:latin typeface="Arial Narrow" panose="020B0606020202030204" pitchFamily="34" charset="0"/>
              </a:rPr>
              <a:t>Орловская область </a:t>
            </a:r>
            <a:r>
              <a:rPr lang="ru-RU" sz="1000" dirty="0" smtClean="0">
                <a:latin typeface="Arial Narrow" panose="020B0606020202030204" pitchFamily="34" charset="0"/>
              </a:rPr>
              <a:t>(3)</a:t>
            </a:r>
            <a:endParaRPr lang="ru-RU" sz="1000" dirty="0">
              <a:latin typeface="Arial Narrow" panose="020B0606020202030204" pitchFamily="34" charset="0"/>
            </a:endParaRPr>
          </a:p>
          <a:p>
            <a:r>
              <a:rPr lang="ru-RU" sz="1000" dirty="0">
                <a:latin typeface="Arial Narrow" panose="020B0606020202030204" pitchFamily="34" charset="0"/>
              </a:rPr>
              <a:t>Смоленская область (4)</a:t>
            </a:r>
          </a:p>
          <a:p>
            <a:r>
              <a:rPr lang="ru-RU" sz="1000" dirty="0" smtClean="0">
                <a:latin typeface="Arial Narrow" panose="020B0606020202030204" pitchFamily="34" charset="0"/>
              </a:rPr>
              <a:t>Владимирская </a:t>
            </a:r>
            <a:r>
              <a:rPr lang="ru-RU" sz="1000" dirty="0">
                <a:latin typeface="Arial Narrow" panose="020B0606020202030204" pitchFamily="34" charset="0"/>
              </a:rPr>
              <a:t>область </a:t>
            </a:r>
            <a:r>
              <a:rPr lang="ru-RU" sz="1000" dirty="0" smtClean="0">
                <a:latin typeface="Arial Narrow" panose="020B0606020202030204" pitchFamily="34" charset="0"/>
              </a:rPr>
              <a:t>(5)</a:t>
            </a:r>
          </a:p>
          <a:p>
            <a:pPr lvl="0"/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Воронежская область </a:t>
            </a:r>
            <a:r>
              <a:rPr lang="ru-RU" sz="1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(6)</a:t>
            </a:r>
            <a:endParaRPr lang="ru-RU" sz="10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r>
              <a:rPr lang="ru-RU" sz="1000" dirty="0" smtClean="0">
                <a:latin typeface="Arial Narrow" panose="020B0606020202030204" pitchFamily="34" charset="0"/>
              </a:rPr>
              <a:t>Брянская </a:t>
            </a:r>
            <a:r>
              <a:rPr lang="ru-RU" sz="1000" dirty="0">
                <a:latin typeface="Arial Narrow" panose="020B0606020202030204" pitchFamily="34" charset="0"/>
              </a:rPr>
              <a:t>область </a:t>
            </a:r>
            <a:r>
              <a:rPr lang="ru-RU" sz="1000" dirty="0" smtClean="0">
                <a:latin typeface="Arial Narrow" panose="020B0606020202030204" pitchFamily="34" charset="0"/>
              </a:rPr>
              <a:t>(7)</a:t>
            </a:r>
          </a:p>
          <a:p>
            <a:pPr lvl="0"/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Тверская область (8)</a:t>
            </a:r>
          </a:p>
          <a:p>
            <a:pPr lvl="0"/>
            <a:r>
              <a:rPr lang="ru-RU" sz="1000" dirty="0">
                <a:latin typeface="Arial Narrow" panose="020B0606020202030204" pitchFamily="34" charset="0"/>
              </a:rPr>
              <a:t>Рязанская область (9)</a:t>
            </a:r>
          </a:p>
          <a:p>
            <a:endParaRPr lang="ru-RU" sz="1000" dirty="0">
              <a:latin typeface="Arial Narrow" panose="020B0606020202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030275" y="1128191"/>
            <a:ext cx="1584177" cy="1477305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ru-RU" sz="1000" b="1" dirty="0">
                <a:solidFill>
                  <a:srgbClr val="FF3399"/>
                </a:solidFill>
                <a:latin typeface="Arial Narrow" panose="020B0606020202030204" pitchFamily="34" charset="0"/>
              </a:rPr>
              <a:t>Ярославская область (</a:t>
            </a:r>
            <a:r>
              <a:rPr lang="ru-RU" sz="1000" b="1" dirty="0" smtClean="0">
                <a:solidFill>
                  <a:srgbClr val="FF3399"/>
                </a:solidFill>
                <a:latin typeface="Arial Narrow" panose="020B0606020202030204" pitchFamily="34" charset="0"/>
              </a:rPr>
              <a:t>10)</a:t>
            </a:r>
            <a:endParaRPr lang="ru-RU" sz="1000" b="1" dirty="0">
              <a:solidFill>
                <a:srgbClr val="FF3399"/>
              </a:solidFill>
              <a:latin typeface="Arial Narrow" panose="020B0606020202030204" pitchFamily="34" charset="0"/>
            </a:endParaRPr>
          </a:p>
          <a:p>
            <a:r>
              <a:rPr lang="ru-RU" sz="1000" dirty="0">
                <a:latin typeface="Arial Narrow" panose="020B0606020202030204" pitchFamily="34" charset="0"/>
              </a:rPr>
              <a:t>Костромская область </a:t>
            </a:r>
            <a:r>
              <a:rPr lang="ru-RU" sz="1000" dirty="0" smtClean="0">
                <a:latin typeface="Arial Narrow" panose="020B0606020202030204" pitchFamily="34" charset="0"/>
              </a:rPr>
              <a:t>(11)</a:t>
            </a:r>
            <a:endParaRPr lang="ru-RU" sz="1000" dirty="0">
              <a:latin typeface="Arial Narrow" panose="020B0606020202030204" pitchFamily="34" charset="0"/>
            </a:endParaRPr>
          </a:p>
          <a:p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Липецкая область (</a:t>
            </a:r>
            <a:r>
              <a:rPr lang="ru-RU" sz="1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12)</a:t>
            </a:r>
            <a:endParaRPr lang="ru-RU" sz="10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Тульская область (</a:t>
            </a:r>
            <a:r>
              <a:rPr lang="ru-RU" sz="1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13)</a:t>
            </a:r>
            <a:endParaRPr lang="ru-RU" sz="10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lvl="0"/>
            <a:r>
              <a:rPr lang="ru-RU" sz="1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Курская </a:t>
            </a:r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область (</a:t>
            </a:r>
            <a:r>
              <a:rPr lang="ru-RU" sz="1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14)</a:t>
            </a:r>
            <a:endParaRPr lang="ru-RU" sz="10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lvl="0"/>
            <a:r>
              <a:rPr lang="ru-RU" sz="1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Белгородская </a:t>
            </a:r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область (15)</a:t>
            </a:r>
          </a:p>
          <a:p>
            <a:pPr lvl="0"/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Калужская область (16)</a:t>
            </a:r>
          </a:p>
          <a:p>
            <a:pPr lvl="0"/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Московская область (17)</a:t>
            </a:r>
          </a:p>
          <a:p>
            <a:pPr lvl="0"/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г. Москва (18)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426602" y="666514"/>
            <a:ext cx="32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/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Рейтинг Ярославской области в ЦФО по доходам</a:t>
            </a:r>
          </a:p>
          <a:p>
            <a:pPr lvl="0" algn="r" defTabSz="914400"/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 консолидированного бюджета на душу населения:</a:t>
            </a:r>
          </a:p>
          <a:p>
            <a:pPr lvl="0" defTabSz="914400"/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	        </a:t>
            </a:r>
            <a:endParaRPr lang="ru-RU" sz="1200" kern="0" dirty="0" smtClean="0">
              <a:solidFill>
                <a:sysClr val="windowText" lastClr="000000"/>
              </a:solidFill>
              <a:latin typeface="Arial Narrow" panose="020B0606020202030204" pitchFamily="34" charset="0"/>
            </a:endParaRPr>
          </a:p>
          <a:p>
            <a:pPr lvl="0" defTabSz="914400"/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 </a:t>
            </a:r>
            <a:r>
              <a:rPr lang="ru-RU" sz="12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                                          2017 </a:t>
            </a:r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год – 7 место</a:t>
            </a:r>
          </a:p>
          <a:p>
            <a:pPr lvl="0" defTabSz="914400"/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	        </a:t>
            </a:r>
            <a:r>
              <a:rPr lang="ru-RU" sz="12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         2018 </a:t>
            </a:r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год – 6 место</a:t>
            </a:r>
          </a:p>
          <a:p>
            <a:pPr lvl="0" defTabSz="914400"/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	        </a:t>
            </a:r>
            <a:r>
              <a:rPr lang="ru-RU" sz="12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         2019 </a:t>
            </a:r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год – </a:t>
            </a:r>
            <a:r>
              <a:rPr lang="ru-RU" sz="12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9 </a:t>
            </a:r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место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9497144" y="1346228"/>
            <a:ext cx="432048" cy="1413158"/>
          </a:xfrm>
          <a:prstGeom prst="straightConnector1">
            <a:avLst/>
          </a:prstGeom>
          <a:ln w="19050">
            <a:solidFill>
              <a:srgbClr val="FF3399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105839"/>
              </p:ext>
            </p:extLst>
          </p:nvPr>
        </p:nvGraphicFramePr>
        <p:xfrm>
          <a:off x="6511023" y="8040960"/>
          <a:ext cx="6115704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7" name="Лист" r:id="rId9" imgW="6381621" imgH="1028700" progId="Excel.Sheet.8">
                  <p:embed/>
                </p:oleObj>
              </mc:Choice>
              <mc:Fallback>
                <p:oleObj name="Лист" r:id="rId9" imgW="6381621" imgH="102870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11023" y="8040960"/>
                        <a:ext cx="6115704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Диаграмма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8645828"/>
              </p:ext>
            </p:extLst>
          </p:nvPr>
        </p:nvGraphicFramePr>
        <p:xfrm>
          <a:off x="6760840" y="5376664"/>
          <a:ext cx="5990284" cy="2736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6576827" y="5676298"/>
            <a:ext cx="1522941" cy="1785082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ru-RU" sz="1000" dirty="0">
                <a:latin typeface="Arial Narrow" panose="020B0606020202030204" pitchFamily="34" charset="0"/>
              </a:rPr>
              <a:t>Ивановская область (1) </a:t>
            </a:r>
            <a:endParaRPr lang="ru-RU" sz="1000" dirty="0" smtClean="0">
              <a:latin typeface="Arial Narrow" panose="020B0606020202030204" pitchFamily="34" charset="0"/>
            </a:endParaRPr>
          </a:p>
          <a:p>
            <a:r>
              <a:rPr lang="ru-RU" sz="1000" dirty="0">
                <a:latin typeface="Arial Narrow" panose="020B0606020202030204" pitchFamily="34" charset="0"/>
              </a:rPr>
              <a:t>Орловская область </a:t>
            </a:r>
            <a:r>
              <a:rPr lang="ru-RU" sz="1000" dirty="0" smtClean="0">
                <a:latin typeface="Arial Narrow" panose="020B0606020202030204" pitchFamily="34" charset="0"/>
              </a:rPr>
              <a:t>(2)</a:t>
            </a:r>
            <a:endParaRPr lang="ru-RU" sz="1000" dirty="0">
              <a:latin typeface="Arial Narrow" panose="020B0606020202030204" pitchFamily="34" charset="0"/>
            </a:endParaRPr>
          </a:p>
          <a:p>
            <a:r>
              <a:rPr lang="ru-RU" sz="1000" dirty="0" smtClean="0">
                <a:latin typeface="Arial Narrow" panose="020B0606020202030204" pitchFamily="34" charset="0"/>
              </a:rPr>
              <a:t>Тамбовская </a:t>
            </a:r>
            <a:r>
              <a:rPr lang="ru-RU" sz="1000" dirty="0">
                <a:latin typeface="Arial Narrow" panose="020B0606020202030204" pitchFamily="34" charset="0"/>
              </a:rPr>
              <a:t>область </a:t>
            </a:r>
            <a:r>
              <a:rPr lang="ru-RU" sz="1000" dirty="0" smtClean="0">
                <a:latin typeface="Arial Narrow" panose="020B0606020202030204" pitchFamily="34" charset="0"/>
              </a:rPr>
              <a:t>(3) </a:t>
            </a:r>
          </a:p>
          <a:p>
            <a:r>
              <a:rPr lang="ru-RU" sz="1000" dirty="0" smtClean="0">
                <a:latin typeface="Arial Narrow" panose="020B0606020202030204" pitchFamily="34" charset="0"/>
              </a:rPr>
              <a:t>Смоленская </a:t>
            </a:r>
            <a:r>
              <a:rPr lang="ru-RU" sz="1000" dirty="0">
                <a:latin typeface="Arial Narrow" panose="020B0606020202030204" pitchFamily="34" charset="0"/>
              </a:rPr>
              <a:t>область (4)</a:t>
            </a:r>
          </a:p>
          <a:p>
            <a:r>
              <a:rPr lang="ru-RU" sz="1000" dirty="0" smtClean="0">
                <a:latin typeface="Arial Narrow" panose="020B0606020202030204" pitchFamily="34" charset="0"/>
              </a:rPr>
              <a:t>Владимирская </a:t>
            </a:r>
            <a:r>
              <a:rPr lang="ru-RU" sz="1000" dirty="0">
                <a:latin typeface="Arial Narrow" panose="020B0606020202030204" pitchFamily="34" charset="0"/>
              </a:rPr>
              <a:t>область </a:t>
            </a:r>
            <a:r>
              <a:rPr lang="ru-RU" sz="1000" dirty="0" smtClean="0">
                <a:latin typeface="Arial Narrow" panose="020B0606020202030204" pitchFamily="34" charset="0"/>
              </a:rPr>
              <a:t>(5)</a:t>
            </a:r>
          </a:p>
          <a:p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Тверская область </a:t>
            </a:r>
            <a:r>
              <a:rPr lang="ru-RU" sz="1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(6)</a:t>
            </a:r>
            <a:endParaRPr lang="ru-RU" sz="10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lvl="0"/>
            <a:r>
              <a:rPr lang="ru-RU" sz="1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Воронежская </a:t>
            </a:r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область </a:t>
            </a:r>
            <a:r>
              <a:rPr lang="ru-RU" sz="1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(7)</a:t>
            </a:r>
            <a:endParaRPr lang="ru-RU" sz="10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r>
              <a:rPr lang="ru-RU" sz="1000" dirty="0" smtClean="0">
                <a:latin typeface="Arial Narrow" panose="020B0606020202030204" pitchFamily="34" charset="0"/>
              </a:rPr>
              <a:t>Брянская </a:t>
            </a:r>
            <a:r>
              <a:rPr lang="ru-RU" sz="1000" dirty="0">
                <a:latin typeface="Arial Narrow" panose="020B0606020202030204" pitchFamily="34" charset="0"/>
              </a:rPr>
              <a:t>область </a:t>
            </a:r>
            <a:r>
              <a:rPr lang="ru-RU" sz="1000" dirty="0" smtClean="0">
                <a:latin typeface="Arial Narrow" panose="020B0606020202030204" pitchFamily="34" charset="0"/>
              </a:rPr>
              <a:t>(8)</a:t>
            </a:r>
          </a:p>
          <a:p>
            <a:r>
              <a:rPr lang="ru-RU" sz="1000" dirty="0">
                <a:latin typeface="Arial Narrow" panose="020B0606020202030204" pitchFamily="34" charset="0"/>
              </a:rPr>
              <a:t>Костромская область </a:t>
            </a:r>
            <a:r>
              <a:rPr lang="ru-RU" sz="1000" dirty="0" smtClean="0">
                <a:latin typeface="Arial Narrow" panose="020B0606020202030204" pitchFamily="34" charset="0"/>
              </a:rPr>
              <a:t>(</a:t>
            </a:r>
            <a:r>
              <a:rPr lang="ru-RU" sz="1000" dirty="0">
                <a:latin typeface="Arial Narrow" panose="020B0606020202030204" pitchFamily="34" charset="0"/>
              </a:rPr>
              <a:t>9</a:t>
            </a:r>
            <a:r>
              <a:rPr lang="ru-RU" sz="1000" dirty="0" smtClean="0">
                <a:latin typeface="Arial Narrow" panose="020B0606020202030204" pitchFamily="34" charset="0"/>
              </a:rPr>
              <a:t>)</a:t>
            </a:r>
            <a:endParaRPr lang="ru-RU" sz="1000" dirty="0">
              <a:latin typeface="Arial Narrow" panose="020B0606020202030204" pitchFamily="34" charset="0"/>
            </a:endParaRPr>
          </a:p>
          <a:p>
            <a:endParaRPr lang="ru-RU" sz="1000" dirty="0" smtClean="0">
              <a:latin typeface="Arial Narrow" panose="020B0606020202030204" pitchFamily="34" charset="0"/>
            </a:endParaRPr>
          </a:p>
          <a:p>
            <a:endParaRPr lang="ru-RU" sz="1000" dirty="0">
              <a:latin typeface="Arial Narrow" panose="020B060602020203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030274" y="5676036"/>
            <a:ext cx="1584177" cy="1477305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lvl="0"/>
            <a:r>
              <a:rPr lang="ru-RU" sz="1000" dirty="0">
                <a:latin typeface="Arial Narrow" panose="020B0606020202030204" pitchFamily="34" charset="0"/>
              </a:rPr>
              <a:t>Рязанская область </a:t>
            </a:r>
            <a:r>
              <a:rPr lang="ru-RU" sz="1000" dirty="0" smtClean="0">
                <a:latin typeface="Arial Narrow" panose="020B0606020202030204" pitchFamily="34" charset="0"/>
              </a:rPr>
              <a:t>(10)</a:t>
            </a:r>
            <a:endParaRPr lang="ru-RU" sz="1000" dirty="0">
              <a:latin typeface="Arial Narrow" panose="020B0606020202030204" pitchFamily="34" charset="0"/>
            </a:endParaRPr>
          </a:p>
          <a:p>
            <a:r>
              <a:rPr lang="ru-RU" sz="1000" b="1" dirty="0" smtClean="0">
                <a:solidFill>
                  <a:srgbClr val="FF3399"/>
                </a:solidFill>
                <a:latin typeface="Arial Narrow" panose="020B0606020202030204" pitchFamily="34" charset="0"/>
              </a:rPr>
              <a:t>Ярославская </a:t>
            </a:r>
            <a:r>
              <a:rPr lang="ru-RU" sz="1000" b="1" dirty="0">
                <a:solidFill>
                  <a:srgbClr val="FF3399"/>
                </a:solidFill>
                <a:latin typeface="Arial Narrow" panose="020B0606020202030204" pitchFamily="34" charset="0"/>
              </a:rPr>
              <a:t>область (</a:t>
            </a:r>
            <a:r>
              <a:rPr lang="ru-RU" sz="1000" b="1" dirty="0" smtClean="0">
                <a:solidFill>
                  <a:srgbClr val="FF3399"/>
                </a:solidFill>
                <a:latin typeface="Arial Narrow" panose="020B0606020202030204" pitchFamily="34" charset="0"/>
              </a:rPr>
              <a:t>11)</a:t>
            </a:r>
            <a:endParaRPr lang="ru-RU" sz="1000" b="1" dirty="0">
              <a:solidFill>
                <a:srgbClr val="FF3399"/>
              </a:solidFill>
              <a:latin typeface="Arial Narrow" panose="020B0606020202030204" pitchFamily="34" charset="0"/>
            </a:endParaRPr>
          </a:p>
          <a:p>
            <a:pPr lvl="0"/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Курская область (</a:t>
            </a:r>
            <a:r>
              <a:rPr lang="ru-RU" sz="1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12)</a:t>
            </a:r>
            <a:endParaRPr lang="ru-RU" sz="10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Тульская область (13)</a:t>
            </a:r>
          </a:p>
          <a:p>
            <a:r>
              <a:rPr lang="ru-RU" sz="1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Липецкая </a:t>
            </a:r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область (</a:t>
            </a:r>
            <a:r>
              <a:rPr lang="ru-RU" sz="1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14)</a:t>
            </a:r>
            <a:endParaRPr lang="ru-RU" sz="10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lvl="0"/>
            <a:r>
              <a:rPr lang="ru-RU" sz="1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Белгородская </a:t>
            </a:r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область (15)</a:t>
            </a:r>
          </a:p>
          <a:p>
            <a:pPr lvl="0"/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Калужская область (16)</a:t>
            </a:r>
          </a:p>
          <a:p>
            <a:pPr lvl="0"/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Московская область (17)</a:t>
            </a:r>
          </a:p>
          <a:p>
            <a:pPr lvl="0"/>
            <a:r>
              <a:rPr lang="ru-RU" sz="1000" dirty="0">
                <a:solidFill>
                  <a:prstClr val="black"/>
                </a:solidFill>
                <a:latin typeface="Arial Narrow" panose="020B0606020202030204" pitchFamily="34" charset="0"/>
              </a:rPr>
              <a:t>г. Москва (18)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9426602" y="5284214"/>
            <a:ext cx="32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/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Рейтинг Ярославской области в ЦФО по доходам</a:t>
            </a:r>
          </a:p>
          <a:p>
            <a:pPr lvl="0" algn="r" defTabSz="914400"/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 консолидированного бюджета на душу населения:</a:t>
            </a:r>
          </a:p>
          <a:p>
            <a:pPr lvl="0" defTabSz="914400"/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	        </a:t>
            </a:r>
            <a:endParaRPr lang="ru-RU" sz="1200" kern="0" dirty="0" smtClean="0">
              <a:solidFill>
                <a:sysClr val="windowText" lastClr="000000"/>
              </a:solidFill>
              <a:latin typeface="Arial Narrow" panose="020B0606020202030204" pitchFamily="34" charset="0"/>
            </a:endParaRPr>
          </a:p>
          <a:p>
            <a:pPr lvl="0" defTabSz="914400"/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 </a:t>
            </a:r>
            <a:r>
              <a:rPr lang="ru-RU" sz="12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                                          2017 </a:t>
            </a:r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год – </a:t>
            </a:r>
            <a:r>
              <a:rPr lang="ru-RU" sz="12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6 </a:t>
            </a:r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место</a:t>
            </a:r>
          </a:p>
          <a:p>
            <a:pPr lvl="0" defTabSz="914400"/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	        </a:t>
            </a:r>
            <a:r>
              <a:rPr lang="ru-RU" sz="12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         2018 </a:t>
            </a:r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год – </a:t>
            </a:r>
            <a:r>
              <a:rPr lang="ru-RU" sz="12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5 </a:t>
            </a:r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место</a:t>
            </a:r>
          </a:p>
          <a:p>
            <a:pPr lvl="0" defTabSz="914400"/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	        </a:t>
            </a:r>
            <a:r>
              <a:rPr lang="ru-RU" sz="12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         2019 </a:t>
            </a:r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год – </a:t>
            </a:r>
            <a:r>
              <a:rPr lang="ru-RU" sz="1200" kern="0" dirty="0" smtClean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8 </a:t>
            </a:r>
            <a:r>
              <a:rPr lang="ru-RU" sz="1200" kern="0" dirty="0">
                <a:solidFill>
                  <a:sysClr val="windowText" lastClr="000000"/>
                </a:solidFill>
                <a:latin typeface="Arial Narrow" panose="020B0606020202030204" pitchFamily="34" charset="0"/>
              </a:rPr>
              <a:t>место</a:t>
            </a: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9497144" y="6029858"/>
            <a:ext cx="576064" cy="1363030"/>
          </a:xfrm>
          <a:prstGeom prst="straightConnector1">
            <a:avLst/>
          </a:prstGeom>
          <a:ln w="19050">
            <a:solidFill>
              <a:srgbClr val="FF3399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4910482"/>
              </p:ext>
            </p:extLst>
          </p:nvPr>
        </p:nvGraphicFramePr>
        <p:xfrm>
          <a:off x="165573" y="6888832"/>
          <a:ext cx="6091211" cy="1512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8" name="Лист" r:id="rId13" imgW="6867590" imgH="1628910" progId="Excel.Sheet.8">
                  <p:embed/>
                </p:oleObj>
              </mc:Choice>
              <mc:Fallback>
                <p:oleObj name="Лист" r:id="rId13" imgW="6867590" imgH="162891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65573" y="6888832"/>
                        <a:ext cx="6091211" cy="15121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4697887"/>
              </p:ext>
            </p:extLst>
          </p:nvPr>
        </p:nvGraphicFramePr>
        <p:xfrm>
          <a:off x="149162" y="809023"/>
          <a:ext cx="6100122" cy="486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9" name="Лист" r:id="rId16" imgW="6762778" imgH="4867290" progId="Excel.Sheet.12">
                  <p:embed/>
                </p:oleObj>
              </mc:Choice>
              <mc:Fallback>
                <p:oleObj name="Лист" r:id="rId16" imgW="6762778" imgH="486729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49162" y="809023"/>
                        <a:ext cx="6100122" cy="486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100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6410110" y="23936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0" y="2"/>
            <a:ext cx="12801600" cy="9586804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65571" y="148840"/>
            <a:ext cx="6053237" cy="3292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09999"/>
            </a:solidFill>
          </a:ln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Основные параметры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областного бюджета за 2017-2019 годы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377464" y="9309021"/>
            <a:ext cx="373660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latin typeface="Arial Black" panose="020B0A04020102020204" pitchFamily="34" charset="0"/>
              </a:rPr>
              <a:t>11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174" y="9284307"/>
            <a:ext cx="382962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latin typeface="Arial Black" panose="020B0A04020102020204" pitchFamily="34" charset="0"/>
              </a:rPr>
              <a:t>10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574022" y="5831701"/>
            <a:ext cx="1368152" cy="400087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pPr algn="ctr"/>
            <a:r>
              <a:rPr lang="ru-RU" sz="1000" dirty="0" smtClean="0">
                <a:latin typeface="Arial Black" panose="020B0A04020102020204" pitchFamily="34" charset="0"/>
              </a:rPr>
              <a:t>Безвозмездные поступления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544817" y="148840"/>
            <a:ext cx="6081910" cy="55397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Исполнение областного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бюджета по доходам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за 2015-2019 годы, </a:t>
            </a:r>
            <a:r>
              <a:rPr lang="ru-RU" sz="1500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млн.руб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.</a:t>
            </a:r>
          </a:p>
        </p:txBody>
      </p:sp>
      <p:graphicFrame>
        <p:nvGraphicFramePr>
          <p:cNvPr id="46" name="Таблица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38184"/>
              </p:ext>
            </p:extLst>
          </p:nvPr>
        </p:nvGraphicFramePr>
        <p:xfrm>
          <a:off x="9401454" y="6815231"/>
          <a:ext cx="618576" cy="1981204"/>
        </p:xfrm>
        <a:graphic>
          <a:graphicData uri="http://schemas.openxmlformats.org/drawingml/2006/table">
            <a:tbl>
              <a:tblPr firstRow="1" bandRow="1"/>
              <a:tblGrid>
                <a:gridCol w="618576"/>
              </a:tblGrid>
              <a:tr h="243839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 Narrow" panose="020B0606020202030204" pitchFamily="34" charset="0"/>
                        </a:rPr>
                        <a:t>2015 год</a:t>
                      </a:r>
                    </a:p>
                    <a:p>
                      <a:pPr algn="ctr"/>
                      <a:endParaRPr lang="ru-RU" sz="1000" b="0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96241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 Narrow" panose="020B0606020202030204" pitchFamily="34" charset="0"/>
                        </a:rPr>
                        <a:t>2016 год </a:t>
                      </a:r>
                      <a:endParaRPr lang="ru-RU" sz="1000" b="0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96241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 Narrow" panose="020B0606020202030204" pitchFamily="34" charset="0"/>
                        </a:rPr>
                        <a:t>2017 год </a:t>
                      </a:r>
                      <a:endParaRPr lang="ru-RU" sz="1000" b="0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96241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 Narrow" panose="020B0606020202030204" pitchFamily="34" charset="0"/>
                        </a:rPr>
                        <a:t>2018 год </a:t>
                      </a:r>
                      <a:endParaRPr lang="ru-RU" sz="1000" b="0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96241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 Narrow" panose="020B0606020202030204" pitchFamily="34" charset="0"/>
                        </a:rPr>
                        <a:t>2019 год </a:t>
                      </a:r>
                      <a:endParaRPr lang="ru-RU" sz="1000" b="0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445865" y="423831"/>
            <a:ext cx="772944" cy="292376"/>
          </a:xfrm>
          <a:prstGeom prst="rect">
            <a:avLst/>
          </a:prstGeom>
        </p:spPr>
        <p:txBody>
          <a:bodyPr wrap="none" lIns="91417" tIns="45709" rIns="91417" bIns="45709">
            <a:spAutoFit/>
          </a:bodyPr>
          <a:lstStyle/>
          <a:p>
            <a:pPr algn="ctr"/>
            <a:r>
              <a:rPr lang="ru-RU" sz="1300" dirty="0">
                <a:latin typeface="Arial Narrow" panose="020B0606020202030204" pitchFamily="34" charset="0"/>
              </a:rPr>
              <a:t>млн. руб.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384325" y="5831701"/>
            <a:ext cx="1224135" cy="553998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pPr algn="ctr"/>
            <a:r>
              <a:rPr lang="ru-RU" sz="1000" dirty="0">
                <a:latin typeface="Arial Black" panose="020B0A04020102020204" pitchFamily="34" charset="0"/>
              </a:rPr>
              <a:t>Налоговые и неналоговые доходы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165570" y="2352328"/>
            <a:ext cx="6163222" cy="553976"/>
          </a:xfrm>
          <a:prstGeom prst="rect">
            <a:avLst/>
          </a:prstGeom>
          <a:solidFill>
            <a:srgbClr val="00B0F0"/>
          </a:solidFill>
          <a:ln>
            <a:solidFill>
              <a:srgbClr val="009999"/>
            </a:solidFill>
          </a:ln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Динамика исполнения основных параметров областного бюджета 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за 2016-2019 годы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65569" y="153857"/>
            <a:ext cx="6163223" cy="329298"/>
          </a:xfrm>
          <a:prstGeom prst="rect">
            <a:avLst/>
          </a:prstGeom>
          <a:solidFill>
            <a:srgbClr val="9999FF"/>
          </a:solidFill>
          <a:ln>
            <a:solidFill>
              <a:srgbClr val="009999"/>
            </a:solidFill>
          </a:ln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Основные параметры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областного бюджета за 2018-2019 годы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158068" y="6831635"/>
            <a:ext cx="6170724" cy="329298"/>
          </a:xfrm>
          <a:prstGeom prst="rect">
            <a:avLst/>
          </a:prstGeom>
          <a:solidFill>
            <a:srgbClr val="CC9900"/>
          </a:solidFill>
          <a:ln>
            <a:solidFill>
              <a:srgbClr val="009999"/>
            </a:solidFill>
          </a:ln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Основные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характеристики областного бюджета за 2019 год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68" name="Диаграмма 6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8574938"/>
              </p:ext>
            </p:extLst>
          </p:nvPr>
        </p:nvGraphicFramePr>
        <p:xfrm>
          <a:off x="106089" y="2974010"/>
          <a:ext cx="6172200" cy="3857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9" name="Диаграмма 6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8122261"/>
              </p:ext>
            </p:extLst>
          </p:nvPr>
        </p:nvGraphicFramePr>
        <p:xfrm>
          <a:off x="5753379" y="4464410"/>
          <a:ext cx="4516914" cy="5010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0" name="Диаграмма 6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8315"/>
              </p:ext>
            </p:extLst>
          </p:nvPr>
        </p:nvGraphicFramePr>
        <p:xfrm>
          <a:off x="8911270" y="4126140"/>
          <a:ext cx="4804792" cy="51828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71" name="Прямая со стрелкой 70"/>
          <p:cNvCxnSpPr/>
          <p:nvPr/>
        </p:nvCxnSpPr>
        <p:spPr>
          <a:xfrm flipV="1">
            <a:off x="10001200" y="7078607"/>
            <a:ext cx="1080120" cy="106638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V="1">
            <a:off x="10001200" y="6907463"/>
            <a:ext cx="792088" cy="81529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flipV="1">
            <a:off x="10001200" y="7291729"/>
            <a:ext cx="1256898" cy="1242755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 flipV="1">
            <a:off x="10001200" y="6647306"/>
            <a:ext cx="648072" cy="64442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 flipV="1">
            <a:off x="10001200" y="6292245"/>
            <a:ext cx="648072" cy="61566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 flipH="1" flipV="1">
            <a:off x="8639038" y="6368514"/>
            <a:ext cx="703948" cy="557585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 flipH="1" flipV="1">
            <a:off x="8643830" y="6647306"/>
            <a:ext cx="703948" cy="64442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 flipH="1" flipV="1">
            <a:off x="8499814" y="6907905"/>
            <a:ext cx="847964" cy="814856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 flipH="1" flipV="1">
            <a:off x="8345016" y="7160933"/>
            <a:ext cx="1002762" cy="984057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 flipH="1" flipV="1">
            <a:off x="8056984" y="7315333"/>
            <a:ext cx="1286002" cy="121915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5445865" y="425828"/>
            <a:ext cx="772944" cy="292376"/>
          </a:xfrm>
          <a:prstGeom prst="rect">
            <a:avLst/>
          </a:prstGeom>
        </p:spPr>
        <p:txBody>
          <a:bodyPr wrap="none" lIns="91417" tIns="45709" rIns="91417" bIns="45709">
            <a:spAutoFit/>
          </a:bodyPr>
          <a:lstStyle/>
          <a:p>
            <a:pPr algn="ctr"/>
            <a:r>
              <a:rPr lang="ru-RU" sz="1300" dirty="0">
                <a:latin typeface="Arial Narrow" panose="020B0606020202030204" pitchFamily="34" charset="0"/>
              </a:rPr>
              <a:t>млн. руб.</a:t>
            </a: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513327"/>
              </p:ext>
            </p:extLst>
          </p:nvPr>
        </p:nvGraphicFramePr>
        <p:xfrm>
          <a:off x="115726" y="697369"/>
          <a:ext cx="6213066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" name="Лист" r:id="rId8" imgW="6791412" imgH="1466910" progId="Excel.Sheet.8">
                  <p:embed/>
                </p:oleObj>
              </mc:Choice>
              <mc:Fallback>
                <p:oleObj name="Лист" r:id="rId8" imgW="6791412" imgH="146691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5726" y="697369"/>
                        <a:ext cx="6213066" cy="146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Диаграмма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2950198"/>
              </p:ext>
            </p:extLst>
          </p:nvPr>
        </p:nvGraphicFramePr>
        <p:xfrm>
          <a:off x="159674" y="7291729"/>
          <a:ext cx="5838825" cy="1800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8563824"/>
              </p:ext>
            </p:extLst>
          </p:nvPr>
        </p:nvGraphicFramePr>
        <p:xfrm>
          <a:off x="6544817" y="718204"/>
          <a:ext cx="6113643" cy="4038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" name="Лист" r:id="rId12" imgW="5343500" imgH="4638600" progId="Excel.Sheet.12">
                  <p:embed/>
                </p:oleObj>
              </mc:Choice>
              <mc:Fallback>
                <p:oleObj name="Лист" r:id="rId12" imgW="5343500" imgH="46386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544817" y="718204"/>
                        <a:ext cx="6113643" cy="40387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020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374596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52268" y="54480"/>
            <a:ext cx="12698933" cy="9566192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08112" y="140022"/>
            <a:ext cx="5976664" cy="55397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Оценка потерь областного бюджета от предоставления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налоговых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льгот за 2019 год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743186" y="112853"/>
            <a:ext cx="5759146" cy="55397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Структура расходов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областного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бюджета по разделам бюджетной классификации за 2015-2019 годы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174" y="9284307"/>
            <a:ext cx="382962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latin typeface="Arial Black" panose="020B0A04020102020204" pitchFamily="34" charset="0"/>
              </a:rPr>
              <a:t>12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214109" y="726267"/>
            <a:ext cx="5489781" cy="292366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300" dirty="0" smtClean="0">
                <a:latin typeface="Arial Black" panose="020B0A04020102020204" pitchFamily="34" charset="0"/>
              </a:rPr>
              <a:t>В </a:t>
            </a:r>
            <a:r>
              <a:rPr lang="ru-RU" sz="1300" dirty="0">
                <a:latin typeface="Arial Black" panose="020B0A04020102020204" pitchFamily="34" charset="0"/>
              </a:rPr>
              <a:t>разрезе категорий налогоплательщиков, </a:t>
            </a:r>
            <a:r>
              <a:rPr lang="ru-RU" sz="1300" dirty="0" smtClean="0">
                <a:latin typeface="Arial Black" panose="020B0A04020102020204" pitchFamily="34" charset="0"/>
              </a:rPr>
              <a:t>млн. </a:t>
            </a:r>
            <a:r>
              <a:rPr lang="ru-RU" sz="1300" dirty="0">
                <a:latin typeface="Arial Black" panose="020B0A04020102020204" pitchFamily="34" charset="0"/>
              </a:rPr>
              <a:t>руб.: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165571" y="6997823"/>
            <a:ext cx="5202231" cy="292376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300" dirty="0">
                <a:latin typeface="Arial Black" panose="020B0A04020102020204" pitchFamily="34" charset="0"/>
              </a:rPr>
              <a:t>В разрезе категорий налоговых льгот, </a:t>
            </a:r>
            <a:r>
              <a:rPr lang="ru-RU" sz="1300" dirty="0" smtClean="0">
                <a:latin typeface="Arial Black" panose="020B0A04020102020204" pitchFamily="34" charset="0"/>
              </a:rPr>
              <a:t>млн. </a:t>
            </a:r>
            <a:r>
              <a:rPr lang="ru-RU" sz="1300" dirty="0">
                <a:latin typeface="Arial Black" panose="020B0A04020102020204" pitchFamily="34" charset="0"/>
              </a:rPr>
              <a:t>руб.:</a:t>
            </a:r>
          </a:p>
        </p:txBody>
      </p:sp>
      <p:graphicFrame>
        <p:nvGraphicFramePr>
          <p:cNvPr id="40" name="Диаграмма 3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91094594"/>
              </p:ext>
            </p:extLst>
          </p:nvPr>
        </p:nvGraphicFramePr>
        <p:xfrm>
          <a:off x="5752728" y="6834953"/>
          <a:ext cx="4743450" cy="2695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2" name="Диаграмма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8355903"/>
              </p:ext>
            </p:extLst>
          </p:nvPr>
        </p:nvGraphicFramePr>
        <p:xfrm>
          <a:off x="9929192" y="6732219"/>
          <a:ext cx="2705101" cy="2867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5" name="Прямоугольник 44"/>
          <p:cNvSpPr/>
          <p:nvPr/>
        </p:nvSpPr>
        <p:spPr>
          <a:xfrm>
            <a:off x="6544817" y="6312768"/>
            <a:ext cx="5760639" cy="492420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300" dirty="0" smtClean="0">
                <a:latin typeface="Arial Black" panose="020B0A04020102020204" pitchFamily="34" charset="0"/>
              </a:rPr>
              <a:t>Сравнение плановой и фактической структуры расходов за 2019 год</a:t>
            </a:r>
            <a:endParaRPr lang="ru-RU" sz="1300" dirty="0">
              <a:latin typeface="Arial Black" panose="020B0A04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368162" y="9295032"/>
            <a:ext cx="382962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latin typeface="Arial Black" panose="020B0A04020102020204" pitchFamily="34" charset="0"/>
              </a:rPr>
              <a:t>13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3599598"/>
              </p:ext>
            </p:extLst>
          </p:nvPr>
        </p:nvGraphicFramePr>
        <p:xfrm>
          <a:off x="150496" y="1154375"/>
          <a:ext cx="6133685" cy="5843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3" name="Лист" r:id="rId6" imgW="6038822" imgH="5753160" progId="Excel.Sheet.12">
                  <p:embed/>
                </p:oleObj>
              </mc:Choice>
              <mc:Fallback>
                <p:oleObj name="Лист" r:id="rId6" imgW="6038822" imgH="57531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0496" y="1154375"/>
                        <a:ext cx="6133685" cy="58434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322161"/>
              </p:ext>
            </p:extLst>
          </p:nvPr>
        </p:nvGraphicFramePr>
        <p:xfrm>
          <a:off x="190939" y="7392888"/>
          <a:ext cx="5993837" cy="1400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4" name="Лист" r:id="rId9" imgW="5991278" imgH="1400220" progId="Excel.Sheet.12">
                  <p:embed/>
                </p:oleObj>
              </mc:Choice>
              <mc:Fallback>
                <p:oleObj name="Лист" r:id="rId9" imgW="5991278" imgH="140022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0939" y="7392888"/>
                        <a:ext cx="5993837" cy="1400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9857585"/>
              </p:ext>
            </p:extLst>
          </p:nvPr>
        </p:nvGraphicFramePr>
        <p:xfrm>
          <a:off x="6513603" y="715530"/>
          <a:ext cx="6057900" cy="538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5" name="Лист" r:id="rId12" imgW="6058001" imgH="5381640" progId="Excel.Sheet.12">
                  <p:embed/>
                </p:oleObj>
              </mc:Choice>
              <mc:Fallback>
                <p:oleObj name="Лист" r:id="rId12" imgW="6058001" imgH="538164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513603" y="715530"/>
                        <a:ext cx="6057900" cy="538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020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374596" y="23936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52191" y="33051"/>
            <a:ext cx="12698933" cy="9566192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08112" y="140022"/>
            <a:ext cx="5976664" cy="553976"/>
          </a:xfrm>
          <a:prstGeom prst="rect">
            <a:avLst/>
          </a:prstGeom>
          <a:solidFill>
            <a:srgbClr val="0099CC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Структура расходов областного бюджета в разрезе видов расходов </a:t>
            </a:r>
          </a:p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за 2019 год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472808" y="112853"/>
            <a:ext cx="6124988" cy="323143"/>
          </a:xfrm>
          <a:prstGeom prst="rect">
            <a:avLst/>
          </a:prstGeom>
          <a:solidFill>
            <a:srgbClr val="00CC99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Государственные программы Ярославской области в 2019  году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174" y="9284307"/>
            <a:ext cx="382962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latin typeface="Arial Black" panose="020B0A04020102020204" pitchFamily="34" charset="0"/>
              </a:rPr>
              <a:t>14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370882" y="9292109"/>
            <a:ext cx="380242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latin typeface="Arial Black" panose="020B0A04020102020204" pitchFamily="34" charset="0"/>
              </a:rPr>
              <a:t>15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9209112" y="8410373"/>
            <a:ext cx="2016224" cy="707864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http://budget76.ru/razdely/gosprogrammy/gosprogrammy/pasport-gosprogrammy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0" dirty="0">
              <a:latin typeface="Arial Narrow" panose="020B0606020202030204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9209112" y="7736603"/>
            <a:ext cx="3388684" cy="553976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lvl="0"/>
            <a:r>
              <a:rPr lang="ru-RU" sz="1000" dirty="0">
                <a:latin typeface="Arial Narrow" panose="020B0606020202030204" pitchFamily="34" charset="0"/>
              </a:rPr>
              <a:t>Подробная информация о Государственных программах Ярославской области доступна на Портале «Открытый бюджет Ярославской области»:</a:t>
            </a:r>
          </a:p>
        </p:txBody>
      </p:sp>
      <p:pic>
        <p:nvPicPr>
          <p:cNvPr id="3148" name="Picture 76" descr="C:\Users\Kosolapova\Desktop\qr-code (1)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5336" y="8290579"/>
            <a:ext cx="1145546" cy="114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4" name="Схема 53"/>
          <p:cNvGraphicFramePr/>
          <p:nvPr>
            <p:extLst>
              <p:ext uri="{D42A27DB-BD31-4B8C-83A1-F6EECF244321}">
                <p14:modId xmlns:p14="http://schemas.microsoft.com/office/powerpoint/2010/main" val="1585842022"/>
              </p:ext>
            </p:extLst>
          </p:nvPr>
        </p:nvGraphicFramePr>
        <p:xfrm>
          <a:off x="6515885" y="470798"/>
          <a:ext cx="6081911" cy="21623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55" name="Схема 54"/>
          <p:cNvGraphicFramePr/>
          <p:nvPr>
            <p:extLst>
              <p:ext uri="{D42A27DB-BD31-4B8C-83A1-F6EECF244321}">
                <p14:modId xmlns:p14="http://schemas.microsoft.com/office/powerpoint/2010/main" val="2833493735"/>
              </p:ext>
            </p:extLst>
          </p:nvPr>
        </p:nvGraphicFramePr>
        <p:xfrm>
          <a:off x="6472808" y="2640360"/>
          <a:ext cx="6124989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56" name="Схема 55"/>
          <p:cNvGraphicFramePr/>
          <p:nvPr>
            <p:extLst>
              <p:ext uri="{D42A27DB-BD31-4B8C-83A1-F6EECF244321}">
                <p14:modId xmlns:p14="http://schemas.microsoft.com/office/powerpoint/2010/main" val="65376508"/>
              </p:ext>
            </p:extLst>
          </p:nvPr>
        </p:nvGraphicFramePr>
        <p:xfrm>
          <a:off x="6472808" y="4368552"/>
          <a:ext cx="6153919" cy="11051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62" name="Схема 61"/>
          <p:cNvGraphicFramePr/>
          <p:nvPr>
            <p:extLst>
              <p:ext uri="{D42A27DB-BD31-4B8C-83A1-F6EECF244321}">
                <p14:modId xmlns:p14="http://schemas.microsoft.com/office/powerpoint/2010/main" val="2260642147"/>
              </p:ext>
            </p:extLst>
          </p:nvPr>
        </p:nvGraphicFramePr>
        <p:xfrm>
          <a:off x="6472807" y="5520680"/>
          <a:ext cx="6153919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0" r:lo="rId21" r:qs="rId22" r:cs="rId23"/>
          </a:graphicData>
        </a:graphic>
      </p:graphicFrame>
      <p:sp>
        <p:nvSpPr>
          <p:cNvPr id="66" name="TextBox 22"/>
          <p:cNvSpPr txBox="1">
            <a:spLocks noChangeArrowheads="1"/>
          </p:cNvSpPr>
          <p:nvPr/>
        </p:nvSpPr>
        <p:spPr bwMode="auto">
          <a:xfrm>
            <a:off x="6472808" y="6528792"/>
            <a:ext cx="6153920" cy="276999"/>
          </a:xfrm>
          <a:prstGeom prst="rect">
            <a:avLst/>
          </a:prstGeom>
          <a:solidFill>
            <a:srgbClr val="92A9CE">
              <a:alpha val="69804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Непрограммные </a:t>
            </a:r>
            <a:r>
              <a:rPr lang="ru-RU" altLang="ru-RU" sz="1200" b="1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расходы – 2 848,2 млн. руб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.</a:t>
            </a:r>
            <a:endParaRPr lang="ru-RU" altLang="ru-RU" sz="1200" b="1" i="1" dirty="0">
              <a:solidFill>
                <a:srgbClr val="000000"/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4361922"/>
              </p:ext>
            </p:extLst>
          </p:nvPr>
        </p:nvGraphicFramePr>
        <p:xfrm>
          <a:off x="6472808" y="7108739"/>
          <a:ext cx="3049414" cy="2603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5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6472807" y="6885709"/>
            <a:ext cx="5202231" cy="492420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300" dirty="0" smtClean="0">
                <a:latin typeface="Arial Black" panose="020B0A04020102020204" pitchFamily="34" charset="0"/>
              </a:rPr>
              <a:t>Доли в общей сумме </a:t>
            </a:r>
          </a:p>
          <a:p>
            <a:r>
              <a:rPr lang="ru-RU" sz="1300" dirty="0" smtClean="0">
                <a:latin typeface="Arial Black" panose="020B0A04020102020204" pitchFamily="34" charset="0"/>
              </a:rPr>
              <a:t>расходов бюджета, %:</a:t>
            </a:r>
            <a:endParaRPr lang="ru-RU" sz="1300" dirty="0">
              <a:latin typeface="Arial Black" panose="020B0A04020102020204" pitchFamily="34" charset="0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1473096"/>
              </p:ext>
            </p:extLst>
          </p:nvPr>
        </p:nvGraphicFramePr>
        <p:xfrm>
          <a:off x="230306" y="912168"/>
          <a:ext cx="5976664" cy="467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9" name="Лист" r:id="rId27" imgW="6438889" imgH="4676670" progId="Excel.Sheet.12">
                  <p:embed/>
                </p:oleObj>
              </mc:Choice>
              <mc:Fallback>
                <p:oleObj name="Лист" r:id="rId27" imgW="6438889" imgH="467667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30306" y="912168"/>
                        <a:ext cx="5976664" cy="467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0389358"/>
              </p:ext>
            </p:extLst>
          </p:nvPr>
        </p:nvGraphicFramePr>
        <p:xfrm>
          <a:off x="232655" y="6023409"/>
          <a:ext cx="5952121" cy="2709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9"/>
          </a:graphicData>
        </a:graphic>
      </p:graphicFrame>
    </p:spTree>
    <p:extLst>
      <p:ext uri="{BB962C8B-B14F-4D97-AF65-F5344CB8AC3E}">
        <p14:creationId xmlns:p14="http://schemas.microsoft.com/office/powerpoint/2010/main" val="413327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374596" y="0"/>
            <a:ext cx="0" cy="9601200"/>
          </a:xfrm>
          <a:prstGeom prst="line">
            <a:avLst/>
          </a:prstGeom>
          <a:ln w="88900">
            <a:solidFill>
              <a:srgbClr val="77777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52191" y="33051"/>
            <a:ext cx="12698933" cy="9566192"/>
          </a:xfrm>
          <a:prstGeom prst="rect">
            <a:avLst/>
          </a:prstGeom>
          <a:noFill/>
          <a:ln w="88900"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08112" y="140022"/>
            <a:ext cx="5976664" cy="553976"/>
          </a:xfrm>
          <a:prstGeom prst="rect">
            <a:avLst/>
          </a:prstGeom>
          <a:solidFill>
            <a:srgbClr val="CC0000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Сравнение расходов областного бюджета в разрезе государственных программ в 2018 и 2019 годах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472808" y="112853"/>
            <a:ext cx="6124988" cy="553976"/>
          </a:xfrm>
          <a:prstGeom prst="rect">
            <a:avLst/>
          </a:prstGeom>
          <a:solidFill>
            <a:srgbClr val="9999FF"/>
          </a:solidFill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Структура расходов областного бюджета в разрезе государственных программ за 2019  год в сравнении с утвержденным планом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174" y="9284307"/>
            <a:ext cx="382962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latin typeface="Arial Black" panose="020B0A04020102020204" pitchFamily="34" charset="0"/>
              </a:rPr>
              <a:t>16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377464" y="9292109"/>
            <a:ext cx="373660" cy="246199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ru-RU" sz="1000" dirty="0" smtClean="0">
                <a:latin typeface="Arial Black" panose="020B0A04020102020204" pitchFamily="34" charset="0"/>
              </a:rPr>
              <a:t>17</a:t>
            </a:r>
            <a:endParaRPr lang="ru-RU" sz="1000" dirty="0">
              <a:latin typeface="Arial Black" panose="020B0A04020102020204" pitchFamily="34" charset="0"/>
            </a:endParaRPr>
          </a:p>
        </p:txBody>
      </p:sp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0421808"/>
              </p:ext>
            </p:extLst>
          </p:nvPr>
        </p:nvGraphicFramePr>
        <p:xfrm>
          <a:off x="6472808" y="7108739"/>
          <a:ext cx="3049414" cy="2603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Диаграмма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5617651"/>
              </p:ext>
            </p:extLst>
          </p:nvPr>
        </p:nvGraphicFramePr>
        <p:xfrm>
          <a:off x="149338" y="4368552"/>
          <a:ext cx="6035438" cy="49157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Диаграмма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2221058"/>
              </p:ext>
            </p:extLst>
          </p:nvPr>
        </p:nvGraphicFramePr>
        <p:xfrm>
          <a:off x="6472808" y="6829078"/>
          <a:ext cx="615315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805349"/>
              </p:ext>
            </p:extLst>
          </p:nvPr>
        </p:nvGraphicFramePr>
        <p:xfrm>
          <a:off x="227334" y="768152"/>
          <a:ext cx="5936388" cy="3456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6" name="Лист" r:id="rId7" imgW="5791110" imgH="3371760" progId="Excel.Sheet.12">
                  <p:embed/>
                </p:oleObj>
              </mc:Choice>
              <mc:Fallback>
                <p:oleObj name="Лист" r:id="rId7" imgW="5791110" imgH="33717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7334" y="768152"/>
                        <a:ext cx="5936388" cy="3456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140732"/>
              </p:ext>
            </p:extLst>
          </p:nvPr>
        </p:nvGraphicFramePr>
        <p:xfrm>
          <a:off x="6472808" y="840160"/>
          <a:ext cx="6124988" cy="5815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7" name="Лист" r:id="rId10" imgW="5724657" imgH="6467580" progId="Excel.Sheet.12">
                  <p:embed/>
                </p:oleObj>
              </mc:Choice>
              <mc:Fallback>
                <p:oleObj name="Лист" r:id="rId10" imgW="5724657" imgH="64675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72808" y="840160"/>
                        <a:ext cx="6124988" cy="58152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625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888A45750EF1CA4C9A5D6274012A5A06" ma:contentTypeVersion="16" ma:contentTypeDescription="Создание документа." ma:contentTypeScope="" ma:versionID="5b56b5891c0bfaa3fbbfad49d98de9da">
  <xsd:schema xmlns:xsd="http://www.w3.org/2001/XMLSchema" xmlns:xs="http://www.w3.org/2001/XMLSchema" xmlns:p="http://schemas.microsoft.com/office/2006/metadata/properties" xmlns:ns1="http://schemas.microsoft.com/sharepoint/v3" xmlns:ns2="f07adec3-9edc-4ba9-a947-c557adee0635" xmlns:ns3="e0e05f54-cbf1-4c6c-9b4a-ded4f332edc5" xmlns:ns4="aafbb199-1328-4a0f-94a7-ff9dcc491817" xmlns:ns5="http://schemas.microsoft.com/sharepoint/v3/fields" targetNamespace="http://schemas.microsoft.com/office/2006/metadata/properties" ma:root="true" ma:fieldsID="f5366217b7a7f8e805b6dc09166a4b88" ns1:_="" ns2:_="" ns3:_="" ns4:_="" ns5:_="">
    <xsd:import namespace="http://schemas.microsoft.com/sharepoint/v3"/>
    <xsd:import namespace="f07adec3-9edc-4ba9-a947-c557adee0635"/>
    <xsd:import namespace="e0e05f54-cbf1-4c6c-9b4a-ded4f332edc5"/>
    <xsd:import namespace="aafbb199-1328-4a0f-94a7-ff9dcc491817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Description" minOccurs="0"/>
                <xsd:element ref="ns3:DocDate" minOccurs="0"/>
                <xsd:element ref="ns4:docType"/>
                <xsd:element ref="ns5:_DCDateCreated" minOccurs="0"/>
                <xsd:element ref="ns1:FirstName" minOccurs="0"/>
                <xsd:element ref="ns4:_x0031__x0020__x0423__x0440__x043e__x0432__x0435__x043d__x044c__x0020__x0432__x043b__x043e__x0436__x0435__x043d__x043d__x043e__x0441__x0442__x0438_" minOccurs="0"/>
                <xsd:element ref="ns4:_x0032__x0020__x0443__x0440__x043e__x0432__x0435__x043d__x044c__x0020__x0433__x0440__x0443__x043f__x043f__x0438__x0440__x043e__x0432__x043a__x0438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rstName" ma:index="12" nillable="true" ma:displayName="Имя" ma:internalName="FirstNam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7adec3-9edc-4ba9-a947-c557adee0635" elementFormDefault="qualified">
    <xsd:import namespace="http://schemas.microsoft.com/office/2006/documentManagement/types"/>
    <xsd:import namespace="http://schemas.microsoft.com/office/infopath/2007/PartnerControls"/>
    <xsd:element name="Description" ma:index="8" nillable="true" ma:displayName="Описание" ma:internalName="Description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05f54-cbf1-4c6c-9b4a-ded4f332edc5" elementFormDefault="qualified">
    <xsd:import namespace="http://schemas.microsoft.com/office/2006/documentManagement/types"/>
    <xsd:import namespace="http://schemas.microsoft.com/office/infopath/2007/PartnerControls"/>
    <xsd:element name="DocDate" ma:index="9" nillable="true" ma:displayName="Дата документа" ma:default="[today]" ma:format="DateOnly" ma:internalName="Doc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fbb199-1328-4a0f-94a7-ff9dcc491817" elementFormDefault="qualified">
    <xsd:import namespace="http://schemas.microsoft.com/office/2006/documentManagement/types"/>
    <xsd:import namespace="http://schemas.microsoft.com/office/infopath/2007/PartnerControls"/>
    <xsd:element name="docType" ma:index="10" ma:displayName="Тип документа" ma:indexed="true" ma:list="{10f0f151-8569-4db7-aa67-2bce480f2f53}" ma:internalName="docType" ma:showField="Title">
      <xsd:simpleType>
        <xsd:restriction base="dms:Lookup"/>
      </xsd:simpleType>
    </xsd:element>
    <xsd:element name="_x0031__x0020__x0423__x0440__x043e__x0432__x0435__x043d__x044c__x0020__x0432__x043b__x043e__x0436__x0435__x043d__x043d__x043e__x0441__x0442__x0438_" ma:index="13" nillable="true" ma:displayName="1 Уровень группировки" ma:list="{72132dc0-dc7b-49ef-93e8-c3b1c6765e36}" ma:internalName="_x0031__x0020__x0423__x0440__x043e__x0432__x0435__x043d__x044c__x0020__x0432__x043b__x043e__x0436__x0435__x043d__x043d__x043e__x0441__x0442__x0438_" ma:readOnly="false" ma:showField="Title">
      <xsd:simpleType>
        <xsd:restriction base="dms:Lookup"/>
      </xsd:simpleType>
    </xsd:element>
    <xsd:element name="_x0032__x0020__x0443__x0440__x043e__x0432__x0435__x043d__x044c__x0020__x0433__x0440__x0443__x043f__x043f__x0438__x0440__x043e__x0432__x043a__x0438_" ma:index="14" nillable="true" ma:displayName="2 Уровень группировки" ma:list="{39c1bbda-82dd-4977-aac4-8f76559b35ed}" ma:internalName="_x0032__x0020__x0443__x0440__x043e__x0432__x0435__x043d__x044c__x0020__x0433__x0440__x0443__x043f__x043f__x0438__x0440__x043e__x0432__x043a__x0438_" ma:readOnly="false" ma:showField="Title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DCDateCreated" ma:index="11" nillable="true" ma:displayName="Дата создания" ma:description="Дата создания этого ресурса" ma:format="DateTime" ma:internalName="_DCDateCreated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Date xmlns="e0e05f54-cbf1-4c6c-9b4a-ded4f332edc5">2020-05-28T21:00:00+00:00</DocDate>
    <FirstName xmlns="http://schemas.microsoft.com/sharepoint/v3" xsi:nil="true"/>
    <Description xmlns="f07adec3-9edc-4ba9-a947-c557adee0635" xsi:nil="true"/>
    <docType xmlns="aafbb199-1328-4a0f-94a7-ff9dcc491817">48</docType>
    <_x0031__x0020__x0423__x0440__x043e__x0432__x0435__x043d__x044c__x0020__x0432__x043b__x043e__x0436__x0435__x043d__x043d__x043e__x0441__x0442__x0438_ xmlns="aafbb199-1328-4a0f-94a7-ff9dcc491817">69</_x0031__x0020__x0423__x0440__x043e__x0432__x0435__x043d__x044c__x0020__x0432__x043b__x043e__x0436__x0435__x043d__x043d__x043e__x0441__x0442__x0438_>
    <_x0032__x0020__x0443__x0440__x043e__x0432__x0435__x043d__x044c__x0020__x0433__x0440__x0443__x043f__x043f__x0438__x0440__x043e__x0432__x043a__x0438_ xmlns="aafbb199-1328-4a0f-94a7-ff9dcc491817" xsi:nil="true"/>
    <_DCDateCreated xmlns="http://schemas.microsoft.com/sharepoint/v3/fields" xsi:nil="true"/>
  </documentManagement>
</p:properties>
</file>

<file path=customXml/itemProps1.xml><?xml version="1.0" encoding="utf-8"?>
<ds:datastoreItem xmlns:ds="http://schemas.openxmlformats.org/officeDocument/2006/customXml" ds:itemID="{E8AB5627-9CB2-4903-82A3-5B0A9B6CB5B6}"/>
</file>

<file path=customXml/itemProps2.xml><?xml version="1.0" encoding="utf-8"?>
<ds:datastoreItem xmlns:ds="http://schemas.openxmlformats.org/officeDocument/2006/customXml" ds:itemID="{6A5E12DB-26A9-4FF5-80E8-3D372EA8ABEF}"/>
</file>

<file path=customXml/itemProps3.xml><?xml version="1.0" encoding="utf-8"?>
<ds:datastoreItem xmlns:ds="http://schemas.openxmlformats.org/officeDocument/2006/customXml" ds:itemID="{9C3DA049-E4BF-4FD5-A950-AFE23106355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15140</TotalTime>
  <Words>4452</Words>
  <Application>Microsoft Office PowerPoint</Application>
  <PresentationFormat>A3 (297x420 мм)</PresentationFormat>
  <Paragraphs>811</Paragraphs>
  <Slides>24</Slides>
  <Notes>20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Тема Office</vt:lpstr>
      <vt:lpstr>Лист</vt:lpstr>
      <vt:lpstr>Microsoft Excel Worksheet</vt:lpstr>
      <vt:lpstr>      БЮДЖЕТ  ДЛЯ  ГРАЖДАН к проекту закона Ярославской области                 «Об исполнении областного бюджета за 2019 год»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Косолапова Ксения Вячеславовна</dc:creator>
  <cp:lastModifiedBy>Жигулина Ирэна Валерьевна</cp:lastModifiedBy>
  <cp:revision>865</cp:revision>
  <cp:lastPrinted>2020-05-26T11:03:06Z</cp:lastPrinted>
  <dcterms:created xsi:type="dcterms:W3CDTF">2018-10-16T09:35:19Z</dcterms:created>
  <dcterms:modified xsi:type="dcterms:W3CDTF">2020-05-29T06:25:43Z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0x010100888A45750EF1CA4C9A5D6274012A5A06</vt:lpwstr>
  </property>
</Properties>
</file>