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xls" ContentType="application/vnd.ms-excel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vml" ContentType="application/vnd.openxmlformats-officedocument.vmlDrawing"/>
  <Default Extension="xlsx" ContentType="application/vnd.openxmlformats-officedocument.spreadsheetml.sheet"/>
  <Override PartName="/ppt/diagrams/data1.xml" ContentType="application/vnd.openxmlformats-officedocument.drawingml.diagramData+xml"/>
  <Override PartName="/ppt/diagrams/data5.xml" ContentType="application/vnd.openxmlformats-officedocument.drawingml.diagramData+xml"/>
  <Override PartName="/ppt/diagrams/data4.xml" ContentType="application/vnd.openxmlformats-officedocument.drawingml.diagramData+xml"/>
  <Override PartName="/ppt/diagrams/data3.xml" ContentType="application/vnd.openxmlformats-officedocument.drawingml.diagramData+xml"/>
  <Override PartName="/ppt/diagrams/data2.xml" ContentType="application/vnd.openxmlformats-officedocument.drawingml.diagramData+xml"/>
  <Override PartName="/ppt/presentation.xml" ContentType="application/vnd.openxmlformats-officedocument.presentationml.presentation.main+xml"/>
  <Override PartName="/ppt/slides/slide9.xml" ContentType="application/vnd.openxmlformats-officedocument.presentationml.slide+xml"/>
  <Override PartName="/ppt/slides/slide7.xml" ContentType="application/vnd.openxmlformats-officedocument.presentationml.slide+xml"/>
  <Override PartName="/ppt/slides/slide6.xml" ContentType="application/vnd.openxmlformats-officedocument.presentationml.slide+xml"/>
  <Override PartName="/ppt/slides/slide5.xml" ContentType="application/vnd.openxmlformats-officedocument.presentationml.slide+xml"/>
  <Override PartName="/ppt/slides/slide1.xml" ContentType="application/vnd.openxmlformats-officedocument.presentationml.slide+xml"/>
  <Override PartName="/ppt/slides/slide4.xml" ContentType="application/vnd.openxmlformats-officedocument.presentationml.slide+xml"/>
  <Override PartName="/ppt/slides/slide3.xml" ContentType="application/vnd.openxmlformats-officedocument.presentationml.slide+xml"/>
  <Override PartName="/ppt/slides/slide2.xml" ContentType="application/vnd.openxmlformats-officedocument.presentationml.slide+xml"/>
  <Override PartName="/ppt/slides/slide8.xml" ContentType="application/vnd.openxmlformats-officedocument.presentationml.slide+xml"/>
  <Override PartName="/ppt/slideLayouts/slideLayout4.xml" ContentType="application/vnd.openxmlformats-officedocument.presentationml.slideLayout+xml"/>
  <Override PartName="/ppt/notesSlides/notesSlide6.xml" ContentType="application/vnd.openxmlformats-officedocument.presentationml.notesSlide+xml"/>
  <Override PartName="/ppt/slideLayouts/slideLayout1.xml" ContentType="application/vnd.openxmlformats-officedocument.presentationml.slideLayout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Layouts/slideLayout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6.xml" ContentType="application/vnd.openxmlformats-officedocument.presentationml.slideLayout+xml"/>
  <Override PartName="/ppt/notesSlides/notesSlide1.xml" ContentType="application/vnd.openxmlformats-officedocument.presentationml.notesSlide+xml"/>
  <Override PartName="/ppt/slideLayouts/slideLayout3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Masters/notesMaster1.xml" ContentType="application/vnd.openxmlformats-officedocument.presentationml.notesMaster+xml"/>
  <Override PartName="/ppt/diagrams/quickStyle2.xml" ContentType="application/vnd.openxmlformats-officedocument.drawingml.diagramStyle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colors2.xml" ContentType="application/vnd.openxmlformats-officedocument.drawingml.diagramColors+xml"/>
  <Override PartName="/ppt/diagrams/layout2.xml" ContentType="application/vnd.openxmlformats-officedocument.drawingml.diagramLayout+xml"/>
  <Override PartName="/ppt/charts/chart31.xml" ContentType="application/vnd.openxmlformats-officedocument.drawingml.chart+xml"/>
  <Override PartName="/ppt/charts/chart28.xml" ContentType="application/vnd.openxmlformats-officedocument.drawingml.chart+xml"/>
  <Override PartName="/ppt/charts/chart27.xml" ContentType="application/vnd.openxmlformats-officedocument.drawingml.chart+xml"/>
  <Override PartName="/ppt/charts/chart26.xml" ContentType="application/vnd.openxmlformats-officedocument.drawingml.chart+xml"/>
  <Override PartName="/ppt/diagrams/drawing2.xml" ContentType="application/vnd.ms-office.drawingml.diagramDrawing+xml"/>
  <Override PartName="/ppt/charts/chart29.xml" ContentType="application/vnd.openxmlformats-officedocument.drawingml.chart+xml"/>
  <Override PartName="/ppt/diagrams/drawing5.xml" ContentType="application/vnd.ms-office.drawingml.diagramDrawing+xml"/>
  <Override PartName="/ppt/diagrams/colors5.xml" ContentType="application/vnd.openxmlformats-officedocument.drawingml.diagramColors+xml"/>
  <Override PartName="/ppt/diagrams/quickStyle5.xml" ContentType="application/vnd.openxmlformats-officedocument.drawingml.diagramStyle+xml"/>
  <Override PartName="/ppt/diagrams/layout5.xml" ContentType="application/vnd.openxmlformats-officedocument.drawingml.diagramLayout+xml"/>
  <Override PartName="/ppt/theme/theme1.xml" ContentType="application/vnd.openxmlformats-officedocument.theme+xml"/>
  <Override PartName="/ppt/charts/chart30.xml" ContentType="application/vnd.openxmlformats-officedocument.drawingml.chart+xml"/>
  <Override PartName="/ppt/theme/theme2.xml" ContentType="application/vnd.openxmlformats-officedocument.theme+xml"/>
  <Override PartName="/ppt/charts/chart9.xml" ContentType="application/vnd.openxmlformats-officedocument.drawingml.chart+xml"/>
  <Override PartName="/ppt/charts/chart10.xml" ContentType="application/vnd.openxmlformats-officedocument.drawingml.chart+xml"/>
  <Override PartName="/ppt/charts/chart12.xml" ContentType="application/vnd.openxmlformats-officedocument.drawingml.chart+xml"/>
  <Override PartName="/ppt/charts/chart11.xml" ContentType="application/vnd.openxmlformats-officedocument.drawingml.chart+xml"/>
  <Override PartName="/ppt/charts/chart8.xml" ContentType="application/vnd.openxmlformats-officedocument.drawingml.chart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charts/chart1.xml" ContentType="application/vnd.openxmlformats-officedocument.drawingml.chart+xml"/>
  <Override PartName="/ppt/diagrams/quickStyle3.xml" ContentType="application/vnd.openxmlformats-officedocument.drawingml.diagramStyle+xml"/>
  <Override PartName="/ppt/diagrams/layout3.xml" ContentType="application/vnd.openxmlformats-officedocument.drawingml.diagramLayout+xml"/>
  <Override PartName="/ppt/charts/chart2.xml" ContentType="application/vnd.openxmlformats-officedocument.drawingml.chart+xml"/>
  <Override PartName="/ppt/charts/chart7.xml" ContentType="application/vnd.openxmlformats-officedocument.drawingml.chart+xml"/>
  <Override PartName="/ppt/charts/chart6.xml" ContentType="application/vnd.openxmlformats-officedocument.drawingml.chart+xml"/>
  <Override PartName="/ppt/charts/chart5.xml" ContentType="application/vnd.openxmlformats-officedocument.drawingml.chart+xml"/>
  <Override PartName="/ppt/charts/chart4.xml" ContentType="application/vnd.openxmlformats-officedocument.drawingml.chart+xml"/>
  <Override PartName="/ppt/charts/chart3.xml" ContentType="application/vnd.openxmlformats-officedocument.drawingml.chart+xml"/>
  <Override PartName="/ppt/charts/chart13.xml" ContentType="application/vnd.openxmlformats-officedocument.drawingml.chart+xml"/>
  <Override PartName="/ppt/charts/chart14.xml" ContentType="application/vnd.openxmlformats-officedocument.drawingml.chart+xml"/>
  <Override PartName="/ppt/charts/chart18.xml" ContentType="application/vnd.openxmlformats-officedocument.drawingml.chart+xml"/>
  <Override PartName="/ppt/charts/chart17.xml" ContentType="application/vnd.openxmlformats-officedocument.drawingml.chart+xml"/>
  <Override PartName="/ppt/charts/chart16.xml" ContentType="application/vnd.openxmlformats-officedocument.drawingml.chart+xml"/>
  <Override PartName="/ppt/charts/chart19.xml" ContentType="application/vnd.openxmlformats-officedocument.drawingml.chart+xml"/>
  <Override PartName="/ppt/charts/chart20.xml" ContentType="application/vnd.openxmlformats-officedocument.drawingml.chart+xml"/>
  <Override PartName="/ppt/charts/chart24.xml" ContentType="application/vnd.openxmlformats-officedocument.drawingml.chart+xml"/>
  <Override PartName="/ppt/charts/chart23.xml" ContentType="application/vnd.openxmlformats-officedocument.drawingml.chart+xml"/>
  <Override PartName="/ppt/charts/chart22.xml" ContentType="application/vnd.openxmlformats-officedocument.drawingml.chart+xml"/>
  <Override PartName="/ppt/charts/chart21.xml" ContentType="application/vnd.openxmlformats-officedocument.drawingml.chart+xml"/>
  <Override PartName="/ppt/charts/chart15.xml" ContentType="application/vnd.openxmlformats-officedocument.drawingml.chart+xml"/>
  <Override PartName="/ppt/diagrams/drawing4.xml" ContentType="application/vnd.ms-office.drawingml.diagramDrawing+xml"/>
  <Override PartName="/ppt/diagrams/colors4.xml" ContentType="application/vnd.openxmlformats-officedocument.drawingml.diagramColors+xml"/>
  <Override PartName="/ppt/diagrams/quickStyle4.xml" ContentType="application/vnd.openxmlformats-officedocument.drawingml.diagramStyle+xml"/>
  <Override PartName="/ppt/diagrams/layout4.xml" ContentType="application/vnd.openxmlformats-officedocument.drawingml.diagramLayout+xml"/>
  <Override PartName="/ppt/charts/chart25.xml" ContentType="application/vnd.openxmlformats-officedocument.drawingml.chart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70" r:id="rId2"/>
    <p:sldId id="269" r:id="rId3"/>
    <p:sldId id="258" r:id="rId4"/>
    <p:sldId id="259" r:id="rId5"/>
    <p:sldId id="260" r:id="rId6"/>
    <p:sldId id="274" r:id="rId7"/>
    <p:sldId id="261" r:id="rId8"/>
    <p:sldId id="268" r:id="rId9"/>
    <p:sldId id="275" r:id="rId10"/>
  </p:sldIdLst>
  <p:sldSz cx="12801600" cy="9601200" type="A3"/>
  <p:notesSz cx="6797675" cy="9928225"/>
  <p:defaultTextStyle>
    <a:defPPr>
      <a:defRPr lang="ru-RU"/>
    </a:defPPr>
    <a:lvl1pPr marL="0" algn="l" defTabSz="1279622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1pPr>
    <a:lvl2pPr marL="639811" algn="l" defTabSz="1279622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2pPr>
    <a:lvl3pPr marL="1279622" algn="l" defTabSz="1279622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3pPr>
    <a:lvl4pPr marL="1919432" algn="l" defTabSz="1279622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4pPr>
    <a:lvl5pPr marL="2559243" algn="l" defTabSz="1279622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5pPr>
    <a:lvl6pPr marL="3199055" algn="l" defTabSz="1279622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6pPr>
    <a:lvl7pPr marL="3838866" algn="l" defTabSz="1279622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7pPr>
    <a:lvl8pPr marL="4478677" algn="l" defTabSz="1279622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8pPr>
    <a:lvl9pPr marL="5118488" algn="l" defTabSz="1279622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99"/>
    <a:srgbClr val="FF7C80"/>
    <a:srgbClr val="6699FF"/>
    <a:srgbClr val="3366CC"/>
    <a:srgbClr val="9966FF"/>
    <a:srgbClr val="9C87B7"/>
    <a:srgbClr val="AA98C2"/>
    <a:srgbClr val="FF66CC"/>
    <a:srgbClr val="66FF99"/>
    <a:srgbClr val="00CC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85BE263C-DBD7-4A20-BB59-AAB30ACAA65A}" styleName="Средний стиль 3 - акцент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660B408-B3CF-4A94-85FC-2B1E0A45F4A2}" styleName="Темный стиль 2 - акцент 1/акцент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C083E6E3-FA7D-4D7B-A595-EF9225AFEA82}" styleName="Светлый стиль 1 - акцент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5FD0F851-EC5A-4D38-B0AD-8093EC10F338}" styleName="Светлый стиль 1 - акцент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0E3FDE45-AF77-4B5C-9715-49D594BDF05E}" styleName="Светлый стиль 1 - акцент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91EBBBCC-DAD2-459C-BE2E-F6DE35CF9A28}" styleName="Темный стиль 2 - акцент 3/акцент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EB9631B5-78F2-41C9-869B-9F39066F8104}" styleName="Средний стиль 3 - акцент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9D7B26C5-4107-4FEC-AEDC-1716B250A1EF}" styleName="Светлый стиль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68D230F3-CF80-4859-8CE7-A43EE81993B5}" styleName="Светлый стиль 1 - акцент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6E25E649-3F16-4E02-A733-19D2CDBF48F0}" styleName="Средний стиль 3 - акцент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Светлый стиль 1 - акцент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8EC20E35-A176-4012-BC5E-935CFFF8708E}" styleName="Средний стиль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D27102A9-8310-4765-A935-A1911B00CA55}" styleName="Светлый стиль 1 - акцент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2" autoAdjust="0"/>
    <p:restoredTop sz="93975" autoAdjust="0"/>
  </p:normalViewPr>
  <p:slideViewPr>
    <p:cSldViewPr>
      <p:cViewPr>
        <p:scale>
          <a:sx n="100" d="100"/>
          <a:sy n="100" d="100"/>
        </p:scale>
        <p:origin x="-678" y="906"/>
      </p:cViewPr>
      <p:guideLst>
        <p:guide orient="horz" pos="3024"/>
        <p:guide pos="403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18" Type="http://schemas.openxmlformats.org/officeDocument/2006/relationships/customXml" Target="../customXml/item3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17" Type="http://schemas.openxmlformats.org/officeDocument/2006/relationships/customXml" Target="../customXml/item2.xml"/><Relationship Id="rId2" Type="http://schemas.openxmlformats.org/officeDocument/2006/relationships/slide" Target="slides/slide1.xml"/><Relationship Id="rId16" Type="http://schemas.openxmlformats.org/officeDocument/2006/relationships/customXml" Target="../customXml/item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0.xlsx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1.xlsx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2.xlsx"/></Relationships>
</file>

<file path=ppt/charts/_rels/chart1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4.xlsx"/></Relationships>
</file>

<file path=ppt/charts/_rels/chart1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5.xlsx"/></Relationships>
</file>

<file path=ppt/charts/_rels/chart1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8.xlsx"/></Relationships>
</file>

<file path=ppt/charts/_rels/chart1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9.xlsx"/></Relationships>
</file>

<file path=ppt/charts/_rels/chart1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0.xlsx"/></Relationships>
</file>

<file path=ppt/charts/_rels/chart1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1.xlsx"/></Relationships>
</file>

<file path=ppt/charts/_rels/chart1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3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2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4.xlsx"/></Relationships>
</file>

<file path=ppt/charts/_rels/chart2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5.xlsx"/></Relationships>
</file>

<file path=ppt/charts/_rels/chart2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6.xlsx"/></Relationships>
</file>

<file path=ppt/charts/_rels/chart2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7.xlsx"/></Relationships>
</file>

<file path=ppt/charts/_rels/chart24.xml.rels><?xml version="1.0" encoding="UTF-8" standalone="yes"?>
<Relationships xmlns="http://schemas.openxmlformats.org/package/2006/relationships"><Relationship Id="rId1" Type="http://schemas.openxmlformats.org/officeDocument/2006/relationships/oleObject" Target="../embeddings/oleObject6.bin"/></Relationships>
</file>

<file path=ppt/charts/_rels/chart2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8.xlsx"/></Relationships>
</file>

<file path=ppt/charts/_rels/chart26.xml.rels><?xml version="1.0" encoding="UTF-8" standalone="yes"?>
<Relationships xmlns="http://schemas.openxmlformats.org/package/2006/relationships"><Relationship Id="rId1" Type="http://schemas.openxmlformats.org/officeDocument/2006/relationships/oleObject" Target="file:///\\depfin-asfr-hw\D\Users2\&#1054;&#1090;&#1076;&#1077;&#1083;%20&#1084;&#1077;&#1090;&#1086;&#1076;&#1086;&#1083;&#1086;&#1075;&#1080;&#1080;\&#1041;&#1070;&#1044;&#1046;&#1045;&#1058;%20&#1044;&#1051;&#1071;%20&#1043;&#1056;&#1040;&#1046;&#1044;&#1040;&#1053;\&#1055;&#1088;&#1086;&#1077;&#1082;&#1090;%20&#1079;&#1072;&#1082;&#1086;&#1085;&#1072;%202019-2021\&#1084;&#1072;&#1090;&#1077;&#1088;&#1080;&#1072;&#1083;&#1099;\&#1072;&#1080;&#1087;%20&#1089;&#1083;&#1072;&#1081;&#1076;.xlsx" TargetMode="External"/></Relationships>
</file>

<file path=ppt/charts/_rels/chart27.xml.rels><?xml version="1.0" encoding="UTF-8" standalone="yes"?>
<Relationships xmlns="http://schemas.openxmlformats.org/package/2006/relationships"><Relationship Id="rId1" Type="http://schemas.openxmlformats.org/officeDocument/2006/relationships/oleObject" Target="file:///\\depfin-asfr-hw\D\Users2\&#1054;&#1090;&#1076;&#1077;&#1083;%20&#1084;&#1077;&#1090;&#1086;&#1076;&#1086;&#1083;&#1086;&#1075;&#1080;&#1080;\&#1041;&#1070;&#1044;&#1046;&#1045;&#1058;%20&#1044;&#1051;&#1071;%20&#1043;&#1056;&#1040;&#1046;&#1044;&#1040;&#1053;\&#1055;&#1088;&#1086;&#1077;&#1082;&#1090;%20&#1079;&#1072;&#1082;&#1086;&#1085;&#1072;%202019-2021\&#1084;&#1072;&#1090;&#1077;&#1088;&#1080;&#1072;&#1083;&#1099;\&#1072;&#1080;&#1087;%20&#1089;&#1083;&#1072;&#1081;&#1076;.xlsx" TargetMode="External"/></Relationships>
</file>

<file path=ppt/charts/_rels/chart2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9.xlsx"/></Relationships>
</file>

<file path=ppt/charts/_rels/chart2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1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3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2.xlsx"/></Relationships>
</file>

<file path=ppt/charts/_rels/chart3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4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6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7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8.xlsx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9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9.162729658792651E-2"/>
          <c:y val="5.6030183727034118E-2"/>
          <c:w val="0.76912963768976117"/>
          <c:h val="0.65187790220535291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chemeClr val="accent1">
                <a:lumMod val="60000"/>
                <a:lumOff val="40000"/>
              </a:schemeClr>
            </a:solidFill>
          </c:spPr>
          <c:invertIfNegative val="0"/>
          <c:dPt>
            <c:idx val="3"/>
            <c:invertIfNegative val="0"/>
            <c:bubble3D val="0"/>
            <c:spPr>
              <a:pattFill prst="pct75">
                <a:fgClr>
                  <a:schemeClr val="accent1">
                    <a:lumMod val="60000"/>
                    <a:lumOff val="40000"/>
                  </a:schemeClr>
                </a:fgClr>
                <a:bgClr>
                  <a:schemeClr val="bg1"/>
                </a:bgClr>
              </a:pattFill>
            </c:spPr>
          </c:dPt>
          <c:dPt>
            <c:idx val="4"/>
            <c:invertIfNegative val="0"/>
            <c:bubble3D val="0"/>
            <c:spPr>
              <a:pattFill prst="pct75">
                <a:fgClr>
                  <a:schemeClr val="accent1">
                    <a:lumMod val="60000"/>
                    <a:lumOff val="40000"/>
                  </a:schemeClr>
                </a:fgClr>
                <a:bgClr>
                  <a:schemeClr val="bg1"/>
                </a:bgClr>
              </a:pattFill>
            </c:spPr>
          </c:dPt>
          <c:dPt>
            <c:idx val="5"/>
            <c:invertIfNegative val="0"/>
            <c:bubble3D val="0"/>
            <c:spPr>
              <a:pattFill prst="pct75">
                <a:fgClr>
                  <a:schemeClr val="accent1">
                    <a:lumMod val="60000"/>
                    <a:lumOff val="40000"/>
                  </a:schemeClr>
                </a:fgClr>
                <a:bgClr>
                  <a:schemeClr val="bg1"/>
                </a:bgClr>
              </a:pattFill>
            </c:spPr>
          </c:dPt>
          <c:dLbls>
            <c:txPr>
              <a:bodyPr/>
              <a:lstStyle/>
              <a:p>
                <a:pPr>
                  <a:defRPr sz="900" b="1">
                    <a:latin typeface="Arial Narrow" panose="020B0606020202030204" pitchFamily="34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Лист1!$D$2:$I$2</c:f>
              <c:strCache>
                <c:ptCount val="6"/>
                <c:pt idx="0">
                  <c:v>2018 год</c:v>
                </c:pt>
                <c:pt idx="1">
                  <c:v>2019 год</c:v>
                </c:pt>
                <c:pt idx="2">
                  <c:v>2020 год (оценка)</c:v>
                </c:pt>
                <c:pt idx="3">
                  <c:v>2021 год (прогноз)</c:v>
                </c:pt>
                <c:pt idx="4">
                  <c:v>2022 год (прогноз)</c:v>
                </c:pt>
                <c:pt idx="5">
                  <c:v>2023 год (прогноз)</c:v>
                </c:pt>
              </c:strCache>
            </c:strRef>
          </c:cat>
          <c:val>
            <c:numRef>
              <c:f>Лист1!$D$5:$I$5</c:f>
              <c:numCache>
                <c:formatCode>0.0</c:formatCode>
                <c:ptCount val="6"/>
                <c:pt idx="0">
                  <c:v>560.6</c:v>
                </c:pt>
                <c:pt idx="1">
                  <c:v>597</c:v>
                </c:pt>
                <c:pt idx="2">
                  <c:v>578.5</c:v>
                </c:pt>
                <c:pt idx="3">
                  <c:v>636.6</c:v>
                </c:pt>
                <c:pt idx="4">
                  <c:v>688.6</c:v>
                </c:pt>
                <c:pt idx="5">
                  <c:v>723.4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45569152"/>
        <c:axId val="45570688"/>
      </c:barChart>
      <c:catAx>
        <c:axId val="45569152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900">
                <a:latin typeface="Arial Narrow" panose="020B0606020202030204" pitchFamily="34" charset="0"/>
              </a:defRPr>
            </a:pPr>
            <a:endParaRPr lang="ru-RU"/>
          </a:p>
        </c:txPr>
        <c:crossAx val="45570688"/>
        <c:crosses val="autoZero"/>
        <c:auto val="1"/>
        <c:lblAlgn val="ctr"/>
        <c:lblOffset val="100"/>
        <c:noMultiLvlLbl val="0"/>
      </c:catAx>
      <c:valAx>
        <c:axId val="45570688"/>
        <c:scaling>
          <c:orientation val="minMax"/>
          <c:max val="800"/>
          <c:min val="100"/>
        </c:scaling>
        <c:delete val="1"/>
        <c:axPos val="l"/>
        <c:numFmt formatCode="#,##0" sourceLinked="0"/>
        <c:majorTickMark val="out"/>
        <c:minorTickMark val="none"/>
        <c:tickLblPos val="nextTo"/>
        <c:crossAx val="45569152"/>
        <c:crosses val="autoZero"/>
        <c:crossBetween val="between"/>
        <c:majorUnit val="200"/>
        <c:minorUnit val="100"/>
      </c:valAx>
    </c:plotArea>
    <c:plotVisOnly val="1"/>
    <c:dispBlanksAs val="gap"/>
    <c:showDLblsOverMax val="0"/>
  </c:chart>
  <c:externalData r:id="rId1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"/>
          <c:y val="3.7037037037037035E-2"/>
          <c:w val="0.9691174938895678"/>
          <c:h val="0.89814814814814814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rgbClr val="009999"/>
            </a:solidFill>
          </c:spPr>
          <c:invertIfNegative val="0"/>
          <c:dPt>
            <c:idx val="9"/>
            <c:invertIfNegative val="0"/>
            <c:bubble3D val="0"/>
            <c:spPr>
              <a:pattFill prst="pct70">
                <a:fgClr>
                  <a:srgbClr val="009999"/>
                </a:fgClr>
                <a:bgClr>
                  <a:schemeClr val="bg1"/>
                </a:bgClr>
              </a:pattFill>
            </c:spPr>
          </c:dPt>
          <c:val>
            <c:numRef>
              <c:f>Лист1!$G$21:$X$21</c:f>
              <c:numCache>
                <c:formatCode>General</c:formatCode>
                <c:ptCount val="18"/>
                <c:pt idx="0">
                  <c:v>38.299999999999997</c:v>
                </c:pt>
                <c:pt idx="1">
                  <c:v>47</c:v>
                </c:pt>
                <c:pt idx="2">
                  <c:v>45</c:v>
                </c:pt>
                <c:pt idx="3">
                  <c:v>47.5</c:v>
                </c:pt>
                <c:pt idx="4">
                  <c:v>46.8</c:v>
                </c:pt>
                <c:pt idx="5">
                  <c:v>48.9</c:v>
                </c:pt>
                <c:pt idx="6">
                  <c:v>50.7</c:v>
                </c:pt>
                <c:pt idx="7">
                  <c:v>52.4</c:v>
                </c:pt>
                <c:pt idx="8">
                  <c:v>52.7</c:v>
                </c:pt>
                <c:pt idx="9">
                  <c:v>55.4</c:v>
                </c:pt>
                <c:pt idx="10">
                  <c:v>44.5</c:v>
                </c:pt>
                <c:pt idx="11">
                  <c:v>56.3</c:v>
                </c:pt>
                <c:pt idx="12">
                  <c:v>55.3</c:v>
                </c:pt>
                <c:pt idx="13">
                  <c:v>54</c:v>
                </c:pt>
                <c:pt idx="14">
                  <c:v>62.3</c:v>
                </c:pt>
                <c:pt idx="15">
                  <c:v>67.900000000000006</c:v>
                </c:pt>
                <c:pt idx="16">
                  <c:v>81.5</c:v>
                </c:pt>
                <c:pt idx="17">
                  <c:v>170.2</c:v>
                </c:pt>
              </c:numCache>
            </c:numRef>
          </c:val>
        </c:ser>
        <c:ser>
          <c:idx val="1"/>
          <c:order val="1"/>
          <c:spPr>
            <a:solidFill>
              <a:srgbClr val="66CCFF"/>
            </a:solidFill>
          </c:spPr>
          <c:invertIfNegative val="0"/>
          <c:dPt>
            <c:idx val="9"/>
            <c:invertIfNegative val="0"/>
            <c:bubble3D val="0"/>
            <c:spPr>
              <a:pattFill prst="pct70">
                <a:fgClr>
                  <a:srgbClr val="66CCFF"/>
                </a:fgClr>
                <a:bgClr>
                  <a:schemeClr val="bg1"/>
                </a:bgClr>
              </a:pattFill>
            </c:spPr>
          </c:dPt>
          <c:val>
            <c:numRef>
              <c:f>Лист1!$G$22:$X$22</c:f>
              <c:numCache>
                <c:formatCode>General</c:formatCode>
                <c:ptCount val="18"/>
                <c:pt idx="0">
                  <c:v>45.8</c:v>
                </c:pt>
                <c:pt idx="1">
                  <c:v>51</c:v>
                </c:pt>
                <c:pt idx="2">
                  <c:v>52.7</c:v>
                </c:pt>
                <c:pt idx="3">
                  <c:v>52.2</c:v>
                </c:pt>
                <c:pt idx="4">
                  <c:v>52.1</c:v>
                </c:pt>
                <c:pt idx="5">
                  <c:v>58.2</c:v>
                </c:pt>
                <c:pt idx="6">
                  <c:v>54.8</c:v>
                </c:pt>
                <c:pt idx="7">
                  <c:v>56.7</c:v>
                </c:pt>
                <c:pt idx="8">
                  <c:v>57</c:v>
                </c:pt>
                <c:pt idx="9">
                  <c:v>62.2</c:v>
                </c:pt>
                <c:pt idx="10">
                  <c:v>55.8</c:v>
                </c:pt>
                <c:pt idx="11">
                  <c:v>65.400000000000006</c:v>
                </c:pt>
                <c:pt idx="12">
                  <c:v>61.8</c:v>
                </c:pt>
                <c:pt idx="13">
                  <c:v>59.3</c:v>
                </c:pt>
                <c:pt idx="14">
                  <c:v>73.2</c:v>
                </c:pt>
                <c:pt idx="15">
                  <c:v>84.2</c:v>
                </c:pt>
                <c:pt idx="16">
                  <c:v>89.5</c:v>
                </c:pt>
                <c:pt idx="17">
                  <c:v>190.8</c:v>
                </c:pt>
              </c:numCache>
            </c:numRef>
          </c:val>
        </c:ser>
        <c:ser>
          <c:idx val="2"/>
          <c:order val="2"/>
          <c:spPr>
            <a:solidFill>
              <a:srgbClr val="CC99FF"/>
            </a:solidFill>
          </c:spPr>
          <c:invertIfNegative val="0"/>
          <c:dPt>
            <c:idx val="9"/>
            <c:invertIfNegative val="0"/>
            <c:bubble3D val="0"/>
            <c:spPr>
              <a:pattFill prst="pct70">
                <a:fgClr>
                  <a:srgbClr val="CC99FF"/>
                </a:fgClr>
                <a:bgClr>
                  <a:schemeClr val="bg1"/>
                </a:bgClr>
              </a:pattFill>
            </c:spPr>
          </c:dPt>
          <c:val>
            <c:numRef>
              <c:f>Лист1!$G$23:$X$23</c:f>
              <c:numCache>
                <c:formatCode>General</c:formatCode>
                <c:ptCount val="18"/>
                <c:pt idx="0">
                  <c:v>51.1</c:v>
                </c:pt>
                <c:pt idx="1">
                  <c:v>53.7</c:v>
                </c:pt>
                <c:pt idx="2">
                  <c:v>56</c:v>
                </c:pt>
                <c:pt idx="3">
                  <c:v>57.3</c:v>
                </c:pt>
                <c:pt idx="4">
                  <c:v>57.4</c:v>
                </c:pt>
                <c:pt idx="5">
                  <c:v>61</c:v>
                </c:pt>
                <c:pt idx="6">
                  <c:v>61.9</c:v>
                </c:pt>
                <c:pt idx="7">
                  <c:v>63.1</c:v>
                </c:pt>
                <c:pt idx="8">
                  <c:v>63.8</c:v>
                </c:pt>
                <c:pt idx="9">
                  <c:v>65.099999999999994</c:v>
                </c:pt>
                <c:pt idx="10">
                  <c:v>65.8</c:v>
                </c:pt>
                <c:pt idx="11">
                  <c:v>66.400000000000006</c:v>
                </c:pt>
                <c:pt idx="12">
                  <c:v>68.099999999999994</c:v>
                </c:pt>
                <c:pt idx="13">
                  <c:v>69.2</c:v>
                </c:pt>
                <c:pt idx="14">
                  <c:v>79.599999999999994</c:v>
                </c:pt>
                <c:pt idx="15">
                  <c:v>83.6</c:v>
                </c:pt>
                <c:pt idx="16">
                  <c:v>97.3</c:v>
                </c:pt>
                <c:pt idx="17">
                  <c:v>209.4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47495808"/>
        <c:axId val="47505792"/>
      </c:barChart>
      <c:catAx>
        <c:axId val="47495808"/>
        <c:scaling>
          <c:orientation val="minMax"/>
        </c:scaling>
        <c:delete val="1"/>
        <c:axPos val="b"/>
        <c:majorTickMark val="out"/>
        <c:minorTickMark val="none"/>
        <c:tickLblPos val="nextTo"/>
        <c:crossAx val="47505792"/>
        <c:crosses val="autoZero"/>
        <c:auto val="1"/>
        <c:lblAlgn val="ctr"/>
        <c:lblOffset val="100"/>
        <c:noMultiLvlLbl val="0"/>
      </c:catAx>
      <c:valAx>
        <c:axId val="47505792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47495808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96999343832021"/>
          <c:y val="8.5165667913361068E-2"/>
          <c:w val="0.59489020122484693"/>
          <c:h val="0.54310840250723358"/>
        </c:manualLayout>
      </c:layout>
      <c:doughnutChart>
        <c:varyColors val="1"/>
        <c:ser>
          <c:idx val="0"/>
          <c:order val="0"/>
          <c:dPt>
            <c:idx val="0"/>
            <c:bubble3D val="0"/>
            <c:spPr>
              <a:solidFill>
                <a:srgbClr val="FF7C80"/>
              </a:solidFill>
              <a:ln>
                <a:solidFill>
                  <a:schemeClr val="accent1"/>
                </a:solidFill>
              </a:ln>
            </c:spPr>
          </c:dPt>
          <c:dPt>
            <c:idx val="1"/>
            <c:bubble3D val="0"/>
            <c:spPr>
              <a:solidFill>
                <a:srgbClr val="FF99FF"/>
              </a:solidFill>
              <a:ln>
                <a:solidFill>
                  <a:schemeClr val="accent1"/>
                </a:solidFill>
              </a:ln>
            </c:spPr>
          </c:dPt>
          <c:dPt>
            <c:idx val="2"/>
            <c:bubble3D val="0"/>
            <c:spPr>
              <a:solidFill>
                <a:srgbClr val="99FF66"/>
              </a:solidFill>
              <a:ln>
                <a:solidFill>
                  <a:schemeClr val="accent1"/>
                </a:solidFill>
              </a:ln>
            </c:spPr>
          </c:dPt>
          <c:dPt>
            <c:idx val="3"/>
            <c:bubble3D val="0"/>
            <c:spPr>
              <a:solidFill>
                <a:srgbClr val="9900FF"/>
              </a:solidFill>
              <a:ln>
                <a:solidFill>
                  <a:schemeClr val="accent1"/>
                </a:solidFill>
              </a:ln>
            </c:spPr>
          </c:dPt>
          <c:dPt>
            <c:idx val="5"/>
            <c:bubble3D val="0"/>
            <c:spPr>
              <a:solidFill>
                <a:srgbClr val="00CCFF"/>
              </a:solidFill>
              <a:ln>
                <a:solidFill>
                  <a:schemeClr val="accent1"/>
                </a:solidFill>
              </a:ln>
            </c:spPr>
          </c:dPt>
          <c:dLbls>
            <c:dLbl>
              <c:idx val="1"/>
              <c:layout>
                <c:manualLayout>
                  <c:x val="0.05"/>
                  <c:y val="-1.2679940334390993E-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2"/>
              <c:layout>
                <c:manualLayout>
                  <c:x val="0"/>
                  <c:y val="-1.2679940334390993E-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3"/>
              <c:layout>
                <c:manualLayout>
                  <c:x val="0"/>
                  <c:y val="1.0143952267512794E-2"/>
                </c:manualLayout>
              </c:layout>
              <c:spPr/>
              <c:txPr>
                <a:bodyPr/>
                <a:lstStyle/>
                <a:p>
                  <a:pPr>
                    <a:defRPr>
                      <a:solidFill>
                        <a:schemeClr val="bg1"/>
                      </a:solidFill>
                    </a:defRPr>
                  </a:pPr>
                  <a:endParaRPr lang="ru-RU"/>
                </a:p>
              </c:txPr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4"/>
              <c:spPr/>
              <c:txPr>
                <a:bodyPr/>
                <a:lstStyle/>
                <a:p>
                  <a:pPr>
                    <a:defRPr>
                      <a:solidFill>
                        <a:schemeClr val="bg1"/>
                      </a:solidFill>
                    </a:defRPr>
                  </a:pPr>
                  <a:endParaRPr lang="ru-RU"/>
                </a:p>
              </c:txPr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5"/>
              <c:layout>
                <c:manualLayout>
                  <c:x val="5.5555555555555558E-3"/>
                  <c:y val="2.535988066878222E-3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showLegendKey val="0"/>
            <c:showVal val="0"/>
            <c:showCatName val="0"/>
            <c:showSerName val="0"/>
            <c:showPercent val="1"/>
            <c:showBubbleSize val="0"/>
            <c:showLeaderLines val="1"/>
          </c:dLbls>
          <c:cat>
            <c:strRef>
              <c:f>доходы!$A$7:$A$17</c:f>
              <c:strCache>
                <c:ptCount val="6"/>
                <c:pt idx="0">
                  <c:v>Налог на прибыль организаций</c:v>
                </c:pt>
                <c:pt idx="1">
                  <c:v>Налог на доходы физических лиц</c:v>
                </c:pt>
                <c:pt idx="2">
                  <c:v>Акцизы</c:v>
                </c:pt>
                <c:pt idx="3">
                  <c:v>Налог, взимаемый в связи с применением УСН</c:v>
                </c:pt>
                <c:pt idx="4">
                  <c:v>Налог на имущество</c:v>
                </c:pt>
                <c:pt idx="5">
                  <c:v>Прочие налоговые и неналоговые доходы</c:v>
                </c:pt>
              </c:strCache>
            </c:strRef>
          </c:cat>
          <c:val>
            <c:numRef>
              <c:f>доходы!$B$7:$B$17</c:f>
              <c:numCache>
                <c:formatCode>General</c:formatCode>
                <c:ptCount val="6"/>
                <c:pt idx="0">
                  <c:v>17876867.835360002</c:v>
                </c:pt>
                <c:pt idx="1">
                  <c:v>17814349.895199999</c:v>
                </c:pt>
                <c:pt idx="2">
                  <c:v>10205810.678819999</c:v>
                </c:pt>
                <c:pt idx="3">
                  <c:v>3196471.7457599998</c:v>
                </c:pt>
                <c:pt idx="4" formatCode="0.00">
                  <c:v>6665322.5811400004</c:v>
                </c:pt>
                <c:pt idx="5" formatCode="#,##0.00">
                  <c:v>1134458.5814400001</c:v>
                </c:pt>
              </c:numCache>
            </c:numRef>
          </c:val>
        </c:ser>
        <c:ser>
          <c:idx val="1"/>
          <c:order val="1"/>
          <c:dPt>
            <c:idx val="0"/>
            <c:bubble3D val="0"/>
            <c:spPr>
              <a:solidFill>
                <a:srgbClr val="FF7C80"/>
              </a:solidFill>
              <a:ln>
                <a:solidFill>
                  <a:schemeClr val="accent1"/>
                </a:solidFill>
              </a:ln>
            </c:spPr>
          </c:dPt>
          <c:dPt>
            <c:idx val="1"/>
            <c:bubble3D val="0"/>
            <c:spPr>
              <a:solidFill>
                <a:srgbClr val="FF99FF"/>
              </a:solidFill>
              <a:ln>
                <a:solidFill>
                  <a:schemeClr val="accent1"/>
                </a:solidFill>
              </a:ln>
            </c:spPr>
          </c:dPt>
          <c:dPt>
            <c:idx val="2"/>
            <c:bubble3D val="0"/>
            <c:spPr>
              <a:solidFill>
                <a:srgbClr val="99FF66"/>
              </a:solidFill>
              <a:ln>
                <a:solidFill>
                  <a:schemeClr val="accent1"/>
                </a:solidFill>
              </a:ln>
            </c:spPr>
          </c:dPt>
          <c:dPt>
            <c:idx val="3"/>
            <c:bubble3D val="0"/>
            <c:spPr>
              <a:solidFill>
                <a:srgbClr val="9900FF"/>
              </a:solidFill>
              <a:ln>
                <a:solidFill>
                  <a:schemeClr val="accent1"/>
                </a:solidFill>
              </a:ln>
            </c:spPr>
          </c:dPt>
          <c:dPt>
            <c:idx val="5"/>
            <c:bubble3D val="0"/>
            <c:spPr>
              <a:solidFill>
                <a:srgbClr val="00CCFF"/>
              </a:solidFill>
              <a:ln>
                <a:solidFill>
                  <a:schemeClr val="accent1"/>
                </a:solidFill>
              </a:ln>
            </c:spPr>
          </c:dPt>
          <c:dLbls>
            <c:dLbl>
              <c:idx val="1"/>
              <c:layout>
                <c:manualLayout>
                  <c:x val="-1.1111111111111112E-2"/>
                  <c:y val="0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2"/>
              <c:layout>
                <c:manualLayout>
                  <c:x val="0"/>
                  <c:y val="-5.0719761337563972E-3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3"/>
              <c:layout>
                <c:manualLayout>
                  <c:x val="2.7777777777777779E-3"/>
                  <c:y val="2.5359880668781986E-3"/>
                </c:manualLayout>
              </c:layout>
              <c:spPr/>
              <c:txPr>
                <a:bodyPr/>
                <a:lstStyle/>
                <a:p>
                  <a:pPr>
                    <a:defRPr>
                      <a:solidFill>
                        <a:schemeClr val="bg1"/>
                      </a:solidFill>
                    </a:defRPr>
                  </a:pPr>
                  <a:endParaRPr lang="ru-RU"/>
                </a:p>
              </c:txPr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4"/>
              <c:spPr/>
              <c:txPr>
                <a:bodyPr/>
                <a:lstStyle/>
                <a:p>
                  <a:pPr>
                    <a:defRPr>
                      <a:solidFill>
                        <a:schemeClr val="bg1"/>
                      </a:solidFill>
                    </a:defRPr>
                  </a:pPr>
                  <a:endParaRPr lang="ru-RU"/>
                </a:p>
              </c:txPr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5"/>
              <c:layout>
                <c:manualLayout>
                  <c:x val="5.5555555555555558E-3"/>
                  <c:y val="0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showLegendKey val="0"/>
            <c:showVal val="0"/>
            <c:showCatName val="0"/>
            <c:showSerName val="0"/>
            <c:showPercent val="1"/>
            <c:showBubbleSize val="0"/>
            <c:showLeaderLines val="1"/>
          </c:dLbls>
          <c:cat>
            <c:strRef>
              <c:f>доходы!$A$7:$A$17</c:f>
              <c:strCache>
                <c:ptCount val="6"/>
                <c:pt idx="0">
                  <c:v>Налог на прибыль организаций</c:v>
                </c:pt>
                <c:pt idx="1">
                  <c:v>Налог на доходы физических лиц</c:v>
                </c:pt>
                <c:pt idx="2">
                  <c:v>Акцизы</c:v>
                </c:pt>
                <c:pt idx="3">
                  <c:v>Налог, взимаемый в связи с применением УСН</c:v>
                </c:pt>
                <c:pt idx="4">
                  <c:v>Налог на имущество</c:v>
                </c:pt>
                <c:pt idx="5">
                  <c:v>Прочие налоговые и неналоговые доходы</c:v>
                </c:pt>
              </c:strCache>
            </c:strRef>
          </c:cat>
          <c:val>
            <c:numRef>
              <c:f>доходы!$C$7:$C$17</c:f>
              <c:numCache>
                <c:formatCode>General</c:formatCode>
                <c:ptCount val="6"/>
                <c:pt idx="0">
                  <c:v>16260300</c:v>
                </c:pt>
                <c:pt idx="1">
                  <c:v>17569000</c:v>
                </c:pt>
                <c:pt idx="2">
                  <c:v>11494304</c:v>
                </c:pt>
                <c:pt idx="3">
                  <c:v>3200825</c:v>
                </c:pt>
                <c:pt idx="4" formatCode="0.00">
                  <c:v>6530331</c:v>
                </c:pt>
                <c:pt idx="5" formatCode="#,##0.00">
                  <c:v>1001651</c:v>
                </c:pt>
              </c:numCache>
            </c:numRef>
          </c:val>
        </c:ser>
        <c:ser>
          <c:idx val="2"/>
          <c:order val="2"/>
          <c:dPt>
            <c:idx val="0"/>
            <c:bubble3D val="0"/>
            <c:spPr>
              <a:solidFill>
                <a:srgbClr val="FF7C80"/>
              </a:solidFill>
              <a:ln>
                <a:solidFill>
                  <a:schemeClr val="accent1"/>
                </a:solidFill>
              </a:ln>
            </c:spPr>
          </c:dPt>
          <c:dPt>
            <c:idx val="1"/>
            <c:bubble3D val="0"/>
            <c:spPr>
              <a:solidFill>
                <a:srgbClr val="FF99FF"/>
              </a:solidFill>
              <a:ln>
                <a:solidFill>
                  <a:schemeClr val="accent1"/>
                </a:solidFill>
              </a:ln>
            </c:spPr>
          </c:dPt>
          <c:dPt>
            <c:idx val="2"/>
            <c:bubble3D val="0"/>
            <c:spPr>
              <a:solidFill>
                <a:srgbClr val="99FF66"/>
              </a:solidFill>
              <a:ln>
                <a:solidFill>
                  <a:schemeClr val="accent1"/>
                </a:solidFill>
              </a:ln>
            </c:spPr>
          </c:dPt>
          <c:dPt>
            <c:idx val="3"/>
            <c:bubble3D val="0"/>
            <c:spPr>
              <a:solidFill>
                <a:srgbClr val="9900FF"/>
              </a:solidFill>
              <a:ln>
                <a:solidFill>
                  <a:schemeClr val="accent1"/>
                </a:solidFill>
              </a:ln>
            </c:spPr>
          </c:dPt>
          <c:dPt>
            <c:idx val="5"/>
            <c:bubble3D val="0"/>
            <c:spPr>
              <a:solidFill>
                <a:srgbClr val="00CCFF"/>
              </a:solidFill>
              <a:ln>
                <a:solidFill>
                  <a:schemeClr val="accent1"/>
                </a:solidFill>
              </a:ln>
            </c:spPr>
          </c:dPt>
          <c:dLbls>
            <c:dLbl>
              <c:idx val="1"/>
              <c:layout>
                <c:manualLayout>
                  <c:x val="-7.4999999999999997E-2"/>
                  <c:y val="2.0287904535025589E-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3"/>
              <c:layout>
                <c:manualLayout>
                  <c:x val="5.5555555555555558E-3"/>
                  <c:y val="0"/>
                </c:manualLayout>
              </c:layout>
              <c:spPr/>
              <c:txPr>
                <a:bodyPr/>
                <a:lstStyle/>
                <a:p>
                  <a:pPr>
                    <a:defRPr>
                      <a:solidFill>
                        <a:schemeClr val="bg1"/>
                      </a:solidFill>
                    </a:defRPr>
                  </a:pPr>
                  <a:endParaRPr lang="ru-RU"/>
                </a:p>
              </c:txPr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4"/>
              <c:spPr/>
              <c:txPr>
                <a:bodyPr/>
                <a:lstStyle/>
                <a:p>
                  <a:pPr>
                    <a:defRPr>
                      <a:solidFill>
                        <a:schemeClr val="bg1"/>
                      </a:solidFill>
                    </a:defRPr>
                  </a:pPr>
                  <a:endParaRPr lang="ru-RU"/>
                </a:p>
              </c:txPr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5"/>
              <c:layout>
                <c:manualLayout>
                  <c:x val="8.3333333333333332E-3"/>
                  <c:y val="0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showLegendKey val="0"/>
            <c:showVal val="0"/>
            <c:showCatName val="0"/>
            <c:showSerName val="0"/>
            <c:showPercent val="1"/>
            <c:showBubbleSize val="0"/>
            <c:showLeaderLines val="1"/>
          </c:dLbls>
          <c:cat>
            <c:strRef>
              <c:f>доходы!$A$7:$A$17</c:f>
              <c:strCache>
                <c:ptCount val="6"/>
                <c:pt idx="0">
                  <c:v>Налог на прибыль организаций</c:v>
                </c:pt>
                <c:pt idx="1">
                  <c:v>Налог на доходы физических лиц</c:v>
                </c:pt>
                <c:pt idx="2">
                  <c:v>Акцизы</c:v>
                </c:pt>
                <c:pt idx="3">
                  <c:v>Налог, взимаемый в связи с применением УСН</c:v>
                </c:pt>
                <c:pt idx="4">
                  <c:v>Налог на имущество</c:v>
                </c:pt>
                <c:pt idx="5">
                  <c:v>Прочие налоговые и неналоговые доходы</c:v>
                </c:pt>
              </c:strCache>
            </c:strRef>
          </c:cat>
          <c:val>
            <c:numRef>
              <c:f>доходы!$D$7:$D$17</c:f>
              <c:numCache>
                <c:formatCode>0.00</c:formatCode>
                <c:ptCount val="6"/>
                <c:pt idx="0">
                  <c:v>15235.9</c:v>
                </c:pt>
                <c:pt idx="1">
                  <c:v>18858.8</c:v>
                </c:pt>
                <c:pt idx="2">
                  <c:v>13617.35</c:v>
                </c:pt>
                <c:pt idx="3">
                  <c:v>3240.2</c:v>
                </c:pt>
                <c:pt idx="4">
                  <c:v>6892.5240000000003</c:v>
                </c:pt>
                <c:pt idx="5">
                  <c:v>937.08655899999997</c:v>
                </c:pt>
              </c:numCache>
            </c:numRef>
          </c:val>
        </c:ser>
        <c:ser>
          <c:idx val="3"/>
          <c:order val="3"/>
          <c:dPt>
            <c:idx val="0"/>
            <c:bubble3D val="0"/>
            <c:spPr>
              <a:solidFill>
                <a:srgbClr val="FF7C80"/>
              </a:solidFill>
              <a:ln>
                <a:solidFill>
                  <a:schemeClr val="accent1"/>
                </a:solidFill>
              </a:ln>
            </c:spPr>
          </c:dPt>
          <c:dPt>
            <c:idx val="1"/>
            <c:bubble3D val="0"/>
            <c:spPr>
              <a:solidFill>
                <a:srgbClr val="FF99FF"/>
              </a:solidFill>
              <a:ln>
                <a:solidFill>
                  <a:schemeClr val="accent1"/>
                </a:solidFill>
              </a:ln>
            </c:spPr>
          </c:dPt>
          <c:dPt>
            <c:idx val="2"/>
            <c:bubble3D val="0"/>
            <c:spPr>
              <a:solidFill>
                <a:srgbClr val="99FF66"/>
              </a:solidFill>
              <a:ln>
                <a:solidFill>
                  <a:schemeClr val="accent1"/>
                </a:solidFill>
              </a:ln>
            </c:spPr>
          </c:dPt>
          <c:dPt>
            <c:idx val="3"/>
            <c:bubble3D val="0"/>
            <c:spPr>
              <a:solidFill>
                <a:srgbClr val="9900FF"/>
              </a:solidFill>
              <a:ln>
                <a:solidFill>
                  <a:schemeClr val="accent1"/>
                </a:solidFill>
              </a:ln>
            </c:spPr>
          </c:dPt>
          <c:dPt>
            <c:idx val="5"/>
            <c:bubble3D val="0"/>
            <c:spPr>
              <a:solidFill>
                <a:srgbClr val="00CCFF"/>
              </a:solidFill>
              <a:ln>
                <a:solidFill>
                  <a:schemeClr val="accent1"/>
                </a:solidFill>
              </a:ln>
            </c:spPr>
          </c:dPt>
          <c:dLbls>
            <c:dLbl>
              <c:idx val="1"/>
              <c:layout>
                <c:manualLayout>
                  <c:x val="-0.1388888888888889"/>
                  <c:y val="3.0431856802538383E-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2"/>
              <c:layout>
                <c:manualLayout>
                  <c:x val="8.3333333333333332E-3"/>
                  <c:y val="1.5215928401269192E-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3"/>
              <c:layout>
                <c:manualLayout>
                  <c:x val="1.3888888888888888E-2"/>
                  <c:y val="-5.0721758178561517E-3"/>
                </c:manualLayout>
              </c:layout>
              <c:spPr/>
              <c:txPr>
                <a:bodyPr/>
                <a:lstStyle/>
                <a:p>
                  <a:pPr>
                    <a:defRPr>
                      <a:solidFill>
                        <a:schemeClr val="bg1"/>
                      </a:solidFill>
                    </a:defRPr>
                  </a:pPr>
                  <a:endParaRPr lang="ru-RU"/>
                </a:p>
              </c:txPr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4"/>
              <c:spPr/>
              <c:txPr>
                <a:bodyPr/>
                <a:lstStyle/>
                <a:p>
                  <a:pPr>
                    <a:defRPr>
                      <a:solidFill>
                        <a:schemeClr val="bg1"/>
                      </a:solidFill>
                    </a:defRPr>
                  </a:pPr>
                  <a:endParaRPr lang="ru-RU"/>
                </a:p>
              </c:txPr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5"/>
              <c:layout>
                <c:manualLayout>
                  <c:x val="8.3333333333333332E-3"/>
                  <c:y val="0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showLegendKey val="0"/>
            <c:showVal val="0"/>
            <c:showCatName val="0"/>
            <c:showSerName val="0"/>
            <c:showPercent val="1"/>
            <c:showBubbleSize val="0"/>
            <c:showLeaderLines val="1"/>
          </c:dLbls>
          <c:cat>
            <c:strRef>
              <c:f>доходы!$A$7:$A$17</c:f>
              <c:strCache>
                <c:ptCount val="6"/>
                <c:pt idx="0">
                  <c:v>Налог на прибыль организаций</c:v>
                </c:pt>
                <c:pt idx="1">
                  <c:v>Налог на доходы физических лиц</c:v>
                </c:pt>
                <c:pt idx="2">
                  <c:v>Акцизы</c:v>
                </c:pt>
                <c:pt idx="3">
                  <c:v>Налог, взимаемый в связи с применением УСН</c:v>
                </c:pt>
                <c:pt idx="4">
                  <c:v>Налог на имущество</c:v>
                </c:pt>
                <c:pt idx="5">
                  <c:v>Прочие налоговые и неналоговые доходы</c:v>
                </c:pt>
              </c:strCache>
            </c:strRef>
          </c:cat>
          <c:val>
            <c:numRef>
              <c:f>доходы!$E$7:$E$17</c:f>
              <c:numCache>
                <c:formatCode>0.00</c:formatCode>
                <c:ptCount val="6"/>
                <c:pt idx="0">
                  <c:v>15266.4</c:v>
                </c:pt>
                <c:pt idx="1">
                  <c:v>19820.5</c:v>
                </c:pt>
                <c:pt idx="2">
                  <c:v>15239.501689000001</c:v>
                </c:pt>
                <c:pt idx="3">
                  <c:v>3343</c:v>
                </c:pt>
                <c:pt idx="4">
                  <c:v>7116.0240000000003</c:v>
                </c:pt>
                <c:pt idx="5">
                  <c:v>929.97637399999996</c:v>
                </c:pt>
              </c:numCache>
            </c:numRef>
          </c:val>
        </c:ser>
        <c:ser>
          <c:idx val="4"/>
          <c:order val="4"/>
          <c:dPt>
            <c:idx val="0"/>
            <c:bubble3D val="0"/>
            <c:spPr>
              <a:solidFill>
                <a:srgbClr val="FF7C80"/>
              </a:solidFill>
              <a:ln>
                <a:solidFill>
                  <a:schemeClr val="accent1"/>
                </a:solidFill>
              </a:ln>
            </c:spPr>
          </c:dPt>
          <c:dPt>
            <c:idx val="1"/>
            <c:bubble3D val="0"/>
            <c:spPr>
              <a:solidFill>
                <a:srgbClr val="FF99FF"/>
              </a:solidFill>
              <a:ln>
                <a:solidFill>
                  <a:schemeClr val="accent1"/>
                </a:solidFill>
              </a:ln>
            </c:spPr>
          </c:dPt>
          <c:dPt>
            <c:idx val="2"/>
            <c:bubble3D val="0"/>
            <c:spPr>
              <a:solidFill>
                <a:srgbClr val="99FF66"/>
              </a:solidFill>
              <a:ln>
                <a:solidFill>
                  <a:schemeClr val="accent1"/>
                </a:solidFill>
              </a:ln>
            </c:spPr>
          </c:dPt>
          <c:dPt>
            <c:idx val="3"/>
            <c:bubble3D val="0"/>
            <c:spPr>
              <a:solidFill>
                <a:srgbClr val="9900FF"/>
              </a:solidFill>
              <a:ln>
                <a:solidFill>
                  <a:schemeClr val="accent1"/>
                </a:solidFill>
              </a:ln>
            </c:spPr>
          </c:dPt>
          <c:dPt>
            <c:idx val="5"/>
            <c:bubble3D val="0"/>
            <c:spPr>
              <a:solidFill>
                <a:srgbClr val="00CCFF"/>
              </a:solidFill>
              <a:ln>
                <a:solidFill>
                  <a:schemeClr val="accent1"/>
                </a:solidFill>
              </a:ln>
            </c:spPr>
          </c:dPt>
          <c:dLbls>
            <c:dLbl>
              <c:idx val="0"/>
              <c:layout>
                <c:manualLayout>
                  <c:x val="-1.1111111111111112E-2"/>
                  <c:y val="-2.0287904535025589E-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1"/>
              <c:layout>
                <c:manualLayout>
                  <c:x val="-0.18611111111111106"/>
                  <c:y val="3.2967844869416583E-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2"/>
              <c:layout>
                <c:manualLayout>
                  <c:x val="2.2222222222222195E-2"/>
                  <c:y val="4.3111797136929378E-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3"/>
              <c:layout>
                <c:manualLayout>
                  <c:x val="8.3333333333333332E-3"/>
                  <c:y val="-7.6079642006345958E-3"/>
                </c:manualLayout>
              </c:layout>
              <c:spPr/>
              <c:txPr>
                <a:bodyPr/>
                <a:lstStyle/>
                <a:p>
                  <a:pPr>
                    <a:defRPr>
                      <a:solidFill>
                        <a:schemeClr val="bg1"/>
                      </a:solidFill>
                    </a:defRPr>
                  </a:pPr>
                  <a:endParaRPr lang="ru-RU"/>
                </a:p>
              </c:txPr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4"/>
              <c:spPr/>
              <c:txPr>
                <a:bodyPr/>
                <a:lstStyle/>
                <a:p>
                  <a:pPr>
                    <a:defRPr>
                      <a:solidFill>
                        <a:schemeClr val="bg1"/>
                      </a:solidFill>
                    </a:defRPr>
                  </a:pPr>
                  <a:endParaRPr lang="ru-RU"/>
                </a:p>
              </c:txPr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5"/>
              <c:layout>
                <c:manualLayout>
                  <c:x val="1.1111111111111112E-2"/>
                  <c:y val="0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showLegendKey val="0"/>
            <c:showVal val="0"/>
            <c:showCatName val="0"/>
            <c:showSerName val="0"/>
            <c:showPercent val="1"/>
            <c:showBubbleSize val="0"/>
            <c:showLeaderLines val="1"/>
          </c:dLbls>
          <c:cat>
            <c:strRef>
              <c:f>доходы!$A$7:$A$17</c:f>
              <c:strCache>
                <c:ptCount val="6"/>
                <c:pt idx="0">
                  <c:v>Налог на прибыль организаций</c:v>
                </c:pt>
                <c:pt idx="1">
                  <c:v>Налог на доходы физических лиц</c:v>
                </c:pt>
                <c:pt idx="2">
                  <c:v>Акцизы</c:v>
                </c:pt>
                <c:pt idx="3">
                  <c:v>Налог, взимаемый в связи с применением УСН</c:v>
                </c:pt>
                <c:pt idx="4">
                  <c:v>Налог на имущество</c:v>
                </c:pt>
                <c:pt idx="5">
                  <c:v>Прочие налоговые и неналоговые доходы</c:v>
                </c:pt>
              </c:strCache>
            </c:strRef>
          </c:cat>
          <c:val>
            <c:numRef>
              <c:f>доходы!$F$7:$F$17</c:f>
              <c:numCache>
                <c:formatCode>0.00</c:formatCode>
                <c:ptCount val="6"/>
                <c:pt idx="0">
                  <c:v>16976.2</c:v>
                </c:pt>
                <c:pt idx="1">
                  <c:v>20851.3</c:v>
                </c:pt>
                <c:pt idx="2">
                  <c:v>17513.585314</c:v>
                </c:pt>
                <c:pt idx="3">
                  <c:v>3427</c:v>
                </c:pt>
                <c:pt idx="4">
                  <c:v>7311.7240000000002</c:v>
                </c:pt>
                <c:pt idx="5">
                  <c:v>937.88341500000001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</c:plotArea>
    <c:legend>
      <c:legendPos val="b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761728390186888"/>
          <c:y val="0.1091952649238004"/>
          <c:w val="0.53482248976320124"/>
          <c:h val="0.53959774002656447"/>
        </c:manualLayout>
      </c:layout>
      <c:doughnutChart>
        <c:varyColors val="1"/>
        <c:ser>
          <c:idx val="0"/>
          <c:order val="0"/>
          <c:tx>
            <c:strRef>
              <c:f>доходы!$B$4</c:f>
              <c:strCache>
                <c:ptCount val="1"/>
                <c:pt idx="0">
                  <c:v>2019 год</c:v>
                </c:pt>
              </c:strCache>
            </c:strRef>
          </c:tx>
          <c:dPt>
            <c:idx val="0"/>
            <c:bubble3D val="0"/>
            <c:spPr>
              <a:solidFill>
                <a:srgbClr val="00CCFF"/>
              </a:solidFill>
              <a:ln>
                <a:solidFill>
                  <a:schemeClr val="accent1"/>
                </a:solidFill>
              </a:ln>
            </c:spPr>
          </c:dPt>
          <c:dPt>
            <c:idx val="1"/>
            <c:bubble3D val="0"/>
            <c:spPr>
              <a:solidFill>
                <a:srgbClr val="FF7C80"/>
              </a:solidFill>
              <a:ln>
                <a:solidFill>
                  <a:schemeClr val="accent1"/>
                </a:solidFill>
              </a:ln>
            </c:spPr>
          </c:dPt>
          <c:dPt>
            <c:idx val="2"/>
            <c:bubble3D val="0"/>
            <c:spPr>
              <a:solidFill>
                <a:srgbClr val="99FF66"/>
              </a:solidFill>
              <a:ln>
                <a:solidFill>
                  <a:schemeClr val="accent1"/>
                </a:solidFill>
              </a:ln>
            </c:spPr>
          </c:dPt>
          <c:dPt>
            <c:idx val="3"/>
            <c:bubble3D val="0"/>
            <c:spPr>
              <a:solidFill>
                <a:srgbClr val="9900FF"/>
              </a:solidFill>
              <a:ln>
                <a:solidFill>
                  <a:schemeClr val="accent1"/>
                </a:solidFill>
              </a:ln>
            </c:spPr>
          </c:dPt>
          <c:dLbls>
            <c:dLbl>
              <c:idx val="0"/>
              <c:layout>
                <c:manualLayout>
                  <c:x val="2.2566366439884227E-2"/>
                  <c:y val="1.2648807745293249E-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1"/>
              <c:layout>
                <c:manualLayout>
                  <c:x val="-3.7610610733140377E-2"/>
                  <c:y val="7.8422608020818144E-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2"/>
              <c:layout>
                <c:manualLayout>
                  <c:x val="-2.5073740488760253E-3"/>
                  <c:y val="-7.5892846471759491E-3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3"/>
              <c:layout>
                <c:manualLayout>
                  <c:x val="1.2536870244380126E-2"/>
                  <c:y val="-1.7708330843410548E-2"/>
                </c:manualLayout>
              </c:layout>
              <c:spPr/>
              <c:txPr>
                <a:bodyPr/>
                <a:lstStyle/>
                <a:p>
                  <a:pPr>
                    <a:defRPr>
                      <a:solidFill>
                        <a:schemeClr val="bg1"/>
                      </a:solidFill>
                    </a:defRPr>
                  </a:pPr>
                  <a:endParaRPr lang="ru-RU"/>
                </a:p>
              </c:txPr>
              <c:showLegendKey val="0"/>
              <c:showVal val="0"/>
              <c:showCatName val="0"/>
              <c:showSerName val="0"/>
              <c:showPercent val="1"/>
              <c:showBubbleSize val="0"/>
            </c:dLbl>
            <c:showLegendKey val="0"/>
            <c:showVal val="0"/>
            <c:showCatName val="0"/>
            <c:showSerName val="0"/>
            <c:showPercent val="1"/>
            <c:showBubbleSize val="0"/>
            <c:showLeaderLines val="1"/>
          </c:dLbls>
          <c:cat>
            <c:strRef>
              <c:f>доходы!$A$19:$A$22</c:f>
              <c:strCache>
                <c:ptCount val="4"/>
                <c:pt idx="0">
                  <c:v>Дотации</c:v>
                </c:pt>
                <c:pt idx="1">
                  <c:v>Межбюджетные субсидии</c:v>
                </c:pt>
                <c:pt idx="2">
                  <c:v>Субвенции</c:v>
                </c:pt>
                <c:pt idx="3">
                  <c:v>Иные межбюджетные трансферты</c:v>
                </c:pt>
              </c:strCache>
            </c:strRef>
          </c:cat>
          <c:val>
            <c:numRef>
              <c:f>доходы!$B$19:$B$22</c:f>
              <c:numCache>
                <c:formatCode>0.00</c:formatCode>
                <c:ptCount val="4"/>
                <c:pt idx="0">
                  <c:v>1532871.9</c:v>
                </c:pt>
                <c:pt idx="1">
                  <c:v>3450519.8793600001</c:v>
                </c:pt>
                <c:pt idx="2">
                  <c:v>2983594.1378899999</c:v>
                </c:pt>
                <c:pt idx="3">
                  <c:v>3647809.15753</c:v>
                </c:pt>
              </c:numCache>
            </c:numRef>
          </c:val>
        </c:ser>
        <c:ser>
          <c:idx val="1"/>
          <c:order val="1"/>
          <c:tx>
            <c:strRef>
              <c:f>доходы!$C$4</c:f>
              <c:strCache>
                <c:ptCount val="1"/>
                <c:pt idx="0">
                  <c:v>2020 год (оценка)</c:v>
                </c:pt>
              </c:strCache>
            </c:strRef>
          </c:tx>
          <c:dPt>
            <c:idx val="0"/>
            <c:bubble3D val="0"/>
            <c:spPr>
              <a:solidFill>
                <a:srgbClr val="00CCFF"/>
              </a:solidFill>
              <a:ln>
                <a:solidFill>
                  <a:schemeClr val="accent1"/>
                </a:solidFill>
              </a:ln>
            </c:spPr>
          </c:dPt>
          <c:dPt>
            <c:idx val="1"/>
            <c:bubble3D val="0"/>
            <c:spPr>
              <a:solidFill>
                <a:srgbClr val="FF7C80"/>
              </a:solidFill>
              <a:ln>
                <a:solidFill>
                  <a:schemeClr val="accent1"/>
                </a:solidFill>
              </a:ln>
            </c:spPr>
          </c:dPt>
          <c:dPt>
            <c:idx val="2"/>
            <c:bubble3D val="0"/>
            <c:spPr>
              <a:solidFill>
                <a:srgbClr val="99FF66"/>
              </a:solidFill>
              <a:ln>
                <a:solidFill>
                  <a:schemeClr val="accent1"/>
                </a:solidFill>
              </a:ln>
            </c:spPr>
          </c:dPt>
          <c:dPt>
            <c:idx val="3"/>
            <c:bubble3D val="0"/>
            <c:spPr>
              <a:solidFill>
                <a:srgbClr val="9900FF"/>
              </a:solidFill>
              <a:ln>
                <a:solidFill>
                  <a:schemeClr val="accent1"/>
                </a:solidFill>
              </a:ln>
            </c:spPr>
          </c:dPt>
          <c:dLbls>
            <c:dLbl>
              <c:idx val="0"/>
              <c:layout>
                <c:manualLayout>
                  <c:x val="-3.0088488586512301E-2"/>
                  <c:y val="-1.7708330843410548E-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1"/>
              <c:layout>
                <c:manualLayout>
                  <c:x val="5.766960312414858E-2"/>
                  <c:y val="-6.0714277177407593E-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2"/>
              <c:layout>
                <c:manualLayout>
                  <c:x val="4.2625358830892426E-2"/>
                  <c:y val="7.083332337364219E-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3"/>
              <c:spPr/>
              <c:txPr>
                <a:bodyPr/>
                <a:lstStyle/>
                <a:p>
                  <a:pPr>
                    <a:defRPr>
                      <a:solidFill>
                        <a:schemeClr val="bg1"/>
                      </a:solidFill>
                    </a:defRPr>
                  </a:pPr>
                  <a:endParaRPr lang="ru-RU"/>
                </a:p>
              </c:txPr>
              <c:showLegendKey val="0"/>
              <c:showVal val="0"/>
              <c:showCatName val="0"/>
              <c:showSerName val="0"/>
              <c:showPercent val="1"/>
              <c:showBubbleSize val="0"/>
            </c:dLbl>
            <c:showLegendKey val="0"/>
            <c:showVal val="0"/>
            <c:showCatName val="0"/>
            <c:showSerName val="0"/>
            <c:showPercent val="1"/>
            <c:showBubbleSize val="0"/>
            <c:showLeaderLines val="1"/>
          </c:dLbls>
          <c:cat>
            <c:strRef>
              <c:f>доходы!$A$19:$A$22</c:f>
              <c:strCache>
                <c:ptCount val="4"/>
                <c:pt idx="0">
                  <c:v>Дотации</c:v>
                </c:pt>
                <c:pt idx="1">
                  <c:v>Межбюджетные субсидии</c:v>
                </c:pt>
                <c:pt idx="2">
                  <c:v>Субвенции</c:v>
                </c:pt>
                <c:pt idx="3">
                  <c:v>Иные межбюджетные трансферты</c:v>
                </c:pt>
              </c:strCache>
            </c:strRef>
          </c:cat>
          <c:val>
            <c:numRef>
              <c:f>доходы!$C$19:$C$22</c:f>
              <c:numCache>
                <c:formatCode>General</c:formatCode>
                <c:ptCount val="4"/>
                <c:pt idx="0">
                  <c:v>4621656</c:v>
                </c:pt>
                <c:pt idx="1">
                  <c:v>8920699</c:v>
                </c:pt>
                <c:pt idx="2">
                  <c:v>4596250</c:v>
                </c:pt>
                <c:pt idx="3">
                  <c:v>4235414</c:v>
                </c:pt>
              </c:numCache>
            </c:numRef>
          </c:val>
        </c:ser>
        <c:ser>
          <c:idx val="2"/>
          <c:order val="2"/>
          <c:tx>
            <c:strRef>
              <c:f>доходы!$D$4</c:f>
              <c:strCache>
                <c:ptCount val="1"/>
                <c:pt idx="0">
                  <c:v>2021 год (план)</c:v>
                </c:pt>
              </c:strCache>
            </c:strRef>
          </c:tx>
          <c:spPr>
            <a:ln>
              <a:solidFill>
                <a:schemeClr val="accent1"/>
              </a:solidFill>
            </a:ln>
          </c:spPr>
          <c:dPt>
            <c:idx val="0"/>
            <c:bubble3D val="0"/>
            <c:spPr>
              <a:solidFill>
                <a:srgbClr val="00CCFF"/>
              </a:solidFill>
              <a:ln>
                <a:solidFill>
                  <a:schemeClr val="accent1"/>
                </a:solidFill>
              </a:ln>
            </c:spPr>
          </c:dPt>
          <c:dPt>
            <c:idx val="1"/>
            <c:bubble3D val="0"/>
            <c:spPr>
              <a:solidFill>
                <a:srgbClr val="FF7C80"/>
              </a:solidFill>
              <a:ln>
                <a:solidFill>
                  <a:schemeClr val="accent1"/>
                </a:solidFill>
              </a:ln>
            </c:spPr>
          </c:dPt>
          <c:dPt>
            <c:idx val="2"/>
            <c:bubble3D val="0"/>
            <c:spPr>
              <a:solidFill>
                <a:srgbClr val="99FF66"/>
              </a:solidFill>
              <a:ln>
                <a:solidFill>
                  <a:schemeClr val="accent1"/>
                </a:solidFill>
              </a:ln>
            </c:spPr>
          </c:dPt>
          <c:dPt>
            <c:idx val="3"/>
            <c:bubble3D val="0"/>
            <c:spPr>
              <a:solidFill>
                <a:srgbClr val="9900FF"/>
              </a:solidFill>
              <a:ln>
                <a:solidFill>
                  <a:schemeClr val="accent1"/>
                </a:solidFill>
              </a:ln>
            </c:spPr>
          </c:dPt>
          <c:dLbls>
            <c:dLbl>
              <c:idx val="2"/>
              <c:layout>
                <c:manualLayout>
                  <c:x val="1.504424429325615E-2"/>
                  <c:y val="2.0238092392469199E-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3"/>
              <c:spPr/>
              <c:txPr>
                <a:bodyPr/>
                <a:lstStyle/>
                <a:p>
                  <a:pPr>
                    <a:defRPr>
                      <a:solidFill>
                        <a:schemeClr val="bg1"/>
                      </a:solidFill>
                    </a:defRPr>
                  </a:pPr>
                  <a:endParaRPr lang="ru-RU"/>
                </a:p>
              </c:txPr>
              <c:showLegendKey val="0"/>
              <c:showVal val="0"/>
              <c:showCatName val="0"/>
              <c:showSerName val="0"/>
              <c:showPercent val="1"/>
              <c:showBubbleSize val="0"/>
            </c:dLbl>
            <c:showLegendKey val="0"/>
            <c:showVal val="0"/>
            <c:showCatName val="0"/>
            <c:showSerName val="0"/>
            <c:showPercent val="1"/>
            <c:showBubbleSize val="0"/>
            <c:showLeaderLines val="1"/>
          </c:dLbls>
          <c:cat>
            <c:strRef>
              <c:f>доходы!$A$19:$A$22</c:f>
              <c:strCache>
                <c:ptCount val="4"/>
                <c:pt idx="0">
                  <c:v>Дотации</c:v>
                </c:pt>
                <c:pt idx="1">
                  <c:v>Межбюджетные субсидии</c:v>
                </c:pt>
                <c:pt idx="2">
                  <c:v>Субвенции</c:v>
                </c:pt>
                <c:pt idx="3">
                  <c:v>Иные межбюджетные трансферты</c:v>
                </c:pt>
              </c:strCache>
            </c:strRef>
          </c:cat>
          <c:val>
            <c:numRef>
              <c:f>доходы!$D$19:$D$22</c:f>
              <c:numCache>
                <c:formatCode>0.00</c:formatCode>
                <c:ptCount val="4"/>
                <c:pt idx="0">
                  <c:v>1353.0736999999999</c:v>
                </c:pt>
                <c:pt idx="1">
                  <c:v>4385.3581000000004</c:v>
                </c:pt>
                <c:pt idx="2">
                  <c:v>4609.5155000000004</c:v>
                </c:pt>
                <c:pt idx="3">
                  <c:v>1256.3993</c:v>
                </c:pt>
              </c:numCache>
            </c:numRef>
          </c:val>
        </c:ser>
        <c:ser>
          <c:idx val="3"/>
          <c:order val="3"/>
          <c:tx>
            <c:strRef>
              <c:f>доходы!$E$4</c:f>
              <c:strCache>
                <c:ptCount val="1"/>
                <c:pt idx="0">
                  <c:v>2022 год (план)</c:v>
                </c:pt>
              </c:strCache>
            </c:strRef>
          </c:tx>
          <c:dPt>
            <c:idx val="1"/>
            <c:bubble3D val="0"/>
            <c:spPr>
              <a:solidFill>
                <a:srgbClr val="FF7C80"/>
              </a:solidFill>
              <a:ln>
                <a:solidFill>
                  <a:schemeClr val="accent1"/>
                </a:solidFill>
              </a:ln>
            </c:spPr>
          </c:dPt>
          <c:dPt>
            <c:idx val="2"/>
            <c:bubble3D val="0"/>
            <c:spPr>
              <a:solidFill>
                <a:srgbClr val="99FF66"/>
              </a:solidFill>
              <a:ln>
                <a:solidFill>
                  <a:schemeClr val="accent1"/>
                </a:solidFill>
              </a:ln>
            </c:spPr>
          </c:dPt>
          <c:dPt>
            <c:idx val="3"/>
            <c:bubble3D val="0"/>
            <c:spPr>
              <a:solidFill>
                <a:srgbClr val="9900FF"/>
              </a:solidFill>
              <a:ln>
                <a:solidFill>
                  <a:schemeClr val="accent1"/>
                </a:solidFill>
              </a:ln>
            </c:spPr>
          </c:dPt>
          <c:dLbls>
            <c:dLbl>
              <c:idx val="1"/>
              <c:layout>
                <c:manualLayout>
                  <c:x val="-2.5073740488760253E-3"/>
                  <c:y val="5.0595230981172995E-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2"/>
              <c:layout>
                <c:manualLayout>
                  <c:x val="5.0147480977520507E-3"/>
                  <c:y val="2.0238092392469199E-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3"/>
              <c:spPr/>
              <c:txPr>
                <a:bodyPr/>
                <a:lstStyle/>
                <a:p>
                  <a:pPr>
                    <a:defRPr>
                      <a:solidFill>
                        <a:schemeClr val="bg1"/>
                      </a:solidFill>
                    </a:defRPr>
                  </a:pPr>
                  <a:endParaRPr lang="ru-RU"/>
                </a:p>
              </c:txPr>
              <c:showLegendKey val="0"/>
              <c:showVal val="0"/>
              <c:showCatName val="0"/>
              <c:showSerName val="0"/>
              <c:showPercent val="1"/>
              <c:showBubbleSize val="0"/>
            </c:dLbl>
            <c:showLegendKey val="0"/>
            <c:showVal val="0"/>
            <c:showCatName val="0"/>
            <c:showSerName val="0"/>
            <c:showPercent val="1"/>
            <c:showBubbleSize val="0"/>
            <c:showLeaderLines val="1"/>
          </c:dLbls>
          <c:cat>
            <c:strRef>
              <c:f>доходы!$A$19:$A$22</c:f>
              <c:strCache>
                <c:ptCount val="4"/>
                <c:pt idx="0">
                  <c:v>Дотации</c:v>
                </c:pt>
                <c:pt idx="1">
                  <c:v>Межбюджетные субсидии</c:v>
                </c:pt>
                <c:pt idx="2">
                  <c:v>Субвенции</c:v>
                </c:pt>
                <c:pt idx="3">
                  <c:v>Иные межбюджетные трансферты</c:v>
                </c:pt>
              </c:strCache>
            </c:strRef>
          </c:cat>
          <c:val>
            <c:numRef>
              <c:f>доходы!$E$19:$E$22</c:f>
              <c:numCache>
                <c:formatCode>0.00</c:formatCode>
                <c:ptCount val="4"/>
                <c:pt idx="1">
                  <c:v>4594.0465000000004</c:v>
                </c:pt>
                <c:pt idx="2">
                  <c:v>4218.5114000000003</c:v>
                </c:pt>
                <c:pt idx="3">
                  <c:v>481.10680000000002</c:v>
                </c:pt>
              </c:numCache>
            </c:numRef>
          </c:val>
        </c:ser>
        <c:ser>
          <c:idx val="4"/>
          <c:order val="4"/>
          <c:tx>
            <c:strRef>
              <c:f>доходы!$F$4</c:f>
              <c:strCache>
                <c:ptCount val="1"/>
                <c:pt idx="0">
                  <c:v>2023 (план)</c:v>
                </c:pt>
              </c:strCache>
            </c:strRef>
          </c:tx>
          <c:spPr>
            <a:ln>
              <a:solidFill>
                <a:schemeClr val="accent1"/>
              </a:solidFill>
            </a:ln>
          </c:spPr>
          <c:dPt>
            <c:idx val="1"/>
            <c:bubble3D val="0"/>
            <c:spPr>
              <a:solidFill>
                <a:srgbClr val="FF7C80"/>
              </a:solidFill>
              <a:ln>
                <a:solidFill>
                  <a:schemeClr val="accent1"/>
                </a:solidFill>
              </a:ln>
            </c:spPr>
          </c:dPt>
          <c:dPt>
            <c:idx val="2"/>
            <c:bubble3D val="0"/>
            <c:spPr>
              <a:solidFill>
                <a:srgbClr val="99FF66"/>
              </a:solidFill>
              <a:ln>
                <a:solidFill>
                  <a:schemeClr val="accent1"/>
                </a:solidFill>
              </a:ln>
            </c:spPr>
          </c:dPt>
          <c:dPt>
            <c:idx val="3"/>
            <c:bubble3D val="0"/>
            <c:spPr>
              <a:solidFill>
                <a:srgbClr val="9900FF"/>
              </a:solidFill>
              <a:ln>
                <a:solidFill>
                  <a:schemeClr val="accent1"/>
                </a:solidFill>
              </a:ln>
            </c:spPr>
          </c:dPt>
          <c:dLbls>
            <c:dLbl>
              <c:idx val="1"/>
              <c:layout>
                <c:manualLayout>
                  <c:x val="7.5221221466280751E-3"/>
                  <c:y val="-1.7708330843410548E-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2"/>
              <c:layout>
                <c:manualLayout>
                  <c:x val="2.2983996601606856E-17"/>
                  <c:y val="3.2886900137762451E-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3"/>
              <c:spPr/>
              <c:txPr>
                <a:bodyPr/>
                <a:lstStyle/>
                <a:p>
                  <a:pPr>
                    <a:defRPr>
                      <a:solidFill>
                        <a:schemeClr val="bg1"/>
                      </a:solidFill>
                    </a:defRPr>
                  </a:pPr>
                  <a:endParaRPr lang="ru-RU"/>
                </a:p>
              </c:txPr>
              <c:showLegendKey val="0"/>
              <c:showVal val="0"/>
              <c:showCatName val="0"/>
              <c:showSerName val="0"/>
              <c:showPercent val="1"/>
              <c:showBubbleSize val="0"/>
            </c:dLbl>
            <c:showLegendKey val="0"/>
            <c:showVal val="0"/>
            <c:showCatName val="0"/>
            <c:showSerName val="0"/>
            <c:showPercent val="1"/>
            <c:showBubbleSize val="0"/>
            <c:showLeaderLines val="1"/>
          </c:dLbls>
          <c:cat>
            <c:strRef>
              <c:f>доходы!$A$19:$A$22</c:f>
              <c:strCache>
                <c:ptCount val="4"/>
                <c:pt idx="0">
                  <c:v>Дотации</c:v>
                </c:pt>
                <c:pt idx="1">
                  <c:v>Межбюджетные субсидии</c:v>
                </c:pt>
                <c:pt idx="2">
                  <c:v>Субвенции</c:v>
                </c:pt>
                <c:pt idx="3">
                  <c:v>Иные межбюджетные трансферты</c:v>
                </c:pt>
              </c:strCache>
            </c:strRef>
          </c:cat>
          <c:val>
            <c:numRef>
              <c:f>доходы!$F$19:$F$22</c:f>
              <c:numCache>
                <c:formatCode>0.00</c:formatCode>
                <c:ptCount val="4"/>
                <c:pt idx="1">
                  <c:v>5490.5276000000003</c:v>
                </c:pt>
                <c:pt idx="2">
                  <c:v>4349.9029</c:v>
                </c:pt>
                <c:pt idx="3">
                  <c:v>272.67779999999999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</c:plotArea>
    <c:legend>
      <c:legendPos val="b"/>
      <c:layout>
        <c:manualLayout>
          <c:xMode val="edge"/>
          <c:yMode val="edge"/>
          <c:x val="0.10169237876747758"/>
          <c:y val="0.75292874677604793"/>
          <c:w val="0.79661524246504478"/>
          <c:h val="0.23189268392960014"/>
        </c:manualLayout>
      </c:layout>
      <c:overlay val="0"/>
      <c:txPr>
        <a:bodyPr/>
        <a:lstStyle/>
        <a:p>
          <a:pPr rtl="0">
            <a:defRPr/>
          </a:pPr>
          <a:endParaRPr lang="ru-RU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9.0372973041291188E-2"/>
          <c:y val="8.335134801835728E-2"/>
          <c:w val="0.76120288334744679"/>
          <c:h val="0.82403000270539528"/>
        </c:manualLayout>
      </c:layout>
      <c:doughnutChart>
        <c:varyColors val="1"/>
        <c:ser>
          <c:idx val="0"/>
          <c:order val="0"/>
          <c:tx>
            <c:strRef>
              <c:f>'Приложение №28 Табл.№1'!$I$7</c:f>
              <c:strCache>
                <c:ptCount val="1"/>
                <c:pt idx="0">
                  <c:v>2021 год </c:v>
                </c:pt>
              </c:strCache>
            </c:strRef>
          </c:tx>
          <c:spPr>
            <a:ln>
              <a:solidFill>
                <a:schemeClr val="accent1"/>
              </a:solidFill>
            </a:ln>
          </c:spPr>
          <c:dPt>
            <c:idx val="6"/>
            <c:bubble3D val="0"/>
            <c:spPr>
              <a:solidFill>
                <a:srgbClr val="6699FF"/>
              </a:solidFill>
              <a:ln>
                <a:solidFill>
                  <a:schemeClr val="accent1"/>
                </a:solidFill>
              </a:ln>
            </c:spPr>
          </c:dPt>
          <c:dPt>
            <c:idx val="7"/>
            <c:bubble3D val="0"/>
            <c:spPr>
              <a:solidFill>
                <a:srgbClr val="FF66CC"/>
              </a:solidFill>
              <a:ln>
                <a:solidFill>
                  <a:schemeClr val="accent1"/>
                </a:solidFill>
              </a:ln>
            </c:spPr>
          </c:dPt>
          <c:dPt>
            <c:idx val="8"/>
            <c:bubble3D val="0"/>
            <c:spPr>
              <a:solidFill>
                <a:srgbClr val="66FF99"/>
              </a:solidFill>
              <a:ln>
                <a:solidFill>
                  <a:schemeClr val="accent1"/>
                </a:solidFill>
              </a:ln>
            </c:spPr>
          </c:dPt>
          <c:dPt>
            <c:idx val="9"/>
            <c:bubble3D val="0"/>
            <c:spPr>
              <a:solidFill>
                <a:srgbClr val="9966FF"/>
              </a:solidFill>
              <a:ln>
                <a:solidFill>
                  <a:schemeClr val="accent1"/>
                </a:solidFill>
              </a:ln>
            </c:spPr>
          </c:dPt>
          <c:dLbls>
            <c:dLbl>
              <c:idx val="0"/>
              <c:spPr>
                <a:solidFill>
                  <a:srgbClr val="0070C0"/>
                </a:solidFill>
              </c:spPr>
              <c:txPr>
                <a:bodyPr/>
                <a:lstStyle/>
                <a:p>
                  <a:pPr>
                    <a:defRPr sz="800">
                      <a:solidFill>
                        <a:schemeClr val="bg1"/>
                      </a:solidFill>
                      <a:latin typeface="Arial Narrow" panose="020B0606020202030204" pitchFamily="34" charset="0"/>
                    </a:defRPr>
                  </a:pPr>
                  <a:endParaRPr lang="ru-RU"/>
                </a:p>
              </c:txPr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1"/>
              <c:delete val="1"/>
            </c:dLbl>
            <c:dLbl>
              <c:idx val="2"/>
              <c:layout>
                <c:manualLayout>
                  <c:x val="1.4291770927534848E-2"/>
                  <c:y val="-1.4212402533764218E-2"/>
                </c:manualLayout>
              </c:layout>
              <c:spPr/>
              <c:txPr>
                <a:bodyPr/>
                <a:lstStyle/>
                <a:p>
                  <a:pPr>
                    <a:defRPr sz="800">
                      <a:solidFill>
                        <a:schemeClr val="bg1"/>
                      </a:solidFill>
                      <a:latin typeface="Arial Narrow" panose="020B0606020202030204" pitchFamily="34" charset="0"/>
                    </a:defRPr>
                  </a:pPr>
                  <a:endParaRPr lang="ru-RU"/>
                </a:p>
              </c:txPr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3"/>
              <c:spPr/>
              <c:txPr>
                <a:bodyPr/>
                <a:lstStyle/>
                <a:p>
                  <a:pPr>
                    <a:defRPr sz="800">
                      <a:solidFill>
                        <a:schemeClr val="bg1"/>
                      </a:solidFill>
                      <a:latin typeface="Arial Narrow" panose="020B0606020202030204" pitchFamily="34" charset="0"/>
                    </a:defRPr>
                  </a:pPr>
                  <a:endParaRPr lang="ru-RU"/>
                </a:p>
              </c:txPr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4"/>
              <c:spPr/>
              <c:txPr>
                <a:bodyPr/>
                <a:lstStyle/>
                <a:p>
                  <a:pPr>
                    <a:defRPr sz="800">
                      <a:solidFill>
                        <a:schemeClr val="bg1"/>
                      </a:solidFill>
                      <a:latin typeface="Arial Narrow" panose="020B0606020202030204" pitchFamily="34" charset="0"/>
                    </a:defRPr>
                  </a:pPr>
                  <a:endParaRPr lang="ru-RU"/>
                </a:p>
              </c:txPr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5"/>
              <c:delete val="1"/>
            </c:dLbl>
            <c:dLbl>
              <c:idx val="9"/>
              <c:spPr/>
              <c:txPr>
                <a:bodyPr/>
                <a:lstStyle/>
                <a:p>
                  <a:pPr>
                    <a:defRPr sz="800">
                      <a:solidFill>
                        <a:schemeClr val="bg1"/>
                      </a:solidFill>
                      <a:latin typeface="Arial Narrow" panose="020B0606020202030204" pitchFamily="34" charset="0"/>
                    </a:defRPr>
                  </a:pPr>
                  <a:endParaRPr lang="ru-RU"/>
                </a:p>
              </c:txPr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10"/>
              <c:layout>
                <c:manualLayout>
                  <c:x val="-1.1807795128246291E-2"/>
                  <c:y val="1.6529076206850325E-2"/>
                </c:manualLayout>
              </c:layout>
              <c:spPr/>
              <c:txPr>
                <a:bodyPr/>
                <a:lstStyle/>
                <a:p>
                  <a:pPr>
                    <a:defRPr sz="800">
                      <a:solidFill>
                        <a:schemeClr val="bg1"/>
                      </a:solidFill>
                      <a:latin typeface="Arial Narrow" panose="020B0606020202030204" pitchFamily="34" charset="0"/>
                    </a:defRPr>
                  </a:pPr>
                  <a:endParaRPr lang="ru-RU"/>
                </a:p>
              </c:txPr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11"/>
              <c:delete val="1"/>
            </c:dLbl>
            <c:dLbl>
              <c:idx val="12"/>
              <c:layout>
                <c:manualLayout>
                  <c:x val="1.9679658547077154E-2"/>
                  <c:y val="8.2645381034251245E-3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txPr>
              <a:bodyPr/>
              <a:lstStyle/>
              <a:p>
                <a:pPr>
                  <a:defRPr sz="800">
                    <a:latin typeface="Arial Narrow" panose="020B0606020202030204" pitchFamily="34" charset="0"/>
                  </a:defRPr>
                </a:pPr>
                <a:endParaRPr lang="ru-RU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</c:dLbls>
          <c:val>
            <c:numRef>
              <c:f>'Приложение №28 Табл.№1'!$I$8:$I$21</c:f>
              <c:numCache>
                <c:formatCode>#,##0.0;[Red]\-#,##0.0</c:formatCode>
                <c:ptCount val="14"/>
                <c:pt idx="0">
                  <c:v>2996000.1069999998</c:v>
                </c:pt>
                <c:pt idx="1">
                  <c:v>19604.599999999999</c:v>
                </c:pt>
                <c:pt idx="2">
                  <c:v>614970.57900000003</c:v>
                </c:pt>
                <c:pt idx="3">
                  <c:v>12206812.653000001</c:v>
                </c:pt>
                <c:pt idx="4">
                  <c:v>3413226.5460000001</c:v>
                </c:pt>
                <c:pt idx="5">
                  <c:v>199224.356</c:v>
                </c:pt>
                <c:pt idx="6">
                  <c:v>19639751.090999998</c:v>
                </c:pt>
                <c:pt idx="7">
                  <c:v>1639855.186</c:v>
                </c:pt>
                <c:pt idx="8">
                  <c:v>6833736.9050000003</c:v>
                </c:pt>
                <c:pt idx="9">
                  <c:v>20944651.544</c:v>
                </c:pt>
                <c:pt idx="10">
                  <c:v>535511.93700000003</c:v>
                </c:pt>
                <c:pt idx="11">
                  <c:v>102261.91099999999</c:v>
                </c:pt>
                <c:pt idx="12">
                  <c:v>2207041.2209999999</c:v>
                </c:pt>
                <c:pt idx="13">
                  <c:v>4911745.0959999999</c:v>
                </c:pt>
              </c:numCache>
            </c:numRef>
          </c:val>
        </c:ser>
        <c:ser>
          <c:idx val="1"/>
          <c:order val="1"/>
          <c:tx>
            <c:strRef>
              <c:f>'Приложение №28 Табл.№1'!$J$7</c:f>
              <c:strCache>
                <c:ptCount val="1"/>
                <c:pt idx="0">
                  <c:v>2022 год</c:v>
                </c:pt>
              </c:strCache>
            </c:strRef>
          </c:tx>
          <c:spPr>
            <a:ln>
              <a:solidFill>
                <a:schemeClr val="accent1"/>
              </a:solidFill>
            </a:ln>
          </c:spPr>
          <c:dPt>
            <c:idx val="6"/>
            <c:bubble3D val="0"/>
            <c:spPr>
              <a:solidFill>
                <a:srgbClr val="6699FF"/>
              </a:solidFill>
              <a:ln>
                <a:solidFill>
                  <a:schemeClr val="accent1"/>
                </a:solidFill>
              </a:ln>
            </c:spPr>
          </c:dPt>
          <c:dPt>
            <c:idx val="7"/>
            <c:bubble3D val="0"/>
            <c:spPr>
              <a:solidFill>
                <a:srgbClr val="FF66CC"/>
              </a:solidFill>
              <a:ln>
                <a:solidFill>
                  <a:schemeClr val="accent1"/>
                </a:solidFill>
              </a:ln>
            </c:spPr>
          </c:dPt>
          <c:dPt>
            <c:idx val="8"/>
            <c:bubble3D val="0"/>
            <c:spPr>
              <a:solidFill>
                <a:srgbClr val="66FF99"/>
              </a:solidFill>
              <a:ln>
                <a:solidFill>
                  <a:schemeClr val="accent1"/>
                </a:solidFill>
              </a:ln>
            </c:spPr>
          </c:dPt>
          <c:dPt>
            <c:idx val="9"/>
            <c:bubble3D val="0"/>
            <c:spPr>
              <a:solidFill>
                <a:srgbClr val="9966FF"/>
              </a:solidFill>
              <a:ln>
                <a:solidFill>
                  <a:schemeClr val="accent1"/>
                </a:solidFill>
              </a:ln>
            </c:spPr>
          </c:dPt>
          <c:dLbls>
            <c:dLbl>
              <c:idx val="0"/>
              <c:spPr>
                <a:solidFill>
                  <a:srgbClr val="0070C0"/>
                </a:solidFill>
              </c:spPr>
              <c:txPr>
                <a:bodyPr/>
                <a:lstStyle/>
                <a:p>
                  <a:pPr>
                    <a:defRPr sz="800">
                      <a:solidFill>
                        <a:schemeClr val="bg1"/>
                      </a:solidFill>
                      <a:latin typeface="Arial Narrow" panose="020B0606020202030204" pitchFamily="34" charset="0"/>
                    </a:defRPr>
                  </a:pPr>
                  <a:endParaRPr lang="ru-RU"/>
                </a:p>
              </c:txPr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1"/>
              <c:delete val="1"/>
            </c:dLbl>
            <c:dLbl>
              <c:idx val="2"/>
              <c:layout>
                <c:manualLayout>
                  <c:x val="1.7883386091347087E-2"/>
                  <c:y val="-1.9347153549911934E-2"/>
                </c:manualLayout>
              </c:layout>
              <c:spPr/>
              <c:txPr>
                <a:bodyPr/>
                <a:lstStyle/>
                <a:p>
                  <a:pPr>
                    <a:defRPr sz="800">
                      <a:solidFill>
                        <a:schemeClr val="bg1"/>
                      </a:solidFill>
                      <a:latin typeface="Arial Narrow" panose="020B0606020202030204" pitchFamily="34" charset="0"/>
                    </a:defRPr>
                  </a:pPr>
                  <a:endParaRPr lang="ru-RU"/>
                </a:p>
              </c:txPr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3"/>
              <c:spPr/>
              <c:txPr>
                <a:bodyPr/>
                <a:lstStyle/>
                <a:p>
                  <a:pPr>
                    <a:defRPr sz="800">
                      <a:solidFill>
                        <a:schemeClr val="bg1"/>
                      </a:solidFill>
                      <a:latin typeface="Arial Narrow" panose="020B0606020202030204" pitchFamily="34" charset="0"/>
                    </a:defRPr>
                  </a:pPr>
                  <a:endParaRPr lang="ru-RU"/>
                </a:p>
              </c:txPr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4"/>
              <c:spPr/>
              <c:txPr>
                <a:bodyPr/>
                <a:lstStyle/>
                <a:p>
                  <a:pPr>
                    <a:defRPr sz="800">
                      <a:solidFill>
                        <a:schemeClr val="bg1"/>
                      </a:solidFill>
                      <a:latin typeface="Arial Narrow" panose="020B0606020202030204" pitchFamily="34" charset="0"/>
                    </a:defRPr>
                  </a:pPr>
                  <a:endParaRPr lang="ru-RU"/>
                </a:p>
              </c:txPr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5"/>
              <c:delete val="1"/>
            </c:dLbl>
            <c:dLbl>
              <c:idx val="9"/>
              <c:spPr/>
              <c:txPr>
                <a:bodyPr/>
                <a:lstStyle/>
                <a:p>
                  <a:pPr>
                    <a:defRPr sz="800">
                      <a:solidFill>
                        <a:schemeClr val="bg1"/>
                      </a:solidFill>
                      <a:latin typeface="Arial Narrow" panose="020B0606020202030204" pitchFamily="34" charset="0"/>
                    </a:defRPr>
                  </a:pPr>
                  <a:endParaRPr lang="ru-RU"/>
                </a:p>
              </c:txPr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10"/>
              <c:spPr/>
              <c:txPr>
                <a:bodyPr/>
                <a:lstStyle/>
                <a:p>
                  <a:pPr>
                    <a:defRPr sz="800">
                      <a:solidFill>
                        <a:schemeClr val="bg1"/>
                      </a:solidFill>
                      <a:latin typeface="Arial Narrow" panose="020B0606020202030204" pitchFamily="34" charset="0"/>
                    </a:defRPr>
                  </a:pPr>
                  <a:endParaRPr lang="ru-RU"/>
                </a:p>
              </c:txPr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11"/>
              <c:delete val="1"/>
            </c:dLbl>
            <c:txPr>
              <a:bodyPr/>
              <a:lstStyle/>
              <a:p>
                <a:pPr>
                  <a:defRPr sz="800">
                    <a:latin typeface="Arial Narrow" panose="020B0606020202030204" pitchFamily="34" charset="0"/>
                  </a:defRPr>
                </a:pPr>
                <a:endParaRPr lang="ru-RU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</c:dLbls>
          <c:val>
            <c:numRef>
              <c:f>'Приложение №28 Табл.№1'!$J$8:$J$21</c:f>
              <c:numCache>
                <c:formatCode>#,##0.0;[Red]\-#,##0.0</c:formatCode>
                <c:ptCount val="14"/>
                <c:pt idx="0">
                  <c:v>2370652.9380000001</c:v>
                </c:pt>
                <c:pt idx="1">
                  <c:v>19745.599999999999</c:v>
                </c:pt>
                <c:pt idx="2">
                  <c:v>550928.42500000005</c:v>
                </c:pt>
                <c:pt idx="3">
                  <c:v>12191798.495999999</c:v>
                </c:pt>
                <c:pt idx="4">
                  <c:v>3073418.3820000002</c:v>
                </c:pt>
                <c:pt idx="5">
                  <c:v>94889.827000000005</c:v>
                </c:pt>
                <c:pt idx="6">
                  <c:v>17092048.261</c:v>
                </c:pt>
                <c:pt idx="7">
                  <c:v>1492607.696</c:v>
                </c:pt>
                <c:pt idx="8">
                  <c:v>7108195.5489999996</c:v>
                </c:pt>
                <c:pt idx="9">
                  <c:v>19425489.477000002</c:v>
                </c:pt>
                <c:pt idx="10">
                  <c:v>557473.11100000003</c:v>
                </c:pt>
                <c:pt idx="11">
                  <c:v>99895.112999999998</c:v>
                </c:pt>
                <c:pt idx="12">
                  <c:v>2266465.7609999999</c:v>
                </c:pt>
                <c:pt idx="13">
                  <c:v>2019303</c:v>
                </c:pt>
              </c:numCache>
            </c:numRef>
          </c:val>
        </c:ser>
        <c:ser>
          <c:idx val="2"/>
          <c:order val="2"/>
          <c:tx>
            <c:strRef>
              <c:f>'Приложение №28 Табл.№1'!$K$7</c:f>
              <c:strCache>
                <c:ptCount val="1"/>
                <c:pt idx="0">
                  <c:v>2023 год </c:v>
                </c:pt>
              </c:strCache>
            </c:strRef>
          </c:tx>
          <c:spPr>
            <a:ln>
              <a:solidFill>
                <a:schemeClr val="accent1"/>
              </a:solidFill>
            </a:ln>
          </c:spPr>
          <c:dPt>
            <c:idx val="0"/>
            <c:bubble3D val="0"/>
            <c:spPr>
              <a:solidFill>
                <a:srgbClr val="0070C0"/>
              </a:solidFill>
              <a:ln>
                <a:solidFill>
                  <a:schemeClr val="accent1"/>
                </a:solidFill>
              </a:ln>
            </c:spPr>
          </c:dPt>
          <c:dPt>
            <c:idx val="6"/>
            <c:bubble3D val="0"/>
            <c:spPr>
              <a:solidFill>
                <a:srgbClr val="6699FF"/>
              </a:solidFill>
              <a:ln>
                <a:solidFill>
                  <a:schemeClr val="accent1"/>
                </a:solidFill>
              </a:ln>
            </c:spPr>
          </c:dPt>
          <c:dPt>
            <c:idx val="7"/>
            <c:bubble3D val="0"/>
            <c:spPr>
              <a:solidFill>
                <a:srgbClr val="FF66CC"/>
              </a:solidFill>
              <a:ln>
                <a:solidFill>
                  <a:schemeClr val="accent1"/>
                </a:solidFill>
              </a:ln>
            </c:spPr>
          </c:dPt>
          <c:dPt>
            <c:idx val="8"/>
            <c:bubble3D val="0"/>
            <c:spPr>
              <a:solidFill>
                <a:srgbClr val="66FF99"/>
              </a:solidFill>
              <a:ln>
                <a:solidFill>
                  <a:schemeClr val="accent1"/>
                </a:solidFill>
              </a:ln>
            </c:spPr>
          </c:dPt>
          <c:dPt>
            <c:idx val="9"/>
            <c:bubble3D val="0"/>
            <c:spPr>
              <a:solidFill>
                <a:srgbClr val="9966FF"/>
              </a:solidFill>
              <a:ln>
                <a:solidFill>
                  <a:schemeClr val="accent1"/>
                </a:solidFill>
              </a:ln>
            </c:spPr>
          </c:dPt>
          <c:dLbls>
            <c:dLbl>
              <c:idx val="0"/>
              <c:layout>
                <c:manualLayout>
                  <c:x val="1.5743726837661721E-2"/>
                  <c:y val="4.1322690517125813E-3"/>
                </c:manualLayout>
              </c:layout>
              <c:spPr/>
              <c:txPr>
                <a:bodyPr/>
                <a:lstStyle/>
                <a:p>
                  <a:pPr>
                    <a:defRPr sz="800">
                      <a:solidFill>
                        <a:schemeClr val="bg1"/>
                      </a:solidFill>
                      <a:latin typeface="Arial Narrow" panose="020B0606020202030204" pitchFamily="34" charset="0"/>
                    </a:defRPr>
                  </a:pPr>
                  <a:endParaRPr lang="ru-RU"/>
                </a:p>
              </c:txPr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1"/>
              <c:delete val="1"/>
            </c:dLbl>
            <c:dLbl>
              <c:idx val="2"/>
              <c:layout>
                <c:manualLayout>
                  <c:x val="3.0035807681079201E-2"/>
                  <c:y val="0"/>
                </c:manualLayout>
              </c:layout>
              <c:spPr/>
              <c:txPr>
                <a:bodyPr/>
                <a:lstStyle/>
                <a:p>
                  <a:pPr>
                    <a:defRPr sz="800">
                      <a:solidFill>
                        <a:schemeClr val="bg1"/>
                      </a:solidFill>
                      <a:latin typeface="Arial Narrow" panose="020B0606020202030204" pitchFamily="34" charset="0"/>
                    </a:defRPr>
                  </a:pPr>
                  <a:endParaRPr lang="ru-RU"/>
                </a:p>
              </c:txPr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3"/>
              <c:spPr/>
              <c:txPr>
                <a:bodyPr/>
                <a:lstStyle/>
                <a:p>
                  <a:pPr>
                    <a:defRPr sz="800">
                      <a:solidFill>
                        <a:schemeClr val="bg1"/>
                      </a:solidFill>
                      <a:latin typeface="Arial Narrow" panose="020B0606020202030204" pitchFamily="34" charset="0"/>
                    </a:defRPr>
                  </a:pPr>
                  <a:endParaRPr lang="ru-RU"/>
                </a:p>
              </c:txPr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4"/>
              <c:spPr/>
              <c:txPr>
                <a:bodyPr/>
                <a:lstStyle/>
                <a:p>
                  <a:pPr>
                    <a:defRPr sz="800">
                      <a:solidFill>
                        <a:schemeClr val="bg1"/>
                      </a:solidFill>
                      <a:latin typeface="Arial Narrow" panose="020B0606020202030204" pitchFamily="34" charset="0"/>
                    </a:defRPr>
                  </a:pPr>
                  <a:endParaRPr lang="ru-RU"/>
                </a:p>
              </c:txPr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9"/>
              <c:spPr/>
              <c:txPr>
                <a:bodyPr/>
                <a:lstStyle/>
                <a:p>
                  <a:pPr>
                    <a:defRPr sz="800">
                      <a:solidFill>
                        <a:schemeClr val="bg1"/>
                      </a:solidFill>
                      <a:latin typeface="Arial Narrow" panose="020B0606020202030204" pitchFamily="34" charset="0"/>
                    </a:defRPr>
                  </a:pPr>
                  <a:endParaRPr lang="ru-RU"/>
                </a:p>
              </c:txPr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10"/>
              <c:spPr/>
              <c:txPr>
                <a:bodyPr/>
                <a:lstStyle/>
                <a:p>
                  <a:pPr>
                    <a:defRPr sz="800">
                      <a:solidFill>
                        <a:schemeClr val="bg1"/>
                      </a:solidFill>
                      <a:latin typeface="Arial Narrow" panose="020B0606020202030204" pitchFamily="34" charset="0"/>
                    </a:defRPr>
                  </a:pPr>
                  <a:endParaRPr lang="ru-RU"/>
                </a:p>
              </c:txPr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11"/>
              <c:delete val="1"/>
            </c:dLbl>
            <c:dLbl>
              <c:idx val="13"/>
              <c:layout>
                <c:manualLayout>
                  <c:x val="1.1807795128246291E-2"/>
                  <c:y val="4.1322690517125813E-3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txPr>
              <a:bodyPr/>
              <a:lstStyle/>
              <a:p>
                <a:pPr>
                  <a:defRPr sz="800">
                    <a:latin typeface="Arial Narrow" panose="020B0606020202030204" pitchFamily="34" charset="0"/>
                  </a:defRPr>
                </a:pPr>
                <a:endParaRPr lang="ru-RU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</c:dLbls>
          <c:val>
            <c:numRef>
              <c:f>'Приложение №28 Табл.№1'!$K$8:$K$21</c:f>
              <c:numCache>
                <c:formatCode>#,##0.0;[Red]\-#,##0.0</c:formatCode>
                <c:ptCount val="14"/>
                <c:pt idx="0">
                  <c:v>2550263.3420000002</c:v>
                </c:pt>
                <c:pt idx="1">
                  <c:v>20290</c:v>
                </c:pt>
                <c:pt idx="2">
                  <c:v>611780.56299999997</c:v>
                </c:pt>
                <c:pt idx="3">
                  <c:v>14158684.093</c:v>
                </c:pt>
                <c:pt idx="4">
                  <c:v>4585321.9689999996</c:v>
                </c:pt>
                <c:pt idx="5">
                  <c:v>1494723.22</c:v>
                </c:pt>
                <c:pt idx="6">
                  <c:v>18001865.363000002</c:v>
                </c:pt>
                <c:pt idx="7">
                  <c:v>1671073.1529999999</c:v>
                </c:pt>
                <c:pt idx="8">
                  <c:v>5791863.824</c:v>
                </c:pt>
                <c:pt idx="9">
                  <c:v>20462770.787</c:v>
                </c:pt>
                <c:pt idx="10">
                  <c:v>677714.06799999997</c:v>
                </c:pt>
                <c:pt idx="11">
                  <c:v>111243.364</c:v>
                </c:pt>
                <c:pt idx="12">
                  <c:v>2266465.7609999999</c:v>
                </c:pt>
                <c:pt idx="13">
                  <c:v>519337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</c:plotArea>
    <c:plotVisOnly val="1"/>
    <c:dispBlanksAs val="gap"/>
    <c:showDLblsOverMax val="0"/>
  </c:chart>
  <c:externalData r:id="rId1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2337354932344378"/>
          <c:y val="0.16608552574822874"/>
          <c:w val="0.55325312178717356"/>
          <c:h val="0.78735104832802383"/>
        </c:manualLayout>
      </c:layout>
      <c:doughnutChart>
        <c:varyColors val="1"/>
        <c:ser>
          <c:idx val="2"/>
          <c:order val="0"/>
          <c:dPt>
            <c:idx val="0"/>
            <c:bubble3D val="0"/>
            <c:spPr>
              <a:solidFill>
                <a:srgbClr val="6699FF"/>
              </a:solidFill>
              <a:ln>
                <a:solidFill>
                  <a:schemeClr val="accent1"/>
                </a:solidFill>
              </a:ln>
            </c:spPr>
          </c:dPt>
          <c:dPt>
            <c:idx val="1"/>
            <c:bubble3D val="0"/>
            <c:spPr>
              <a:solidFill>
                <a:srgbClr val="FF66CC"/>
              </a:solidFill>
              <a:ln>
                <a:solidFill>
                  <a:schemeClr val="accent1"/>
                </a:solidFill>
              </a:ln>
            </c:spPr>
          </c:dPt>
          <c:dPt>
            <c:idx val="2"/>
            <c:bubble3D val="0"/>
            <c:spPr>
              <a:solidFill>
                <a:srgbClr val="00CC99"/>
              </a:solidFill>
              <a:ln>
                <a:solidFill>
                  <a:schemeClr val="accent1"/>
                </a:solidFill>
              </a:ln>
            </c:spPr>
          </c:dPt>
          <c:dPt>
            <c:idx val="3"/>
            <c:bubble3D val="0"/>
            <c:spPr>
              <a:solidFill>
                <a:srgbClr val="9999FF"/>
              </a:solidFill>
              <a:ln>
                <a:solidFill>
                  <a:schemeClr val="accent1"/>
                </a:solidFill>
              </a:ln>
            </c:spPr>
          </c:dPt>
          <c:dPt>
            <c:idx val="5"/>
            <c:bubble3D val="0"/>
            <c:spPr>
              <a:solidFill>
                <a:srgbClr val="FF7C80"/>
              </a:solidFill>
              <a:ln>
                <a:solidFill>
                  <a:schemeClr val="accent1"/>
                </a:solidFill>
              </a:ln>
            </c:spPr>
          </c:dPt>
          <c:dLbls>
            <c:dLbl>
              <c:idx val="1"/>
              <c:layout>
                <c:manualLayout>
                  <c:x val="8.3985377286121647E-3"/>
                  <c:y val="-3.5856629947344398E-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4"/>
              <c:delete val="1"/>
            </c:dLbl>
            <c:dLbl>
              <c:idx val="5"/>
              <c:layout>
                <c:manualLayout>
                  <c:x val="9.3970233485693357E-3"/>
                  <c:y val="6.6097499536797054E-3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txPr>
              <a:bodyPr/>
              <a:lstStyle/>
              <a:p>
                <a:pPr>
                  <a:defRPr sz="900"/>
                </a:pPr>
                <a:endParaRPr lang="ru-RU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</c:dLbls>
          <c:cat>
            <c:strRef>
              <c:f>Лист1!$C$38:$C$43</c:f>
              <c:strCache>
                <c:ptCount val="6"/>
                <c:pt idx="0">
                  <c:v>Социальная сфера</c:v>
                </c:pt>
                <c:pt idx="1">
                  <c:v>Инфраструктура</c:v>
                </c:pt>
                <c:pt idx="2">
                  <c:v>Эффективное государственное управление и развитие территорий</c:v>
                </c:pt>
                <c:pt idx="3">
                  <c:v>Экономика</c:v>
                </c:pt>
                <c:pt idx="4">
                  <c:v>Условно утвержденные расходы</c:v>
                </c:pt>
                <c:pt idx="5">
                  <c:v>Непрограммные расходы</c:v>
                </c:pt>
              </c:strCache>
            </c:strRef>
          </c:cat>
          <c:val>
            <c:numRef>
              <c:f>Лист1!$G$38:$G$43</c:f>
              <c:numCache>
                <c:formatCode>#,##0</c:formatCode>
                <c:ptCount val="6"/>
                <c:pt idx="0" formatCode="0.00">
                  <c:v>49815813093</c:v>
                </c:pt>
                <c:pt idx="1">
                  <c:v>14360190800</c:v>
                </c:pt>
                <c:pt idx="2">
                  <c:v>7404240895</c:v>
                </c:pt>
                <c:pt idx="3">
                  <c:v>1244414144</c:v>
                </c:pt>
                <c:pt idx="4" formatCode="0.00">
                  <c:v>0</c:v>
                </c:pt>
                <c:pt idx="5">
                  <c:v>3439734800</c:v>
                </c:pt>
              </c:numCache>
            </c:numRef>
          </c:val>
        </c:ser>
        <c:ser>
          <c:idx val="1"/>
          <c:order val="1"/>
          <c:dPt>
            <c:idx val="0"/>
            <c:bubble3D val="0"/>
            <c:spPr>
              <a:solidFill>
                <a:srgbClr val="6699FF"/>
              </a:solidFill>
              <a:ln>
                <a:solidFill>
                  <a:schemeClr val="accent1"/>
                </a:solidFill>
              </a:ln>
            </c:spPr>
          </c:dPt>
          <c:dPt>
            <c:idx val="1"/>
            <c:bubble3D val="0"/>
            <c:spPr>
              <a:solidFill>
                <a:srgbClr val="FF66CC"/>
              </a:solidFill>
              <a:ln>
                <a:solidFill>
                  <a:schemeClr val="accent1"/>
                </a:solidFill>
              </a:ln>
            </c:spPr>
          </c:dPt>
          <c:dPt>
            <c:idx val="2"/>
            <c:bubble3D val="0"/>
            <c:spPr>
              <a:solidFill>
                <a:srgbClr val="00CC99"/>
              </a:solidFill>
              <a:ln>
                <a:solidFill>
                  <a:schemeClr val="accent1"/>
                </a:solidFill>
              </a:ln>
            </c:spPr>
          </c:dPt>
          <c:dPt>
            <c:idx val="3"/>
            <c:bubble3D val="0"/>
            <c:spPr>
              <a:solidFill>
                <a:srgbClr val="9999FF"/>
              </a:solidFill>
              <a:ln>
                <a:solidFill>
                  <a:schemeClr val="accent1"/>
                </a:solidFill>
              </a:ln>
            </c:spPr>
          </c:dPt>
          <c:dPt>
            <c:idx val="4"/>
            <c:bubble3D val="0"/>
            <c:spPr>
              <a:solidFill>
                <a:srgbClr val="33CCCC"/>
              </a:solidFill>
              <a:ln>
                <a:solidFill>
                  <a:schemeClr val="accent1"/>
                </a:solidFill>
              </a:ln>
            </c:spPr>
          </c:dPt>
          <c:dPt>
            <c:idx val="5"/>
            <c:bubble3D val="0"/>
            <c:spPr>
              <a:solidFill>
                <a:srgbClr val="FF7C80"/>
              </a:solidFill>
              <a:ln>
                <a:solidFill>
                  <a:schemeClr val="accent1"/>
                </a:solidFill>
              </a:ln>
            </c:spPr>
          </c:dPt>
          <c:dLbls>
            <c:dLbl>
              <c:idx val="0"/>
              <c:layout>
                <c:manualLayout>
                  <c:x val="1.119805030481622E-2"/>
                  <c:y val="-5.1793223630240734E-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txPr>
              <a:bodyPr/>
              <a:lstStyle/>
              <a:p>
                <a:pPr>
                  <a:defRPr sz="900"/>
                </a:pPr>
                <a:endParaRPr lang="ru-RU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</c:dLbls>
          <c:cat>
            <c:strRef>
              <c:f>Лист1!$C$38:$C$43</c:f>
              <c:strCache>
                <c:ptCount val="6"/>
                <c:pt idx="0">
                  <c:v>Социальная сфера</c:v>
                </c:pt>
                <c:pt idx="1">
                  <c:v>Инфраструктура</c:v>
                </c:pt>
                <c:pt idx="2">
                  <c:v>Эффективное государственное управление и развитие территорий</c:v>
                </c:pt>
                <c:pt idx="3">
                  <c:v>Экономика</c:v>
                </c:pt>
                <c:pt idx="4">
                  <c:v>Условно утвержденные расходы</c:v>
                </c:pt>
                <c:pt idx="5">
                  <c:v>Непрограммные расходы</c:v>
                </c:pt>
              </c:strCache>
            </c:strRef>
          </c:cat>
          <c:val>
            <c:numRef>
              <c:f>Лист1!$J$38:$J$43</c:f>
              <c:numCache>
                <c:formatCode>#,##0</c:formatCode>
                <c:ptCount val="6"/>
                <c:pt idx="0" formatCode="0.00">
                  <c:v>45733345602</c:v>
                </c:pt>
                <c:pt idx="1">
                  <c:v>13996449629</c:v>
                </c:pt>
                <c:pt idx="2">
                  <c:v>4839955932</c:v>
                </c:pt>
                <c:pt idx="3">
                  <c:v>974689421</c:v>
                </c:pt>
                <c:pt idx="4" formatCode="0.00">
                  <c:v>2646155127</c:v>
                </c:pt>
                <c:pt idx="5">
                  <c:v>2818471052</c:v>
                </c:pt>
              </c:numCache>
            </c:numRef>
          </c:val>
        </c:ser>
        <c:ser>
          <c:idx val="0"/>
          <c:order val="2"/>
          <c:dPt>
            <c:idx val="0"/>
            <c:bubble3D val="0"/>
            <c:spPr>
              <a:solidFill>
                <a:srgbClr val="6699FF"/>
              </a:solidFill>
              <a:ln>
                <a:solidFill>
                  <a:schemeClr val="accent1"/>
                </a:solidFill>
              </a:ln>
            </c:spPr>
          </c:dPt>
          <c:dPt>
            <c:idx val="1"/>
            <c:bubble3D val="0"/>
            <c:spPr>
              <a:solidFill>
                <a:srgbClr val="FF66CC"/>
              </a:solidFill>
              <a:ln>
                <a:solidFill>
                  <a:schemeClr val="accent1"/>
                </a:solidFill>
              </a:ln>
            </c:spPr>
          </c:dPt>
          <c:dPt>
            <c:idx val="2"/>
            <c:bubble3D val="0"/>
            <c:spPr>
              <a:solidFill>
                <a:srgbClr val="00CC99"/>
              </a:solidFill>
              <a:ln>
                <a:solidFill>
                  <a:schemeClr val="accent1"/>
                </a:solidFill>
              </a:ln>
            </c:spPr>
          </c:dPt>
          <c:dPt>
            <c:idx val="3"/>
            <c:bubble3D val="0"/>
            <c:spPr>
              <a:solidFill>
                <a:srgbClr val="9999FF"/>
              </a:solidFill>
              <a:ln>
                <a:solidFill>
                  <a:schemeClr val="accent1"/>
                </a:solidFill>
              </a:ln>
            </c:spPr>
          </c:dPt>
          <c:dPt>
            <c:idx val="4"/>
            <c:bubble3D val="0"/>
            <c:spPr>
              <a:solidFill>
                <a:srgbClr val="33CCCC"/>
              </a:solidFill>
              <a:ln>
                <a:solidFill>
                  <a:schemeClr val="accent1"/>
                </a:solidFill>
              </a:ln>
            </c:spPr>
          </c:dPt>
          <c:dPt>
            <c:idx val="5"/>
            <c:bubble3D val="0"/>
            <c:spPr>
              <a:solidFill>
                <a:srgbClr val="FF7C80"/>
              </a:solidFill>
              <a:ln>
                <a:solidFill>
                  <a:schemeClr val="accent1"/>
                </a:solidFill>
              </a:ln>
            </c:spPr>
          </c:dPt>
          <c:dLbls>
            <c:dLbl>
              <c:idx val="0"/>
              <c:layout>
                <c:manualLayout>
                  <c:x val="0"/>
                  <c:y val="-7.9681399882987544E-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txPr>
              <a:bodyPr/>
              <a:lstStyle/>
              <a:p>
                <a:pPr>
                  <a:defRPr sz="900"/>
                </a:pPr>
                <a:endParaRPr lang="ru-RU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</c:dLbls>
          <c:cat>
            <c:strRef>
              <c:f>Лист1!$C$38:$C$43</c:f>
              <c:strCache>
                <c:ptCount val="6"/>
                <c:pt idx="0">
                  <c:v>Социальная сфера</c:v>
                </c:pt>
                <c:pt idx="1">
                  <c:v>Инфраструктура</c:v>
                </c:pt>
                <c:pt idx="2">
                  <c:v>Эффективное государственное управление и развитие территорий</c:v>
                </c:pt>
                <c:pt idx="3">
                  <c:v>Экономика</c:v>
                </c:pt>
                <c:pt idx="4">
                  <c:v>Условно утвержденные расходы</c:v>
                </c:pt>
                <c:pt idx="5">
                  <c:v>Непрограммные расходы</c:v>
                </c:pt>
              </c:strCache>
            </c:strRef>
          </c:cat>
          <c:val>
            <c:numRef>
              <c:f>Лист1!$K$38:$K$43</c:f>
              <c:numCache>
                <c:formatCode>#,##0</c:formatCode>
                <c:ptCount val="6"/>
                <c:pt idx="0" formatCode="0.00">
                  <c:v>46661930914</c:v>
                </c:pt>
                <c:pt idx="1">
                  <c:v>18691698166</c:v>
                </c:pt>
                <c:pt idx="2">
                  <c:v>3297235376</c:v>
                </c:pt>
                <c:pt idx="3">
                  <c:v>1266441499</c:v>
                </c:pt>
                <c:pt idx="4" formatCode="0.00">
                  <c:v>4207404522</c:v>
                </c:pt>
                <c:pt idx="5">
                  <c:v>3006090552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  <c:holeSize val="50"/>
      </c:doughnutChart>
    </c:plotArea>
    <c:plotVisOnly val="1"/>
    <c:dispBlanksAs val="gap"/>
    <c:showDLblsOverMax val="0"/>
  </c:chart>
  <c:externalData r:id="rId1">
    <c:autoUpdate val="0"/>
  </c:externalData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6"/>
    </mc:Choice>
    <mc:Fallback>
      <c:style val="6"/>
    </mc:Fallback>
  </mc:AlternateContent>
  <c:chart>
    <c:autoTitleDeleted val="0"/>
    <c:plotArea>
      <c:layout>
        <c:manualLayout>
          <c:layoutTarget val="inner"/>
          <c:xMode val="edge"/>
          <c:yMode val="edge"/>
          <c:x val="0.28936383034322116"/>
          <c:y val="0.14417859258128887"/>
          <c:w val="0.43445917532088835"/>
          <c:h val="0.73391894412316538"/>
        </c:manualLayout>
      </c:layout>
      <c:doughnutChart>
        <c:varyColors val="1"/>
        <c:ser>
          <c:idx val="0"/>
          <c:order val="0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>
                        <a:solidFill>
                          <a:schemeClr val="bg1"/>
                        </a:solidFill>
                      </a:rPr>
                      <a:t>4</a:t>
                    </a:r>
                    <a:r>
                      <a:rPr lang="ru-RU">
                        <a:solidFill>
                          <a:schemeClr val="bg1"/>
                        </a:solidFill>
                      </a:rPr>
                      <a:t>8</a:t>
                    </a:r>
                    <a:r>
                      <a:rPr lang="en-US">
                        <a:solidFill>
                          <a:schemeClr val="bg1"/>
                        </a:solidFill>
                      </a:rPr>
                      <a:t>%</a:t>
                    </a:r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1"/>
              <c:delete val="1"/>
            </c:dLbl>
            <c:txPr>
              <a:bodyPr/>
              <a:lstStyle/>
              <a:p>
                <a:pPr>
                  <a:defRPr>
                    <a:solidFill>
                      <a:schemeClr val="bg1"/>
                    </a:solidFill>
                  </a:defRPr>
                </a:pPr>
                <a:endParaRPr lang="ru-RU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</c:dLbls>
          <c:val>
            <c:numRef>
              <c:f>Лист1!$N$16:$O$16</c:f>
              <c:numCache>
                <c:formatCode>#,##0</c:formatCode>
                <c:ptCount val="2"/>
                <c:pt idx="0">
                  <c:v>1931862811</c:v>
                </c:pt>
                <c:pt idx="1">
                  <c:v>2147175414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</c:plotArea>
    <c:plotVisOnly val="1"/>
    <c:dispBlanksAs val="gap"/>
    <c:showDLblsOverMax val="0"/>
  </c:chart>
  <c:externalData r:id="rId1">
    <c:autoUpdate val="0"/>
  </c:externalData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6"/>
    </mc:Choice>
    <mc:Fallback>
      <c:style val="6"/>
    </mc:Fallback>
  </mc:AlternateContent>
  <c:chart>
    <c:autoTitleDeleted val="0"/>
    <c:plotArea>
      <c:layout/>
      <c:doughnutChart>
        <c:varyColors val="1"/>
        <c:ser>
          <c:idx val="0"/>
          <c:order val="0"/>
          <c:dLbls>
            <c:dLbl>
              <c:idx val="1"/>
              <c:delete val="1"/>
            </c:dLbl>
            <c:txPr>
              <a:bodyPr/>
              <a:lstStyle/>
              <a:p>
                <a:pPr>
                  <a:defRPr>
                    <a:solidFill>
                      <a:schemeClr val="bg1"/>
                    </a:solidFill>
                  </a:defRPr>
                </a:pPr>
                <a:endParaRPr lang="ru-RU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</c:dLbls>
          <c:val>
            <c:numRef>
              <c:f>Лист1!$N$17:$O$17</c:f>
              <c:numCache>
                <c:formatCode>#,##0</c:formatCode>
                <c:ptCount val="2"/>
                <c:pt idx="0">
                  <c:v>418225188</c:v>
                </c:pt>
                <c:pt idx="1">
                  <c:v>3660813037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</c:plotArea>
    <c:plotVisOnly val="1"/>
    <c:dispBlanksAs val="gap"/>
    <c:showDLblsOverMax val="0"/>
  </c:chart>
  <c:externalData r:id="rId1">
    <c:autoUpdate val="0"/>
  </c:externalData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6"/>
    </mc:Choice>
    <mc:Fallback>
      <c:style val="6"/>
    </mc:Fallback>
  </mc:AlternateContent>
  <c:chart>
    <c:autoTitleDeleted val="0"/>
    <c:plotArea>
      <c:layout/>
      <c:doughnutChart>
        <c:varyColors val="1"/>
        <c:ser>
          <c:idx val="0"/>
          <c:order val="0"/>
          <c:explosion val="2"/>
          <c:dPt>
            <c:idx val="0"/>
            <c:bubble3D val="0"/>
            <c:explosion val="0"/>
          </c:dPt>
          <c:dLbls>
            <c:dLbl>
              <c:idx val="0"/>
              <c:layout>
                <c:manualLayout>
                  <c:x val="1.9621196577816191E-2"/>
                  <c:y val="-2.8611755376250214E-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1"/>
              <c:delete val="1"/>
            </c:dLbl>
            <c:txPr>
              <a:bodyPr/>
              <a:lstStyle/>
              <a:p>
                <a:pPr>
                  <a:defRPr>
                    <a:solidFill>
                      <a:schemeClr val="bg1"/>
                    </a:solidFill>
                  </a:defRPr>
                </a:pPr>
                <a:endParaRPr lang="ru-RU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</c:dLbls>
          <c:val>
            <c:numRef>
              <c:f>Лист1!$N$18:$O$18</c:f>
              <c:numCache>
                <c:formatCode>#,##0</c:formatCode>
                <c:ptCount val="2"/>
                <c:pt idx="0">
                  <c:v>174466380</c:v>
                </c:pt>
                <c:pt idx="1">
                  <c:v>3904571845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</c:plotArea>
    <c:plotVisOnly val="1"/>
    <c:dispBlanksAs val="gap"/>
    <c:showDLblsOverMax val="0"/>
  </c:chart>
  <c:externalData r:id="rId1">
    <c:autoUpdate val="0"/>
  </c:externalData>
</c:chartSpace>
</file>

<file path=ppt/charts/chart1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6"/>
    </mc:Choice>
    <mc:Fallback>
      <c:style val="6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7581307435263469"/>
          <c:y val="0.14389255737543821"/>
          <c:w val="0.53767935906178577"/>
          <c:h val="0.69186671252571563"/>
        </c:manualLayout>
      </c:layout>
      <c:doughnutChart>
        <c:varyColors val="1"/>
        <c:ser>
          <c:idx val="0"/>
          <c:order val="0"/>
          <c:dLbls>
            <c:dLbl>
              <c:idx val="1"/>
              <c:delete val="1"/>
            </c:dLbl>
            <c:txPr>
              <a:bodyPr/>
              <a:lstStyle/>
              <a:p>
                <a:pPr>
                  <a:defRPr>
                    <a:solidFill>
                      <a:schemeClr val="bg1"/>
                    </a:solidFill>
                  </a:defRPr>
                </a:pPr>
                <a:endParaRPr lang="ru-RU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</c:dLbls>
          <c:val>
            <c:numRef>
              <c:f>Лист1!$N$19:$O$19</c:f>
              <c:numCache>
                <c:formatCode>#,##0</c:formatCode>
                <c:ptCount val="2"/>
                <c:pt idx="0">
                  <c:v>1554483846</c:v>
                </c:pt>
                <c:pt idx="1">
                  <c:v>2524554379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</c:plotArea>
    <c:plotVisOnly val="1"/>
    <c:dispBlanksAs val="gap"/>
    <c:showDLblsOverMax val="0"/>
  </c:chart>
  <c:externalData r:id="rId1">
    <c:autoUpdate val="0"/>
  </c:externalData>
</c:chartSpace>
</file>

<file path=ppt/charts/chart1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bar"/>
        <c:grouping val="stacked"/>
        <c:varyColors val="0"/>
        <c:ser>
          <c:idx val="0"/>
          <c:order val="0"/>
          <c:tx>
            <c:strRef>
              <c:f>Лист1!$A$8</c:f>
              <c:strCache>
                <c:ptCount val="1"/>
                <c:pt idx="0">
                  <c:v>Кредиты кредитных организаций</c:v>
                </c:pt>
              </c:strCache>
            </c:strRef>
          </c:tx>
          <c:spPr>
            <a:solidFill>
              <a:schemeClr val="accent4">
                <a:lumMod val="40000"/>
                <a:lumOff val="60000"/>
              </a:schemeClr>
            </a:solidFill>
          </c:spPr>
          <c:invertIfNegative val="0"/>
          <c:dLbls>
            <c:dLbl>
              <c:idx val="4"/>
              <c:layout/>
              <c:tx>
                <c:rich>
                  <a:bodyPr/>
                  <a:lstStyle/>
                  <a:p>
                    <a:r>
                      <a:rPr lang="en-US"/>
                      <a:t>17,</a:t>
                    </a:r>
                    <a:r>
                      <a:rPr lang="ru-RU"/>
                      <a:t>6</a:t>
                    </a:r>
                    <a:r>
                      <a:rPr lang="en-US"/>
                      <a:t>%</a:t>
                    </a:r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/>
              <c:tx>
                <c:rich>
                  <a:bodyPr/>
                  <a:lstStyle/>
                  <a:p>
                    <a:r>
                      <a:rPr lang="en-US"/>
                      <a:t>29,</a:t>
                    </a:r>
                    <a:r>
                      <a:rPr lang="ru-RU"/>
                      <a:t>9</a:t>
                    </a:r>
                    <a:r>
                      <a:rPr lang="en-US"/>
                      <a:t>%</a:t>
                    </a:r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Лист1!$B$7:$G$7</c:f>
              <c:strCache>
                <c:ptCount val="6"/>
                <c:pt idx="0">
                  <c:v>на 01.01.2019
(факт)</c:v>
                </c:pt>
                <c:pt idx="1">
                  <c:v>на 01.01.2020
(факт)</c:v>
                </c:pt>
                <c:pt idx="2">
                  <c:v>на 01.01.2021
(оценка)</c:v>
                </c:pt>
                <c:pt idx="3">
                  <c:v>на 01.01.2022
(проект)</c:v>
                </c:pt>
                <c:pt idx="4">
                  <c:v>на 01.01.2023
(проект)</c:v>
                </c:pt>
                <c:pt idx="5">
                  <c:v>на 01.01.2024
(проект)</c:v>
                </c:pt>
              </c:strCache>
            </c:strRef>
          </c:cat>
          <c:val>
            <c:numRef>
              <c:f>Лист1!$I$8:$N$8</c:f>
              <c:numCache>
                <c:formatCode>0.0%</c:formatCode>
                <c:ptCount val="6"/>
                <c:pt idx="0">
                  <c:v>9.8337547748426318E-2</c:v>
                </c:pt>
                <c:pt idx="1">
                  <c:v>0.10646369573568959</c:v>
                </c:pt>
                <c:pt idx="2">
                  <c:v>7.577173512221981E-2</c:v>
                </c:pt>
                <c:pt idx="3">
                  <c:v>9.9052578797821894E-2</c:v>
                </c:pt>
                <c:pt idx="4">
                  <c:v>0.17659464975324821</c:v>
                </c:pt>
                <c:pt idx="5">
                  <c:v>0.29835630778433631</c:v>
                </c:pt>
              </c:numCache>
            </c:numRef>
          </c:val>
        </c:ser>
        <c:ser>
          <c:idx val="1"/>
          <c:order val="1"/>
          <c:tx>
            <c:strRef>
              <c:f>Лист1!$A$9</c:f>
              <c:strCache>
                <c:ptCount val="1"/>
                <c:pt idx="0">
                  <c:v>Государственные ценные бумаги</c:v>
                </c:pt>
              </c:strCache>
            </c:strRef>
          </c:tx>
          <c:spPr>
            <a:solidFill>
              <a:schemeClr val="accent2">
                <a:lumMod val="60000"/>
                <a:lumOff val="40000"/>
              </a:schemeClr>
            </a:solidFill>
          </c:spPr>
          <c:invertIfNegative val="0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/>
                      <a:t>50,</a:t>
                    </a:r>
                    <a:r>
                      <a:rPr lang="ru-RU"/>
                      <a:t>9</a:t>
                    </a:r>
                    <a:r>
                      <a:rPr lang="en-US"/>
                      <a:t>%</a:t>
                    </a:r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noFill/>
            </c:sp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Лист1!$B$7:$G$7</c:f>
              <c:strCache>
                <c:ptCount val="6"/>
                <c:pt idx="0">
                  <c:v>на 01.01.2019
(факт)</c:v>
                </c:pt>
                <c:pt idx="1">
                  <c:v>на 01.01.2020
(факт)</c:v>
                </c:pt>
                <c:pt idx="2">
                  <c:v>на 01.01.2021
(оценка)</c:v>
                </c:pt>
                <c:pt idx="3">
                  <c:v>на 01.01.2022
(проект)</c:v>
                </c:pt>
                <c:pt idx="4">
                  <c:v>на 01.01.2023
(проект)</c:v>
                </c:pt>
                <c:pt idx="5">
                  <c:v>на 01.01.2024
(проект)</c:v>
                </c:pt>
              </c:strCache>
            </c:strRef>
          </c:cat>
          <c:val>
            <c:numRef>
              <c:f>Лист1!$I$9:$N$9</c:f>
              <c:numCache>
                <c:formatCode>0.0%</c:formatCode>
                <c:ptCount val="6"/>
                <c:pt idx="0">
                  <c:v>0.50841986334534894</c:v>
                </c:pt>
                <c:pt idx="1">
                  <c:v>0.52290092628164087</c:v>
                </c:pt>
                <c:pt idx="2">
                  <c:v>0.57333946242479661</c:v>
                </c:pt>
                <c:pt idx="3">
                  <c:v>0.61138137002208004</c:v>
                </c:pt>
                <c:pt idx="4">
                  <c:v>0.54980339030762593</c:v>
                </c:pt>
                <c:pt idx="5">
                  <c:v>0.44534074614917701</c:v>
                </c:pt>
              </c:numCache>
            </c:numRef>
          </c:val>
        </c:ser>
        <c:ser>
          <c:idx val="2"/>
          <c:order val="2"/>
          <c:tx>
            <c:strRef>
              <c:f>Лист1!$A$10</c:f>
              <c:strCache>
                <c:ptCount val="1"/>
                <c:pt idx="0">
                  <c:v>Бюджетные кредиты</c:v>
                </c:pt>
              </c:strCache>
            </c:strRef>
          </c:tx>
          <c:spPr>
            <a:solidFill>
              <a:schemeClr val="tx2">
                <a:lumMod val="40000"/>
                <a:lumOff val="60000"/>
              </a:schemeClr>
            </a:solidFill>
          </c:spPr>
          <c:invertIfNegative val="0"/>
          <c:cat>
            <c:strRef>
              <c:f>Лист1!$B$7:$G$7</c:f>
              <c:strCache>
                <c:ptCount val="6"/>
                <c:pt idx="0">
                  <c:v>на 01.01.2019
(факт)</c:v>
                </c:pt>
                <c:pt idx="1">
                  <c:v>на 01.01.2020
(факт)</c:v>
                </c:pt>
                <c:pt idx="2">
                  <c:v>на 01.01.2021
(оценка)</c:v>
                </c:pt>
                <c:pt idx="3">
                  <c:v>на 01.01.2022
(проект)</c:v>
                </c:pt>
                <c:pt idx="4">
                  <c:v>на 01.01.2023
(проект)</c:v>
                </c:pt>
                <c:pt idx="5">
                  <c:v>на 01.01.2024
(проект)</c:v>
                </c:pt>
              </c:strCache>
            </c:strRef>
          </c:cat>
          <c:val>
            <c:numRef>
              <c:f>Лист1!$I$10:$N$10</c:f>
              <c:numCache>
                <c:formatCode>0.0%</c:formatCode>
                <c:ptCount val="6"/>
                <c:pt idx="0">
                  <c:v>0.39324258890622477</c:v>
                </c:pt>
                <c:pt idx="1">
                  <c:v>0.3706353779826696</c:v>
                </c:pt>
                <c:pt idx="2">
                  <c:v>0.35088880245298365</c:v>
                </c:pt>
                <c:pt idx="3">
                  <c:v>0.28956605118009798</c:v>
                </c:pt>
                <c:pt idx="4">
                  <c:v>0.27360195993912573</c:v>
                </c:pt>
                <c:pt idx="5">
                  <c:v>0.25630294606648657</c:v>
                </c:pt>
              </c:numCache>
            </c:numRef>
          </c:val>
        </c:ser>
        <c:ser>
          <c:idx val="3"/>
          <c:order val="3"/>
          <c:tx>
            <c:strRef>
              <c:f>Лист1!$A$11</c:f>
              <c:strCache>
                <c:ptCount val="1"/>
                <c:pt idx="0">
                  <c:v>Обязательства по госгарантиям </c:v>
                </c:pt>
              </c:strCache>
            </c:strRef>
          </c:tx>
          <c:spPr>
            <a:solidFill>
              <a:schemeClr val="tx2"/>
            </a:solidFill>
          </c:spPr>
          <c:invertIfNegative val="0"/>
          <c:dLbls>
            <c:dLbl>
              <c:idx val="0"/>
              <c:delete val="1"/>
            </c:dLbl>
            <c:dLbl>
              <c:idx val="1"/>
              <c:delete val="1"/>
            </c:dLbl>
            <c:dLbl>
              <c:idx val="2"/>
              <c:delete val="1"/>
            </c:dLbl>
            <c:dLbl>
              <c:idx val="5"/>
              <c:layout>
                <c:manualLayout>
                  <c:x val="0"/>
                  <c:y val="-4.6299941673957528E-3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Лист1!$B$7:$G$7</c:f>
              <c:strCache>
                <c:ptCount val="6"/>
                <c:pt idx="0">
                  <c:v>на 01.01.2019
(факт)</c:v>
                </c:pt>
                <c:pt idx="1">
                  <c:v>на 01.01.2020
(факт)</c:v>
                </c:pt>
                <c:pt idx="2">
                  <c:v>на 01.01.2021
(оценка)</c:v>
                </c:pt>
                <c:pt idx="3">
                  <c:v>на 01.01.2022
(проект)</c:v>
                </c:pt>
                <c:pt idx="4">
                  <c:v>на 01.01.2023
(проект)</c:v>
                </c:pt>
                <c:pt idx="5">
                  <c:v>на 01.01.2024
(проект)</c:v>
                </c:pt>
              </c:strCache>
            </c:strRef>
          </c:cat>
          <c:val>
            <c:numRef>
              <c:f>Лист1!$I$11:$N$11</c:f>
            </c:numRef>
          </c:val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gapWidth val="150"/>
        <c:overlap val="100"/>
        <c:axId val="46486656"/>
        <c:axId val="46519040"/>
      </c:barChart>
      <c:catAx>
        <c:axId val="46486656"/>
        <c:scaling>
          <c:orientation val="minMax"/>
        </c:scaling>
        <c:delete val="0"/>
        <c:axPos val="l"/>
        <c:majorTickMark val="out"/>
        <c:minorTickMark val="none"/>
        <c:tickLblPos val="nextTo"/>
        <c:crossAx val="46519040"/>
        <c:crosses val="autoZero"/>
        <c:auto val="1"/>
        <c:lblAlgn val="ctr"/>
        <c:lblOffset val="100"/>
        <c:noMultiLvlLbl val="0"/>
      </c:catAx>
      <c:valAx>
        <c:axId val="46519040"/>
        <c:scaling>
          <c:orientation val="minMax"/>
          <c:max val="1"/>
        </c:scaling>
        <c:delete val="1"/>
        <c:axPos val="b"/>
        <c:numFmt formatCode="0.0%" sourceLinked="1"/>
        <c:majorTickMark val="out"/>
        <c:minorTickMark val="none"/>
        <c:tickLblPos val="nextTo"/>
        <c:crossAx val="46486656"/>
        <c:crosses val="autoZero"/>
        <c:crossBetween val="between"/>
      </c:valAx>
    </c:plotArea>
    <c:legend>
      <c:legendPos val="b"/>
      <c:layout/>
      <c:overlay val="0"/>
    </c:legend>
    <c:plotVisOnly val="1"/>
    <c:dispBlanksAs val="gap"/>
    <c:showDLblsOverMax val="0"/>
  </c:chart>
  <c:txPr>
    <a:bodyPr/>
    <a:lstStyle/>
    <a:p>
      <a:pPr>
        <a:defRPr b="1"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lineChart>
        <c:grouping val="stacked"/>
        <c:varyColors val="0"/>
        <c:ser>
          <c:idx val="0"/>
          <c:order val="0"/>
          <c:spPr>
            <a:ln>
              <a:solidFill>
                <a:srgbClr val="FF00FF"/>
              </a:solidFill>
            </a:ln>
          </c:spPr>
          <c:marker>
            <c:spPr>
              <a:solidFill>
                <a:srgbClr val="C00000"/>
              </a:solidFill>
              <a:ln>
                <a:solidFill>
                  <a:srgbClr val="C00000"/>
                </a:solidFill>
              </a:ln>
            </c:spPr>
          </c:marker>
          <c:dLbls>
            <c:dLbl>
              <c:idx val="0"/>
              <c:layout>
                <c:manualLayout>
                  <c:x val="-4.4444444444444446E-2"/>
                  <c:y val="-6.944444444444444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2.7777777777777776E-2"/>
                  <c:y val="-6.481481481481481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-2.7777777777777828E-2"/>
                  <c:y val="6.481481481481481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-0.05"/>
                  <c:y val="-5.092592592592588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-3.3333333333333333E-2"/>
                  <c:y val="-5.555555555555555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>
                <c:manualLayout>
                  <c:x val="-1.6666666666666666E-2"/>
                  <c:y val="-6.481481481481481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900" b="1">
                    <a:latin typeface="Arial Narrow" panose="020B0606020202030204" pitchFamily="34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val>
            <c:numRef>
              <c:f>Лист1!$D$7:$I$7</c:f>
              <c:numCache>
                <c:formatCode>0.0</c:formatCode>
                <c:ptCount val="6"/>
                <c:pt idx="0">
                  <c:v>103.3</c:v>
                </c:pt>
                <c:pt idx="1">
                  <c:v>102.7</c:v>
                </c:pt>
                <c:pt idx="2">
                  <c:v>98.8</c:v>
                </c:pt>
                <c:pt idx="3">
                  <c:v>101.7</c:v>
                </c:pt>
                <c:pt idx="4">
                  <c:v>102</c:v>
                </c:pt>
                <c:pt idx="5">
                  <c:v>102.7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45390080"/>
        <c:axId val="45428736"/>
      </c:lineChart>
      <c:catAx>
        <c:axId val="45390080"/>
        <c:scaling>
          <c:orientation val="minMax"/>
        </c:scaling>
        <c:delete val="1"/>
        <c:axPos val="b"/>
        <c:majorTickMark val="out"/>
        <c:minorTickMark val="none"/>
        <c:tickLblPos val="nextTo"/>
        <c:crossAx val="45428736"/>
        <c:crosses val="autoZero"/>
        <c:auto val="1"/>
        <c:lblAlgn val="ctr"/>
        <c:lblOffset val="100"/>
        <c:noMultiLvlLbl val="0"/>
      </c:catAx>
      <c:valAx>
        <c:axId val="45428736"/>
        <c:scaling>
          <c:orientation val="minMax"/>
          <c:max val="110"/>
          <c:min val="90"/>
        </c:scaling>
        <c:delete val="1"/>
        <c:axPos val="l"/>
        <c:numFmt formatCode="General" sourceLinked="0"/>
        <c:majorTickMark val="out"/>
        <c:minorTickMark val="none"/>
        <c:tickLblPos val="nextTo"/>
        <c:crossAx val="45390080"/>
        <c:crosses val="autoZero"/>
        <c:crossBetween val="between"/>
        <c:majorUnit val="20"/>
        <c:minorUnit val="10"/>
      </c:valAx>
      <c:spPr>
        <a:noFill/>
        <a:ln w="25400">
          <a:noFill/>
        </a:ln>
      </c:spPr>
    </c:plotArea>
    <c:plotVisOnly val="1"/>
    <c:dispBlanksAs val="zero"/>
    <c:showDLblsOverMax val="0"/>
  </c:chart>
  <c:spPr>
    <a:ln>
      <a:noFill/>
    </a:ln>
  </c:spPr>
  <c:externalData r:id="rId1">
    <c:autoUpdate val="0"/>
  </c:externalData>
</c:chartSpace>
</file>

<file path=ppt/charts/chart2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lineChart>
        <c:grouping val="standard"/>
        <c:varyColors val="0"/>
        <c:ser>
          <c:idx val="0"/>
          <c:order val="0"/>
          <c:spPr>
            <a:ln>
              <a:solidFill>
                <a:srgbClr val="008080"/>
              </a:solidFill>
            </a:ln>
          </c:spPr>
          <c:marker>
            <c:spPr>
              <a:solidFill>
                <a:srgbClr val="008080"/>
              </a:solidFill>
            </c:spPr>
          </c:marker>
          <c:cat>
            <c:strRef>
              <c:f>Лист1!$B$37:$G$37</c:f>
              <c:strCache>
                <c:ptCount val="6"/>
                <c:pt idx="0">
                  <c:v>2018 год
(факт)</c:v>
                </c:pt>
                <c:pt idx="1">
                  <c:v>2019 год
(факт)</c:v>
                </c:pt>
                <c:pt idx="2">
                  <c:v>2020 год
(оценка)</c:v>
                </c:pt>
                <c:pt idx="3">
                  <c:v>2021 год
(проект)</c:v>
                </c:pt>
                <c:pt idx="4">
                  <c:v>2022 год
(проект)</c:v>
                </c:pt>
                <c:pt idx="5">
                  <c:v>2023 год
(проект)</c:v>
                </c:pt>
              </c:strCache>
            </c:strRef>
          </c:cat>
          <c:val>
            <c:numRef>
              <c:f>Лист1!$B$38:$G$38</c:f>
              <c:numCache>
                <c:formatCode>#,##0.0</c:formatCode>
                <c:ptCount val="6"/>
                <c:pt idx="0">
                  <c:v>2037.4</c:v>
                </c:pt>
                <c:pt idx="1">
                  <c:v>2178.9</c:v>
                </c:pt>
                <c:pt idx="2">
                  <c:v>2105.1</c:v>
                </c:pt>
                <c:pt idx="3">
                  <c:v>2207</c:v>
                </c:pt>
                <c:pt idx="4">
                  <c:v>2266.5</c:v>
                </c:pt>
                <c:pt idx="5">
                  <c:v>2266.5</c:v>
                </c:pt>
              </c:numCache>
            </c:numRef>
          </c:val>
          <c:smooth val="0"/>
        </c:ser>
        <c:dLbls>
          <c:dLblPos val="t"/>
          <c:showLegendKey val="0"/>
          <c:showVal val="1"/>
          <c:showCatName val="0"/>
          <c:showSerName val="0"/>
          <c:showPercent val="0"/>
          <c:showBubbleSize val="0"/>
        </c:dLbls>
        <c:marker val="1"/>
        <c:smooth val="0"/>
        <c:axId val="148901248"/>
        <c:axId val="148907520"/>
      </c:lineChart>
      <c:catAx>
        <c:axId val="14890124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148907520"/>
        <c:crosses val="autoZero"/>
        <c:auto val="1"/>
        <c:lblAlgn val="ctr"/>
        <c:lblOffset val="100"/>
        <c:noMultiLvlLbl val="0"/>
      </c:catAx>
      <c:valAx>
        <c:axId val="148907520"/>
        <c:scaling>
          <c:orientation val="minMax"/>
          <c:max val="2790"/>
          <c:min val="1460"/>
        </c:scaling>
        <c:delete val="1"/>
        <c:axPos val="l"/>
        <c:numFmt formatCode="#,##0.0" sourceLinked="1"/>
        <c:majorTickMark val="out"/>
        <c:minorTickMark val="none"/>
        <c:tickLblPos val="nextTo"/>
        <c:crossAx val="148901248"/>
        <c:crosses val="autoZero"/>
        <c:crossBetween val="between"/>
      </c:valAx>
      <c:spPr>
        <a:ln>
          <a:prstDash val="sysDash"/>
        </a:ln>
      </c:spPr>
    </c:plotArea>
    <c:plotVisOnly val="1"/>
    <c:dispBlanksAs val="gap"/>
    <c:showDLblsOverMax val="0"/>
  </c:chart>
  <c:txPr>
    <a:bodyPr/>
    <a:lstStyle/>
    <a:p>
      <a:pPr>
        <a:defRPr>
          <a:latin typeface="Arial Narrow" panose="020B0606020202030204" pitchFamily="34" charset="0"/>
          <a:cs typeface="Times New Roman" panose="02020603050405020304" pitchFamily="18" charset="0"/>
        </a:defRPr>
      </a:pPr>
      <a:endParaRPr lang="ru-RU"/>
    </a:p>
  </c:txPr>
  <c:externalData r:id="rId1">
    <c:autoUpdate val="0"/>
  </c:externalData>
</c:chartSpace>
</file>

<file path=ppt/charts/chart2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areaChart>
        <c:grouping val="standard"/>
        <c:varyColors val="0"/>
        <c:ser>
          <c:idx val="0"/>
          <c:order val="0"/>
          <c:spPr>
            <a:solidFill>
              <a:schemeClr val="accent1">
                <a:lumMod val="40000"/>
                <a:lumOff val="60000"/>
              </a:schemeClr>
            </a:solidFill>
          </c:spPr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ограничения!$B$29:$G$29</c:f>
              <c:strCache>
                <c:ptCount val="6"/>
                <c:pt idx="0">
                  <c:v>2018 (факт)</c:v>
                </c:pt>
                <c:pt idx="1">
                  <c:v>2019 (факт)</c:v>
                </c:pt>
                <c:pt idx="2">
                  <c:v>2020 (оценка)</c:v>
                </c:pt>
                <c:pt idx="3">
                  <c:v>2021</c:v>
                </c:pt>
                <c:pt idx="4">
                  <c:v>2022</c:v>
                </c:pt>
                <c:pt idx="5">
                  <c:v>2023</c:v>
                </c:pt>
              </c:strCache>
            </c:strRef>
          </c:cat>
          <c:val>
            <c:numRef>
              <c:f>ограничения!$B$30:$G$30</c:f>
              <c:numCache>
                <c:formatCode>0.0%</c:formatCode>
                <c:ptCount val="6"/>
                <c:pt idx="0">
                  <c:v>3.1E-2</c:v>
                </c:pt>
                <c:pt idx="1">
                  <c:v>3.3000000000000002E-2</c:v>
                </c:pt>
                <c:pt idx="2">
                  <c:v>2.5999999999999999E-2</c:v>
                </c:pt>
                <c:pt idx="3">
                  <c:v>3.1E-2</c:v>
                </c:pt>
                <c:pt idx="4">
                  <c:v>3.4000000000000002E-2</c:v>
                </c:pt>
                <c:pt idx="5">
                  <c:v>3.1E-2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49242240"/>
        <c:axId val="149244160"/>
      </c:areaChart>
      <c:catAx>
        <c:axId val="149242240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900">
                <a:latin typeface="Arial Narrow" panose="020B0606020202030204" pitchFamily="34" charset="0"/>
              </a:defRPr>
            </a:pPr>
            <a:endParaRPr lang="ru-RU"/>
          </a:p>
        </c:txPr>
        <c:crossAx val="149244160"/>
        <c:crosses val="autoZero"/>
        <c:auto val="1"/>
        <c:lblAlgn val="ctr"/>
        <c:lblOffset val="100"/>
        <c:noMultiLvlLbl val="0"/>
      </c:catAx>
      <c:valAx>
        <c:axId val="149244160"/>
        <c:scaling>
          <c:orientation val="minMax"/>
          <c:max val="0.15000000000000002"/>
        </c:scaling>
        <c:delete val="0"/>
        <c:axPos val="l"/>
        <c:numFmt formatCode="0.0%" sourceLinked="1"/>
        <c:majorTickMark val="out"/>
        <c:minorTickMark val="none"/>
        <c:tickLblPos val="nextTo"/>
        <c:crossAx val="149242240"/>
        <c:crosses val="autoZero"/>
        <c:crossBetween val="midCat"/>
        <c:majorUnit val="5.000000000000001E-2"/>
        <c:minorUnit val="2.5000000000000005E-2"/>
      </c:valAx>
      <c:spPr>
        <a:pattFill prst="ltUpDiag">
          <a:fgClr>
            <a:schemeClr val="accent1">
              <a:lumMod val="20000"/>
              <a:lumOff val="80000"/>
            </a:schemeClr>
          </a:fgClr>
          <a:bgClr>
            <a:schemeClr val="bg1"/>
          </a:bgClr>
        </a:pattFill>
      </c:spPr>
    </c:plotArea>
    <c:plotVisOnly val="1"/>
    <c:dispBlanksAs val="zero"/>
    <c:showDLblsOverMax val="0"/>
  </c:chart>
  <c:externalData r:id="rId1">
    <c:autoUpdate val="0"/>
  </c:externalData>
</c:chartSpace>
</file>

<file path=ppt/charts/chart2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areaChart>
        <c:grouping val="stacked"/>
        <c:varyColors val="0"/>
        <c:ser>
          <c:idx val="0"/>
          <c:order val="0"/>
          <c:spPr>
            <a:solidFill>
              <a:schemeClr val="accent2">
                <a:lumMod val="20000"/>
                <a:lumOff val="80000"/>
              </a:schemeClr>
            </a:solidFill>
          </c:spPr>
          <c:dLbls>
            <c:dLbl>
              <c:idx val="0"/>
              <c:layout>
                <c:manualLayout>
                  <c:x val="2.7777777777777776E-2"/>
                  <c:y val="-0.27314814814814814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1.3888888888888888E-2"/>
                  <c:y val="-0.24537037037037038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-1.3888888888888838E-2"/>
                  <c:y val="-0.22222222222222221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70,6</a:t>
                    </a:r>
                    <a:r>
                      <a:rPr lang="en-US" dirty="0" smtClean="0"/>
                      <a:t>%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-1.6666666666666666E-2"/>
                  <c:y val="-0.1898148148148148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-1.6666666666666666E-2"/>
                  <c:y val="-0.1851851851851851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>
                <c:manualLayout>
                  <c:x val="-1.9444444444444445E-2"/>
                  <c:y val="-0.16666666666666666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ограничения!$B$40:$G$40</c:f>
              <c:strCache>
                <c:ptCount val="6"/>
                <c:pt idx="0">
                  <c:v>2018 (факт)</c:v>
                </c:pt>
                <c:pt idx="1">
                  <c:v>2019 (факт)</c:v>
                </c:pt>
                <c:pt idx="2">
                  <c:v>2020 (оценка)</c:v>
                </c:pt>
                <c:pt idx="3">
                  <c:v>2021</c:v>
                </c:pt>
                <c:pt idx="4">
                  <c:v>2022</c:v>
                </c:pt>
                <c:pt idx="5">
                  <c:v>2023</c:v>
                </c:pt>
              </c:strCache>
            </c:strRef>
          </c:cat>
          <c:val>
            <c:numRef>
              <c:f>ограничения!$B$41:$G$41</c:f>
              <c:numCache>
                <c:formatCode>0.0%</c:formatCode>
                <c:ptCount val="6"/>
                <c:pt idx="0">
                  <c:v>0.66400000000000003</c:v>
                </c:pt>
                <c:pt idx="1">
                  <c:v>0.65900000000000003</c:v>
                </c:pt>
                <c:pt idx="2">
                  <c:v>0.64300000000000002</c:v>
                </c:pt>
                <c:pt idx="3">
                  <c:v>0.77400000000000002</c:v>
                </c:pt>
                <c:pt idx="4">
                  <c:v>0.73699999999999999</c:v>
                </c:pt>
                <c:pt idx="5">
                  <c:v>0.67900000000000005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50528768"/>
        <c:axId val="150530688"/>
      </c:areaChart>
      <c:catAx>
        <c:axId val="150528768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900">
                <a:latin typeface="Arial Narrow" panose="020B0606020202030204" pitchFamily="34" charset="0"/>
              </a:defRPr>
            </a:pPr>
            <a:endParaRPr lang="ru-RU"/>
          </a:p>
        </c:txPr>
        <c:crossAx val="150530688"/>
        <c:crosses val="autoZero"/>
        <c:auto val="1"/>
        <c:lblAlgn val="ctr"/>
        <c:lblOffset val="100"/>
        <c:noMultiLvlLbl val="0"/>
      </c:catAx>
      <c:valAx>
        <c:axId val="150530688"/>
        <c:scaling>
          <c:orientation val="minMax"/>
          <c:max val="1"/>
          <c:min val="0"/>
        </c:scaling>
        <c:delete val="0"/>
        <c:axPos val="l"/>
        <c:numFmt formatCode="0.0%" sourceLinked="1"/>
        <c:majorTickMark val="out"/>
        <c:minorTickMark val="none"/>
        <c:tickLblPos val="nextTo"/>
        <c:crossAx val="150528768"/>
        <c:crosses val="autoZero"/>
        <c:crossBetween val="midCat"/>
        <c:majorUnit val="0.5"/>
        <c:minorUnit val="0.25"/>
      </c:valAx>
      <c:spPr>
        <a:pattFill prst="ltDnDiag">
          <a:fgClr>
            <a:schemeClr val="accent2">
              <a:lumMod val="20000"/>
              <a:lumOff val="80000"/>
            </a:schemeClr>
          </a:fgClr>
          <a:bgClr>
            <a:schemeClr val="bg1"/>
          </a:bgClr>
        </a:pattFill>
      </c:spPr>
    </c:plotArea>
    <c:plotVisOnly val="1"/>
    <c:dispBlanksAs val="zero"/>
    <c:showDLblsOverMax val="0"/>
  </c:chart>
  <c:externalData r:id="rId1">
    <c:autoUpdate val="0"/>
  </c:externalData>
</c:chartSpace>
</file>

<file path=ppt/charts/chart2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7"/>
    </mc:Choice>
    <mc:Fallback>
      <c:style val="7"/>
    </mc:Fallback>
  </mc:AlternateContent>
  <c:chart>
    <c:autoTitleDeleted val="1"/>
    <c:plotArea>
      <c:layout/>
      <c:areaChart>
        <c:grouping val="standard"/>
        <c:varyColors val="0"/>
        <c:ser>
          <c:idx val="0"/>
          <c:order val="0"/>
          <c:spPr>
            <a:ln cap="rnd">
              <a:solidFill>
                <a:srgbClr val="008080"/>
              </a:solidFill>
              <a:bevel/>
            </a:ln>
          </c:spPr>
          <c:dLbls>
            <c:dLbl>
              <c:idx val="2"/>
              <c:layout>
                <c:manualLayout>
                  <c:x val="0"/>
                  <c:y val="-5.92592438976717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-4.1025641025641026E-3"/>
                  <c:y val="-4.609052303152249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-4.1025641025641026E-3"/>
                  <c:y val="-3.950616259844785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>
                <c:manualLayout>
                  <c:x val="0"/>
                  <c:y val="-3.950616259844785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ограничения!$B$3:$G$3</c:f>
              <c:strCache>
                <c:ptCount val="6"/>
                <c:pt idx="0">
                  <c:v>2018 (факт)</c:v>
                </c:pt>
                <c:pt idx="1">
                  <c:v>2019 (факт)</c:v>
                </c:pt>
                <c:pt idx="2">
                  <c:v>2020 (оценка)</c:v>
                </c:pt>
                <c:pt idx="3">
                  <c:v>2021</c:v>
                </c:pt>
                <c:pt idx="4">
                  <c:v>2022</c:v>
                </c:pt>
                <c:pt idx="5">
                  <c:v>2023</c:v>
                </c:pt>
              </c:strCache>
            </c:strRef>
          </c:cat>
          <c:val>
            <c:numRef>
              <c:f>ограничения!$B$4:$G$4</c:f>
              <c:numCache>
                <c:formatCode>0.0%</c:formatCode>
                <c:ptCount val="6"/>
                <c:pt idx="0">
                  <c:v>2.1000000000000001E-2</c:v>
                </c:pt>
                <c:pt idx="1">
                  <c:v>1.4999999999999999E-2</c:v>
                </c:pt>
                <c:pt idx="2">
                  <c:v>3.5999999999999997E-2</c:v>
                </c:pt>
                <c:pt idx="3" formatCode="0%">
                  <c:v>0.1</c:v>
                </c:pt>
                <c:pt idx="4" formatCode="0%">
                  <c:v>0</c:v>
                </c:pt>
                <c:pt idx="5" formatCode="0%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66284672"/>
        <c:axId val="166397440"/>
      </c:areaChart>
      <c:catAx>
        <c:axId val="16628467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txPr>
          <a:bodyPr/>
          <a:lstStyle/>
          <a:p>
            <a:pPr>
              <a:defRPr sz="900">
                <a:latin typeface="Arial Narrow" panose="020B0606020202030204" pitchFamily="34" charset="0"/>
              </a:defRPr>
            </a:pPr>
            <a:endParaRPr lang="ru-RU"/>
          </a:p>
        </c:txPr>
        <c:crossAx val="166397440"/>
        <c:crosses val="autoZero"/>
        <c:auto val="1"/>
        <c:lblAlgn val="ctr"/>
        <c:lblOffset val="100"/>
        <c:noMultiLvlLbl val="0"/>
      </c:catAx>
      <c:valAx>
        <c:axId val="166397440"/>
        <c:scaling>
          <c:orientation val="minMax"/>
          <c:max val="0.15000000000000002"/>
        </c:scaling>
        <c:delete val="0"/>
        <c:axPos val="l"/>
        <c:numFmt formatCode="0.0%" sourceLinked="1"/>
        <c:majorTickMark val="none"/>
        <c:minorTickMark val="none"/>
        <c:tickLblPos val="nextTo"/>
        <c:crossAx val="166284672"/>
        <c:crosses val="autoZero"/>
        <c:crossBetween val="midCat"/>
        <c:majorUnit val="5.000000000000001E-2"/>
        <c:minorUnit val="2.5000000000000005E-2"/>
      </c:valAx>
      <c:spPr>
        <a:pattFill prst="ltDnDiag">
          <a:fgClr>
            <a:schemeClr val="accent5">
              <a:lumMod val="60000"/>
              <a:lumOff val="40000"/>
            </a:schemeClr>
          </a:fgClr>
          <a:bgClr>
            <a:srgbClr val="CCFFFF"/>
          </a:bgClr>
        </a:pattFill>
      </c:spPr>
    </c:plotArea>
    <c:plotVisOnly val="1"/>
    <c:dispBlanksAs val="zero"/>
    <c:showDLblsOverMax val="0"/>
  </c:chart>
  <c:externalData r:id="rId1">
    <c:autoUpdate val="0"/>
  </c:externalData>
</c:chartSpace>
</file>

<file path=ppt/charts/chart2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invertIfNegative val="0"/>
          <c:dPt>
            <c:idx val="12"/>
            <c:invertIfNegative val="0"/>
            <c:bubble3D val="0"/>
            <c:spPr>
              <a:solidFill>
                <a:srgbClr val="FF6699"/>
              </a:solidFill>
            </c:spPr>
          </c:dPt>
          <c:dLbls>
            <c:txPr>
              <a:bodyPr/>
              <a:lstStyle/>
              <a:p>
                <a:pPr>
                  <a:defRPr sz="800">
                    <a:latin typeface="Arial Narrow" panose="020B0606020202030204" pitchFamily="34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[Государственный_долг_субъектов_РФ_Таблица_2020_10_23.xls]Лист1!$A$22:$A$38</c:f>
              <c:strCache>
                <c:ptCount val="17"/>
                <c:pt idx="0">
                  <c:v>Владимирская </c:v>
                </c:pt>
                <c:pt idx="1">
                  <c:v>Воронежская</c:v>
                </c:pt>
                <c:pt idx="2">
                  <c:v>Курская </c:v>
                </c:pt>
                <c:pt idx="3">
                  <c:v>Брянская </c:v>
                </c:pt>
                <c:pt idx="4">
                  <c:v>Тульская </c:v>
                </c:pt>
                <c:pt idx="5">
                  <c:v>Липецкая </c:v>
                </c:pt>
                <c:pt idx="6">
                  <c:v>Тверская </c:v>
                </c:pt>
                <c:pt idx="7">
                  <c:v>Московская</c:v>
                </c:pt>
                <c:pt idx="8">
                  <c:v>Белгородская</c:v>
                </c:pt>
                <c:pt idx="9">
                  <c:v>Рязанская </c:v>
                </c:pt>
                <c:pt idx="10">
                  <c:v>Ивановская </c:v>
                </c:pt>
                <c:pt idx="11">
                  <c:v>Калужская</c:v>
                </c:pt>
                <c:pt idx="12">
                  <c:v>Ярославская </c:v>
                </c:pt>
                <c:pt idx="13">
                  <c:v>Смоленская </c:v>
                </c:pt>
                <c:pt idx="14">
                  <c:v>Тамбовская </c:v>
                </c:pt>
                <c:pt idx="15">
                  <c:v>Орловская </c:v>
                </c:pt>
                <c:pt idx="16">
                  <c:v>Костромская</c:v>
                </c:pt>
              </c:strCache>
            </c:strRef>
          </c:cat>
          <c:val>
            <c:numRef>
              <c:f>[Государственный_долг_субъектов_РФ_Таблица_2020_10_23.xls]Лист1!$B$22:$B$38</c:f>
              <c:numCache>
                <c:formatCode>General</c:formatCode>
                <c:ptCount val="17"/>
                <c:pt idx="0">
                  <c:v>8.5299999999999994</c:v>
                </c:pt>
                <c:pt idx="1">
                  <c:v>13.94</c:v>
                </c:pt>
                <c:pt idx="2">
                  <c:v>19.940000000000001</c:v>
                </c:pt>
                <c:pt idx="3">
                  <c:v>22.19</c:v>
                </c:pt>
                <c:pt idx="4">
                  <c:v>23.42</c:v>
                </c:pt>
                <c:pt idx="5">
                  <c:v>23.89</c:v>
                </c:pt>
                <c:pt idx="6">
                  <c:v>24.57</c:v>
                </c:pt>
                <c:pt idx="7">
                  <c:v>30.11</c:v>
                </c:pt>
                <c:pt idx="8">
                  <c:v>33.130000000000003</c:v>
                </c:pt>
                <c:pt idx="9">
                  <c:v>47.51</c:v>
                </c:pt>
                <c:pt idx="10">
                  <c:v>50.43</c:v>
                </c:pt>
                <c:pt idx="11">
                  <c:v>52.91</c:v>
                </c:pt>
                <c:pt idx="12">
                  <c:v>64.94</c:v>
                </c:pt>
                <c:pt idx="13">
                  <c:v>73.98</c:v>
                </c:pt>
                <c:pt idx="14">
                  <c:v>81.040000000000006</c:v>
                </c:pt>
                <c:pt idx="15">
                  <c:v>82.76</c:v>
                </c:pt>
                <c:pt idx="16">
                  <c:v>83.22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67091584"/>
        <c:axId val="167400576"/>
      </c:barChart>
      <c:catAx>
        <c:axId val="167091584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000">
                <a:latin typeface="Arial Narrow" panose="020B0606020202030204" pitchFamily="34" charset="0"/>
              </a:defRPr>
            </a:pPr>
            <a:endParaRPr lang="ru-RU"/>
          </a:p>
        </c:txPr>
        <c:crossAx val="167400576"/>
        <c:crosses val="autoZero"/>
        <c:auto val="1"/>
        <c:lblAlgn val="ctr"/>
        <c:lblOffset val="100"/>
        <c:noMultiLvlLbl val="0"/>
      </c:catAx>
      <c:valAx>
        <c:axId val="167400576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167091584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2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  <c:spPr>
        <a:noFill/>
        <a:ln w="9525">
          <a:noFill/>
        </a:ln>
      </c:spPr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8.3659667541557306E-2"/>
          <c:y val="7.407407407407407E-2"/>
          <c:w val="0.81952777777777763"/>
          <c:h val="0.83309419655876349"/>
        </c:manualLayout>
      </c:layout>
      <c:bar3DChart>
        <c:barDir val="bar"/>
        <c:grouping val="stacked"/>
        <c:varyColors val="0"/>
        <c:ser>
          <c:idx val="0"/>
          <c:order val="0"/>
          <c:invertIfNegative val="0"/>
          <c:dLbls>
            <c:dLbl>
              <c:idx val="0"/>
              <c:layout>
                <c:manualLayout>
                  <c:x val="-0.12104539202200826"/>
                  <c:y val="5.7213540385321755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8.9867033470884913E-2"/>
                  <c:y val="5.7213540385321755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-0.18340210912425492"/>
                  <c:y val="1.453223925787172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-0.29527739569005046"/>
                  <c:y val="0.1089917944340379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delete val="1"/>
            </c:dLbl>
            <c:dLbl>
              <c:idx val="5"/>
              <c:delete val="1"/>
            </c:dLbl>
            <c:numFmt formatCode="#,##0.0" sourceLinked="0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дефицит!$A$3:$F$3</c:f>
              <c:strCache>
                <c:ptCount val="6"/>
                <c:pt idx="0">
                  <c:v>2018 г.</c:v>
                </c:pt>
                <c:pt idx="1">
                  <c:v>2019 г.</c:v>
                </c:pt>
                <c:pt idx="2">
                  <c:v>2020 г. </c:v>
                </c:pt>
                <c:pt idx="3">
                  <c:v>2021 г. </c:v>
                </c:pt>
                <c:pt idx="4">
                  <c:v>2022 г. </c:v>
                </c:pt>
                <c:pt idx="5">
                  <c:v>2023 г. </c:v>
                </c:pt>
              </c:strCache>
            </c:strRef>
          </c:cat>
          <c:val>
            <c:numRef>
              <c:f>дефицит!$A$4:$F$4</c:f>
              <c:numCache>
                <c:formatCode>#,##0.00</c:formatCode>
                <c:ptCount val="6"/>
                <c:pt idx="0">
                  <c:v>-1190.3800000000001</c:v>
                </c:pt>
                <c:pt idx="1">
                  <c:v>-873.4</c:v>
                </c:pt>
                <c:pt idx="2">
                  <c:v>-2202.6999999999998</c:v>
                </c:pt>
                <c:pt idx="3">
                  <c:v>-5878.2</c:v>
                </c:pt>
                <c:pt idx="4">
                  <c:v>0</c:v>
                </c:pt>
                <c:pt idx="5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148784256"/>
        <c:axId val="148785792"/>
        <c:axId val="0"/>
      </c:bar3DChart>
      <c:catAx>
        <c:axId val="148784256"/>
        <c:scaling>
          <c:orientation val="minMax"/>
        </c:scaling>
        <c:delete val="0"/>
        <c:axPos val="l"/>
        <c:majorTickMark val="out"/>
        <c:minorTickMark val="none"/>
        <c:tickLblPos val="high"/>
        <c:crossAx val="148785792"/>
        <c:crosses val="autoZero"/>
        <c:auto val="1"/>
        <c:lblAlgn val="ctr"/>
        <c:lblOffset val="100"/>
        <c:noMultiLvlLbl val="0"/>
      </c:catAx>
      <c:valAx>
        <c:axId val="148785792"/>
        <c:scaling>
          <c:orientation val="minMax"/>
        </c:scaling>
        <c:delete val="0"/>
        <c:axPos val="b"/>
        <c:numFmt formatCode="#,##0.00" sourceLinked="1"/>
        <c:majorTickMark val="out"/>
        <c:minorTickMark val="none"/>
        <c:tickLblPos val="nextTo"/>
        <c:crossAx val="148784256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2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278"/>
        <c:holeSize val="50"/>
      </c:doughnutChart>
    </c:plotArea>
    <c:plotVisOnly val="1"/>
    <c:dispBlanksAs val="gap"/>
    <c:showDLblsOverMax val="0"/>
  </c:chart>
  <c:txPr>
    <a:bodyPr/>
    <a:lstStyle/>
    <a:p>
      <a:pPr>
        <a:defRPr>
          <a:latin typeface="Arial Narrow" panose="020B0606020202030204" pitchFamily="34" charset="0"/>
        </a:defRPr>
      </a:pPr>
      <a:endParaRPr lang="ru-RU"/>
    </a:p>
  </c:txPr>
  <c:externalData r:id="rId1">
    <c:autoUpdate val="0"/>
  </c:externalData>
</c:chartSpace>
</file>

<file path=ppt/charts/chart2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342"/>
        <c:holeSize val="50"/>
      </c:doughnutChart>
    </c:plotArea>
    <c:plotVisOnly val="1"/>
    <c:dispBlanksAs val="gap"/>
    <c:showDLblsOverMax val="0"/>
  </c:chart>
  <c:txPr>
    <a:bodyPr/>
    <a:lstStyle/>
    <a:p>
      <a:pPr>
        <a:defRPr>
          <a:latin typeface="Arial Narrow" panose="020B0606020202030204" pitchFamily="34" charset="0"/>
        </a:defRPr>
      </a:pPr>
      <a:endParaRPr lang="ru-RU"/>
    </a:p>
  </c:txPr>
  <c:externalData r:id="rId1">
    <c:autoUpdate val="0"/>
  </c:externalData>
</c:chartSpace>
</file>

<file path=ppt/charts/chart2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Лист1!$B$2</c:f>
              <c:strCache>
                <c:ptCount val="1"/>
                <c:pt idx="0">
                  <c:v>2017</c:v>
                </c:pt>
              </c:strCache>
            </c:strRef>
          </c:tx>
          <c:spPr>
            <a:solidFill>
              <a:srgbClr val="00B0F0"/>
            </a:solidFill>
          </c:spPr>
          <c:invertIfNegative val="0"/>
          <c:cat>
            <c:strRef>
              <c:f>Лист1!$A$3:$A$5</c:f>
              <c:strCache>
                <c:ptCount val="3"/>
                <c:pt idx="0">
                  <c:v>Городская среда</c:v>
                </c:pt>
                <c:pt idx="1">
                  <c:v>Поддержка местных  инициатив</c:v>
                </c:pt>
                <c:pt idx="2">
                  <c:v>Культура</c:v>
                </c:pt>
              </c:strCache>
            </c:strRef>
          </c:cat>
          <c:val>
            <c:numRef>
              <c:f>Лист1!$B$3:$B$5</c:f>
              <c:numCache>
                <c:formatCode>General</c:formatCode>
                <c:ptCount val="3"/>
                <c:pt idx="0">
                  <c:v>202</c:v>
                </c:pt>
                <c:pt idx="1">
                  <c:v>279</c:v>
                </c:pt>
                <c:pt idx="2">
                  <c:v>19</c:v>
                </c:pt>
              </c:numCache>
            </c:numRef>
          </c:val>
        </c:ser>
        <c:ser>
          <c:idx val="1"/>
          <c:order val="1"/>
          <c:tx>
            <c:strRef>
              <c:f>Лист1!$C$2</c:f>
              <c:strCache>
                <c:ptCount val="1"/>
                <c:pt idx="0">
                  <c:v>2018</c:v>
                </c:pt>
              </c:strCache>
            </c:strRef>
          </c:tx>
          <c:spPr>
            <a:solidFill>
              <a:srgbClr val="FF5050"/>
            </a:solidFill>
          </c:spPr>
          <c:invertIfNegative val="0"/>
          <c:cat>
            <c:strRef>
              <c:f>Лист1!$A$3:$A$5</c:f>
              <c:strCache>
                <c:ptCount val="3"/>
                <c:pt idx="0">
                  <c:v>Городская среда</c:v>
                </c:pt>
                <c:pt idx="1">
                  <c:v>Поддержка местных  инициатив</c:v>
                </c:pt>
                <c:pt idx="2">
                  <c:v>Культура</c:v>
                </c:pt>
              </c:strCache>
            </c:strRef>
          </c:cat>
          <c:val>
            <c:numRef>
              <c:f>Лист1!$C$3:$C$5</c:f>
              <c:numCache>
                <c:formatCode>General</c:formatCode>
                <c:ptCount val="3"/>
                <c:pt idx="0">
                  <c:v>138</c:v>
                </c:pt>
                <c:pt idx="1">
                  <c:v>289</c:v>
                </c:pt>
                <c:pt idx="2">
                  <c:v>19</c:v>
                </c:pt>
              </c:numCache>
            </c:numRef>
          </c:val>
        </c:ser>
        <c:ser>
          <c:idx val="2"/>
          <c:order val="2"/>
          <c:tx>
            <c:strRef>
              <c:f>Лист1!$D$2</c:f>
              <c:strCache>
                <c:ptCount val="1"/>
                <c:pt idx="0">
                  <c:v>2019</c:v>
                </c:pt>
              </c:strCache>
            </c:strRef>
          </c:tx>
          <c:spPr>
            <a:solidFill>
              <a:srgbClr val="008000"/>
            </a:solidFill>
          </c:spPr>
          <c:invertIfNegative val="0"/>
          <c:cat>
            <c:strRef>
              <c:f>Лист1!$A$3:$A$5</c:f>
              <c:strCache>
                <c:ptCount val="3"/>
                <c:pt idx="0">
                  <c:v>Городская среда</c:v>
                </c:pt>
                <c:pt idx="1">
                  <c:v>Поддержка местных  инициатив</c:v>
                </c:pt>
                <c:pt idx="2">
                  <c:v>Культура</c:v>
                </c:pt>
              </c:strCache>
            </c:strRef>
          </c:cat>
          <c:val>
            <c:numRef>
              <c:f>Лист1!$D$3:$D$5</c:f>
              <c:numCache>
                <c:formatCode>General</c:formatCode>
                <c:ptCount val="3"/>
                <c:pt idx="0">
                  <c:v>166</c:v>
                </c:pt>
                <c:pt idx="1">
                  <c:v>321</c:v>
                </c:pt>
                <c:pt idx="2">
                  <c:v>8</c:v>
                </c:pt>
              </c:numCache>
            </c:numRef>
          </c:val>
        </c:ser>
        <c:ser>
          <c:idx val="3"/>
          <c:order val="3"/>
          <c:tx>
            <c:strRef>
              <c:f>Лист1!$E$2</c:f>
              <c:strCache>
                <c:ptCount val="1"/>
                <c:pt idx="0">
                  <c:v>2020</c:v>
                </c:pt>
              </c:strCache>
            </c:strRef>
          </c:tx>
          <c:spPr>
            <a:solidFill>
              <a:srgbClr val="9966FF"/>
            </a:solidFill>
          </c:spPr>
          <c:invertIfNegative val="0"/>
          <c:cat>
            <c:strRef>
              <c:f>Лист1!$A$3:$A$5</c:f>
              <c:strCache>
                <c:ptCount val="3"/>
                <c:pt idx="0">
                  <c:v>Городская среда</c:v>
                </c:pt>
                <c:pt idx="1">
                  <c:v>Поддержка местных  инициатив</c:v>
                </c:pt>
                <c:pt idx="2">
                  <c:v>Культура</c:v>
                </c:pt>
              </c:strCache>
            </c:strRef>
          </c:cat>
          <c:val>
            <c:numRef>
              <c:f>Лист1!$E$3:$E$5</c:f>
              <c:numCache>
                <c:formatCode>General</c:formatCode>
                <c:ptCount val="3"/>
                <c:pt idx="0">
                  <c:v>155</c:v>
                </c:pt>
                <c:pt idx="1">
                  <c:v>298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13304320"/>
        <c:axId val="113305856"/>
      </c:barChart>
      <c:catAx>
        <c:axId val="113304320"/>
        <c:scaling>
          <c:orientation val="minMax"/>
        </c:scaling>
        <c:delete val="0"/>
        <c:axPos val="b"/>
        <c:majorTickMark val="out"/>
        <c:minorTickMark val="none"/>
        <c:tickLblPos val="nextTo"/>
        <c:crossAx val="113305856"/>
        <c:crosses val="autoZero"/>
        <c:auto val="1"/>
        <c:lblAlgn val="ctr"/>
        <c:lblOffset val="100"/>
        <c:noMultiLvlLbl val="0"/>
      </c:catAx>
      <c:valAx>
        <c:axId val="113305856"/>
        <c:scaling>
          <c:orientation val="minMax"/>
        </c:scaling>
        <c:delete val="0"/>
        <c:axPos val="l"/>
        <c:majorGridlines>
          <c:spPr>
            <a:ln>
              <a:solidFill>
                <a:schemeClr val="accent1"/>
              </a:solidFill>
            </a:ln>
          </c:spPr>
        </c:majorGridlines>
        <c:numFmt formatCode="General" sourceLinked="1"/>
        <c:majorTickMark val="out"/>
        <c:minorTickMark val="none"/>
        <c:tickLblPos val="nextTo"/>
        <c:crossAx val="113304320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79801917233464092"/>
          <c:y val="5.0158209390492862E-2"/>
          <c:w val="0.178085965060819"/>
          <c:h val="0.33486876640419949"/>
        </c:manualLayout>
      </c:layout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2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Лист1!$A$12</c:f>
              <c:strCache>
                <c:ptCount val="1"/>
                <c:pt idx="0">
                  <c:v>субвенции</c:v>
                </c:pt>
              </c:strCache>
            </c:strRef>
          </c:tx>
          <c:spPr>
            <a:solidFill>
              <a:schemeClr val="accent2">
                <a:lumMod val="60000"/>
                <a:lumOff val="40000"/>
              </a:schemeClr>
            </a:solidFill>
          </c:spPr>
          <c:invertIfNegative val="0"/>
          <c:dLbls>
            <c:txPr>
              <a:bodyPr/>
              <a:lstStyle/>
              <a:p>
                <a:pPr>
                  <a:defRPr sz="900"/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Лист1!$B$11:$D$11</c:f>
              <c:strCache>
                <c:ptCount val="3"/>
                <c:pt idx="0">
                  <c:v>2021 год</c:v>
                </c:pt>
                <c:pt idx="1">
                  <c:v>2022 год</c:v>
                </c:pt>
                <c:pt idx="2">
                  <c:v>2023 год </c:v>
                </c:pt>
              </c:strCache>
            </c:strRef>
          </c:cat>
          <c:val>
            <c:numRef>
              <c:f>Лист1!$B$12:$D$12</c:f>
              <c:numCache>
                <c:formatCode>#,##0.0</c:formatCode>
                <c:ptCount val="3"/>
                <c:pt idx="0">
                  <c:v>25410.822565999999</c:v>
                </c:pt>
                <c:pt idx="1">
                  <c:v>22155.910510999998</c:v>
                </c:pt>
                <c:pt idx="2">
                  <c:v>24524.378559000001</c:v>
                </c:pt>
              </c:numCache>
            </c:numRef>
          </c:val>
        </c:ser>
        <c:ser>
          <c:idx val="1"/>
          <c:order val="1"/>
          <c:tx>
            <c:strRef>
              <c:f>Лист1!$A$13</c:f>
              <c:strCache>
                <c:ptCount val="1"/>
                <c:pt idx="0">
                  <c:v>дотации
</c:v>
                </c:pt>
              </c:strCache>
            </c:strRef>
          </c:tx>
          <c:spPr>
            <a:solidFill>
              <a:schemeClr val="accent1">
                <a:lumMod val="60000"/>
                <a:lumOff val="40000"/>
              </a:schemeClr>
            </a:solidFill>
          </c:spPr>
          <c:invertIfNegative val="0"/>
          <c:dLbls>
            <c:dLbl>
              <c:idx val="0"/>
              <c:layout>
                <c:manualLayout>
                  <c:x val="-4.1688153572592701E-3"/>
                  <c:y val="2.0156482550953737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900"/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val>
            <c:numRef>
              <c:f>Лист1!$B$13:$D$13</c:f>
              <c:numCache>
                <c:formatCode>#,##0.0</c:formatCode>
                <c:ptCount val="3"/>
                <c:pt idx="0">
                  <c:v>4911.7450959999996</c:v>
                </c:pt>
                <c:pt idx="1">
                  <c:v>2019.3030000000001</c:v>
                </c:pt>
                <c:pt idx="2">
                  <c:v>519.33699999999999</c:v>
                </c:pt>
              </c:numCache>
            </c:numRef>
          </c:val>
        </c:ser>
        <c:ser>
          <c:idx val="2"/>
          <c:order val="2"/>
          <c:tx>
            <c:strRef>
              <c:f>Лист1!$A$14</c:f>
              <c:strCache>
                <c:ptCount val="1"/>
                <c:pt idx="0">
                  <c:v>субсидии</c:v>
                </c:pt>
              </c:strCache>
            </c:strRef>
          </c:tx>
          <c:spPr>
            <a:solidFill>
              <a:schemeClr val="accent3">
                <a:lumMod val="60000"/>
                <a:lumOff val="40000"/>
              </a:schemeClr>
            </a:solidFill>
          </c:spPr>
          <c:invertIfNegative val="0"/>
          <c:dLbls>
            <c:dLbl>
              <c:idx val="0"/>
              <c:layout>
                <c:manualLayout>
                  <c:x val="8.3376307145185402E-3"/>
                  <c:y val="0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900"/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val>
            <c:numRef>
              <c:f>Лист1!$B$14:$D$14</c:f>
              <c:numCache>
                <c:formatCode>#,##0.0</c:formatCode>
                <c:ptCount val="3"/>
                <c:pt idx="0">
                  <c:v>4877.1992790000004</c:v>
                </c:pt>
                <c:pt idx="1">
                  <c:v>3323.190227</c:v>
                </c:pt>
                <c:pt idx="2">
                  <c:v>3352.9435130000002</c:v>
                </c:pt>
              </c:numCache>
            </c:numRef>
          </c:val>
        </c:ser>
        <c:ser>
          <c:idx val="3"/>
          <c:order val="3"/>
          <c:tx>
            <c:strRef>
              <c:f>Лист1!$A$15</c:f>
              <c:strCache>
                <c:ptCount val="1"/>
                <c:pt idx="0">
                  <c:v>иные МБТ</c:v>
                </c:pt>
              </c:strCache>
            </c:strRef>
          </c:tx>
          <c:spPr>
            <a:solidFill>
              <a:schemeClr val="accent4">
                <a:lumMod val="60000"/>
                <a:lumOff val="40000"/>
              </a:schemeClr>
            </a:solidFill>
          </c:spPr>
          <c:invertIfNegative val="0"/>
          <c:dLbls>
            <c:txPr>
              <a:bodyPr/>
              <a:lstStyle/>
              <a:p>
                <a:pPr>
                  <a:defRPr sz="900"/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val>
            <c:numRef>
              <c:f>Лист1!$B$15:$D$15</c:f>
              <c:numCache>
                <c:formatCode>#,##0.0</c:formatCode>
                <c:ptCount val="3"/>
                <c:pt idx="0">
                  <c:v>902.67322300000001</c:v>
                </c:pt>
                <c:pt idx="1">
                  <c:v>3.45</c:v>
                </c:pt>
                <c:pt idx="2">
                  <c:v>1.45</c:v>
                </c:pt>
              </c:numCache>
            </c:numRef>
          </c:val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50"/>
        <c:axId val="117847936"/>
        <c:axId val="117849472"/>
      </c:barChart>
      <c:catAx>
        <c:axId val="11784793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117849472"/>
        <c:crosses val="autoZero"/>
        <c:auto val="1"/>
        <c:lblAlgn val="ctr"/>
        <c:lblOffset val="100"/>
        <c:noMultiLvlLbl val="0"/>
      </c:catAx>
      <c:valAx>
        <c:axId val="117849472"/>
        <c:scaling>
          <c:orientation val="minMax"/>
          <c:max val="30000"/>
        </c:scaling>
        <c:delete val="0"/>
        <c:axPos val="l"/>
        <c:numFmt formatCode="#,##0.0" sourceLinked="1"/>
        <c:majorTickMark val="out"/>
        <c:minorTickMark val="none"/>
        <c:tickLblPos val="nextTo"/>
        <c:crossAx val="117847936"/>
        <c:crosses val="autoZero"/>
        <c:crossBetween val="between"/>
      </c:valAx>
      <c:spPr>
        <a:ln>
          <a:noFill/>
        </a:ln>
      </c:spPr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>
          <a:latin typeface="Arial Narrow" panose="020B0606020202030204" pitchFamily="34" charset="0"/>
        </a:defRPr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7"/>
    </mc:Choice>
    <mc:Fallback>
      <c:style val="7"/>
    </mc:Fallback>
  </mc:AlternateContent>
  <c:chart>
    <c:autoTitleDeleted val="0"/>
    <c:plotArea>
      <c:layout>
        <c:manualLayout>
          <c:layoutTarget val="inner"/>
          <c:xMode val="edge"/>
          <c:yMode val="edge"/>
          <c:x val="0.25756218145861959"/>
          <c:y val="6.4814814814814811E-2"/>
          <c:w val="0.69218865647334249"/>
          <c:h val="0.72159922717993585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Лист1!$C$18</c:f>
              <c:strCache>
                <c:ptCount val="1"/>
                <c:pt idx="0">
                  <c:v>%, декабрь к декабрю</c:v>
                </c:pt>
              </c:strCache>
            </c:strRef>
          </c:tx>
          <c:spPr>
            <a:pattFill prst="pct60">
              <a:fgClr>
                <a:schemeClr val="accent4">
                  <a:lumMod val="40000"/>
                  <a:lumOff val="60000"/>
                </a:schemeClr>
              </a:fgClr>
              <a:bgClr>
                <a:schemeClr val="bg1"/>
              </a:bgClr>
            </a:pattFill>
            <a:ln>
              <a:solidFill>
                <a:schemeClr val="accent4">
                  <a:lumMod val="60000"/>
                  <a:lumOff val="40000"/>
                </a:schemeClr>
              </a:solidFill>
            </a:ln>
          </c:spPr>
          <c:invertIfNegative val="0"/>
          <c:dLbls>
            <c:txPr>
              <a:bodyPr/>
              <a:lstStyle/>
              <a:p>
                <a:pPr>
                  <a:defRPr sz="600">
                    <a:latin typeface="Arial Narrow" panose="020B0606020202030204" pitchFamily="34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Лист1!$D$2:$I$2</c:f>
              <c:strCache>
                <c:ptCount val="6"/>
                <c:pt idx="0">
                  <c:v>2018 год</c:v>
                </c:pt>
                <c:pt idx="1">
                  <c:v>2019 год</c:v>
                </c:pt>
                <c:pt idx="2">
                  <c:v>2020 год (оценка)</c:v>
                </c:pt>
                <c:pt idx="3">
                  <c:v>2021 год (прогноз)</c:v>
                </c:pt>
                <c:pt idx="4">
                  <c:v>2022 год (прогноз)</c:v>
                </c:pt>
                <c:pt idx="5">
                  <c:v>2023 год (прогноз)</c:v>
                </c:pt>
              </c:strCache>
            </c:strRef>
          </c:cat>
          <c:val>
            <c:numRef>
              <c:f>Лист1!$D$17:$I$17</c:f>
              <c:numCache>
                <c:formatCode>General</c:formatCode>
                <c:ptCount val="6"/>
                <c:pt idx="0">
                  <c:v>105.1</c:v>
                </c:pt>
                <c:pt idx="1">
                  <c:v>103.8</c:v>
                </c:pt>
                <c:pt idx="2">
                  <c:v>104.5</c:v>
                </c:pt>
                <c:pt idx="3">
                  <c:v>103.7</c:v>
                </c:pt>
                <c:pt idx="4">
                  <c:v>104.5</c:v>
                </c:pt>
                <c:pt idx="5">
                  <c:v>104</c:v>
                </c:pt>
              </c:numCache>
            </c:numRef>
          </c:val>
        </c:ser>
        <c:ser>
          <c:idx val="2"/>
          <c:order val="1"/>
          <c:tx>
            <c:strRef>
              <c:f>Лист1!$C$20</c:f>
              <c:strCache>
                <c:ptCount val="1"/>
                <c:pt idx="0">
                  <c:v>%, год к году </c:v>
                </c:pt>
              </c:strCache>
            </c:strRef>
          </c:tx>
          <c:spPr>
            <a:solidFill>
              <a:schemeClr val="accent4">
                <a:lumMod val="40000"/>
                <a:lumOff val="60000"/>
              </a:schemeClr>
            </a:solidFill>
          </c:spPr>
          <c:invertIfNegative val="0"/>
          <c:dLbls>
            <c:txPr>
              <a:bodyPr/>
              <a:lstStyle/>
              <a:p>
                <a:pPr>
                  <a:defRPr sz="600">
                    <a:latin typeface="Arial Narrow" panose="020B0606020202030204" pitchFamily="34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Лист1!$D$2:$I$2</c:f>
              <c:strCache>
                <c:ptCount val="6"/>
                <c:pt idx="0">
                  <c:v>2018 год</c:v>
                </c:pt>
                <c:pt idx="1">
                  <c:v>2019 год</c:v>
                </c:pt>
                <c:pt idx="2">
                  <c:v>2020 год (оценка)</c:v>
                </c:pt>
                <c:pt idx="3">
                  <c:v>2021 год (прогноз)</c:v>
                </c:pt>
                <c:pt idx="4">
                  <c:v>2022 год (прогноз)</c:v>
                </c:pt>
                <c:pt idx="5">
                  <c:v>2023 год (прогноз)</c:v>
                </c:pt>
              </c:strCache>
            </c:strRef>
          </c:cat>
          <c:val>
            <c:numRef>
              <c:f>Лист1!$D$19:$I$19</c:f>
              <c:numCache>
                <c:formatCode>General</c:formatCode>
                <c:ptCount val="6"/>
                <c:pt idx="0">
                  <c:v>102.9</c:v>
                </c:pt>
                <c:pt idx="1">
                  <c:v>105.9</c:v>
                </c:pt>
                <c:pt idx="2">
                  <c:v>104</c:v>
                </c:pt>
                <c:pt idx="3">
                  <c:v>103.6</c:v>
                </c:pt>
                <c:pt idx="4">
                  <c:v>104.1</c:v>
                </c:pt>
                <c:pt idx="5">
                  <c:v>104.4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45478656"/>
        <c:axId val="45480192"/>
      </c:barChart>
      <c:catAx>
        <c:axId val="45478656"/>
        <c:scaling>
          <c:orientation val="minMax"/>
        </c:scaling>
        <c:delete val="0"/>
        <c:axPos val="l"/>
        <c:majorTickMark val="out"/>
        <c:minorTickMark val="none"/>
        <c:tickLblPos val="nextTo"/>
        <c:spPr>
          <a:ln>
            <a:solidFill>
              <a:schemeClr val="tx1"/>
            </a:solidFill>
          </a:ln>
        </c:spPr>
        <c:txPr>
          <a:bodyPr/>
          <a:lstStyle/>
          <a:p>
            <a:pPr>
              <a:defRPr sz="900">
                <a:latin typeface="Arial Narrow" panose="020B0606020202030204" pitchFamily="34" charset="0"/>
              </a:defRPr>
            </a:pPr>
            <a:endParaRPr lang="ru-RU"/>
          </a:p>
        </c:txPr>
        <c:crossAx val="45480192"/>
        <c:crosses val="autoZero"/>
        <c:auto val="1"/>
        <c:lblAlgn val="ctr"/>
        <c:lblOffset val="100"/>
        <c:tickLblSkip val="1"/>
        <c:noMultiLvlLbl val="0"/>
      </c:catAx>
      <c:valAx>
        <c:axId val="45480192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45478656"/>
        <c:crosses val="autoZero"/>
        <c:crossBetween val="between"/>
      </c:valAx>
    </c:plotArea>
    <c:legend>
      <c:legendPos val="b"/>
      <c:layout>
        <c:manualLayout>
          <c:xMode val="edge"/>
          <c:yMode val="edge"/>
          <c:x val="9.5459244879708596E-2"/>
          <c:y val="0.82578320781180414"/>
          <c:w val="0.76476018060069362"/>
          <c:h val="8.9797193546886117E-2"/>
        </c:manualLayout>
      </c:layout>
      <c:overlay val="0"/>
      <c:txPr>
        <a:bodyPr/>
        <a:lstStyle/>
        <a:p>
          <a:pPr>
            <a:defRPr>
              <a:latin typeface="Arial Narrow" panose="020B0606020202030204" pitchFamily="34" charset="0"/>
            </a:defRPr>
          </a:pPr>
          <a:endParaRPr lang="ru-RU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3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143171558100692"/>
          <c:y val="0.11743796235889566"/>
          <c:w val="0.71034941541398233"/>
          <c:h val="0.46776172611689204"/>
        </c:manualLayout>
      </c:layout>
      <c:lineChart>
        <c:grouping val="standard"/>
        <c:varyColors val="0"/>
        <c:ser>
          <c:idx val="0"/>
          <c:order val="0"/>
          <c:tx>
            <c:v>Общий объем МБТ</c:v>
          </c:tx>
          <c:dLbls>
            <c:dLbl>
              <c:idx val="0"/>
              <c:layout>
                <c:manualLayout>
                  <c:x val="-3.6363636363636362E-2"/>
                  <c:y val="-5.284552845528454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1.4545454545454545E-2"/>
                  <c:y val="-4.87804878048780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-1.9318495207872332E-3"/>
                  <c:y val="-3.252032520325203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9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val>
            <c:numRef>
              <c:f>Лист1!$B$16:$D$16</c:f>
              <c:numCache>
                <c:formatCode>#,##0.0</c:formatCode>
                <c:ptCount val="3"/>
                <c:pt idx="0">
                  <c:v>36102.440164</c:v>
                </c:pt>
                <c:pt idx="1">
                  <c:v>27501.853738000002</c:v>
                </c:pt>
                <c:pt idx="2">
                  <c:v>28398.109071999999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17865856"/>
        <c:axId val="122356864"/>
      </c:lineChart>
      <c:catAx>
        <c:axId val="117865856"/>
        <c:scaling>
          <c:orientation val="minMax"/>
        </c:scaling>
        <c:delete val="1"/>
        <c:axPos val="b"/>
        <c:majorTickMark val="out"/>
        <c:minorTickMark val="none"/>
        <c:tickLblPos val="nextTo"/>
        <c:crossAx val="122356864"/>
        <c:crosses val="autoZero"/>
        <c:auto val="1"/>
        <c:lblAlgn val="ctr"/>
        <c:lblOffset val="100"/>
        <c:noMultiLvlLbl val="0"/>
      </c:catAx>
      <c:valAx>
        <c:axId val="122356864"/>
        <c:scaling>
          <c:orientation val="minMax"/>
        </c:scaling>
        <c:delete val="1"/>
        <c:axPos val="l"/>
        <c:numFmt formatCode="#,##0.0" sourceLinked="1"/>
        <c:majorTickMark val="out"/>
        <c:minorTickMark val="none"/>
        <c:tickLblPos val="nextTo"/>
        <c:crossAx val="117865856"/>
        <c:crosses val="autoZero"/>
        <c:crossBetween val="between"/>
      </c:valAx>
      <c:spPr>
        <a:noFill/>
        <a:ln>
          <a:noFill/>
        </a:ln>
      </c:spPr>
    </c:plotArea>
    <c:legend>
      <c:legendPos val="r"/>
      <c:layout>
        <c:manualLayout>
          <c:xMode val="edge"/>
          <c:yMode val="edge"/>
          <c:x val="0.78869661177007711"/>
          <c:y val="0.19672396133410155"/>
          <c:w val="0.19960842779240862"/>
          <c:h val="6.9966391396197425E-2"/>
        </c:manualLayout>
      </c:layout>
      <c:overlay val="0"/>
    </c:legend>
    <c:plotVisOnly val="1"/>
    <c:dispBlanksAs val="gap"/>
    <c:showDLblsOverMax val="0"/>
  </c:chart>
  <c:spPr>
    <a:noFill/>
    <a:ln>
      <a:noFill/>
    </a:ln>
  </c:spPr>
  <c:txPr>
    <a:bodyPr/>
    <a:lstStyle/>
    <a:p>
      <a:pPr>
        <a:defRPr>
          <a:latin typeface="Arial Narrow" panose="020B0606020202030204" pitchFamily="34" charset="0"/>
        </a:defRPr>
      </a:pPr>
      <a:endParaRPr lang="ru-RU"/>
    </a:p>
  </c:txPr>
  <c:externalData r:id="rId1">
    <c:autoUpdate val="0"/>
  </c:externalData>
</c:chartSpace>
</file>

<file path=ppt/charts/chart3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lineChart>
        <c:grouping val="standard"/>
        <c:varyColors val="0"/>
        <c:ser>
          <c:idx val="0"/>
          <c:order val="0"/>
          <c:marker>
            <c:symbol val="none"/>
          </c:marker>
          <c:cat>
            <c:numRef>
              <c:f>Лист1!$A$3:$A$7</c:f>
              <c:numCache>
                <c:formatCode>0</c:formatCode>
                <c:ptCount val="5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</c:numCache>
            </c:numRef>
          </c:cat>
          <c:val>
            <c:numRef>
              <c:f>Лист1!$B$3:$B$7</c:f>
              <c:numCache>
                <c:formatCode>0</c:formatCode>
                <c:ptCount val="5"/>
                <c:pt idx="0">
                  <c:v>21</c:v>
                </c:pt>
                <c:pt idx="1">
                  <c:v>29</c:v>
                </c:pt>
                <c:pt idx="2">
                  <c:v>59</c:v>
                </c:pt>
                <c:pt idx="3">
                  <c:v>71</c:v>
                </c:pt>
                <c:pt idx="4">
                  <c:v>64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33282432"/>
        <c:axId val="123974016"/>
      </c:lineChart>
      <c:catAx>
        <c:axId val="133282432"/>
        <c:scaling>
          <c:orientation val="minMax"/>
        </c:scaling>
        <c:delete val="0"/>
        <c:axPos val="b"/>
        <c:numFmt formatCode="0" sourceLinked="1"/>
        <c:majorTickMark val="out"/>
        <c:minorTickMark val="none"/>
        <c:tickLblPos val="nextTo"/>
        <c:crossAx val="123974016"/>
        <c:crosses val="autoZero"/>
        <c:auto val="1"/>
        <c:lblAlgn val="ctr"/>
        <c:lblOffset val="100"/>
        <c:noMultiLvlLbl val="0"/>
      </c:catAx>
      <c:valAx>
        <c:axId val="123974016"/>
        <c:scaling>
          <c:orientation val="minMax"/>
        </c:scaling>
        <c:delete val="1"/>
        <c:axPos val="l"/>
        <c:numFmt formatCode="0" sourceLinked="1"/>
        <c:majorTickMark val="out"/>
        <c:minorTickMark val="none"/>
        <c:tickLblPos val="nextTo"/>
        <c:crossAx val="133282432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4.1708016418090472E-2"/>
          <c:y val="0.23334565178352901"/>
          <c:w val="0.91658396716381907"/>
          <c:h val="0.25116776827816495"/>
        </c:manualLayout>
      </c:layout>
      <c:lineChart>
        <c:grouping val="standard"/>
        <c:varyColors val="0"/>
        <c:ser>
          <c:idx val="0"/>
          <c:order val="0"/>
          <c:tx>
            <c:strRef>
              <c:f>Лист1!$B$45</c:f>
              <c:strCache>
                <c:ptCount val="1"/>
                <c:pt idx="0">
                  <c:v>Уровень зарегистрированной безработицы, %</c:v>
                </c:pt>
              </c:strCache>
            </c:strRef>
          </c:tx>
          <c:dLbls>
            <c:dLbl>
              <c:idx val="0"/>
              <c:layout>
                <c:manualLayout>
                  <c:x val="-4.9291292130470558E-2"/>
                  <c:y val="-6.163847405602652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8.7207670692370953E-2"/>
                  <c:y val="-5.723572590916749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-6.0666205699040687E-2"/>
                  <c:y val="-6.163847405602650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-3.4124740705710456E-2"/>
                  <c:y val="-3.522198517487230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-4.1708016418090472E-2"/>
                  <c:y val="-4.843022961544941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>
                <c:manualLayout>
                  <c:x val="-6.8249481411420773E-2"/>
                  <c:y val="-4.843022961544941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900">
                    <a:latin typeface="Arial Narrow" panose="020B0606020202030204" pitchFamily="34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val>
            <c:numRef>
              <c:f>Лист1!$D$45:$I$45</c:f>
              <c:numCache>
                <c:formatCode>General</c:formatCode>
                <c:ptCount val="6"/>
                <c:pt idx="0">
                  <c:v>1.1000000000000001</c:v>
                </c:pt>
                <c:pt idx="1">
                  <c:v>1.2</c:v>
                </c:pt>
                <c:pt idx="2">
                  <c:v>3.9</c:v>
                </c:pt>
                <c:pt idx="3">
                  <c:v>1.2</c:v>
                </c:pt>
                <c:pt idx="4">
                  <c:v>1.1000000000000001</c:v>
                </c:pt>
                <c:pt idx="5">
                  <c:v>1.1000000000000001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45889792"/>
        <c:axId val="45903872"/>
      </c:lineChart>
      <c:catAx>
        <c:axId val="45889792"/>
        <c:scaling>
          <c:orientation val="minMax"/>
        </c:scaling>
        <c:delete val="1"/>
        <c:axPos val="b"/>
        <c:majorTickMark val="out"/>
        <c:minorTickMark val="none"/>
        <c:tickLblPos val="nextTo"/>
        <c:crossAx val="45903872"/>
        <c:crosses val="autoZero"/>
        <c:auto val="1"/>
        <c:lblAlgn val="ctr"/>
        <c:lblOffset val="100"/>
        <c:noMultiLvlLbl val="0"/>
      </c:catAx>
      <c:valAx>
        <c:axId val="45903872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45889792"/>
        <c:crosses val="autoZero"/>
        <c:crossBetween val="between"/>
      </c:valAx>
      <c:spPr>
        <a:noFill/>
        <a:ln w="25400">
          <a:noFill/>
        </a:ln>
      </c:spPr>
    </c:plotArea>
    <c:legend>
      <c:legendPos val="b"/>
      <c:layout>
        <c:manualLayout>
          <c:xMode val="edge"/>
          <c:yMode val="edge"/>
          <c:x val="0"/>
          <c:y val="0.83984778278296668"/>
          <c:w val="0.85829186416024472"/>
          <c:h val="0.16015233303818327"/>
        </c:manualLayout>
      </c:layout>
      <c:overlay val="0"/>
      <c:txPr>
        <a:bodyPr/>
        <a:lstStyle/>
        <a:p>
          <a:pPr>
            <a:defRPr sz="1000">
              <a:latin typeface="Arial Narrow" panose="020B0606020202030204" pitchFamily="34" charset="0"/>
            </a:defRPr>
          </a:pPr>
          <a:endParaRPr lang="ru-RU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33005908113976323"/>
          <c:y val="5.4726368159203981E-2"/>
          <c:w val="0.60268427311713102"/>
          <c:h val="0.70082305010381163"/>
        </c:manualLayout>
      </c:layout>
      <c:barChart>
        <c:barDir val="bar"/>
        <c:grouping val="stacked"/>
        <c:varyColors val="0"/>
        <c:ser>
          <c:idx val="0"/>
          <c:order val="0"/>
          <c:tx>
            <c:strRef>
              <c:f>Лист1!$B$10</c:f>
              <c:strCache>
                <c:ptCount val="1"/>
                <c:pt idx="0">
                  <c:v>Ввод в действие жилых домов, тыс. кв.м</c:v>
                </c:pt>
              </c:strCache>
            </c:strRef>
          </c:tx>
          <c:spPr>
            <a:solidFill>
              <a:schemeClr val="accent1">
                <a:lumMod val="60000"/>
                <a:lumOff val="40000"/>
              </a:schemeClr>
            </a:solidFill>
          </c:spPr>
          <c:invertIfNegative val="0"/>
          <c:dLbls>
            <c:dLbl>
              <c:idx val="0"/>
              <c:layout>
                <c:manualLayout>
                  <c:x val="0.30304888718178519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0.30047436143652773"/>
                  <c:y val="-8.5681827085047207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0.30040650406504066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0.28665322322514564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0.31009474425452915"/>
                  <c:y val="-4.9751243781094526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>
                <c:manualLayout>
                  <c:x val="0.35914644815739494"/>
                  <c:y val="-6.9103302385709249E-4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900">
                    <a:latin typeface="Arial Narrow" panose="020B0606020202030204" pitchFamily="34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Лист1!$D$2:$I$2</c:f>
              <c:strCache>
                <c:ptCount val="6"/>
                <c:pt idx="0">
                  <c:v>2018 год</c:v>
                </c:pt>
                <c:pt idx="1">
                  <c:v>2019 год</c:v>
                </c:pt>
                <c:pt idx="2">
                  <c:v>2020 год (оценка)</c:v>
                </c:pt>
                <c:pt idx="3">
                  <c:v>2021 год (прогноз)</c:v>
                </c:pt>
                <c:pt idx="4">
                  <c:v>2022 год (прогноз)</c:v>
                </c:pt>
                <c:pt idx="5">
                  <c:v>2023 год (прогноз)</c:v>
                </c:pt>
              </c:strCache>
            </c:strRef>
          </c:cat>
          <c:val>
            <c:numRef>
              <c:f>Лист1!$D$10:$I$10</c:f>
              <c:numCache>
                <c:formatCode>General</c:formatCode>
                <c:ptCount val="6"/>
                <c:pt idx="0">
                  <c:v>767.5</c:v>
                </c:pt>
                <c:pt idx="1">
                  <c:v>777.7</c:v>
                </c:pt>
                <c:pt idx="2">
                  <c:v>775.3</c:v>
                </c:pt>
                <c:pt idx="3">
                  <c:v>776</c:v>
                </c:pt>
                <c:pt idx="4">
                  <c:v>822.1</c:v>
                </c:pt>
                <c:pt idx="5">
                  <c:v>919.6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45498752"/>
        <c:axId val="45500288"/>
      </c:barChart>
      <c:catAx>
        <c:axId val="45498752"/>
        <c:scaling>
          <c:orientation val="minMax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 sz="900">
                <a:latin typeface="Arial Narrow" panose="020B0606020202030204" pitchFamily="34" charset="0"/>
              </a:defRPr>
            </a:pPr>
            <a:endParaRPr lang="ru-RU"/>
          </a:p>
        </c:txPr>
        <c:crossAx val="45500288"/>
        <c:crosses val="autoZero"/>
        <c:auto val="1"/>
        <c:lblAlgn val="ctr"/>
        <c:lblOffset val="100"/>
        <c:noMultiLvlLbl val="0"/>
      </c:catAx>
      <c:valAx>
        <c:axId val="45500288"/>
        <c:scaling>
          <c:orientation val="minMax"/>
          <c:max val="1000"/>
          <c:min val="200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900">
                <a:latin typeface="Arial Narrow" panose="020B0606020202030204" pitchFamily="34" charset="0"/>
              </a:defRPr>
            </a:pPr>
            <a:endParaRPr lang="ru-RU"/>
          </a:p>
        </c:txPr>
        <c:crossAx val="45498752"/>
        <c:crosses val="autoZero"/>
        <c:crossBetween val="between"/>
        <c:majorUnit val="200"/>
        <c:minorUnit val="10"/>
      </c:valAx>
    </c:plotArea>
    <c:legend>
      <c:legendPos val="b"/>
      <c:layout>
        <c:manualLayout>
          <c:xMode val="edge"/>
          <c:yMode val="edge"/>
          <c:x val="0"/>
          <c:y val="0.87300146475960705"/>
          <c:w val="0.89028416563589274"/>
          <c:h val="9.4170687575392042E-2"/>
        </c:manualLayout>
      </c:layout>
      <c:overlay val="0"/>
      <c:txPr>
        <a:bodyPr/>
        <a:lstStyle/>
        <a:p>
          <a:pPr>
            <a:defRPr>
              <a:latin typeface="Arial Narrow" panose="020B0606020202030204" pitchFamily="34" charset="0"/>
            </a:defRPr>
          </a:pPr>
          <a:endParaRPr lang="ru-RU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Лист1!$B$27</c:f>
              <c:strCache>
                <c:ptCount val="1"/>
                <c:pt idx="0">
                  <c:v>Среднемес. начисленная номинальная з/пл работников по полному кругу организаций, руб.</c:v>
                </c:pt>
              </c:strCache>
            </c:strRef>
          </c:tx>
          <c:spPr>
            <a:solidFill>
              <a:schemeClr val="accent2">
                <a:lumMod val="40000"/>
                <a:lumOff val="60000"/>
              </a:schemeClr>
            </a:solidFill>
          </c:spPr>
          <c:invertIfNegative val="0"/>
          <c:dLbls>
            <c:txPr>
              <a:bodyPr/>
              <a:lstStyle/>
              <a:p>
                <a:pPr>
                  <a:defRPr sz="800">
                    <a:latin typeface="Arial Narrow" panose="020B0606020202030204" pitchFamily="34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Лист1!$D$2:$I$2</c:f>
              <c:strCache>
                <c:ptCount val="6"/>
                <c:pt idx="0">
                  <c:v>2018 год</c:v>
                </c:pt>
                <c:pt idx="1">
                  <c:v>2019 год</c:v>
                </c:pt>
                <c:pt idx="2">
                  <c:v>2020 год (оценка)</c:v>
                </c:pt>
                <c:pt idx="3">
                  <c:v>2021 год (прогноз)</c:v>
                </c:pt>
                <c:pt idx="4">
                  <c:v>2022 год (прогноз)</c:v>
                </c:pt>
                <c:pt idx="5">
                  <c:v>2023 год (прогноз)</c:v>
                </c:pt>
              </c:strCache>
            </c:strRef>
          </c:cat>
          <c:val>
            <c:numRef>
              <c:f>Лист1!$D$30:$I$30</c:f>
              <c:numCache>
                <c:formatCode>#,##0</c:formatCode>
                <c:ptCount val="6"/>
                <c:pt idx="0">
                  <c:v>33473.699999999997</c:v>
                </c:pt>
                <c:pt idx="1">
                  <c:v>36015.9</c:v>
                </c:pt>
                <c:pt idx="2">
                  <c:v>37444.6</c:v>
                </c:pt>
                <c:pt idx="3">
                  <c:v>40408.699999999997</c:v>
                </c:pt>
                <c:pt idx="4">
                  <c:v>43125</c:v>
                </c:pt>
                <c:pt idx="5">
                  <c:v>45798.7</c:v>
                </c:pt>
              </c:numCache>
            </c:numRef>
          </c:val>
        </c:ser>
        <c:ser>
          <c:idx val="1"/>
          <c:order val="1"/>
          <c:tx>
            <c:strRef>
              <c:f>Лист1!$B$23</c:f>
              <c:strCache>
                <c:ptCount val="1"/>
                <c:pt idx="0">
                  <c:v>Величина прожиточного минимума в расчёте на душу населения в месяц, руб.</c:v>
                </c:pt>
              </c:strCache>
            </c:strRef>
          </c:tx>
          <c:spPr>
            <a:solidFill>
              <a:schemeClr val="accent1">
                <a:lumMod val="40000"/>
                <a:lumOff val="60000"/>
              </a:schemeClr>
            </a:solidFill>
          </c:spPr>
          <c:invertIfNegative val="0"/>
          <c:dLbls>
            <c:dLbl>
              <c:idx val="0"/>
              <c:layout>
                <c:manualLayout>
                  <c:x val="8.3333333333333332E-3"/>
                  <c:y val="8.4875562720133283E-1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1.9444444444444445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1.6666666666666666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1.9444444444444445E-2"/>
                  <c:y val="8.4875562720133283E-1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1.6666666666666666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>
                <c:manualLayout>
                  <c:x val="1.9444444444444445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800">
                    <a:latin typeface="Arial Narrow" panose="020B0606020202030204" pitchFamily="34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Лист1!$D$2:$I$2</c:f>
              <c:strCache>
                <c:ptCount val="6"/>
                <c:pt idx="0">
                  <c:v>2018 год</c:v>
                </c:pt>
                <c:pt idx="1">
                  <c:v>2019 год</c:v>
                </c:pt>
                <c:pt idx="2">
                  <c:v>2020 год (оценка)</c:v>
                </c:pt>
                <c:pt idx="3">
                  <c:v>2021 год (прогноз)</c:v>
                </c:pt>
                <c:pt idx="4">
                  <c:v>2022 год (прогноз)</c:v>
                </c:pt>
                <c:pt idx="5">
                  <c:v>2023 год (прогноз)</c:v>
                </c:pt>
              </c:strCache>
            </c:strRef>
          </c:cat>
          <c:val>
            <c:numRef>
              <c:f>Лист1!$D$31:$I$31</c:f>
              <c:numCache>
                <c:formatCode>#,##0</c:formatCode>
                <c:ptCount val="6"/>
                <c:pt idx="0">
                  <c:v>9541</c:v>
                </c:pt>
                <c:pt idx="1">
                  <c:v>10183</c:v>
                </c:pt>
                <c:pt idx="2">
                  <c:v>10586.9</c:v>
                </c:pt>
                <c:pt idx="3">
                  <c:v>10976.1</c:v>
                </c:pt>
                <c:pt idx="4">
                  <c:v>11422.5</c:v>
                </c:pt>
                <c:pt idx="5">
                  <c:v>11919.9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45722240"/>
        <c:axId val="45728128"/>
      </c:barChart>
      <c:catAx>
        <c:axId val="45722240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900">
                <a:latin typeface="Arial Narrow" panose="020B0606020202030204" pitchFamily="34" charset="0"/>
              </a:defRPr>
            </a:pPr>
            <a:endParaRPr lang="ru-RU"/>
          </a:p>
        </c:txPr>
        <c:crossAx val="45728128"/>
        <c:crosses val="autoZero"/>
        <c:auto val="1"/>
        <c:lblAlgn val="ctr"/>
        <c:lblOffset val="100"/>
        <c:noMultiLvlLbl val="0"/>
      </c:catAx>
      <c:valAx>
        <c:axId val="45728128"/>
        <c:scaling>
          <c:orientation val="minMax"/>
        </c:scaling>
        <c:delete val="1"/>
        <c:axPos val="l"/>
        <c:numFmt formatCode="#,##0" sourceLinked="1"/>
        <c:majorTickMark val="out"/>
        <c:minorTickMark val="none"/>
        <c:tickLblPos val="nextTo"/>
        <c:crossAx val="45722240"/>
        <c:crosses val="autoZero"/>
        <c:crossBetween val="between"/>
      </c:valAx>
    </c:plotArea>
    <c:legend>
      <c:legendPos val="b"/>
      <c:layout>
        <c:manualLayout>
          <c:xMode val="edge"/>
          <c:yMode val="edge"/>
          <c:x val="2.1009911074548509E-2"/>
          <c:y val="0.72471334881174809"/>
          <c:w val="0.96461367702171574"/>
          <c:h val="0.23996657107378142"/>
        </c:manualLayout>
      </c:layout>
      <c:overlay val="0"/>
      <c:txPr>
        <a:bodyPr/>
        <a:lstStyle/>
        <a:p>
          <a:pPr>
            <a:defRPr sz="900">
              <a:latin typeface="Arial Narrow" panose="020B0606020202030204" pitchFamily="34" charset="0"/>
            </a:defRPr>
          </a:pPr>
          <a:endParaRPr lang="ru-RU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5.7599721685828331E-2"/>
          <c:y val="4.7619047619047616E-2"/>
          <c:w val="0.90512987016451796"/>
          <c:h val="0.76547090704571019"/>
        </c:manualLayout>
      </c:layout>
      <c:lineChart>
        <c:grouping val="standard"/>
        <c:varyColors val="0"/>
        <c:ser>
          <c:idx val="0"/>
          <c:order val="0"/>
          <c:tx>
            <c:strRef>
              <c:f>Лист1!$B$25</c:f>
              <c:strCache>
                <c:ptCount val="1"/>
                <c:pt idx="0">
                  <c:v>Численность населения с денежными доходами ниже прожиточного минимума, %</c:v>
                </c:pt>
              </c:strCache>
            </c:strRef>
          </c:tx>
          <c:dLbls>
            <c:dLbl>
              <c:idx val="0"/>
              <c:layout>
                <c:manualLayout>
                  <c:x val="-4.0658627072349414E-2"/>
                  <c:y val="-3.463203463203462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4.7435064917740952E-2"/>
                  <c:y val="-3.08228516889934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-2.0329313536174645E-2"/>
                  <c:y val="-2.276544977332379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-4.7435064917741042E-2"/>
                  <c:y val="-3.463203463203462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-4.0658627072349414E-2"/>
                  <c:y val="-3.89610389610389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>
                <c:manualLayout>
                  <c:x val="-2.7105751381566151E-2"/>
                  <c:y val="-3.463203463203463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900">
                    <a:latin typeface="Arial Narrow" panose="020B0606020202030204" pitchFamily="34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val>
            <c:numRef>
              <c:f>Лист1!$D$25:$I$25</c:f>
              <c:numCache>
                <c:formatCode>General</c:formatCode>
                <c:ptCount val="6"/>
                <c:pt idx="0">
                  <c:v>10.199999999999999</c:v>
                </c:pt>
                <c:pt idx="1">
                  <c:v>10.3</c:v>
                </c:pt>
                <c:pt idx="2">
                  <c:v>10.4</c:v>
                </c:pt>
                <c:pt idx="3">
                  <c:v>10.199999999999999</c:v>
                </c:pt>
                <c:pt idx="4">
                  <c:v>10.1</c:v>
                </c:pt>
                <c:pt idx="5">
                  <c:v>9.9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45806720"/>
        <c:axId val="45808256"/>
      </c:lineChart>
      <c:catAx>
        <c:axId val="45806720"/>
        <c:scaling>
          <c:orientation val="minMax"/>
        </c:scaling>
        <c:delete val="1"/>
        <c:axPos val="b"/>
        <c:majorTickMark val="out"/>
        <c:minorTickMark val="none"/>
        <c:tickLblPos val="nextTo"/>
        <c:crossAx val="45808256"/>
        <c:crosses val="autoZero"/>
        <c:auto val="1"/>
        <c:lblAlgn val="ctr"/>
        <c:lblOffset val="100"/>
        <c:noMultiLvlLbl val="0"/>
      </c:catAx>
      <c:valAx>
        <c:axId val="45808256"/>
        <c:scaling>
          <c:orientation val="minMax"/>
          <c:max val="10.5"/>
          <c:min val="1"/>
        </c:scaling>
        <c:delete val="1"/>
        <c:axPos val="l"/>
        <c:numFmt formatCode="General" sourceLinked="1"/>
        <c:majorTickMark val="out"/>
        <c:minorTickMark val="none"/>
        <c:tickLblPos val="nextTo"/>
        <c:crossAx val="45806720"/>
        <c:crosses val="autoZero"/>
        <c:crossBetween val="between"/>
      </c:valAx>
    </c:plotArea>
    <c:legend>
      <c:legendPos val="b"/>
      <c:layout/>
      <c:overlay val="0"/>
      <c:txPr>
        <a:bodyPr/>
        <a:lstStyle/>
        <a:p>
          <a:pPr>
            <a:defRPr sz="900">
              <a:latin typeface="Arial Narrow" panose="020B0606020202030204" pitchFamily="34" charset="0"/>
            </a:defRPr>
          </a:pPr>
          <a:endParaRPr lang="ru-RU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9.8792922800578387E-2"/>
          <c:y val="5.891554075567932E-2"/>
          <c:w val="0.79895622561431634"/>
          <c:h val="0.56205383708018464"/>
        </c:manualLayout>
      </c:layout>
      <c:areaChart>
        <c:grouping val="standard"/>
        <c:varyColors val="0"/>
        <c:ser>
          <c:idx val="0"/>
          <c:order val="0"/>
          <c:tx>
            <c:strRef>
              <c:f>Лист1!$B$34</c:f>
              <c:strCache>
                <c:ptCount val="1"/>
                <c:pt idx="0">
                  <c:v>Численность занятых в экономике, тыс. человек</c:v>
                </c:pt>
              </c:strCache>
            </c:strRef>
          </c:tx>
          <c:spPr>
            <a:solidFill>
              <a:schemeClr val="accent4">
                <a:lumMod val="40000"/>
                <a:lumOff val="60000"/>
              </a:schemeClr>
            </a:solidFill>
          </c:spPr>
          <c:dLbls>
            <c:dLbl>
              <c:idx val="0"/>
              <c:layout>
                <c:manualLayout>
                  <c:x val="1.9444444444444445E-2"/>
                  <c:y val="-5.092592592592592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0"/>
                  <c:y val="-2.777777777777769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0"/>
                  <c:y val="-2.777777777777786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>
                <c:manualLayout>
                  <c:x val="-1.6666666666666666E-2"/>
                  <c:y val="-6.944444444444436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900">
                    <a:latin typeface="Arial Narrow" panose="020B0606020202030204" pitchFamily="34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Лист1!$D$2:$I$2</c:f>
              <c:strCache>
                <c:ptCount val="6"/>
                <c:pt idx="0">
                  <c:v>2018 год</c:v>
                </c:pt>
                <c:pt idx="1">
                  <c:v>2019 год</c:v>
                </c:pt>
                <c:pt idx="2">
                  <c:v>2020 год (оценка)</c:v>
                </c:pt>
                <c:pt idx="3">
                  <c:v>2021 год (прогноз)</c:v>
                </c:pt>
                <c:pt idx="4">
                  <c:v>2022 год (прогноз)</c:v>
                </c:pt>
                <c:pt idx="5">
                  <c:v>2023 год (прогноз)</c:v>
                </c:pt>
              </c:strCache>
            </c:strRef>
          </c:cat>
          <c:val>
            <c:numRef>
              <c:f>Лист1!$D$34:$I$34</c:f>
              <c:numCache>
                <c:formatCode>General</c:formatCode>
                <c:ptCount val="6"/>
                <c:pt idx="0">
                  <c:v>622.20000000000005</c:v>
                </c:pt>
                <c:pt idx="1">
                  <c:v>607.4</c:v>
                </c:pt>
                <c:pt idx="2">
                  <c:v>595.79999999999995</c:v>
                </c:pt>
                <c:pt idx="3">
                  <c:v>605.20000000000005</c:v>
                </c:pt>
                <c:pt idx="4">
                  <c:v>612.20000000000005</c:v>
                </c:pt>
                <c:pt idx="5">
                  <c:v>622.4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6060672"/>
        <c:axId val="46062208"/>
      </c:areaChart>
      <c:catAx>
        <c:axId val="46060672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900">
                <a:latin typeface="Arial Narrow" panose="020B0606020202030204" pitchFamily="34" charset="0"/>
              </a:defRPr>
            </a:pPr>
            <a:endParaRPr lang="ru-RU"/>
          </a:p>
        </c:txPr>
        <c:crossAx val="46062208"/>
        <c:crosses val="autoZero"/>
        <c:auto val="1"/>
        <c:lblAlgn val="ctr"/>
        <c:lblOffset val="100"/>
        <c:noMultiLvlLbl val="0"/>
      </c:catAx>
      <c:valAx>
        <c:axId val="46062208"/>
        <c:scaling>
          <c:orientation val="minMax"/>
          <c:max val="700"/>
          <c:min val="500"/>
        </c:scaling>
        <c:delete val="1"/>
        <c:axPos val="l"/>
        <c:numFmt formatCode="General" sourceLinked="1"/>
        <c:majorTickMark val="out"/>
        <c:minorTickMark val="none"/>
        <c:tickLblPos val="nextTo"/>
        <c:crossAx val="46060672"/>
        <c:crosses val="autoZero"/>
        <c:crossBetween val="midCat"/>
        <c:majorUnit val="50"/>
        <c:minorUnit val="1"/>
      </c:valAx>
    </c:plotArea>
    <c:legend>
      <c:legendPos val="b"/>
      <c:layout>
        <c:manualLayout>
          <c:xMode val="edge"/>
          <c:yMode val="edge"/>
          <c:x val="0"/>
          <c:y val="0.86270020307246831"/>
          <c:w val="0.90808100036775563"/>
          <c:h val="0.10000376875875196"/>
        </c:manualLayout>
      </c:layout>
      <c:overlay val="0"/>
      <c:txPr>
        <a:bodyPr/>
        <a:lstStyle/>
        <a:p>
          <a:pPr>
            <a:defRPr sz="1000">
              <a:latin typeface="Arial Narrow" panose="020B0606020202030204" pitchFamily="34" charset="0"/>
            </a:defRPr>
          </a:pPr>
          <a:endParaRPr lang="ru-RU"/>
        </a:p>
      </c:txPr>
    </c:legend>
    <c:plotVisOnly val="1"/>
    <c:dispBlanksAs val="zero"/>
    <c:showDLblsOverMax val="0"/>
  </c:chart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rgbClr val="009999"/>
            </a:solidFill>
          </c:spPr>
          <c:invertIfNegative val="0"/>
          <c:dPt>
            <c:idx val="10"/>
            <c:invertIfNegative val="0"/>
            <c:bubble3D val="0"/>
            <c:spPr>
              <a:pattFill prst="pct70">
                <a:fgClr>
                  <a:srgbClr val="009999"/>
                </a:fgClr>
                <a:bgClr>
                  <a:schemeClr val="bg1"/>
                </a:bgClr>
              </a:pattFill>
            </c:spPr>
          </c:dPt>
          <c:val>
            <c:numRef>
              <c:f>Таблица!$N$29:$AE$29</c:f>
              <c:numCache>
                <c:formatCode>General</c:formatCode>
                <c:ptCount val="18"/>
                <c:pt idx="0">
                  <c:v>38.9</c:v>
                </c:pt>
                <c:pt idx="1">
                  <c:v>49.2</c:v>
                </c:pt>
                <c:pt idx="2">
                  <c:v>49.3</c:v>
                </c:pt>
                <c:pt idx="3">
                  <c:v>47.3</c:v>
                </c:pt>
                <c:pt idx="4">
                  <c:v>46.3</c:v>
                </c:pt>
                <c:pt idx="5">
                  <c:v>51</c:v>
                </c:pt>
                <c:pt idx="6">
                  <c:v>46.4</c:v>
                </c:pt>
                <c:pt idx="7">
                  <c:v>49</c:v>
                </c:pt>
                <c:pt idx="8">
                  <c:v>48.7</c:v>
                </c:pt>
                <c:pt idx="9">
                  <c:v>49</c:v>
                </c:pt>
                <c:pt idx="10">
                  <c:v>57.7</c:v>
                </c:pt>
                <c:pt idx="11">
                  <c:v>53.1</c:v>
                </c:pt>
                <c:pt idx="12">
                  <c:v>58.5</c:v>
                </c:pt>
                <c:pt idx="13">
                  <c:v>54.9</c:v>
                </c:pt>
                <c:pt idx="14">
                  <c:v>61.6</c:v>
                </c:pt>
                <c:pt idx="15">
                  <c:v>67</c:v>
                </c:pt>
                <c:pt idx="16">
                  <c:v>83.5</c:v>
                </c:pt>
                <c:pt idx="17">
                  <c:v>170</c:v>
                </c:pt>
              </c:numCache>
            </c:numRef>
          </c:val>
        </c:ser>
        <c:ser>
          <c:idx val="1"/>
          <c:order val="1"/>
          <c:spPr>
            <a:solidFill>
              <a:srgbClr val="66CCFF"/>
            </a:solidFill>
          </c:spPr>
          <c:invertIfNegative val="0"/>
          <c:dPt>
            <c:idx val="10"/>
            <c:invertIfNegative val="0"/>
            <c:bubble3D val="0"/>
            <c:spPr>
              <a:pattFill prst="pct70">
                <a:fgClr>
                  <a:srgbClr val="66CCFF"/>
                </a:fgClr>
                <a:bgClr>
                  <a:schemeClr val="bg1"/>
                </a:bgClr>
              </a:pattFill>
            </c:spPr>
          </c:dPt>
          <c:val>
            <c:numRef>
              <c:f>Таблица!$N$30:$AE$30</c:f>
              <c:numCache>
                <c:formatCode>General</c:formatCode>
                <c:ptCount val="18"/>
                <c:pt idx="0" formatCode="#,##0.0">
                  <c:v>43.2</c:v>
                </c:pt>
                <c:pt idx="1">
                  <c:v>52.4</c:v>
                </c:pt>
                <c:pt idx="2" formatCode="#,##0.0">
                  <c:v>51.7</c:v>
                </c:pt>
                <c:pt idx="3">
                  <c:v>49.6</c:v>
                </c:pt>
                <c:pt idx="4">
                  <c:v>51.4</c:v>
                </c:pt>
                <c:pt idx="5">
                  <c:v>51.9</c:v>
                </c:pt>
                <c:pt idx="6">
                  <c:v>52.9</c:v>
                </c:pt>
                <c:pt idx="7">
                  <c:v>53</c:v>
                </c:pt>
                <c:pt idx="8">
                  <c:v>53.9</c:v>
                </c:pt>
                <c:pt idx="9">
                  <c:v>55.3</c:v>
                </c:pt>
                <c:pt idx="10">
                  <c:v>63.9</c:v>
                </c:pt>
                <c:pt idx="11">
                  <c:v>58.1</c:v>
                </c:pt>
                <c:pt idx="12">
                  <c:v>59.8</c:v>
                </c:pt>
                <c:pt idx="13">
                  <c:v>60.3</c:v>
                </c:pt>
                <c:pt idx="14">
                  <c:v>68.3</c:v>
                </c:pt>
                <c:pt idx="15">
                  <c:v>72.8</c:v>
                </c:pt>
                <c:pt idx="16">
                  <c:v>93.8</c:v>
                </c:pt>
                <c:pt idx="17">
                  <c:v>185.9</c:v>
                </c:pt>
              </c:numCache>
            </c:numRef>
          </c:val>
        </c:ser>
        <c:ser>
          <c:idx val="2"/>
          <c:order val="2"/>
          <c:spPr>
            <a:solidFill>
              <a:srgbClr val="CC99FF"/>
            </a:solidFill>
          </c:spPr>
          <c:invertIfNegative val="0"/>
          <c:dPt>
            <c:idx val="10"/>
            <c:invertIfNegative val="0"/>
            <c:bubble3D val="0"/>
            <c:spPr>
              <a:pattFill prst="pct70">
                <a:fgClr>
                  <a:srgbClr val="CC99FF"/>
                </a:fgClr>
                <a:bgClr>
                  <a:schemeClr val="bg1"/>
                </a:bgClr>
              </a:pattFill>
            </c:spPr>
          </c:dPt>
          <c:val>
            <c:numRef>
              <c:f>Таблица!$N$31:$AE$31</c:f>
              <c:numCache>
                <c:formatCode>General</c:formatCode>
                <c:ptCount val="18"/>
                <c:pt idx="0">
                  <c:v>49.6</c:v>
                </c:pt>
                <c:pt idx="1">
                  <c:v>56.1</c:v>
                </c:pt>
                <c:pt idx="2">
                  <c:v>56.4</c:v>
                </c:pt>
                <c:pt idx="3">
                  <c:v>56.7</c:v>
                </c:pt>
                <c:pt idx="4">
                  <c:v>57.1</c:v>
                </c:pt>
                <c:pt idx="5">
                  <c:v>60.2</c:v>
                </c:pt>
                <c:pt idx="6">
                  <c:v>60.3</c:v>
                </c:pt>
                <c:pt idx="7">
                  <c:v>61.1</c:v>
                </c:pt>
                <c:pt idx="8">
                  <c:v>62.8</c:v>
                </c:pt>
                <c:pt idx="9">
                  <c:v>63.5</c:v>
                </c:pt>
                <c:pt idx="10">
                  <c:v>65.7</c:v>
                </c:pt>
                <c:pt idx="11">
                  <c:v>68.099999999999994</c:v>
                </c:pt>
                <c:pt idx="12">
                  <c:v>69.099999999999994</c:v>
                </c:pt>
                <c:pt idx="13">
                  <c:v>69.8</c:v>
                </c:pt>
                <c:pt idx="14">
                  <c:v>80.2</c:v>
                </c:pt>
                <c:pt idx="15">
                  <c:v>82.5</c:v>
                </c:pt>
                <c:pt idx="16">
                  <c:v>107.1</c:v>
                </c:pt>
                <c:pt idx="17">
                  <c:v>213.6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47315968"/>
        <c:axId val="47321856"/>
      </c:barChart>
      <c:catAx>
        <c:axId val="47315968"/>
        <c:scaling>
          <c:orientation val="minMax"/>
        </c:scaling>
        <c:delete val="1"/>
        <c:axPos val="b"/>
        <c:majorTickMark val="out"/>
        <c:minorTickMark val="none"/>
        <c:tickLblPos val="nextTo"/>
        <c:crossAx val="47321856"/>
        <c:crosses val="autoZero"/>
        <c:auto val="1"/>
        <c:lblAlgn val="ctr"/>
        <c:lblOffset val="100"/>
        <c:noMultiLvlLbl val="0"/>
      </c:catAx>
      <c:valAx>
        <c:axId val="47321856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47315968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externalData r:id="rId1">
    <c:autoUpdate val="0"/>
  </c:externalData>
</c:chartSpace>
</file>

<file path=ppt/diagrams/_rels/data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3" Type="http://schemas.openxmlformats.org/officeDocument/2006/relationships/image" Target="../media/image26.png"/><Relationship Id="rId7" Type="http://schemas.openxmlformats.org/officeDocument/2006/relationships/image" Target="../media/image30.png"/><Relationship Id="rId2" Type="http://schemas.openxmlformats.org/officeDocument/2006/relationships/image" Target="../media/image25.png"/><Relationship Id="rId1" Type="http://schemas.openxmlformats.org/officeDocument/2006/relationships/image" Target="../media/image24.png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Relationship Id="rId9" Type="http://schemas.openxmlformats.org/officeDocument/2006/relationships/image" Target="../media/image32.png"/></Relationships>
</file>

<file path=ppt/diagrams/_rels/drawing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3" Type="http://schemas.openxmlformats.org/officeDocument/2006/relationships/image" Target="../media/image26.png"/><Relationship Id="rId7" Type="http://schemas.openxmlformats.org/officeDocument/2006/relationships/image" Target="../media/image30.png"/><Relationship Id="rId2" Type="http://schemas.openxmlformats.org/officeDocument/2006/relationships/image" Target="../media/image25.png"/><Relationship Id="rId1" Type="http://schemas.openxmlformats.org/officeDocument/2006/relationships/image" Target="../media/image24.png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Relationship Id="rId9" Type="http://schemas.openxmlformats.org/officeDocument/2006/relationships/image" Target="../media/image32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5_1">
  <dgm:title val=""/>
  <dgm:desc val=""/>
  <dgm:catLst>
    <dgm:cat type="accent5" pri="11100"/>
  </dgm:catLst>
  <dgm:styleLbl name="node0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5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5">
        <a:alpha val="4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8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3098E1B-DBDD-43AB-8F92-E6D686E2356E}" type="doc">
      <dgm:prSet loTypeId="urn:microsoft.com/office/officeart/2005/8/layout/vList2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329EC5C9-F638-4ABF-B74F-E550087DF522}">
      <dgm:prSet phldrT="[Текст]" custT="1"/>
      <dgm:spPr>
        <a:solidFill>
          <a:srgbClr val="FF3399"/>
        </a:solidFill>
      </dgm:spPr>
      <dgm:t>
        <a:bodyPr/>
        <a:lstStyle/>
        <a:p>
          <a:r>
            <a:rPr lang="ru-RU" altLang="ru-RU" sz="1000" b="1" dirty="0" smtClean="0">
              <a:solidFill>
                <a:schemeClr val="bg1"/>
              </a:solidFill>
              <a:effectLst/>
              <a:latin typeface="Arial Narrow" panose="020B0606020202030204" pitchFamily="34" charset="0"/>
              <a:cs typeface="Times New Roman" panose="02020603050405020304" pitchFamily="18" charset="0"/>
            </a:rPr>
            <a:t>НАЛОГОВЫЕ ДОХОДЫ</a:t>
          </a:r>
          <a:endParaRPr lang="ru-RU" sz="1000" b="1" dirty="0">
            <a:solidFill>
              <a:schemeClr val="bg1"/>
            </a:solidFill>
            <a:effectLst/>
            <a:latin typeface="Arial Narrow" panose="020B0606020202030204" pitchFamily="34" charset="0"/>
            <a:cs typeface="Times New Roman" panose="02020603050405020304" pitchFamily="18" charset="0"/>
          </a:endParaRPr>
        </a:p>
      </dgm:t>
    </dgm:pt>
    <dgm:pt modelId="{3C07C813-24A4-400A-AE8A-83090CC3A2DB}" type="parTrans" cxnId="{393670C6-3FD4-46AC-A8C9-B96EF806E43C}">
      <dgm:prSet/>
      <dgm:spPr/>
      <dgm:t>
        <a:bodyPr/>
        <a:lstStyle/>
        <a:p>
          <a:endParaRPr lang="ru-RU" sz="1000">
            <a:solidFill>
              <a:schemeClr val="tx1"/>
            </a:solidFill>
            <a:latin typeface="Arial Narrow" panose="020B0606020202030204" pitchFamily="34" charset="0"/>
            <a:cs typeface="Times New Roman" panose="02020603050405020304" pitchFamily="18" charset="0"/>
          </a:endParaRPr>
        </a:p>
      </dgm:t>
    </dgm:pt>
    <dgm:pt modelId="{33D4DC16-FFFD-4374-8D72-8D9CA9BC8684}" type="sibTrans" cxnId="{393670C6-3FD4-46AC-A8C9-B96EF806E43C}">
      <dgm:prSet/>
      <dgm:spPr/>
      <dgm:t>
        <a:bodyPr/>
        <a:lstStyle/>
        <a:p>
          <a:endParaRPr lang="ru-RU" sz="1000">
            <a:solidFill>
              <a:schemeClr val="tx1"/>
            </a:solidFill>
            <a:latin typeface="Arial Narrow" panose="020B0606020202030204" pitchFamily="34" charset="0"/>
            <a:cs typeface="Times New Roman" panose="02020603050405020304" pitchFamily="18" charset="0"/>
          </a:endParaRPr>
        </a:p>
      </dgm:t>
    </dgm:pt>
    <dgm:pt modelId="{70B5821D-D5B1-4602-9FA7-6174D7940FAE}">
      <dgm:prSet phldrT="[Текст]" custT="1"/>
      <dgm:spPr/>
      <dgm:t>
        <a:bodyPr/>
        <a:lstStyle/>
        <a:p>
          <a:r>
            <a:rPr lang="ru-RU" altLang="ru-RU" sz="1000" dirty="0" smtClean="0">
              <a:solidFill>
                <a:schemeClr val="tx1"/>
              </a:solidFill>
              <a:latin typeface="Arial Narrow" panose="020B0606020202030204" pitchFamily="34" charset="0"/>
              <a:cs typeface="Times New Roman" panose="02020603050405020304" pitchFamily="18" charset="0"/>
            </a:rPr>
            <a:t>Поступления от уплаты налогов, предусмотренных Налоговым кодексом РФ (налоги на прибыль, налоги на имущество, государственная пошлина)</a:t>
          </a:r>
          <a:endParaRPr lang="ru-RU" sz="1000" dirty="0">
            <a:solidFill>
              <a:schemeClr val="tx1"/>
            </a:solidFill>
            <a:latin typeface="Arial Narrow" panose="020B0606020202030204" pitchFamily="34" charset="0"/>
            <a:cs typeface="Times New Roman" panose="02020603050405020304" pitchFamily="18" charset="0"/>
          </a:endParaRPr>
        </a:p>
      </dgm:t>
    </dgm:pt>
    <dgm:pt modelId="{EF528AC9-68B9-4247-B2FD-D28C3F0341AB}" type="parTrans" cxnId="{87107ACD-862A-460A-B009-F54957C47997}">
      <dgm:prSet/>
      <dgm:spPr/>
      <dgm:t>
        <a:bodyPr/>
        <a:lstStyle/>
        <a:p>
          <a:endParaRPr lang="ru-RU" sz="1000">
            <a:solidFill>
              <a:schemeClr val="tx1"/>
            </a:solidFill>
            <a:latin typeface="Arial Narrow" panose="020B0606020202030204" pitchFamily="34" charset="0"/>
            <a:cs typeface="Times New Roman" panose="02020603050405020304" pitchFamily="18" charset="0"/>
          </a:endParaRPr>
        </a:p>
      </dgm:t>
    </dgm:pt>
    <dgm:pt modelId="{6E090440-36BF-4A5B-8562-31C43855AB03}" type="sibTrans" cxnId="{87107ACD-862A-460A-B009-F54957C47997}">
      <dgm:prSet/>
      <dgm:spPr/>
      <dgm:t>
        <a:bodyPr/>
        <a:lstStyle/>
        <a:p>
          <a:endParaRPr lang="ru-RU" sz="1000">
            <a:solidFill>
              <a:schemeClr val="tx1"/>
            </a:solidFill>
            <a:latin typeface="Arial Narrow" panose="020B0606020202030204" pitchFamily="34" charset="0"/>
            <a:cs typeface="Times New Roman" panose="02020603050405020304" pitchFamily="18" charset="0"/>
          </a:endParaRPr>
        </a:p>
      </dgm:t>
    </dgm:pt>
    <dgm:pt modelId="{A836E9CB-7483-4FE0-982F-B0B3642EADCF}">
      <dgm:prSet phldrT="[Текст]" custT="1"/>
      <dgm:spPr>
        <a:solidFill>
          <a:srgbClr val="009999"/>
        </a:solidFill>
      </dgm:spPr>
      <dgm:t>
        <a:bodyPr/>
        <a:lstStyle/>
        <a:p>
          <a:r>
            <a:rPr lang="ru-RU" altLang="ru-RU" sz="1000" b="1" dirty="0" smtClean="0">
              <a:solidFill>
                <a:schemeClr val="bg1"/>
              </a:solidFill>
              <a:effectLst/>
              <a:latin typeface="Arial Narrow" panose="020B0606020202030204" pitchFamily="34" charset="0"/>
              <a:cs typeface="Times New Roman" panose="02020603050405020304" pitchFamily="18" charset="0"/>
            </a:rPr>
            <a:t>НЕНАЛОГОВЫЕ ДОХОДЫ</a:t>
          </a:r>
          <a:endParaRPr lang="ru-RU" sz="1000" b="1" dirty="0">
            <a:solidFill>
              <a:schemeClr val="bg1"/>
            </a:solidFill>
            <a:effectLst/>
            <a:latin typeface="Arial Narrow" panose="020B0606020202030204" pitchFamily="34" charset="0"/>
            <a:cs typeface="Times New Roman" panose="02020603050405020304" pitchFamily="18" charset="0"/>
          </a:endParaRPr>
        </a:p>
      </dgm:t>
    </dgm:pt>
    <dgm:pt modelId="{EEAB2FD2-81DE-4707-B614-84C613254B6C}" type="parTrans" cxnId="{ADDD04C4-9621-4601-80D2-855DE9600933}">
      <dgm:prSet/>
      <dgm:spPr/>
      <dgm:t>
        <a:bodyPr/>
        <a:lstStyle/>
        <a:p>
          <a:endParaRPr lang="ru-RU" sz="1000">
            <a:solidFill>
              <a:schemeClr val="tx1"/>
            </a:solidFill>
            <a:latin typeface="Arial Narrow" panose="020B0606020202030204" pitchFamily="34" charset="0"/>
            <a:cs typeface="Times New Roman" panose="02020603050405020304" pitchFamily="18" charset="0"/>
          </a:endParaRPr>
        </a:p>
      </dgm:t>
    </dgm:pt>
    <dgm:pt modelId="{89B0C32B-73C1-490B-A20A-58810C703893}" type="sibTrans" cxnId="{ADDD04C4-9621-4601-80D2-855DE9600933}">
      <dgm:prSet/>
      <dgm:spPr/>
      <dgm:t>
        <a:bodyPr/>
        <a:lstStyle/>
        <a:p>
          <a:endParaRPr lang="ru-RU" sz="1000">
            <a:solidFill>
              <a:schemeClr val="tx1"/>
            </a:solidFill>
            <a:latin typeface="Arial Narrow" panose="020B0606020202030204" pitchFamily="34" charset="0"/>
            <a:cs typeface="Times New Roman" panose="02020603050405020304" pitchFamily="18" charset="0"/>
          </a:endParaRPr>
        </a:p>
      </dgm:t>
    </dgm:pt>
    <dgm:pt modelId="{4D7E3D54-9AE0-467F-BCA2-C441534D7CB5}">
      <dgm:prSet phldrT="[Текст]" custT="1"/>
      <dgm:spPr/>
      <dgm:t>
        <a:bodyPr/>
        <a:lstStyle/>
        <a:p>
          <a:r>
            <a:rPr lang="ru-RU" sz="1000" dirty="0" smtClean="0">
              <a:solidFill>
                <a:schemeClr val="tx1"/>
              </a:solidFill>
              <a:latin typeface="Arial Narrow" panose="020B0606020202030204" pitchFamily="34" charset="0"/>
              <a:cs typeface="Times New Roman" panose="02020603050405020304" pitchFamily="18" charset="0"/>
            </a:rPr>
            <a:t>Платежи в виде штрафов, санкций за нарушение законодательства, платежи за пользование имуществом государства, средства самообложения граждан</a:t>
          </a:r>
          <a:endParaRPr lang="ru-RU" sz="1000" dirty="0">
            <a:solidFill>
              <a:schemeClr val="tx1"/>
            </a:solidFill>
            <a:latin typeface="Arial Narrow" panose="020B0606020202030204" pitchFamily="34" charset="0"/>
            <a:cs typeface="Times New Roman" panose="02020603050405020304" pitchFamily="18" charset="0"/>
          </a:endParaRPr>
        </a:p>
      </dgm:t>
    </dgm:pt>
    <dgm:pt modelId="{8E7375CA-7E0E-4601-BF7D-B55BAEAB50AF}" type="parTrans" cxnId="{2DBEE7A2-C200-4386-BEF9-C72EB9C4416C}">
      <dgm:prSet/>
      <dgm:spPr/>
      <dgm:t>
        <a:bodyPr/>
        <a:lstStyle/>
        <a:p>
          <a:endParaRPr lang="ru-RU" sz="1000">
            <a:solidFill>
              <a:schemeClr val="tx1"/>
            </a:solidFill>
            <a:latin typeface="Arial Narrow" panose="020B0606020202030204" pitchFamily="34" charset="0"/>
            <a:cs typeface="Times New Roman" panose="02020603050405020304" pitchFamily="18" charset="0"/>
          </a:endParaRPr>
        </a:p>
      </dgm:t>
    </dgm:pt>
    <dgm:pt modelId="{3CDA02BA-40EA-4359-8DD6-089251BC5EA0}" type="sibTrans" cxnId="{2DBEE7A2-C200-4386-BEF9-C72EB9C4416C}">
      <dgm:prSet/>
      <dgm:spPr/>
      <dgm:t>
        <a:bodyPr/>
        <a:lstStyle/>
        <a:p>
          <a:endParaRPr lang="ru-RU" sz="1000">
            <a:solidFill>
              <a:schemeClr val="tx1"/>
            </a:solidFill>
            <a:latin typeface="Arial Narrow" panose="020B0606020202030204" pitchFamily="34" charset="0"/>
            <a:cs typeface="Times New Roman" panose="02020603050405020304" pitchFamily="18" charset="0"/>
          </a:endParaRPr>
        </a:p>
      </dgm:t>
    </dgm:pt>
    <dgm:pt modelId="{F6A8DBCC-2AFF-4ADF-81C4-C5FAB9C18172}">
      <dgm:prSet phldrT="[Текст]" custT="1"/>
      <dgm:spPr/>
      <dgm:t>
        <a:bodyPr/>
        <a:lstStyle/>
        <a:p>
          <a:r>
            <a:rPr lang="ru-RU" altLang="ru-RU" sz="1000" b="1" dirty="0" smtClean="0">
              <a:solidFill>
                <a:schemeClr val="bg1"/>
              </a:solidFill>
              <a:effectLst/>
              <a:latin typeface="Arial Narrow" panose="020B0606020202030204" pitchFamily="34" charset="0"/>
              <a:cs typeface="Times New Roman" panose="02020603050405020304" pitchFamily="18" charset="0"/>
            </a:rPr>
            <a:t>БЕЗВОЗМЕЗДНЫЕ ПОСТУПЛЕНИЯ</a:t>
          </a:r>
          <a:endParaRPr lang="ru-RU" sz="1000" b="1" dirty="0">
            <a:solidFill>
              <a:schemeClr val="bg1"/>
            </a:solidFill>
            <a:effectLst/>
            <a:latin typeface="Arial Narrow" panose="020B0606020202030204" pitchFamily="34" charset="0"/>
            <a:cs typeface="Times New Roman" panose="02020603050405020304" pitchFamily="18" charset="0"/>
          </a:endParaRPr>
        </a:p>
      </dgm:t>
    </dgm:pt>
    <dgm:pt modelId="{931B6B3C-3D95-43A6-ACC2-F494B0F553FD}" type="parTrans" cxnId="{FCD92B52-2C56-45A0-9743-72E98068EC98}">
      <dgm:prSet/>
      <dgm:spPr/>
      <dgm:t>
        <a:bodyPr/>
        <a:lstStyle/>
        <a:p>
          <a:endParaRPr lang="ru-RU" sz="1000">
            <a:solidFill>
              <a:schemeClr val="tx1"/>
            </a:solidFill>
            <a:latin typeface="Arial Narrow" panose="020B0606020202030204" pitchFamily="34" charset="0"/>
            <a:cs typeface="Times New Roman" panose="02020603050405020304" pitchFamily="18" charset="0"/>
          </a:endParaRPr>
        </a:p>
      </dgm:t>
    </dgm:pt>
    <dgm:pt modelId="{320C16D7-A00F-4C3B-A3CE-869FBF302A30}" type="sibTrans" cxnId="{FCD92B52-2C56-45A0-9743-72E98068EC98}">
      <dgm:prSet/>
      <dgm:spPr/>
      <dgm:t>
        <a:bodyPr/>
        <a:lstStyle/>
        <a:p>
          <a:endParaRPr lang="ru-RU" sz="1000">
            <a:solidFill>
              <a:schemeClr val="tx1"/>
            </a:solidFill>
            <a:latin typeface="Arial Narrow" panose="020B0606020202030204" pitchFamily="34" charset="0"/>
            <a:cs typeface="Times New Roman" panose="02020603050405020304" pitchFamily="18" charset="0"/>
          </a:endParaRPr>
        </a:p>
      </dgm:t>
    </dgm:pt>
    <dgm:pt modelId="{A860CF8E-0754-4AEE-8AD8-FBDAEE6261B2}">
      <dgm:prSet custT="1"/>
      <dgm:spPr/>
      <dgm:t>
        <a:bodyPr/>
        <a:lstStyle/>
        <a:p>
          <a:r>
            <a:rPr lang="ru-RU" sz="1000" dirty="0" smtClean="0">
              <a:solidFill>
                <a:schemeClr val="tx1"/>
              </a:solidFill>
              <a:latin typeface="Arial Narrow" panose="020B0606020202030204" pitchFamily="34" charset="0"/>
              <a:cs typeface="Times New Roman" panose="02020603050405020304" pitchFamily="18" charset="0"/>
            </a:rPr>
            <a:t>Средства, которые поступают в бюджет из других бюджетов бюджетной системы РФ, а также безвозмездные перечисления от физических и юридических лиц</a:t>
          </a:r>
          <a:endParaRPr lang="ru-RU" sz="1000" dirty="0">
            <a:solidFill>
              <a:schemeClr val="tx1"/>
            </a:solidFill>
            <a:latin typeface="Arial Narrow" panose="020B0606020202030204" pitchFamily="34" charset="0"/>
            <a:cs typeface="Times New Roman" panose="02020603050405020304" pitchFamily="18" charset="0"/>
          </a:endParaRPr>
        </a:p>
      </dgm:t>
    </dgm:pt>
    <dgm:pt modelId="{B2DA98A5-949C-4754-927E-E3D29EA5D725}" type="parTrans" cxnId="{29B8C33A-4417-4C46-ADBC-4771CEA0CBDA}">
      <dgm:prSet/>
      <dgm:spPr/>
      <dgm:t>
        <a:bodyPr/>
        <a:lstStyle/>
        <a:p>
          <a:endParaRPr lang="ru-RU" sz="1000">
            <a:solidFill>
              <a:schemeClr val="tx1"/>
            </a:solidFill>
            <a:latin typeface="Arial Narrow" panose="020B0606020202030204" pitchFamily="34" charset="0"/>
            <a:cs typeface="Times New Roman" panose="02020603050405020304" pitchFamily="18" charset="0"/>
          </a:endParaRPr>
        </a:p>
      </dgm:t>
    </dgm:pt>
    <dgm:pt modelId="{36BE8B28-9283-4D8A-B726-EFDFCFA27A44}" type="sibTrans" cxnId="{29B8C33A-4417-4C46-ADBC-4771CEA0CBDA}">
      <dgm:prSet/>
      <dgm:spPr/>
      <dgm:t>
        <a:bodyPr/>
        <a:lstStyle/>
        <a:p>
          <a:endParaRPr lang="ru-RU" sz="1000">
            <a:solidFill>
              <a:schemeClr val="tx1"/>
            </a:solidFill>
            <a:latin typeface="Arial Narrow" panose="020B0606020202030204" pitchFamily="34" charset="0"/>
            <a:cs typeface="Times New Roman" panose="02020603050405020304" pitchFamily="18" charset="0"/>
          </a:endParaRPr>
        </a:p>
      </dgm:t>
    </dgm:pt>
    <dgm:pt modelId="{FDC4CA4F-CDC5-44F2-9773-A2B938303B0F}" type="pres">
      <dgm:prSet presAssocID="{D3098E1B-DBDD-43AB-8F92-E6D686E2356E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051B49D5-C6C4-4036-B572-401A3D29BF62}" type="pres">
      <dgm:prSet presAssocID="{329EC5C9-F638-4ABF-B74F-E550087DF522}" presName="parentText" presStyleLbl="node1" presStyleIdx="0" presStyleCnt="3" custLinFactNeighborX="-556" custLinFactNeighborY="-1861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D8A7F4A-2F59-4BFC-937C-FD248216A3A3}" type="pres">
      <dgm:prSet presAssocID="{329EC5C9-F638-4ABF-B74F-E550087DF522}" presName="childText" presStyleLbl="revTx" presStyleIdx="0" presStyleCnt="3" custScaleY="110982" custLinFactNeighborX="698" custLinFactNeighborY="-665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8B6A47B-858C-4502-A84B-3CD5EE2822B5}" type="pres">
      <dgm:prSet presAssocID="{A836E9CB-7483-4FE0-982F-B0B3642EADCF}" presName="parentText" presStyleLbl="node1" presStyleIdx="1" presStyleCnt="3" custLinFactNeighborX="687" custLinFactNeighborY="-1162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356E5DA-B981-4AC9-BAD1-AF609A98162F}" type="pres">
      <dgm:prSet presAssocID="{A836E9CB-7483-4FE0-982F-B0B3642EADCF}" presName="childText" presStyleLbl="revTx" presStyleIdx="1" presStyleCnt="3" custLinFactNeighborY="-1565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01823D8-B81C-4E64-9419-21720722CD31}" type="pres">
      <dgm:prSet presAssocID="{F6A8DBCC-2AFF-4ADF-81C4-C5FAB9C18172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8A15107-A1B9-4A62-B62B-15DFA70186A4}" type="pres">
      <dgm:prSet presAssocID="{F6A8DBCC-2AFF-4ADF-81C4-C5FAB9C18172}" presName="childText" presStyleLbl="revTx" presStyleIdx="2" presStyleCnt="3" custScaleY="12262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52DE389-84A6-477B-A73A-E74FB7F0FC84}" type="presOf" srcId="{4D7E3D54-9AE0-467F-BCA2-C441534D7CB5}" destId="{8356E5DA-B981-4AC9-BAD1-AF609A98162F}" srcOrd="0" destOrd="0" presId="urn:microsoft.com/office/officeart/2005/8/layout/vList2"/>
    <dgm:cxn modelId="{29B8C33A-4417-4C46-ADBC-4771CEA0CBDA}" srcId="{F6A8DBCC-2AFF-4ADF-81C4-C5FAB9C18172}" destId="{A860CF8E-0754-4AEE-8AD8-FBDAEE6261B2}" srcOrd="0" destOrd="0" parTransId="{B2DA98A5-949C-4754-927E-E3D29EA5D725}" sibTransId="{36BE8B28-9283-4D8A-B726-EFDFCFA27A44}"/>
    <dgm:cxn modelId="{6CA51182-5B00-435F-A31C-7BBAC1557640}" type="presOf" srcId="{D3098E1B-DBDD-43AB-8F92-E6D686E2356E}" destId="{FDC4CA4F-CDC5-44F2-9773-A2B938303B0F}" srcOrd="0" destOrd="0" presId="urn:microsoft.com/office/officeart/2005/8/layout/vList2"/>
    <dgm:cxn modelId="{FCD92B52-2C56-45A0-9743-72E98068EC98}" srcId="{D3098E1B-DBDD-43AB-8F92-E6D686E2356E}" destId="{F6A8DBCC-2AFF-4ADF-81C4-C5FAB9C18172}" srcOrd="2" destOrd="0" parTransId="{931B6B3C-3D95-43A6-ACC2-F494B0F553FD}" sibTransId="{320C16D7-A00F-4C3B-A3CE-869FBF302A30}"/>
    <dgm:cxn modelId="{D955656E-ABAB-4F05-B94D-C548BBD92CDD}" type="presOf" srcId="{A836E9CB-7483-4FE0-982F-B0B3642EADCF}" destId="{D8B6A47B-858C-4502-A84B-3CD5EE2822B5}" srcOrd="0" destOrd="0" presId="urn:microsoft.com/office/officeart/2005/8/layout/vList2"/>
    <dgm:cxn modelId="{393670C6-3FD4-46AC-A8C9-B96EF806E43C}" srcId="{D3098E1B-DBDD-43AB-8F92-E6D686E2356E}" destId="{329EC5C9-F638-4ABF-B74F-E550087DF522}" srcOrd="0" destOrd="0" parTransId="{3C07C813-24A4-400A-AE8A-83090CC3A2DB}" sibTransId="{33D4DC16-FFFD-4374-8D72-8D9CA9BC8684}"/>
    <dgm:cxn modelId="{60A4D201-1B6A-403D-9510-F9F82496E3EC}" type="presOf" srcId="{70B5821D-D5B1-4602-9FA7-6174D7940FAE}" destId="{BD8A7F4A-2F59-4BFC-937C-FD248216A3A3}" srcOrd="0" destOrd="0" presId="urn:microsoft.com/office/officeart/2005/8/layout/vList2"/>
    <dgm:cxn modelId="{79FEB235-D20A-43ED-B698-7FCC102F670B}" type="presOf" srcId="{A860CF8E-0754-4AEE-8AD8-FBDAEE6261B2}" destId="{38A15107-A1B9-4A62-B62B-15DFA70186A4}" srcOrd="0" destOrd="0" presId="urn:microsoft.com/office/officeart/2005/8/layout/vList2"/>
    <dgm:cxn modelId="{2DBEE7A2-C200-4386-BEF9-C72EB9C4416C}" srcId="{A836E9CB-7483-4FE0-982F-B0B3642EADCF}" destId="{4D7E3D54-9AE0-467F-BCA2-C441534D7CB5}" srcOrd="0" destOrd="0" parTransId="{8E7375CA-7E0E-4601-BF7D-B55BAEAB50AF}" sibTransId="{3CDA02BA-40EA-4359-8DD6-089251BC5EA0}"/>
    <dgm:cxn modelId="{0850BAB5-4BD8-43E2-A2F7-F29E82E26EEB}" type="presOf" srcId="{329EC5C9-F638-4ABF-B74F-E550087DF522}" destId="{051B49D5-C6C4-4036-B572-401A3D29BF62}" srcOrd="0" destOrd="0" presId="urn:microsoft.com/office/officeart/2005/8/layout/vList2"/>
    <dgm:cxn modelId="{8F4D4346-C6C1-467C-AC71-63F9064B2511}" type="presOf" srcId="{F6A8DBCC-2AFF-4ADF-81C4-C5FAB9C18172}" destId="{F01823D8-B81C-4E64-9419-21720722CD31}" srcOrd="0" destOrd="0" presId="urn:microsoft.com/office/officeart/2005/8/layout/vList2"/>
    <dgm:cxn modelId="{ADDD04C4-9621-4601-80D2-855DE9600933}" srcId="{D3098E1B-DBDD-43AB-8F92-E6D686E2356E}" destId="{A836E9CB-7483-4FE0-982F-B0B3642EADCF}" srcOrd="1" destOrd="0" parTransId="{EEAB2FD2-81DE-4707-B614-84C613254B6C}" sibTransId="{89B0C32B-73C1-490B-A20A-58810C703893}"/>
    <dgm:cxn modelId="{87107ACD-862A-460A-B009-F54957C47997}" srcId="{329EC5C9-F638-4ABF-B74F-E550087DF522}" destId="{70B5821D-D5B1-4602-9FA7-6174D7940FAE}" srcOrd="0" destOrd="0" parTransId="{EF528AC9-68B9-4247-B2FD-D28C3F0341AB}" sibTransId="{6E090440-36BF-4A5B-8562-31C43855AB03}"/>
    <dgm:cxn modelId="{F9C84683-F7D6-4633-BE8D-A8003169B14D}" type="presParOf" srcId="{FDC4CA4F-CDC5-44F2-9773-A2B938303B0F}" destId="{051B49D5-C6C4-4036-B572-401A3D29BF62}" srcOrd="0" destOrd="0" presId="urn:microsoft.com/office/officeart/2005/8/layout/vList2"/>
    <dgm:cxn modelId="{BC033B4C-FA14-47A0-9DF1-3233C351734B}" type="presParOf" srcId="{FDC4CA4F-CDC5-44F2-9773-A2B938303B0F}" destId="{BD8A7F4A-2F59-4BFC-937C-FD248216A3A3}" srcOrd="1" destOrd="0" presId="urn:microsoft.com/office/officeart/2005/8/layout/vList2"/>
    <dgm:cxn modelId="{7EB9061A-88C6-430C-8C06-812A483A95B9}" type="presParOf" srcId="{FDC4CA4F-CDC5-44F2-9773-A2B938303B0F}" destId="{D8B6A47B-858C-4502-A84B-3CD5EE2822B5}" srcOrd="2" destOrd="0" presId="urn:microsoft.com/office/officeart/2005/8/layout/vList2"/>
    <dgm:cxn modelId="{A9456140-959B-440A-9E0C-70621DFBF8F3}" type="presParOf" srcId="{FDC4CA4F-CDC5-44F2-9773-A2B938303B0F}" destId="{8356E5DA-B981-4AC9-BAD1-AF609A98162F}" srcOrd="3" destOrd="0" presId="urn:microsoft.com/office/officeart/2005/8/layout/vList2"/>
    <dgm:cxn modelId="{69269F9E-4A90-459D-8D9D-3A348CB9514C}" type="presParOf" srcId="{FDC4CA4F-CDC5-44F2-9773-A2B938303B0F}" destId="{F01823D8-B81C-4E64-9419-21720722CD31}" srcOrd="4" destOrd="0" presId="urn:microsoft.com/office/officeart/2005/8/layout/vList2"/>
    <dgm:cxn modelId="{4473F2F4-963C-4BEA-A134-282AB537E67A}" type="presParOf" srcId="{FDC4CA4F-CDC5-44F2-9773-A2B938303B0F}" destId="{38A15107-A1B9-4A62-B62B-15DFA70186A4}" srcOrd="5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A6A9A0D-AC7E-499C-82A5-2FF6E47BFCAC}" type="doc">
      <dgm:prSet loTypeId="urn:microsoft.com/office/officeart/2005/8/layout/hProcess4" loCatId="process" qsTypeId="urn:microsoft.com/office/officeart/2005/8/quickstyle/simple1" qsCatId="simple" csTypeId="urn:microsoft.com/office/officeart/2005/8/colors/accent5_1" csCatId="accent5" phldr="1"/>
      <dgm:spPr/>
      <dgm:t>
        <a:bodyPr/>
        <a:lstStyle/>
        <a:p>
          <a:endParaRPr lang="ru-RU"/>
        </a:p>
      </dgm:t>
    </dgm:pt>
    <dgm:pt modelId="{071F1DEC-A1A7-451E-B875-8456B51CF3F2}">
      <dgm:prSet phldrT="[Текст]" custT="1"/>
      <dgm:spPr>
        <a:solidFill>
          <a:schemeClr val="bg1">
            <a:lumMod val="95000"/>
          </a:schemeClr>
        </a:solidFill>
        <a:ln w="19050">
          <a:solidFill>
            <a:srgbClr val="009999"/>
          </a:solidFill>
        </a:ln>
      </dgm:spPr>
      <dgm:t>
        <a:bodyPr/>
        <a:lstStyle/>
        <a:p>
          <a:pPr algn="ctr"/>
          <a:r>
            <a:rPr lang="ru-RU" sz="1000" b="1" dirty="0" smtClean="0">
              <a:latin typeface="Arial Narrow" panose="020B0606020202030204" pitchFamily="34" charset="0"/>
            </a:rPr>
            <a:t>июнь-октябрь</a:t>
          </a:r>
          <a:endParaRPr lang="ru-RU" sz="1000" b="1" dirty="0">
            <a:latin typeface="Arial Narrow" panose="020B0606020202030204" pitchFamily="34" charset="0"/>
          </a:endParaRPr>
        </a:p>
      </dgm:t>
    </dgm:pt>
    <dgm:pt modelId="{E7EBFBA7-09F8-4306-81C0-6961D5B9F292}" type="parTrans" cxnId="{1B7F7AEE-73D5-4DC2-BE9B-78B1605EB99E}">
      <dgm:prSet/>
      <dgm:spPr/>
      <dgm:t>
        <a:bodyPr/>
        <a:lstStyle/>
        <a:p>
          <a:pPr algn="ctr"/>
          <a:endParaRPr lang="ru-RU" sz="1000">
            <a:latin typeface="Arial Narrow" panose="020B0606020202030204" pitchFamily="34" charset="0"/>
          </a:endParaRPr>
        </a:p>
      </dgm:t>
    </dgm:pt>
    <dgm:pt modelId="{AA064341-1B9A-4E30-BB8B-CB5EA5015944}" type="sibTrans" cxnId="{1B7F7AEE-73D5-4DC2-BE9B-78B1605EB99E}">
      <dgm:prSet/>
      <dgm:spPr>
        <a:solidFill>
          <a:srgbClr val="009999"/>
        </a:solidFill>
        <a:ln w="6350">
          <a:noFill/>
        </a:ln>
      </dgm:spPr>
      <dgm:t>
        <a:bodyPr/>
        <a:lstStyle/>
        <a:p>
          <a:pPr algn="ctr"/>
          <a:endParaRPr lang="ru-RU" sz="1000">
            <a:latin typeface="Arial Narrow" panose="020B0606020202030204" pitchFamily="34" charset="0"/>
          </a:endParaRPr>
        </a:p>
      </dgm:t>
    </dgm:pt>
    <dgm:pt modelId="{38492E08-948D-4798-B725-FD3F0777FC2F}">
      <dgm:prSet phldrT="[Текст]" custT="1"/>
      <dgm:spPr>
        <a:solidFill>
          <a:schemeClr val="bg1">
            <a:alpha val="90000"/>
          </a:schemeClr>
        </a:solidFill>
        <a:ln w="19050">
          <a:solidFill>
            <a:srgbClr val="009999"/>
          </a:solidFill>
        </a:ln>
      </dgm:spPr>
      <dgm:t>
        <a:bodyPr/>
        <a:lstStyle/>
        <a:p>
          <a:pPr algn="ctr"/>
          <a:endParaRPr lang="ru-RU" sz="1000" dirty="0">
            <a:latin typeface="Arial Narrow" panose="020B0606020202030204" pitchFamily="34" charset="0"/>
          </a:endParaRPr>
        </a:p>
      </dgm:t>
    </dgm:pt>
    <dgm:pt modelId="{76E42C18-8BA4-4834-B010-202D35EFC63E}" type="parTrans" cxnId="{23D1746B-A01A-41BB-B4D2-E546AFB86B68}">
      <dgm:prSet/>
      <dgm:spPr/>
      <dgm:t>
        <a:bodyPr/>
        <a:lstStyle/>
        <a:p>
          <a:pPr algn="ctr"/>
          <a:endParaRPr lang="ru-RU" sz="1000">
            <a:latin typeface="Arial Narrow" panose="020B0606020202030204" pitchFamily="34" charset="0"/>
          </a:endParaRPr>
        </a:p>
      </dgm:t>
    </dgm:pt>
    <dgm:pt modelId="{4E3420A0-AB06-4669-85CA-D528D75B29C5}" type="sibTrans" cxnId="{23D1746B-A01A-41BB-B4D2-E546AFB86B68}">
      <dgm:prSet/>
      <dgm:spPr/>
      <dgm:t>
        <a:bodyPr/>
        <a:lstStyle/>
        <a:p>
          <a:pPr algn="ctr"/>
          <a:endParaRPr lang="ru-RU" sz="1000">
            <a:latin typeface="Arial Narrow" panose="020B0606020202030204" pitchFamily="34" charset="0"/>
          </a:endParaRPr>
        </a:p>
      </dgm:t>
    </dgm:pt>
    <dgm:pt modelId="{64E98F0E-1275-4391-B4EC-2F335F08799F}">
      <dgm:prSet phldrT="[Текст]" custT="1"/>
      <dgm:spPr>
        <a:solidFill>
          <a:schemeClr val="bg1">
            <a:lumMod val="95000"/>
          </a:schemeClr>
        </a:solidFill>
        <a:ln w="19050">
          <a:solidFill>
            <a:srgbClr val="009999"/>
          </a:solidFill>
        </a:ln>
      </dgm:spPr>
      <dgm:t>
        <a:bodyPr/>
        <a:lstStyle/>
        <a:p>
          <a:pPr algn="ctr"/>
          <a:r>
            <a:rPr lang="ru-RU" sz="1000" b="1" dirty="0" smtClean="0">
              <a:latin typeface="Arial Narrow" panose="020B0606020202030204" pitchFamily="34" charset="0"/>
            </a:rPr>
            <a:t>ноябрь-декабрь</a:t>
          </a:r>
          <a:endParaRPr lang="ru-RU" sz="1000" b="1" dirty="0">
            <a:latin typeface="Arial Narrow" panose="020B0606020202030204" pitchFamily="34" charset="0"/>
          </a:endParaRPr>
        </a:p>
      </dgm:t>
    </dgm:pt>
    <dgm:pt modelId="{D1B1BF48-F3B7-405F-9425-9D7EE3AA7FE2}" type="parTrans" cxnId="{4F475227-F1C8-4512-9DB2-D5497EDD5669}">
      <dgm:prSet/>
      <dgm:spPr/>
      <dgm:t>
        <a:bodyPr/>
        <a:lstStyle/>
        <a:p>
          <a:pPr algn="ctr"/>
          <a:endParaRPr lang="ru-RU" sz="1000">
            <a:latin typeface="Arial Narrow" panose="020B0606020202030204" pitchFamily="34" charset="0"/>
          </a:endParaRPr>
        </a:p>
      </dgm:t>
    </dgm:pt>
    <dgm:pt modelId="{26D8A527-3897-4EAB-BBA1-8403B192DA19}" type="sibTrans" cxnId="{4F475227-F1C8-4512-9DB2-D5497EDD5669}">
      <dgm:prSet/>
      <dgm:spPr>
        <a:solidFill>
          <a:srgbClr val="009999"/>
        </a:solidFill>
        <a:ln w="19050"/>
      </dgm:spPr>
      <dgm:t>
        <a:bodyPr/>
        <a:lstStyle/>
        <a:p>
          <a:pPr algn="ctr"/>
          <a:endParaRPr lang="ru-RU" sz="1000">
            <a:latin typeface="Arial Narrow" panose="020B0606020202030204" pitchFamily="34" charset="0"/>
          </a:endParaRPr>
        </a:p>
      </dgm:t>
    </dgm:pt>
    <dgm:pt modelId="{F92FDD1B-2780-46F4-8DF4-59E6D226738A}">
      <dgm:prSet phldrT="[Текст]" custT="1"/>
      <dgm:spPr>
        <a:solidFill>
          <a:schemeClr val="bg1">
            <a:alpha val="90000"/>
          </a:schemeClr>
        </a:solidFill>
        <a:ln w="19050">
          <a:solidFill>
            <a:srgbClr val="009999"/>
          </a:solidFill>
        </a:ln>
      </dgm:spPr>
      <dgm:t>
        <a:bodyPr anchor="ctr"/>
        <a:lstStyle/>
        <a:p>
          <a:pPr algn="ctr"/>
          <a:endParaRPr lang="ru-RU" sz="1000" dirty="0">
            <a:latin typeface="Arial Narrow" panose="020B0606020202030204" pitchFamily="34" charset="0"/>
          </a:endParaRPr>
        </a:p>
      </dgm:t>
    </dgm:pt>
    <dgm:pt modelId="{9028EE18-D8C3-43E1-8C3E-377FED00D54C}" type="parTrans" cxnId="{59A3DEFB-44DB-4300-932E-FD2087FE4AA3}">
      <dgm:prSet/>
      <dgm:spPr/>
      <dgm:t>
        <a:bodyPr/>
        <a:lstStyle/>
        <a:p>
          <a:pPr algn="ctr"/>
          <a:endParaRPr lang="ru-RU" sz="1000">
            <a:latin typeface="Arial Narrow" panose="020B0606020202030204" pitchFamily="34" charset="0"/>
          </a:endParaRPr>
        </a:p>
      </dgm:t>
    </dgm:pt>
    <dgm:pt modelId="{E6B6BBB8-A3FF-483A-880B-77956DCC5836}" type="sibTrans" cxnId="{59A3DEFB-44DB-4300-932E-FD2087FE4AA3}">
      <dgm:prSet/>
      <dgm:spPr/>
      <dgm:t>
        <a:bodyPr/>
        <a:lstStyle/>
        <a:p>
          <a:pPr algn="ctr"/>
          <a:endParaRPr lang="ru-RU" sz="1000">
            <a:latin typeface="Arial Narrow" panose="020B0606020202030204" pitchFamily="34" charset="0"/>
          </a:endParaRPr>
        </a:p>
      </dgm:t>
    </dgm:pt>
    <dgm:pt modelId="{5226B69A-6238-45FF-B679-83AC673A951A}">
      <dgm:prSet phldrT="[Текст]" custT="1"/>
      <dgm:spPr>
        <a:solidFill>
          <a:schemeClr val="bg1">
            <a:lumMod val="95000"/>
          </a:schemeClr>
        </a:solidFill>
        <a:ln w="19050">
          <a:solidFill>
            <a:srgbClr val="009999"/>
          </a:solidFill>
        </a:ln>
      </dgm:spPr>
      <dgm:t>
        <a:bodyPr/>
        <a:lstStyle/>
        <a:p>
          <a:pPr algn="ctr"/>
          <a:r>
            <a:rPr lang="ru-RU" sz="1000" b="1" dirty="0" smtClean="0">
              <a:latin typeface="Arial Narrow" panose="020B0606020202030204" pitchFamily="34" charset="0"/>
            </a:rPr>
            <a:t>январь - декабрь</a:t>
          </a:r>
          <a:endParaRPr lang="ru-RU" sz="1000" b="1" dirty="0">
            <a:latin typeface="Arial Narrow" panose="020B0606020202030204" pitchFamily="34" charset="0"/>
          </a:endParaRPr>
        </a:p>
      </dgm:t>
    </dgm:pt>
    <dgm:pt modelId="{02C66A42-0D22-4F40-9872-40F923C01B3F}" type="parTrans" cxnId="{316EC519-2C5D-4A89-9BD6-2438CCC5AB72}">
      <dgm:prSet/>
      <dgm:spPr/>
      <dgm:t>
        <a:bodyPr/>
        <a:lstStyle/>
        <a:p>
          <a:pPr algn="ctr"/>
          <a:endParaRPr lang="ru-RU" sz="1000">
            <a:latin typeface="Arial Narrow" panose="020B0606020202030204" pitchFamily="34" charset="0"/>
          </a:endParaRPr>
        </a:p>
      </dgm:t>
    </dgm:pt>
    <dgm:pt modelId="{7E7C0F2E-8618-42A5-98CB-6393409679FC}" type="sibTrans" cxnId="{316EC519-2C5D-4A89-9BD6-2438CCC5AB72}">
      <dgm:prSet/>
      <dgm:spPr>
        <a:solidFill>
          <a:srgbClr val="009999"/>
        </a:solidFill>
      </dgm:spPr>
      <dgm:t>
        <a:bodyPr/>
        <a:lstStyle/>
        <a:p>
          <a:pPr algn="ctr"/>
          <a:endParaRPr lang="ru-RU" sz="1000">
            <a:latin typeface="Arial Narrow" panose="020B0606020202030204" pitchFamily="34" charset="0"/>
          </a:endParaRPr>
        </a:p>
      </dgm:t>
    </dgm:pt>
    <dgm:pt modelId="{0B9B38B0-2A08-4FFA-AAF6-02C7E5B54D48}">
      <dgm:prSet phldrT="[Текст]" custT="1"/>
      <dgm:spPr>
        <a:solidFill>
          <a:schemeClr val="bg1">
            <a:alpha val="90000"/>
          </a:schemeClr>
        </a:solidFill>
        <a:ln w="19050">
          <a:solidFill>
            <a:srgbClr val="009999"/>
          </a:solidFill>
        </a:ln>
      </dgm:spPr>
      <dgm:t>
        <a:bodyPr anchor="ctr"/>
        <a:lstStyle/>
        <a:p>
          <a:pPr algn="ctr"/>
          <a:endParaRPr lang="ru-RU" sz="1000" dirty="0">
            <a:latin typeface="Arial Narrow" panose="020B0606020202030204" pitchFamily="34" charset="0"/>
          </a:endParaRPr>
        </a:p>
      </dgm:t>
    </dgm:pt>
    <dgm:pt modelId="{E630C763-3F60-4FEE-B583-6F300B9F7037}" type="parTrans" cxnId="{95B60E5D-0BF8-4C13-A670-C1D110492858}">
      <dgm:prSet/>
      <dgm:spPr/>
      <dgm:t>
        <a:bodyPr/>
        <a:lstStyle/>
        <a:p>
          <a:pPr algn="ctr"/>
          <a:endParaRPr lang="ru-RU" sz="1000">
            <a:latin typeface="Arial Narrow" panose="020B0606020202030204" pitchFamily="34" charset="0"/>
          </a:endParaRPr>
        </a:p>
      </dgm:t>
    </dgm:pt>
    <dgm:pt modelId="{A4B938EA-4B62-4D1F-AFE2-3AA117175B07}" type="sibTrans" cxnId="{95B60E5D-0BF8-4C13-A670-C1D110492858}">
      <dgm:prSet/>
      <dgm:spPr/>
      <dgm:t>
        <a:bodyPr/>
        <a:lstStyle/>
        <a:p>
          <a:pPr algn="ctr"/>
          <a:endParaRPr lang="ru-RU" sz="1000">
            <a:latin typeface="Arial Narrow" panose="020B0606020202030204" pitchFamily="34" charset="0"/>
          </a:endParaRPr>
        </a:p>
      </dgm:t>
    </dgm:pt>
    <dgm:pt modelId="{D3C64455-96C3-4726-9628-E63FA90890AE}">
      <dgm:prSet phldrT="[Текст]" custT="1"/>
      <dgm:spPr>
        <a:solidFill>
          <a:schemeClr val="bg1">
            <a:lumMod val="95000"/>
          </a:schemeClr>
        </a:solidFill>
        <a:ln w="19050">
          <a:solidFill>
            <a:srgbClr val="009999"/>
          </a:solidFill>
        </a:ln>
      </dgm:spPr>
      <dgm:t>
        <a:bodyPr/>
        <a:lstStyle/>
        <a:p>
          <a:pPr algn="ctr"/>
          <a:r>
            <a:rPr lang="ru-RU" sz="1000" b="1" dirty="0" smtClean="0">
              <a:latin typeface="Arial Narrow" panose="020B0606020202030204" pitchFamily="34" charset="0"/>
            </a:rPr>
            <a:t>март -май</a:t>
          </a:r>
          <a:endParaRPr lang="ru-RU" sz="1000" b="1" dirty="0">
            <a:latin typeface="Arial Narrow" panose="020B0606020202030204" pitchFamily="34" charset="0"/>
          </a:endParaRPr>
        </a:p>
      </dgm:t>
    </dgm:pt>
    <dgm:pt modelId="{B9295770-A70B-4E68-AAC5-00A6AC5744DB}" type="parTrans" cxnId="{1F341E0D-B390-479E-B009-4050B6EF9108}">
      <dgm:prSet/>
      <dgm:spPr/>
      <dgm:t>
        <a:bodyPr/>
        <a:lstStyle/>
        <a:p>
          <a:pPr algn="ctr"/>
          <a:endParaRPr lang="ru-RU"/>
        </a:p>
      </dgm:t>
    </dgm:pt>
    <dgm:pt modelId="{D346F413-CE51-40FA-A61D-4D15DDF275A0}" type="sibTrans" cxnId="{1F341E0D-B390-479E-B009-4050B6EF9108}">
      <dgm:prSet/>
      <dgm:spPr>
        <a:solidFill>
          <a:srgbClr val="009999"/>
        </a:solidFill>
      </dgm:spPr>
      <dgm:t>
        <a:bodyPr/>
        <a:lstStyle/>
        <a:p>
          <a:pPr algn="ctr"/>
          <a:endParaRPr lang="ru-RU"/>
        </a:p>
      </dgm:t>
    </dgm:pt>
    <dgm:pt modelId="{4F96D8A4-3ED7-4903-8258-AF7A83B906AE}">
      <dgm:prSet custT="1"/>
      <dgm:spPr>
        <a:solidFill>
          <a:schemeClr val="bg1">
            <a:alpha val="90000"/>
          </a:schemeClr>
        </a:solidFill>
        <a:ln w="19050">
          <a:solidFill>
            <a:srgbClr val="009999"/>
          </a:solidFill>
        </a:ln>
      </dgm:spPr>
      <dgm:t>
        <a:bodyPr anchor="ctr"/>
        <a:lstStyle/>
        <a:p>
          <a:pPr algn="ctr"/>
          <a:endParaRPr lang="ru-RU" sz="1000" dirty="0">
            <a:latin typeface="Arial Narrow" panose="020B0606020202030204" pitchFamily="34" charset="0"/>
          </a:endParaRPr>
        </a:p>
      </dgm:t>
    </dgm:pt>
    <dgm:pt modelId="{5428C11B-EE2E-4516-B2FC-3C1518F44169}" type="parTrans" cxnId="{5C402463-5DFD-40B1-8055-8B17913CB67C}">
      <dgm:prSet/>
      <dgm:spPr/>
      <dgm:t>
        <a:bodyPr/>
        <a:lstStyle/>
        <a:p>
          <a:pPr algn="ctr"/>
          <a:endParaRPr lang="ru-RU"/>
        </a:p>
      </dgm:t>
    </dgm:pt>
    <dgm:pt modelId="{2BC01B6B-0E8D-4513-B0B4-3A18E83B5059}" type="sibTrans" cxnId="{5C402463-5DFD-40B1-8055-8B17913CB67C}">
      <dgm:prSet/>
      <dgm:spPr/>
      <dgm:t>
        <a:bodyPr/>
        <a:lstStyle/>
        <a:p>
          <a:pPr algn="ctr"/>
          <a:endParaRPr lang="ru-RU"/>
        </a:p>
      </dgm:t>
    </dgm:pt>
    <dgm:pt modelId="{E98ADD95-1020-4A9A-B4BC-2339D7AEFD24}">
      <dgm:prSet custT="1"/>
      <dgm:spPr>
        <a:solidFill>
          <a:schemeClr val="bg1">
            <a:lumMod val="95000"/>
          </a:schemeClr>
        </a:solidFill>
        <a:ln w="19050">
          <a:solidFill>
            <a:srgbClr val="009999"/>
          </a:solidFill>
        </a:ln>
      </dgm:spPr>
      <dgm:t>
        <a:bodyPr/>
        <a:lstStyle/>
        <a:p>
          <a:pPr algn="ctr"/>
          <a:r>
            <a:rPr lang="ru-RU" sz="1000" b="1" dirty="0" smtClean="0">
              <a:latin typeface="Arial Narrow" panose="020B0606020202030204" pitchFamily="34" charset="0"/>
            </a:rPr>
            <a:t>июнь</a:t>
          </a:r>
          <a:endParaRPr lang="ru-RU" sz="1000" b="1" dirty="0">
            <a:latin typeface="Arial Narrow" panose="020B0606020202030204" pitchFamily="34" charset="0"/>
          </a:endParaRPr>
        </a:p>
      </dgm:t>
    </dgm:pt>
    <dgm:pt modelId="{AC569C5F-470E-48BE-87DE-3F74479B789B}" type="parTrans" cxnId="{30F9BC6A-900A-40CA-80BF-C083B9C9E521}">
      <dgm:prSet/>
      <dgm:spPr/>
      <dgm:t>
        <a:bodyPr/>
        <a:lstStyle/>
        <a:p>
          <a:pPr algn="ctr"/>
          <a:endParaRPr lang="ru-RU"/>
        </a:p>
      </dgm:t>
    </dgm:pt>
    <dgm:pt modelId="{366AB8F5-E61A-4BC4-A28F-B9B074EAAEF7}" type="sibTrans" cxnId="{30F9BC6A-900A-40CA-80BF-C083B9C9E521}">
      <dgm:prSet/>
      <dgm:spPr/>
      <dgm:t>
        <a:bodyPr/>
        <a:lstStyle/>
        <a:p>
          <a:pPr algn="ctr"/>
          <a:endParaRPr lang="ru-RU"/>
        </a:p>
      </dgm:t>
    </dgm:pt>
    <dgm:pt modelId="{E38EF8A3-765C-4B6A-8B15-5E64CCE60048}">
      <dgm:prSet custT="1"/>
      <dgm:spPr>
        <a:solidFill>
          <a:schemeClr val="bg1">
            <a:alpha val="90000"/>
          </a:schemeClr>
        </a:solidFill>
        <a:ln w="19050">
          <a:solidFill>
            <a:srgbClr val="009999"/>
          </a:solidFill>
        </a:ln>
      </dgm:spPr>
      <dgm:t>
        <a:bodyPr anchor="ctr"/>
        <a:lstStyle/>
        <a:p>
          <a:pPr algn="ctr"/>
          <a:endParaRPr lang="ru-RU" sz="1000" dirty="0">
            <a:latin typeface="Arial Narrow" panose="020B0606020202030204" pitchFamily="34" charset="0"/>
          </a:endParaRPr>
        </a:p>
      </dgm:t>
    </dgm:pt>
    <dgm:pt modelId="{8078D3DB-4738-4952-9362-113EA47E3E83}" type="parTrans" cxnId="{84789B0D-CDD1-44F6-B7B1-5BBD2CB1DF20}">
      <dgm:prSet/>
      <dgm:spPr/>
      <dgm:t>
        <a:bodyPr/>
        <a:lstStyle/>
        <a:p>
          <a:pPr algn="ctr"/>
          <a:endParaRPr lang="ru-RU"/>
        </a:p>
      </dgm:t>
    </dgm:pt>
    <dgm:pt modelId="{18076BC6-4C8D-4D71-9590-5464201B0F43}" type="sibTrans" cxnId="{84789B0D-CDD1-44F6-B7B1-5BBD2CB1DF20}">
      <dgm:prSet/>
      <dgm:spPr/>
      <dgm:t>
        <a:bodyPr/>
        <a:lstStyle/>
        <a:p>
          <a:pPr algn="ctr"/>
          <a:endParaRPr lang="ru-RU"/>
        </a:p>
      </dgm:t>
    </dgm:pt>
    <dgm:pt modelId="{161A5A0D-CB50-4CF2-BF63-E865C6A9061C}" type="pres">
      <dgm:prSet presAssocID="{AA6A9A0D-AC7E-499C-82A5-2FF6E47BFCAC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CB60619-E084-4B22-A284-8D60D2A988FA}" type="pres">
      <dgm:prSet presAssocID="{AA6A9A0D-AC7E-499C-82A5-2FF6E47BFCAC}" presName="tSp" presStyleCnt="0"/>
      <dgm:spPr/>
    </dgm:pt>
    <dgm:pt modelId="{2B999FC8-C55A-4FB4-9553-C11BA2F15C29}" type="pres">
      <dgm:prSet presAssocID="{AA6A9A0D-AC7E-499C-82A5-2FF6E47BFCAC}" presName="bSp" presStyleCnt="0"/>
      <dgm:spPr/>
    </dgm:pt>
    <dgm:pt modelId="{AB812C07-470E-43FC-B18A-DAF56F3D8CEA}" type="pres">
      <dgm:prSet presAssocID="{AA6A9A0D-AC7E-499C-82A5-2FF6E47BFCAC}" presName="process" presStyleCnt="0"/>
      <dgm:spPr/>
    </dgm:pt>
    <dgm:pt modelId="{C7BD1D44-38C5-40C2-8D75-062F723B787C}" type="pres">
      <dgm:prSet presAssocID="{071F1DEC-A1A7-451E-B875-8456B51CF3F2}" presName="composite1" presStyleCnt="0"/>
      <dgm:spPr/>
    </dgm:pt>
    <dgm:pt modelId="{D43B9E5D-B268-45EB-8148-B90BEB60324F}" type="pres">
      <dgm:prSet presAssocID="{071F1DEC-A1A7-451E-B875-8456B51CF3F2}" presName="dummyNode1" presStyleLbl="node1" presStyleIdx="0" presStyleCnt="5"/>
      <dgm:spPr/>
    </dgm:pt>
    <dgm:pt modelId="{4578F3E6-798D-44EE-9AD5-ACA7715C1C48}" type="pres">
      <dgm:prSet presAssocID="{071F1DEC-A1A7-451E-B875-8456B51CF3F2}" presName="childNode1" presStyleLbl="bgAcc1" presStyleIdx="0" presStyleCnt="5" custScaleX="172172" custScaleY="150523" custLinFactNeighborX="411" custLinFactNeighborY="-754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0AD12C4-91BC-4440-A2C1-51054B992267}" type="pres">
      <dgm:prSet presAssocID="{071F1DEC-A1A7-451E-B875-8456B51CF3F2}" presName="childNode1tx" presStyleLbl="bgAcc1" presStyleIdx="0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6537477-EB85-4120-A202-2832E948ACA1}" type="pres">
      <dgm:prSet presAssocID="{071F1DEC-A1A7-451E-B875-8456B51CF3F2}" presName="parentNode1" presStyleLbl="node1" presStyleIdx="0" presStyleCnt="5" custScaleY="116812" custLinFactNeighborX="27185" custLinFactNeighborY="25608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3E29518-B097-4A0C-93E6-4ADB2D949CE2}" type="pres">
      <dgm:prSet presAssocID="{071F1DEC-A1A7-451E-B875-8456B51CF3F2}" presName="connSite1" presStyleCnt="0"/>
      <dgm:spPr/>
    </dgm:pt>
    <dgm:pt modelId="{9C7BF5F1-A989-4374-ABBF-0308703021F9}" type="pres">
      <dgm:prSet presAssocID="{AA064341-1B9A-4E30-BB8B-CB5EA5015944}" presName="Name9" presStyleLbl="sibTrans2D1" presStyleIdx="0" presStyleCnt="4"/>
      <dgm:spPr/>
      <dgm:t>
        <a:bodyPr/>
        <a:lstStyle/>
        <a:p>
          <a:endParaRPr lang="ru-RU"/>
        </a:p>
      </dgm:t>
    </dgm:pt>
    <dgm:pt modelId="{D17A7725-C92A-4E9E-A9D9-6F144297BC3C}" type="pres">
      <dgm:prSet presAssocID="{64E98F0E-1275-4391-B4EC-2F335F08799F}" presName="composite2" presStyleCnt="0"/>
      <dgm:spPr/>
    </dgm:pt>
    <dgm:pt modelId="{915F9FA5-D2C0-4CD6-9FD9-D4B0B2F70721}" type="pres">
      <dgm:prSet presAssocID="{64E98F0E-1275-4391-B4EC-2F335F08799F}" presName="dummyNode2" presStyleLbl="node1" presStyleIdx="0" presStyleCnt="5"/>
      <dgm:spPr/>
    </dgm:pt>
    <dgm:pt modelId="{CA7A49CE-9861-479C-A34F-9B5EC425C248}" type="pres">
      <dgm:prSet presAssocID="{64E98F0E-1275-4391-B4EC-2F335F08799F}" presName="childNode2" presStyleLbl="bgAcc1" presStyleIdx="1" presStyleCnt="5" custScaleX="182727" custScaleY="150027" custLinFactNeighborX="1065" custLinFactNeighborY="-623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B761C84-B5A0-4EB8-86C7-5E493EAFF2CB}" type="pres">
      <dgm:prSet presAssocID="{64E98F0E-1275-4391-B4EC-2F335F08799F}" presName="childNode2tx" presStyleLbl="bgAcc1" presStyleIdx="1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01FD9D5-4588-4B9C-9428-44B9323AC41C}" type="pres">
      <dgm:prSet presAssocID="{64E98F0E-1275-4391-B4EC-2F335F08799F}" presName="parentNode2" presStyleLbl="node1" presStyleIdx="1" presStyleCnt="5" custScaleY="119584" custLinFactNeighborX="38897" custLinFactNeighborY="-3701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C1B65F9-BCCA-41B2-8BDA-832F6117897F}" type="pres">
      <dgm:prSet presAssocID="{64E98F0E-1275-4391-B4EC-2F335F08799F}" presName="connSite2" presStyleCnt="0"/>
      <dgm:spPr/>
    </dgm:pt>
    <dgm:pt modelId="{E1AECC5B-D00F-4A12-A323-9284D3460DF3}" type="pres">
      <dgm:prSet presAssocID="{26D8A527-3897-4EAB-BBA1-8403B192DA19}" presName="Name18" presStyleLbl="sibTrans2D1" presStyleIdx="1" presStyleCnt="4" custScaleX="98419" custScaleY="101596" custLinFactNeighborX="-52" custLinFactNeighborY="-5944"/>
      <dgm:spPr/>
      <dgm:t>
        <a:bodyPr/>
        <a:lstStyle/>
        <a:p>
          <a:endParaRPr lang="ru-RU"/>
        </a:p>
      </dgm:t>
    </dgm:pt>
    <dgm:pt modelId="{0C82B96A-5243-4C01-8073-269C8E85BCBC}" type="pres">
      <dgm:prSet presAssocID="{5226B69A-6238-45FF-B679-83AC673A951A}" presName="composite1" presStyleCnt="0"/>
      <dgm:spPr/>
    </dgm:pt>
    <dgm:pt modelId="{2B2F80D3-BC23-4C4C-B324-6A3C2A87BB3A}" type="pres">
      <dgm:prSet presAssocID="{5226B69A-6238-45FF-B679-83AC673A951A}" presName="dummyNode1" presStyleLbl="node1" presStyleIdx="1" presStyleCnt="5"/>
      <dgm:spPr/>
    </dgm:pt>
    <dgm:pt modelId="{6154658E-1F54-4306-ACB0-2DE3C855BC5A}" type="pres">
      <dgm:prSet presAssocID="{5226B69A-6238-45FF-B679-83AC673A951A}" presName="childNode1" presStyleLbl="bgAcc1" presStyleIdx="2" presStyleCnt="5" custScaleX="161587" custScaleY="150523" custLinFactNeighborX="3119" custLinFactNeighborY="-754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575C259-8847-46C7-8859-562EE222E3AB}" type="pres">
      <dgm:prSet presAssocID="{5226B69A-6238-45FF-B679-83AC673A951A}" presName="childNode1tx" presStyleLbl="bgAcc1" presStyleIdx="2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0E44E61-C2D2-4AC8-AD30-E2AFA3E8E39D}" type="pres">
      <dgm:prSet presAssocID="{5226B69A-6238-45FF-B679-83AC673A951A}" presName="parentNode1" presStyleLbl="node1" presStyleIdx="2" presStyleCnt="5" custScaleY="138566" custLinFactNeighborX="19571" custLinFactNeighborY="14731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FD86D36-25E8-4551-B232-CB19A5129796}" type="pres">
      <dgm:prSet presAssocID="{5226B69A-6238-45FF-B679-83AC673A951A}" presName="connSite1" presStyleCnt="0"/>
      <dgm:spPr/>
    </dgm:pt>
    <dgm:pt modelId="{93B64701-7191-496D-BD5C-76D73ED9ECCF}" type="pres">
      <dgm:prSet presAssocID="{7E7C0F2E-8618-42A5-98CB-6393409679FC}" presName="Name9" presStyleLbl="sibTrans2D1" presStyleIdx="2" presStyleCnt="4" custLinFactNeighborX="-815" custLinFactNeighborY="3088"/>
      <dgm:spPr/>
      <dgm:t>
        <a:bodyPr/>
        <a:lstStyle/>
        <a:p>
          <a:endParaRPr lang="ru-RU"/>
        </a:p>
      </dgm:t>
    </dgm:pt>
    <dgm:pt modelId="{9FA97F36-6E86-41C4-B535-1DEA08FC3803}" type="pres">
      <dgm:prSet presAssocID="{D3C64455-96C3-4726-9628-E63FA90890AE}" presName="composite2" presStyleCnt="0"/>
      <dgm:spPr/>
    </dgm:pt>
    <dgm:pt modelId="{3A2D26AF-2E4B-44F3-B747-DD0613BF1E4F}" type="pres">
      <dgm:prSet presAssocID="{D3C64455-96C3-4726-9628-E63FA90890AE}" presName="dummyNode2" presStyleLbl="node1" presStyleIdx="2" presStyleCnt="5"/>
      <dgm:spPr/>
    </dgm:pt>
    <dgm:pt modelId="{9828E6D6-24C4-405C-9747-3A3985283117}" type="pres">
      <dgm:prSet presAssocID="{D3C64455-96C3-4726-9628-E63FA90890AE}" presName="childNode2" presStyleLbl="bgAcc1" presStyleIdx="3" presStyleCnt="5" custScaleX="197874" custScaleY="159713" custLinFactNeighborX="-354" custLinFactNeighborY="-765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84E8905-7704-4103-9709-085CBD05EF04}" type="pres">
      <dgm:prSet presAssocID="{D3C64455-96C3-4726-9628-E63FA90890AE}" presName="childNode2tx" presStyleLbl="bgAcc1" presStyleIdx="3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139A1CF-ADC6-4F35-967B-226D6EABC0DF}" type="pres">
      <dgm:prSet presAssocID="{D3C64455-96C3-4726-9628-E63FA90890AE}" presName="parentNode2" presStyleLbl="node1" presStyleIdx="3" presStyleCnt="5" custScaleY="110375" custLinFactNeighborX="43867" custLinFactNeighborY="-6378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7DF35FC-011E-4097-9C14-BA38617AB41D}" type="pres">
      <dgm:prSet presAssocID="{D3C64455-96C3-4726-9628-E63FA90890AE}" presName="connSite2" presStyleCnt="0"/>
      <dgm:spPr/>
    </dgm:pt>
    <dgm:pt modelId="{7FEEDA7E-38AB-4A8E-B374-E1C724575A30}" type="pres">
      <dgm:prSet presAssocID="{D346F413-CE51-40FA-A61D-4D15DDF275A0}" presName="Name18" presStyleLbl="sibTrans2D1" presStyleIdx="3" presStyleCnt="4" custLinFactNeighborX="656" custLinFactNeighborY="-3809"/>
      <dgm:spPr/>
      <dgm:t>
        <a:bodyPr/>
        <a:lstStyle/>
        <a:p>
          <a:endParaRPr lang="ru-RU"/>
        </a:p>
      </dgm:t>
    </dgm:pt>
    <dgm:pt modelId="{C71DFCE6-5CCE-48A5-B0C9-842B0EDA59E0}" type="pres">
      <dgm:prSet presAssocID="{E98ADD95-1020-4A9A-B4BC-2339D7AEFD24}" presName="composite1" presStyleCnt="0"/>
      <dgm:spPr/>
    </dgm:pt>
    <dgm:pt modelId="{A07D3E33-F702-4FBA-9269-A37EB6CB41EE}" type="pres">
      <dgm:prSet presAssocID="{E98ADD95-1020-4A9A-B4BC-2339D7AEFD24}" presName="dummyNode1" presStyleLbl="node1" presStyleIdx="3" presStyleCnt="5"/>
      <dgm:spPr/>
    </dgm:pt>
    <dgm:pt modelId="{E7800FA8-290E-411A-AD28-598F70127060}" type="pres">
      <dgm:prSet presAssocID="{E98ADD95-1020-4A9A-B4BC-2339D7AEFD24}" presName="childNode1" presStyleLbl="bgAcc1" presStyleIdx="4" presStyleCnt="5" custScaleX="165646" custScaleY="158998" custLinFactNeighborX="-749" custLinFactNeighborY="-1213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B885C5F-1031-4D01-ADA5-99A7E19DA430}" type="pres">
      <dgm:prSet presAssocID="{E98ADD95-1020-4A9A-B4BC-2339D7AEFD24}" presName="childNode1tx" presStyleLbl="bgAcc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48E4A98-D810-4494-A3E6-2179F054C812}" type="pres">
      <dgm:prSet presAssocID="{E98ADD95-1020-4A9A-B4BC-2339D7AEFD24}" presName="parentNode1" presStyleLbl="node1" presStyleIdx="4" presStyleCnt="5" custLinFactNeighborX="20555" custLinFactNeighborY="69602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F6B4640-3B25-4070-9A64-B4230EB4A275}" type="pres">
      <dgm:prSet presAssocID="{E98ADD95-1020-4A9A-B4BC-2339D7AEFD24}" presName="connSite1" presStyleCnt="0"/>
      <dgm:spPr/>
    </dgm:pt>
  </dgm:ptLst>
  <dgm:cxnLst>
    <dgm:cxn modelId="{08893C9B-3185-4C5F-A906-AB7FFE16F4E5}" type="presOf" srcId="{38492E08-948D-4798-B725-FD3F0777FC2F}" destId="{4578F3E6-798D-44EE-9AD5-ACA7715C1C48}" srcOrd="0" destOrd="0" presId="urn:microsoft.com/office/officeart/2005/8/layout/hProcess4"/>
    <dgm:cxn modelId="{C61D2C9F-28C2-4AE5-9712-EB965E7A41FA}" type="presOf" srcId="{0B9B38B0-2A08-4FFA-AAF6-02C7E5B54D48}" destId="{9575C259-8847-46C7-8859-562EE222E3AB}" srcOrd="1" destOrd="0" presId="urn:microsoft.com/office/officeart/2005/8/layout/hProcess4"/>
    <dgm:cxn modelId="{569DCBF1-7CE6-46A5-8FE0-07C4EE9A0CA3}" type="presOf" srcId="{E38EF8A3-765C-4B6A-8B15-5E64CCE60048}" destId="{E7800FA8-290E-411A-AD28-598F70127060}" srcOrd="0" destOrd="0" presId="urn:microsoft.com/office/officeart/2005/8/layout/hProcess4"/>
    <dgm:cxn modelId="{5C402463-5DFD-40B1-8055-8B17913CB67C}" srcId="{D3C64455-96C3-4726-9628-E63FA90890AE}" destId="{4F96D8A4-3ED7-4903-8258-AF7A83B906AE}" srcOrd="0" destOrd="0" parTransId="{5428C11B-EE2E-4516-B2FC-3C1518F44169}" sibTransId="{2BC01B6B-0E8D-4513-B0B4-3A18E83B5059}"/>
    <dgm:cxn modelId="{23D1746B-A01A-41BB-B4D2-E546AFB86B68}" srcId="{071F1DEC-A1A7-451E-B875-8456B51CF3F2}" destId="{38492E08-948D-4798-B725-FD3F0777FC2F}" srcOrd="0" destOrd="0" parTransId="{76E42C18-8BA4-4834-B010-202D35EFC63E}" sibTransId="{4E3420A0-AB06-4669-85CA-D528D75B29C5}"/>
    <dgm:cxn modelId="{1F25FBFB-2769-4915-A702-A068FFF57F26}" type="presOf" srcId="{D346F413-CE51-40FA-A61D-4D15DDF275A0}" destId="{7FEEDA7E-38AB-4A8E-B374-E1C724575A30}" srcOrd="0" destOrd="0" presId="urn:microsoft.com/office/officeart/2005/8/layout/hProcess4"/>
    <dgm:cxn modelId="{F824FF64-3C0E-404D-88B6-DFE6485BA9C5}" type="presOf" srcId="{AA064341-1B9A-4E30-BB8B-CB5EA5015944}" destId="{9C7BF5F1-A989-4374-ABBF-0308703021F9}" srcOrd="0" destOrd="0" presId="urn:microsoft.com/office/officeart/2005/8/layout/hProcess4"/>
    <dgm:cxn modelId="{E570915A-D4B5-42B9-89C2-2833D032F38E}" type="presOf" srcId="{F92FDD1B-2780-46F4-8DF4-59E6D226738A}" destId="{CA7A49CE-9861-479C-A34F-9B5EC425C248}" srcOrd="0" destOrd="0" presId="urn:microsoft.com/office/officeart/2005/8/layout/hProcess4"/>
    <dgm:cxn modelId="{121DD89C-5980-4A1C-BD91-759FB53A4FE9}" type="presOf" srcId="{071F1DEC-A1A7-451E-B875-8456B51CF3F2}" destId="{46537477-EB85-4120-A202-2832E948ACA1}" srcOrd="0" destOrd="0" presId="urn:microsoft.com/office/officeart/2005/8/layout/hProcess4"/>
    <dgm:cxn modelId="{76D9F180-CDFB-4866-8FB6-4CCB5E9F5CED}" type="presOf" srcId="{E38EF8A3-765C-4B6A-8B15-5E64CCE60048}" destId="{6B885C5F-1031-4D01-ADA5-99A7E19DA430}" srcOrd="1" destOrd="0" presId="urn:microsoft.com/office/officeart/2005/8/layout/hProcess4"/>
    <dgm:cxn modelId="{B8A622B0-CC4B-4A7C-901A-4CF3BB8E39DC}" type="presOf" srcId="{5226B69A-6238-45FF-B679-83AC673A951A}" destId="{C0E44E61-C2D2-4AC8-AD30-E2AFA3E8E39D}" srcOrd="0" destOrd="0" presId="urn:microsoft.com/office/officeart/2005/8/layout/hProcess4"/>
    <dgm:cxn modelId="{84789B0D-CDD1-44F6-B7B1-5BBD2CB1DF20}" srcId="{E98ADD95-1020-4A9A-B4BC-2339D7AEFD24}" destId="{E38EF8A3-765C-4B6A-8B15-5E64CCE60048}" srcOrd="0" destOrd="0" parTransId="{8078D3DB-4738-4952-9362-113EA47E3E83}" sibTransId="{18076BC6-4C8D-4D71-9590-5464201B0F43}"/>
    <dgm:cxn modelId="{98F4DEEB-43AB-4B37-B98F-D442AF5FFD6A}" type="presOf" srcId="{F92FDD1B-2780-46F4-8DF4-59E6D226738A}" destId="{CB761C84-B5A0-4EB8-86C7-5E493EAFF2CB}" srcOrd="1" destOrd="0" presId="urn:microsoft.com/office/officeart/2005/8/layout/hProcess4"/>
    <dgm:cxn modelId="{C4BBBE4D-9408-49A1-AC87-F08BAF39446C}" type="presOf" srcId="{38492E08-948D-4798-B725-FD3F0777FC2F}" destId="{30AD12C4-91BC-4440-A2C1-51054B992267}" srcOrd="1" destOrd="0" presId="urn:microsoft.com/office/officeart/2005/8/layout/hProcess4"/>
    <dgm:cxn modelId="{1F341E0D-B390-479E-B009-4050B6EF9108}" srcId="{AA6A9A0D-AC7E-499C-82A5-2FF6E47BFCAC}" destId="{D3C64455-96C3-4726-9628-E63FA90890AE}" srcOrd="3" destOrd="0" parTransId="{B9295770-A70B-4E68-AAC5-00A6AC5744DB}" sibTransId="{D346F413-CE51-40FA-A61D-4D15DDF275A0}"/>
    <dgm:cxn modelId="{2697FCD8-F0BC-44D5-9ABC-ABBA3600CFE0}" type="presOf" srcId="{AA6A9A0D-AC7E-499C-82A5-2FF6E47BFCAC}" destId="{161A5A0D-CB50-4CF2-BF63-E865C6A9061C}" srcOrd="0" destOrd="0" presId="urn:microsoft.com/office/officeart/2005/8/layout/hProcess4"/>
    <dgm:cxn modelId="{59A3DEFB-44DB-4300-932E-FD2087FE4AA3}" srcId="{64E98F0E-1275-4391-B4EC-2F335F08799F}" destId="{F92FDD1B-2780-46F4-8DF4-59E6D226738A}" srcOrd="0" destOrd="0" parTransId="{9028EE18-D8C3-43E1-8C3E-377FED00D54C}" sibTransId="{E6B6BBB8-A3FF-483A-880B-77956DCC5836}"/>
    <dgm:cxn modelId="{4F475227-F1C8-4512-9DB2-D5497EDD5669}" srcId="{AA6A9A0D-AC7E-499C-82A5-2FF6E47BFCAC}" destId="{64E98F0E-1275-4391-B4EC-2F335F08799F}" srcOrd="1" destOrd="0" parTransId="{D1B1BF48-F3B7-405F-9425-9D7EE3AA7FE2}" sibTransId="{26D8A527-3897-4EAB-BBA1-8403B192DA19}"/>
    <dgm:cxn modelId="{316EC519-2C5D-4A89-9BD6-2438CCC5AB72}" srcId="{AA6A9A0D-AC7E-499C-82A5-2FF6E47BFCAC}" destId="{5226B69A-6238-45FF-B679-83AC673A951A}" srcOrd="2" destOrd="0" parTransId="{02C66A42-0D22-4F40-9872-40F923C01B3F}" sibTransId="{7E7C0F2E-8618-42A5-98CB-6393409679FC}"/>
    <dgm:cxn modelId="{4333C330-3655-4040-9352-7A5095644EC1}" type="presOf" srcId="{26D8A527-3897-4EAB-BBA1-8403B192DA19}" destId="{E1AECC5B-D00F-4A12-A323-9284D3460DF3}" srcOrd="0" destOrd="0" presId="urn:microsoft.com/office/officeart/2005/8/layout/hProcess4"/>
    <dgm:cxn modelId="{1C24CDE0-F9BA-44C0-99FB-010E783180F3}" type="presOf" srcId="{E98ADD95-1020-4A9A-B4BC-2339D7AEFD24}" destId="{C48E4A98-D810-4494-A3E6-2179F054C812}" srcOrd="0" destOrd="0" presId="urn:microsoft.com/office/officeart/2005/8/layout/hProcess4"/>
    <dgm:cxn modelId="{95B60E5D-0BF8-4C13-A670-C1D110492858}" srcId="{5226B69A-6238-45FF-B679-83AC673A951A}" destId="{0B9B38B0-2A08-4FFA-AAF6-02C7E5B54D48}" srcOrd="0" destOrd="0" parTransId="{E630C763-3F60-4FEE-B583-6F300B9F7037}" sibTransId="{A4B938EA-4B62-4D1F-AFE2-3AA117175B07}"/>
    <dgm:cxn modelId="{B366961C-BB97-4E13-906D-20068DFCA8FF}" type="presOf" srcId="{64E98F0E-1275-4391-B4EC-2F335F08799F}" destId="{501FD9D5-4588-4B9C-9428-44B9323AC41C}" srcOrd="0" destOrd="0" presId="urn:microsoft.com/office/officeart/2005/8/layout/hProcess4"/>
    <dgm:cxn modelId="{3227EEB0-5475-4234-9583-3C6BA1444BD1}" type="presOf" srcId="{4F96D8A4-3ED7-4903-8258-AF7A83B906AE}" destId="{9828E6D6-24C4-405C-9747-3A3985283117}" srcOrd="0" destOrd="0" presId="urn:microsoft.com/office/officeart/2005/8/layout/hProcess4"/>
    <dgm:cxn modelId="{73F232B9-9AB0-46AA-8480-238A41C0B5F8}" type="presOf" srcId="{7E7C0F2E-8618-42A5-98CB-6393409679FC}" destId="{93B64701-7191-496D-BD5C-76D73ED9ECCF}" srcOrd="0" destOrd="0" presId="urn:microsoft.com/office/officeart/2005/8/layout/hProcess4"/>
    <dgm:cxn modelId="{30F9BC6A-900A-40CA-80BF-C083B9C9E521}" srcId="{AA6A9A0D-AC7E-499C-82A5-2FF6E47BFCAC}" destId="{E98ADD95-1020-4A9A-B4BC-2339D7AEFD24}" srcOrd="4" destOrd="0" parTransId="{AC569C5F-470E-48BE-87DE-3F74479B789B}" sibTransId="{366AB8F5-E61A-4BC4-A28F-B9B074EAAEF7}"/>
    <dgm:cxn modelId="{A5BC6A7B-5969-4E74-848A-A29E3D220869}" type="presOf" srcId="{0B9B38B0-2A08-4FFA-AAF6-02C7E5B54D48}" destId="{6154658E-1F54-4306-ACB0-2DE3C855BC5A}" srcOrd="0" destOrd="0" presId="urn:microsoft.com/office/officeart/2005/8/layout/hProcess4"/>
    <dgm:cxn modelId="{1B7F7AEE-73D5-4DC2-BE9B-78B1605EB99E}" srcId="{AA6A9A0D-AC7E-499C-82A5-2FF6E47BFCAC}" destId="{071F1DEC-A1A7-451E-B875-8456B51CF3F2}" srcOrd="0" destOrd="0" parTransId="{E7EBFBA7-09F8-4306-81C0-6961D5B9F292}" sibTransId="{AA064341-1B9A-4E30-BB8B-CB5EA5015944}"/>
    <dgm:cxn modelId="{BEF0DBB3-01BC-44BB-8547-1B45D9092F9E}" type="presOf" srcId="{4F96D8A4-3ED7-4903-8258-AF7A83B906AE}" destId="{284E8905-7704-4103-9709-085CBD05EF04}" srcOrd="1" destOrd="0" presId="urn:microsoft.com/office/officeart/2005/8/layout/hProcess4"/>
    <dgm:cxn modelId="{54B648E4-0E94-4412-B638-18E722CF8145}" type="presOf" srcId="{D3C64455-96C3-4726-9628-E63FA90890AE}" destId="{5139A1CF-ADC6-4F35-967B-226D6EABC0DF}" srcOrd="0" destOrd="0" presId="urn:microsoft.com/office/officeart/2005/8/layout/hProcess4"/>
    <dgm:cxn modelId="{93F96F6A-E801-4229-9E9C-A174D3C661F0}" type="presParOf" srcId="{161A5A0D-CB50-4CF2-BF63-E865C6A9061C}" destId="{FCB60619-E084-4B22-A284-8D60D2A988FA}" srcOrd="0" destOrd="0" presId="urn:microsoft.com/office/officeart/2005/8/layout/hProcess4"/>
    <dgm:cxn modelId="{277926EF-2DAA-4973-99D2-F44E9752E5B0}" type="presParOf" srcId="{161A5A0D-CB50-4CF2-BF63-E865C6A9061C}" destId="{2B999FC8-C55A-4FB4-9553-C11BA2F15C29}" srcOrd="1" destOrd="0" presId="urn:microsoft.com/office/officeart/2005/8/layout/hProcess4"/>
    <dgm:cxn modelId="{71764019-E8B2-4A61-9010-CE845842E4AE}" type="presParOf" srcId="{161A5A0D-CB50-4CF2-BF63-E865C6A9061C}" destId="{AB812C07-470E-43FC-B18A-DAF56F3D8CEA}" srcOrd="2" destOrd="0" presId="urn:microsoft.com/office/officeart/2005/8/layout/hProcess4"/>
    <dgm:cxn modelId="{3B2BD1C9-282A-4708-BD3D-D8102FF27A28}" type="presParOf" srcId="{AB812C07-470E-43FC-B18A-DAF56F3D8CEA}" destId="{C7BD1D44-38C5-40C2-8D75-062F723B787C}" srcOrd="0" destOrd="0" presId="urn:microsoft.com/office/officeart/2005/8/layout/hProcess4"/>
    <dgm:cxn modelId="{4582870C-856D-4F6C-85B5-8B4DA20D7628}" type="presParOf" srcId="{C7BD1D44-38C5-40C2-8D75-062F723B787C}" destId="{D43B9E5D-B268-45EB-8148-B90BEB60324F}" srcOrd="0" destOrd="0" presId="urn:microsoft.com/office/officeart/2005/8/layout/hProcess4"/>
    <dgm:cxn modelId="{EECFC42B-DDDF-4FF5-827B-F52BCAB74A9B}" type="presParOf" srcId="{C7BD1D44-38C5-40C2-8D75-062F723B787C}" destId="{4578F3E6-798D-44EE-9AD5-ACA7715C1C48}" srcOrd="1" destOrd="0" presId="urn:microsoft.com/office/officeart/2005/8/layout/hProcess4"/>
    <dgm:cxn modelId="{2BBCD568-618A-472F-B6D7-177970F6A895}" type="presParOf" srcId="{C7BD1D44-38C5-40C2-8D75-062F723B787C}" destId="{30AD12C4-91BC-4440-A2C1-51054B992267}" srcOrd="2" destOrd="0" presId="urn:microsoft.com/office/officeart/2005/8/layout/hProcess4"/>
    <dgm:cxn modelId="{95503571-FF20-44A3-B75A-3CC46C1AE6F7}" type="presParOf" srcId="{C7BD1D44-38C5-40C2-8D75-062F723B787C}" destId="{46537477-EB85-4120-A202-2832E948ACA1}" srcOrd="3" destOrd="0" presId="urn:microsoft.com/office/officeart/2005/8/layout/hProcess4"/>
    <dgm:cxn modelId="{01AA3B63-C81E-4EDE-A64A-BBACF83652C8}" type="presParOf" srcId="{C7BD1D44-38C5-40C2-8D75-062F723B787C}" destId="{D3E29518-B097-4A0C-93E6-4ADB2D949CE2}" srcOrd="4" destOrd="0" presId="urn:microsoft.com/office/officeart/2005/8/layout/hProcess4"/>
    <dgm:cxn modelId="{BD7AEC4F-E3A9-42F1-91D5-EC81655905F5}" type="presParOf" srcId="{AB812C07-470E-43FC-B18A-DAF56F3D8CEA}" destId="{9C7BF5F1-A989-4374-ABBF-0308703021F9}" srcOrd="1" destOrd="0" presId="urn:microsoft.com/office/officeart/2005/8/layout/hProcess4"/>
    <dgm:cxn modelId="{9BDB407A-D9FC-4748-A6FD-640B6D604D99}" type="presParOf" srcId="{AB812C07-470E-43FC-B18A-DAF56F3D8CEA}" destId="{D17A7725-C92A-4E9E-A9D9-6F144297BC3C}" srcOrd="2" destOrd="0" presId="urn:microsoft.com/office/officeart/2005/8/layout/hProcess4"/>
    <dgm:cxn modelId="{448B1771-4013-4A3D-9E85-61021440891E}" type="presParOf" srcId="{D17A7725-C92A-4E9E-A9D9-6F144297BC3C}" destId="{915F9FA5-D2C0-4CD6-9FD9-D4B0B2F70721}" srcOrd="0" destOrd="0" presId="urn:microsoft.com/office/officeart/2005/8/layout/hProcess4"/>
    <dgm:cxn modelId="{47B14A0D-43E4-4C60-982D-D32A2A3B7F95}" type="presParOf" srcId="{D17A7725-C92A-4E9E-A9D9-6F144297BC3C}" destId="{CA7A49CE-9861-479C-A34F-9B5EC425C248}" srcOrd="1" destOrd="0" presId="urn:microsoft.com/office/officeart/2005/8/layout/hProcess4"/>
    <dgm:cxn modelId="{6F0DCF2C-3080-4C97-8658-6E97215241A1}" type="presParOf" srcId="{D17A7725-C92A-4E9E-A9D9-6F144297BC3C}" destId="{CB761C84-B5A0-4EB8-86C7-5E493EAFF2CB}" srcOrd="2" destOrd="0" presId="urn:microsoft.com/office/officeart/2005/8/layout/hProcess4"/>
    <dgm:cxn modelId="{B25369F0-9ED2-4D15-AADF-A96E8827803A}" type="presParOf" srcId="{D17A7725-C92A-4E9E-A9D9-6F144297BC3C}" destId="{501FD9D5-4588-4B9C-9428-44B9323AC41C}" srcOrd="3" destOrd="0" presId="urn:microsoft.com/office/officeart/2005/8/layout/hProcess4"/>
    <dgm:cxn modelId="{676C1C40-ADAE-4E56-A065-E28E216F550C}" type="presParOf" srcId="{D17A7725-C92A-4E9E-A9D9-6F144297BC3C}" destId="{8C1B65F9-BCCA-41B2-8BDA-832F6117897F}" srcOrd="4" destOrd="0" presId="urn:microsoft.com/office/officeart/2005/8/layout/hProcess4"/>
    <dgm:cxn modelId="{22C29742-1684-434E-BEE6-748863BCA4B4}" type="presParOf" srcId="{AB812C07-470E-43FC-B18A-DAF56F3D8CEA}" destId="{E1AECC5B-D00F-4A12-A323-9284D3460DF3}" srcOrd="3" destOrd="0" presId="urn:microsoft.com/office/officeart/2005/8/layout/hProcess4"/>
    <dgm:cxn modelId="{610857A9-C505-40B5-A7E1-7D6B018101DE}" type="presParOf" srcId="{AB812C07-470E-43FC-B18A-DAF56F3D8CEA}" destId="{0C82B96A-5243-4C01-8073-269C8E85BCBC}" srcOrd="4" destOrd="0" presId="urn:microsoft.com/office/officeart/2005/8/layout/hProcess4"/>
    <dgm:cxn modelId="{D8DD9FAF-A451-4BB1-8AB8-59B291A6869B}" type="presParOf" srcId="{0C82B96A-5243-4C01-8073-269C8E85BCBC}" destId="{2B2F80D3-BC23-4C4C-B324-6A3C2A87BB3A}" srcOrd="0" destOrd="0" presId="urn:microsoft.com/office/officeart/2005/8/layout/hProcess4"/>
    <dgm:cxn modelId="{F397858E-EC10-45C5-9139-889321F54FC0}" type="presParOf" srcId="{0C82B96A-5243-4C01-8073-269C8E85BCBC}" destId="{6154658E-1F54-4306-ACB0-2DE3C855BC5A}" srcOrd="1" destOrd="0" presId="urn:microsoft.com/office/officeart/2005/8/layout/hProcess4"/>
    <dgm:cxn modelId="{97D7E3DA-71A3-46C1-A501-5712125C9A9A}" type="presParOf" srcId="{0C82B96A-5243-4C01-8073-269C8E85BCBC}" destId="{9575C259-8847-46C7-8859-562EE222E3AB}" srcOrd="2" destOrd="0" presId="urn:microsoft.com/office/officeart/2005/8/layout/hProcess4"/>
    <dgm:cxn modelId="{69D0988A-928F-4AE8-9EC9-227AD65B0F87}" type="presParOf" srcId="{0C82B96A-5243-4C01-8073-269C8E85BCBC}" destId="{C0E44E61-C2D2-4AC8-AD30-E2AFA3E8E39D}" srcOrd="3" destOrd="0" presId="urn:microsoft.com/office/officeart/2005/8/layout/hProcess4"/>
    <dgm:cxn modelId="{3DBC2404-45A4-4FD8-9307-85751718F05C}" type="presParOf" srcId="{0C82B96A-5243-4C01-8073-269C8E85BCBC}" destId="{AFD86D36-25E8-4551-B232-CB19A5129796}" srcOrd="4" destOrd="0" presId="urn:microsoft.com/office/officeart/2005/8/layout/hProcess4"/>
    <dgm:cxn modelId="{A4595BB2-EC5E-4D5C-8C55-2F2E794781ED}" type="presParOf" srcId="{AB812C07-470E-43FC-B18A-DAF56F3D8CEA}" destId="{93B64701-7191-496D-BD5C-76D73ED9ECCF}" srcOrd="5" destOrd="0" presId="urn:microsoft.com/office/officeart/2005/8/layout/hProcess4"/>
    <dgm:cxn modelId="{E9317271-5130-4EA4-A2AA-4662A37826AD}" type="presParOf" srcId="{AB812C07-470E-43FC-B18A-DAF56F3D8CEA}" destId="{9FA97F36-6E86-41C4-B535-1DEA08FC3803}" srcOrd="6" destOrd="0" presId="urn:microsoft.com/office/officeart/2005/8/layout/hProcess4"/>
    <dgm:cxn modelId="{CFA6F6C1-1ACB-4C74-A10A-EE7DD98F5BF2}" type="presParOf" srcId="{9FA97F36-6E86-41C4-B535-1DEA08FC3803}" destId="{3A2D26AF-2E4B-44F3-B747-DD0613BF1E4F}" srcOrd="0" destOrd="0" presId="urn:microsoft.com/office/officeart/2005/8/layout/hProcess4"/>
    <dgm:cxn modelId="{57C3820B-F88D-450D-9424-37DB8CD5EF87}" type="presParOf" srcId="{9FA97F36-6E86-41C4-B535-1DEA08FC3803}" destId="{9828E6D6-24C4-405C-9747-3A3985283117}" srcOrd="1" destOrd="0" presId="urn:microsoft.com/office/officeart/2005/8/layout/hProcess4"/>
    <dgm:cxn modelId="{E716F2A6-395A-4E8F-9E69-B97CF083D146}" type="presParOf" srcId="{9FA97F36-6E86-41C4-B535-1DEA08FC3803}" destId="{284E8905-7704-4103-9709-085CBD05EF04}" srcOrd="2" destOrd="0" presId="urn:microsoft.com/office/officeart/2005/8/layout/hProcess4"/>
    <dgm:cxn modelId="{89771F02-9C0B-4402-970D-E1930644BE9D}" type="presParOf" srcId="{9FA97F36-6E86-41C4-B535-1DEA08FC3803}" destId="{5139A1CF-ADC6-4F35-967B-226D6EABC0DF}" srcOrd="3" destOrd="0" presId="urn:microsoft.com/office/officeart/2005/8/layout/hProcess4"/>
    <dgm:cxn modelId="{11C68D5C-7409-4A57-9CF4-BB0065D05D11}" type="presParOf" srcId="{9FA97F36-6E86-41C4-B535-1DEA08FC3803}" destId="{27DF35FC-011E-4097-9C14-BA38617AB41D}" srcOrd="4" destOrd="0" presId="urn:microsoft.com/office/officeart/2005/8/layout/hProcess4"/>
    <dgm:cxn modelId="{176F716D-0B81-4967-8F9E-C07DA1A33083}" type="presParOf" srcId="{AB812C07-470E-43FC-B18A-DAF56F3D8CEA}" destId="{7FEEDA7E-38AB-4A8E-B374-E1C724575A30}" srcOrd="7" destOrd="0" presId="urn:microsoft.com/office/officeart/2005/8/layout/hProcess4"/>
    <dgm:cxn modelId="{F49C27F6-71FB-4203-B9E4-0A3719FB435B}" type="presParOf" srcId="{AB812C07-470E-43FC-B18A-DAF56F3D8CEA}" destId="{C71DFCE6-5CCE-48A5-B0C9-842B0EDA59E0}" srcOrd="8" destOrd="0" presId="urn:microsoft.com/office/officeart/2005/8/layout/hProcess4"/>
    <dgm:cxn modelId="{934B6BDE-C58D-476C-89B4-14837A529DE3}" type="presParOf" srcId="{C71DFCE6-5CCE-48A5-B0C9-842B0EDA59E0}" destId="{A07D3E33-F702-4FBA-9269-A37EB6CB41EE}" srcOrd="0" destOrd="0" presId="urn:microsoft.com/office/officeart/2005/8/layout/hProcess4"/>
    <dgm:cxn modelId="{FA7E35EB-FB08-4C7B-8435-53ABFF9E5E1B}" type="presParOf" srcId="{C71DFCE6-5CCE-48A5-B0C9-842B0EDA59E0}" destId="{E7800FA8-290E-411A-AD28-598F70127060}" srcOrd="1" destOrd="0" presId="urn:microsoft.com/office/officeart/2005/8/layout/hProcess4"/>
    <dgm:cxn modelId="{DBBCF689-F562-4574-B693-50D4E6E90DE1}" type="presParOf" srcId="{C71DFCE6-5CCE-48A5-B0C9-842B0EDA59E0}" destId="{6B885C5F-1031-4D01-ADA5-99A7E19DA430}" srcOrd="2" destOrd="0" presId="urn:microsoft.com/office/officeart/2005/8/layout/hProcess4"/>
    <dgm:cxn modelId="{C91E8F35-4AE9-45A9-95EB-D62CFBCB89DA}" type="presParOf" srcId="{C71DFCE6-5CCE-48A5-B0C9-842B0EDA59E0}" destId="{C48E4A98-D810-4494-A3E6-2179F054C812}" srcOrd="3" destOrd="0" presId="urn:microsoft.com/office/officeart/2005/8/layout/hProcess4"/>
    <dgm:cxn modelId="{7FED19DE-084E-4955-869C-7607522A90B7}" type="presParOf" srcId="{C71DFCE6-5CCE-48A5-B0C9-842B0EDA59E0}" destId="{9F6B4640-3B25-4070-9A64-B4230EB4A275}" srcOrd="4" destOrd="0" presId="urn:microsoft.com/office/officeart/2005/8/layout/hProcess4"/>
  </dgm:cxnLst>
  <dgm:bg/>
  <dgm:whole>
    <a:ln>
      <a:noFill/>
    </a:ln>
  </dgm:whole>
  <dgm:extLst>
    <a:ext uri="http://schemas.microsoft.com/office/drawing/2008/diagram">
      <dsp:dataModelExt xmlns:dsp="http://schemas.microsoft.com/office/drawing/2008/diagram" relId="rId20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BD078194-78C1-4932-B439-94108F479A2E}" type="doc">
      <dgm:prSet loTypeId="urn:microsoft.com/office/officeart/2005/8/layout/cycle3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6776873B-40B0-47CE-B9A1-CF8CB91A69B1}">
      <dgm:prSet phldrT="[Текст]" custT="1"/>
      <dgm:spPr>
        <a:solidFill>
          <a:srgbClr val="009999"/>
        </a:solidFill>
      </dgm:spPr>
      <dgm:t>
        <a:bodyPr/>
        <a:lstStyle/>
        <a:p>
          <a:r>
            <a:rPr lang="ru-RU" sz="1000" b="1" dirty="0" smtClean="0">
              <a:latin typeface="Arial Narrow" panose="020B0606020202030204" pitchFamily="34" charset="0"/>
            </a:rPr>
            <a:t>2018 год –  </a:t>
          </a:r>
        </a:p>
        <a:p>
          <a:r>
            <a:rPr lang="ru-RU" sz="1000" b="1" dirty="0" smtClean="0">
              <a:latin typeface="Arial Narrow" panose="020B0606020202030204" pitchFamily="34" charset="0"/>
            </a:rPr>
            <a:t>1 262,6  </a:t>
          </a:r>
          <a:endParaRPr lang="ru-RU" sz="1000" b="1" dirty="0">
            <a:latin typeface="Arial Narrow" panose="020B0606020202030204" pitchFamily="34" charset="0"/>
          </a:endParaRPr>
        </a:p>
      </dgm:t>
    </dgm:pt>
    <dgm:pt modelId="{8C454981-153A-484C-863A-C85AD35ECB23}" type="parTrans" cxnId="{72947BDD-1CF2-43E8-873E-D9EF3EC2EC97}">
      <dgm:prSet/>
      <dgm:spPr/>
      <dgm:t>
        <a:bodyPr/>
        <a:lstStyle/>
        <a:p>
          <a:endParaRPr lang="ru-RU" sz="1000" b="1">
            <a:latin typeface="Arial Narrow" panose="020B0606020202030204" pitchFamily="34" charset="0"/>
          </a:endParaRPr>
        </a:p>
      </dgm:t>
    </dgm:pt>
    <dgm:pt modelId="{0E293345-D396-43D3-907D-1F92F7F41FFC}" type="sibTrans" cxnId="{72947BDD-1CF2-43E8-873E-D9EF3EC2EC97}">
      <dgm:prSet/>
      <dgm:spPr>
        <a:pattFill prst="smGrid">
          <a:fgClr>
            <a:srgbClr val="CC0066"/>
          </a:fgClr>
          <a:bgClr>
            <a:schemeClr val="bg1"/>
          </a:bgClr>
        </a:pattFill>
        <a:ln>
          <a:solidFill>
            <a:srgbClr val="FF3399"/>
          </a:solidFill>
        </a:ln>
      </dgm:spPr>
      <dgm:t>
        <a:bodyPr/>
        <a:lstStyle/>
        <a:p>
          <a:endParaRPr lang="ru-RU" sz="1000" b="1">
            <a:latin typeface="Arial Narrow" panose="020B0606020202030204" pitchFamily="34" charset="0"/>
          </a:endParaRPr>
        </a:p>
      </dgm:t>
    </dgm:pt>
    <dgm:pt modelId="{8EEEFC3D-738E-4DF6-A865-5831A9ACE211}">
      <dgm:prSet phldrT="[Текст]" custT="1"/>
      <dgm:spPr>
        <a:solidFill>
          <a:srgbClr val="009999"/>
        </a:solidFill>
      </dgm:spPr>
      <dgm:t>
        <a:bodyPr/>
        <a:lstStyle/>
        <a:p>
          <a:r>
            <a:rPr lang="ru-RU" sz="1000" b="1" dirty="0" smtClean="0">
              <a:latin typeface="Arial Narrow" panose="020B0606020202030204" pitchFamily="34" charset="0"/>
            </a:rPr>
            <a:t>2019 год – </a:t>
          </a:r>
        </a:p>
        <a:p>
          <a:r>
            <a:rPr lang="ru-RU" sz="1000" b="1" dirty="0" smtClean="0">
              <a:latin typeface="Arial Narrow" panose="020B0606020202030204" pitchFamily="34" charset="0"/>
            </a:rPr>
            <a:t>1 256,5 </a:t>
          </a:r>
          <a:endParaRPr lang="ru-RU" sz="1000" b="1" dirty="0">
            <a:latin typeface="Arial Narrow" panose="020B0606020202030204" pitchFamily="34" charset="0"/>
          </a:endParaRPr>
        </a:p>
      </dgm:t>
    </dgm:pt>
    <dgm:pt modelId="{8B49CB69-FB63-4013-AD25-C177B3720CF0}" type="parTrans" cxnId="{107C889E-5BBF-48AC-A953-313EAD1D405A}">
      <dgm:prSet/>
      <dgm:spPr/>
      <dgm:t>
        <a:bodyPr/>
        <a:lstStyle/>
        <a:p>
          <a:endParaRPr lang="ru-RU" sz="1000" b="1">
            <a:latin typeface="Arial Narrow" panose="020B0606020202030204" pitchFamily="34" charset="0"/>
          </a:endParaRPr>
        </a:p>
      </dgm:t>
    </dgm:pt>
    <dgm:pt modelId="{CBE6C2AF-515D-4183-BE82-C04F9F326710}" type="sibTrans" cxnId="{107C889E-5BBF-48AC-A953-313EAD1D405A}">
      <dgm:prSet/>
      <dgm:spPr/>
      <dgm:t>
        <a:bodyPr/>
        <a:lstStyle/>
        <a:p>
          <a:endParaRPr lang="ru-RU" sz="1000" b="1">
            <a:latin typeface="Arial Narrow" panose="020B0606020202030204" pitchFamily="34" charset="0"/>
          </a:endParaRPr>
        </a:p>
      </dgm:t>
    </dgm:pt>
    <dgm:pt modelId="{3576440C-5CCE-4B0F-A2F7-7F789BC5B628}">
      <dgm:prSet phldrT="[Текст]" custT="1"/>
      <dgm:spPr>
        <a:solidFill>
          <a:srgbClr val="009999"/>
        </a:solidFill>
      </dgm:spPr>
      <dgm:t>
        <a:bodyPr/>
        <a:lstStyle/>
        <a:p>
          <a:r>
            <a:rPr lang="ru-RU" sz="1000" b="1" dirty="0" smtClean="0">
              <a:latin typeface="Arial Narrow" panose="020B0606020202030204" pitchFamily="34" charset="0"/>
            </a:rPr>
            <a:t>2020 год (оценка) – </a:t>
          </a:r>
        </a:p>
        <a:p>
          <a:r>
            <a:rPr lang="ru-RU" sz="1000" b="1" dirty="0" smtClean="0">
              <a:latin typeface="Arial Narrow" panose="020B0606020202030204" pitchFamily="34" charset="0"/>
            </a:rPr>
            <a:t>1 249,3 </a:t>
          </a:r>
          <a:endParaRPr lang="ru-RU" sz="1000" b="1" dirty="0">
            <a:latin typeface="Arial Narrow" panose="020B0606020202030204" pitchFamily="34" charset="0"/>
          </a:endParaRPr>
        </a:p>
      </dgm:t>
    </dgm:pt>
    <dgm:pt modelId="{C08F1F49-F916-4E78-B399-A9E73D376522}" type="parTrans" cxnId="{308D6AC3-E7D4-49F8-B118-A1C0ED2095CB}">
      <dgm:prSet/>
      <dgm:spPr/>
      <dgm:t>
        <a:bodyPr/>
        <a:lstStyle/>
        <a:p>
          <a:endParaRPr lang="ru-RU" sz="1000" b="1">
            <a:latin typeface="Arial Narrow" panose="020B0606020202030204" pitchFamily="34" charset="0"/>
          </a:endParaRPr>
        </a:p>
      </dgm:t>
    </dgm:pt>
    <dgm:pt modelId="{9E07A18C-0659-4B68-A87E-EB788F2A2C90}" type="sibTrans" cxnId="{308D6AC3-E7D4-49F8-B118-A1C0ED2095CB}">
      <dgm:prSet/>
      <dgm:spPr/>
      <dgm:t>
        <a:bodyPr/>
        <a:lstStyle/>
        <a:p>
          <a:endParaRPr lang="ru-RU" sz="1000" b="1">
            <a:latin typeface="Arial Narrow" panose="020B0606020202030204" pitchFamily="34" charset="0"/>
          </a:endParaRPr>
        </a:p>
      </dgm:t>
    </dgm:pt>
    <dgm:pt modelId="{1DF36030-1E11-4A6B-8D70-1B22638CDE53}">
      <dgm:prSet phldrT="[Текст]" custT="1"/>
      <dgm:spPr>
        <a:solidFill>
          <a:srgbClr val="009999"/>
        </a:solidFill>
      </dgm:spPr>
      <dgm:t>
        <a:bodyPr/>
        <a:lstStyle/>
        <a:p>
          <a:r>
            <a:rPr lang="ru-RU" sz="1000" b="1" dirty="0" smtClean="0">
              <a:latin typeface="Arial Narrow" panose="020B0606020202030204" pitchFamily="34" charset="0"/>
            </a:rPr>
            <a:t>2021 год (прогноз) – </a:t>
          </a:r>
        </a:p>
        <a:p>
          <a:r>
            <a:rPr lang="ru-RU" sz="1000" b="1" dirty="0" smtClean="0">
              <a:latin typeface="Arial Narrow" panose="020B0606020202030204" pitchFamily="34" charset="0"/>
            </a:rPr>
            <a:t>1 241,5 </a:t>
          </a:r>
          <a:endParaRPr lang="ru-RU" sz="1000" b="1" dirty="0">
            <a:latin typeface="Arial Narrow" panose="020B0606020202030204" pitchFamily="34" charset="0"/>
          </a:endParaRPr>
        </a:p>
      </dgm:t>
    </dgm:pt>
    <dgm:pt modelId="{D5828E98-045F-426D-B089-4A11BEABBECC}" type="parTrans" cxnId="{C907B254-ADE6-4B63-A09E-8FA6842D0CB4}">
      <dgm:prSet/>
      <dgm:spPr/>
      <dgm:t>
        <a:bodyPr/>
        <a:lstStyle/>
        <a:p>
          <a:endParaRPr lang="ru-RU" sz="1000" b="1">
            <a:latin typeface="Arial Narrow" panose="020B0606020202030204" pitchFamily="34" charset="0"/>
          </a:endParaRPr>
        </a:p>
      </dgm:t>
    </dgm:pt>
    <dgm:pt modelId="{DEE4219A-AFEF-4DC1-A02D-F04D342663C4}" type="sibTrans" cxnId="{C907B254-ADE6-4B63-A09E-8FA6842D0CB4}">
      <dgm:prSet/>
      <dgm:spPr/>
      <dgm:t>
        <a:bodyPr/>
        <a:lstStyle/>
        <a:p>
          <a:endParaRPr lang="ru-RU" sz="1000" b="1">
            <a:latin typeface="Arial Narrow" panose="020B0606020202030204" pitchFamily="34" charset="0"/>
          </a:endParaRPr>
        </a:p>
      </dgm:t>
    </dgm:pt>
    <dgm:pt modelId="{FBBDEB94-42E1-4CA0-A2FF-179E02553869}">
      <dgm:prSet phldrT="[Текст]" custT="1"/>
      <dgm:spPr>
        <a:solidFill>
          <a:srgbClr val="009999"/>
        </a:solidFill>
      </dgm:spPr>
      <dgm:t>
        <a:bodyPr/>
        <a:lstStyle/>
        <a:p>
          <a:r>
            <a:rPr lang="ru-RU" sz="1000" b="1" dirty="0" smtClean="0">
              <a:latin typeface="Arial Narrow" panose="020B0606020202030204" pitchFamily="34" charset="0"/>
            </a:rPr>
            <a:t>2022 год (прогноз) – </a:t>
          </a:r>
        </a:p>
        <a:p>
          <a:r>
            <a:rPr lang="ru-RU" sz="1000" b="1" dirty="0" smtClean="0">
              <a:latin typeface="Arial Narrow" panose="020B0606020202030204" pitchFamily="34" charset="0"/>
            </a:rPr>
            <a:t>1 234,2 </a:t>
          </a:r>
          <a:endParaRPr lang="ru-RU" sz="1000" b="1" dirty="0">
            <a:latin typeface="Arial Narrow" panose="020B0606020202030204" pitchFamily="34" charset="0"/>
          </a:endParaRPr>
        </a:p>
      </dgm:t>
    </dgm:pt>
    <dgm:pt modelId="{7D5184B7-DE95-4F02-B559-AB06EB29C037}" type="parTrans" cxnId="{4C67439E-0614-4D40-9EA5-1EA9E8EAD6C7}">
      <dgm:prSet/>
      <dgm:spPr/>
      <dgm:t>
        <a:bodyPr/>
        <a:lstStyle/>
        <a:p>
          <a:endParaRPr lang="ru-RU" sz="1000" b="1">
            <a:latin typeface="Arial Narrow" panose="020B0606020202030204" pitchFamily="34" charset="0"/>
          </a:endParaRPr>
        </a:p>
      </dgm:t>
    </dgm:pt>
    <dgm:pt modelId="{9BEE58FD-C5B4-4CB8-A182-1BD4E72E6878}" type="sibTrans" cxnId="{4C67439E-0614-4D40-9EA5-1EA9E8EAD6C7}">
      <dgm:prSet/>
      <dgm:spPr/>
      <dgm:t>
        <a:bodyPr/>
        <a:lstStyle/>
        <a:p>
          <a:endParaRPr lang="ru-RU" sz="1000" b="1">
            <a:latin typeface="Arial Narrow" panose="020B0606020202030204" pitchFamily="34" charset="0"/>
          </a:endParaRPr>
        </a:p>
      </dgm:t>
    </dgm:pt>
    <dgm:pt modelId="{13B57258-9C9D-43DD-BC78-803DF4BEBFF4}">
      <dgm:prSet custT="1"/>
      <dgm:spPr>
        <a:solidFill>
          <a:srgbClr val="009999"/>
        </a:solidFill>
      </dgm:spPr>
      <dgm:t>
        <a:bodyPr/>
        <a:lstStyle/>
        <a:p>
          <a:r>
            <a:rPr lang="ru-RU" sz="1000" b="1" dirty="0" smtClean="0">
              <a:latin typeface="Arial Narrow" panose="020B0606020202030204" pitchFamily="34" charset="0"/>
            </a:rPr>
            <a:t>2023 год (прогноз) – 1 227,9</a:t>
          </a:r>
          <a:endParaRPr lang="ru-RU" sz="1000" b="1" dirty="0">
            <a:latin typeface="Arial Narrow" panose="020B0606020202030204" pitchFamily="34" charset="0"/>
          </a:endParaRPr>
        </a:p>
      </dgm:t>
    </dgm:pt>
    <dgm:pt modelId="{67A43976-A8E0-4820-A5A6-7E9A9C6EB733}" type="parTrans" cxnId="{E6320309-2331-4556-B065-6B0F9E50F063}">
      <dgm:prSet/>
      <dgm:spPr/>
      <dgm:t>
        <a:bodyPr/>
        <a:lstStyle/>
        <a:p>
          <a:endParaRPr lang="ru-RU" sz="1000" b="1">
            <a:latin typeface="Arial Narrow" panose="020B0606020202030204" pitchFamily="34" charset="0"/>
          </a:endParaRPr>
        </a:p>
      </dgm:t>
    </dgm:pt>
    <dgm:pt modelId="{1C6AF9B8-0426-4E24-8AFD-7C9D9AA1B229}" type="sibTrans" cxnId="{E6320309-2331-4556-B065-6B0F9E50F063}">
      <dgm:prSet/>
      <dgm:spPr/>
      <dgm:t>
        <a:bodyPr/>
        <a:lstStyle/>
        <a:p>
          <a:endParaRPr lang="ru-RU" sz="1000" b="1">
            <a:latin typeface="Arial Narrow" panose="020B0606020202030204" pitchFamily="34" charset="0"/>
          </a:endParaRPr>
        </a:p>
      </dgm:t>
    </dgm:pt>
    <dgm:pt modelId="{CCBC83B2-0BD6-40FD-80D2-B74D44C717BB}" type="pres">
      <dgm:prSet presAssocID="{BD078194-78C1-4932-B439-94108F479A2E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B9805558-DE1B-4969-8C37-0712AE7D73BE}" type="pres">
      <dgm:prSet presAssocID="{BD078194-78C1-4932-B439-94108F479A2E}" presName="cycle" presStyleCnt="0"/>
      <dgm:spPr/>
    </dgm:pt>
    <dgm:pt modelId="{65A1CEEC-E44E-43CF-9A4C-68EBA8285929}" type="pres">
      <dgm:prSet presAssocID="{6776873B-40B0-47CE-B9A1-CF8CB91A69B1}" presName="nodeFirstNode" presStyleLbl="node1" presStyleIdx="0" presStyleCnt="6" custRadScaleRad="105695" custRadScaleInc="102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5E90C17-452C-4F9A-AC9F-1CB9F9EDF8B3}" type="pres">
      <dgm:prSet presAssocID="{0E293345-D396-43D3-907D-1F92F7F41FFC}" presName="sibTransFirstNode" presStyleLbl="bgShp" presStyleIdx="0" presStyleCnt="1" custAng="10605845"/>
      <dgm:spPr/>
      <dgm:t>
        <a:bodyPr/>
        <a:lstStyle/>
        <a:p>
          <a:endParaRPr lang="ru-RU"/>
        </a:p>
      </dgm:t>
    </dgm:pt>
    <dgm:pt modelId="{966ABC37-BD09-4691-9168-912D7FD378A0}" type="pres">
      <dgm:prSet presAssocID="{8EEEFC3D-738E-4DF6-A865-5831A9ACE211}" presName="nodeFollowingNodes" presStyleLbl="node1" presStyleIdx="1" presStyleCnt="6" custRadScaleRad="112833" custRadScaleInc="636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8DA68DD-32B1-4634-93F1-E40BA016519E}" type="pres">
      <dgm:prSet presAssocID="{3576440C-5CCE-4B0F-A2F7-7F789BC5B628}" presName="nodeFollowingNodes" presStyleLbl="node1" presStyleIdx="2" presStyleCnt="6" custScaleY="136783" custRadScaleRad="112578" custRadScaleInc="-95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9682563-8E50-4838-81B3-9C63BC93C107}" type="pres">
      <dgm:prSet presAssocID="{1DF36030-1E11-4A6B-8D70-1B22638CDE53}" presName="nodeFollowingNodes" presStyleLbl="node1" presStyleIdx="3" presStyleCnt="6" custScaleY="12810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9ABE811-B82C-46DE-856A-F60CC779AF03}" type="pres">
      <dgm:prSet presAssocID="{FBBDEB94-42E1-4CA0-A2FF-179E02553869}" presName="nodeFollowingNodes" presStyleLbl="node1" presStyleIdx="4" presStyleCnt="6" custScaleY="122733" custRadScaleRad="97034" custRadScaleInc="72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A3035FB-E8F0-4672-9BC8-2C27F669E95C}" type="pres">
      <dgm:prSet presAssocID="{13B57258-9C9D-43DD-BC78-803DF4BEBFF4}" presName="nodeFollowingNodes" presStyleLbl="node1" presStyleIdx="5" presStyleCnt="6" custScaleY="142038" custRadScaleRad="104170" custRadScaleInc="-165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4C67439E-0614-4D40-9EA5-1EA9E8EAD6C7}" srcId="{BD078194-78C1-4932-B439-94108F479A2E}" destId="{FBBDEB94-42E1-4CA0-A2FF-179E02553869}" srcOrd="4" destOrd="0" parTransId="{7D5184B7-DE95-4F02-B559-AB06EB29C037}" sibTransId="{9BEE58FD-C5B4-4CB8-A182-1BD4E72E6878}"/>
    <dgm:cxn modelId="{957F87B8-7601-4AB1-B10C-E525D83FB25B}" type="presOf" srcId="{1DF36030-1E11-4A6B-8D70-1B22638CDE53}" destId="{E9682563-8E50-4838-81B3-9C63BC93C107}" srcOrd="0" destOrd="0" presId="urn:microsoft.com/office/officeart/2005/8/layout/cycle3"/>
    <dgm:cxn modelId="{47E90E6F-C7C5-4BAA-A92F-ADEEAD63A2D1}" type="presOf" srcId="{6776873B-40B0-47CE-B9A1-CF8CB91A69B1}" destId="{65A1CEEC-E44E-43CF-9A4C-68EBA8285929}" srcOrd="0" destOrd="0" presId="urn:microsoft.com/office/officeart/2005/8/layout/cycle3"/>
    <dgm:cxn modelId="{EB64E770-EF07-44E2-BF82-369729F75B80}" type="presOf" srcId="{13B57258-9C9D-43DD-BC78-803DF4BEBFF4}" destId="{4A3035FB-E8F0-4672-9BC8-2C27F669E95C}" srcOrd="0" destOrd="0" presId="urn:microsoft.com/office/officeart/2005/8/layout/cycle3"/>
    <dgm:cxn modelId="{B8FE0CF3-79D8-44CC-A97C-F8061157D2EF}" type="presOf" srcId="{3576440C-5CCE-4B0F-A2F7-7F789BC5B628}" destId="{E8DA68DD-32B1-4634-93F1-E40BA016519E}" srcOrd="0" destOrd="0" presId="urn:microsoft.com/office/officeart/2005/8/layout/cycle3"/>
    <dgm:cxn modelId="{208ABDE9-097C-4F2B-ACC9-DD4BBA3844B9}" type="presOf" srcId="{0E293345-D396-43D3-907D-1F92F7F41FFC}" destId="{F5E90C17-452C-4F9A-AC9F-1CB9F9EDF8B3}" srcOrd="0" destOrd="0" presId="urn:microsoft.com/office/officeart/2005/8/layout/cycle3"/>
    <dgm:cxn modelId="{BAC3766F-F32A-4A16-8154-A73990015D2B}" type="presOf" srcId="{8EEEFC3D-738E-4DF6-A865-5831A9ACE211}" destId="{966ABC37-BD09-4691-9168-912D7FD378A0}" srcOrd="0" destOrd="0" presId="urn:microsoft.com/office/officeart/2005/8/layout/cycle3"/>
    <dgm:cxn modelId="{308D6AC3-E7D4-49F8-B118-A1C0ED2095CB}" srcId="{BD078194-78C1-4932-B439-94108F479A2E}" destId="{3576440C-5CCE-4B0F-A2F7-7F789BC5B628}" srcOrd="2" destOrd="0" parTransId="{C08F1F49-F916-4E78-B399-A9E73D376522}" sibTransId="{9E07A18C-0659-4B68-A87E-EB788F2A2C90}"/>
    <dgm:cxn modelId="{C560566C-7777-4709-A03F-C1074C7A23F8}" type="presOf" srcId="{BD078194-78C1-4932-B439-94108F479A2E}" destId="{CCBC83B2-0BD6-40FD-80D2-B74D44C717BB}" srcOrd="0" destOrd="0" presId="urn:microsoft.com/office/officeart/2005/8/layout/cycle3"/>
    <dgm:cxn modelId="{107C889E-5BBF-48AC-A953-313EAD1D405A}" srcId="{BD078194-78C1-4932-B439-94108F479A2E}" destId="{8EEEFC3D-738E-4DF6-A865-5831A9ACE211}" srcOrd="1" destOrd="0" parTransId="{8B49CB69-FB63-4013-AD25-C177B3720CF0}" sibTransId="{CBE6C2AF-515D-4183-BE82-C04F9F326710}"/>
    <dgm:cxn modelId="{B5B379C5-97EC-424E-ACEF-5E97D9866CB3}" type="presOf" srcId="{FBBDEB94-42E1-4CA0-A2FF-179E02553869}" destId="{69ABE811-B82C-46DE-856A-F60CC779AF03}" srcOrd="0" destOrd="0" presId="urn:microsoft.com/office/officeart/2005/8/layout/cycle3"/>
    <dgm:cxn modelId="{E6320309-2331-4556-B065-6B0F9E50F063}" srcId="{BD078194-78C1-4932-B439-94108F479A2E}" destId="{13B57258-9C9D-43DD-BC78-803DF4BEBFF4}" srcOrd="5" destOrd="0" parTransId="{67A43976-A8E0-4820-A5A6-7E9A9C6EB733}" sibTransId="{1C6AF9B8-0426-4E24-8AFD-7C9D9AA1B229}"/>
    <dgm:cxn modelId="{C907B254-ADE6-4B63-A09E-8FA6842D0CB4}" srcId="{BD078194-78C1-4932-B439-94108F479A2E}" destId="{1DF36030-1E11-4A6B-8D70-1B22638CDE53}" srcOrd="3" destOrd="0" parTransId="{D5828E98-045F-426D-B089-4A11BEABBECC}" sibTransId="{DEE4219A-AFEF-4DC1-A02D-F04D342663C4}"/>
    <dgm:cxn modelId="{72947BDD-1CF2-43E8-873E-D9EF3EC2EC97}" srcId="{BD078194-78C1-4932-B439-94108F479A2E}" destId="{6776873B-40B0-47CE-B9A1-CF8CB91A69B1}" srcOrd="0" destOrd="0" parTransId="{8C454981-153A-484C-863A-C85AD35ECB23}" sibTransId="{0E293345-D396-43D3-907D-1F92F7F41FFC}"/>
    <dgm:cxn modelId="{D1695F18-9EA9-47DE-A326-55EC406263A6}" type="presParOf" srcId="{CCBC83B2-0BD6-40FD-80D2-B74D44C717BB}" destId="{B9805558-DE1B-4969-8C37-0712AE7D73BE}" srcOrd="0" destOrd="0" presId="urn:microsoft.com/office/officeart/2005/8/layout/cycle3"/>
    <dgm:cxn modelId="{20ED1CD4-55E2-4E28-8F87-2FC2CD830DE7}" type="presParOf" srcId="{B9805558-DE1B-4969-8C37-0712AE7D73BE}" destId="{65A1CEEC-E44E-43CF-9A4C-68EBA8285929}" srcOrd="0" destOrd="0" presId="urn:microsoft.com/office/officeart/2005/8/layout/cycle3"/>
    <dgm:cxn modelId="{CAA04CC0-41D4-4A50-A884-0577F3B699CB}" type="presParOf" srcId="{B9805558-DE1B-4969-8C37-0712AE7D73BE}" destId="{F5E90C17-452C-4F9A-AC9F-1CB9F9EDF8B3}" srcOrd="1" destOrd="0" presId="urn:microsoft.com/office/officeart/2005/8/layout/cycle3"/>
    <dgm:cxn modelId="{7393E4FC-032B-45F9-BA71-AE915C10809D}" type="presParOf" srcId="{B9805558-DE1B-4969-8C37-0712AE7D73BE}" destId="{966ABC37-BD09-4691-9168-912D7FD378A0}" srcOrd="2" destOrd="0" presId="urn:microsoft.com/office/officeart/2005/8/layout/cycle3"/>
    <dgm:cxn modelId="{8C171F34-B455-4A1E-B0FC-987810A77761}" type="presParOf" srcId="{B9805558-DE1B-4969-8C37-0712AE7D73BE}" destId="{E8DA68DD-32B1-4634-93F1-E40BA016519E}" srcOrd="3" destOrd="0" presId="urn:microsoft.com/office/officeart/2005/8/layout/cycle3"/>
    <dgm:cxn modelId="{D548290A-0508-4937-B9C3-0C8125EC142B}" type="presParOf" srcId="{B9805558-DE1B-4969-8C37-0712AE7D73BE}" destId="{E9682563-8E50-4838-81B3-9C63BC93C107}" srcOrd="4" destOrd="0" presId="urn:microsoft.com/office/officeart/2005/8/layout/cycle3"/>
    <dgm:cxn modelId="{6B98509F-7E76-4D19-B621-03F81B1156C0}" type="presParOf" srcId="{B9805558-DE1B-4969-8C37-0712AE7D73BE}" destId="{69ABE811-B82C-46DE-856A-F60CC779AF03}" srcOrd="5" destOrd="0" presId="urn:microsoft.com/office/officeart/2005/8/layout/cycle3"/>
    <dgm:cxn modelId="{DB63BD84-9D0A-4778-867E-29D4AC8FBD8B}" type="presParOf" srcId="{B9805558-DE1B-4969-8C37-0712AE7D73BE}" destId="{4A3035FB-E8F0-4672-9BC8-2C27F669E95C}" srcOrd="6" destOrd="0" presId="urn:microsoft.com/office/officeart/2005/8/layout/cycle3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F7614904-7FB8-4124-9710-39321EC56112}" type="doc">
      <dgm:prSet loTypeId="urn:microsoft.com/office/officeart/2005/8/layout/vList4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881B6D60-1F32-4370-ABAE-978D4FA90A7B}">
      <dgm:prSet phldrT="[Текст]" custT="1"/>
      <dgm:spPr>
        <a:solidFill>
          <a:schemeClr val="bg1"/>
        </a:solidFill>
      </dgm:spPr>
      <dgm:t>
        <a:bodyPr/>
        <a:lstStyle/>
        <a:p>
          <a:pPr>
            <a:spcAft>
              <a:spcPts val="0"/>
            </a:spcAft>
          </a:pPr>
          <a:endParaRPr lang="ru-RU" sz="800" dirty="0" smtClean="0">
            <a:solidFill>
              <a:srgbClr val="3366CC"/>
            </a:solidFill>
            <a:latin typeface="Arial Narrow" panose="020B0606020202030204" pitchFamily="34" charset="0"/>
          </a:endParaRPr>
        </a:p>
        <a:p>
          <a:pPr>
            <a:spcAft>
              <a:spcPts val="0"/>
            </a:spcAft>
          </a:pPr>
          <a:r>
            <a:rPr lang="ru-RU" sz="1000" dirty="0" smtClean="0">
              <a:solidFill>
                <a:srgbClr val="3366CC"/>
              </a:solidFill>
              <a:latin typeface="Arial Narrow" panose="020B0606020202030204" pitchFamily="34" charset="0"/>
            </a:rPr>
            <a:t>Культурная среда</a:t>
          </a:r>
        </a:p>
        <a:p>
          <a:pPr>
            <a:spcAft>
              <a:spcPts val="0"/>
            </a:spcAft>
          </a:pPr>
          <a:r>
            <a:rPr lang="ru-RU" sz="1000" dirty="0" smtClean="0">
              <a:solidFill>
                <a:srgbClr val="3366CC"/>
              </a:solidFill>
              <a:latin typeface="Arial Narrow" panose="020B0606020202030204" pitchFamily="34" charset="0"/>
            </a:rPr>
            <a:t>Творческие люди</a:t>
          </a:r>
        </a:p>
        <a:p>
          <a:pPr>
            <a:spcAft>
              <a:spcPts val="0"/>
            </a:spcAft>
          </a:pPr>
          <a:r>
            <a:rPr lang="ru-RU" sz="1000" dirty="0" smtClean="0">
              <a:solidFill>
                <a:srgbClr val="3366CC"/>
              </a:solidFill>
              <a:latin typeface="Arial Narrow" panose="020B0606020202030204" pitchFamily="34" charset="0"/>
            </a:rPr>
            <a:t>Цифровая культура</a:t>
          </a:r>
          <a:endParaRPr lang="ru-RU" sz="1000" dirty="0">
            <a:solidFill>
              <a:srgbClr val="3366CC"/>
            </a:solidFill>
            <a:latin typeface="Arial Narrow" panose="020B0606020202030204" pitchFamily="34" charset="0"/>
          </a:endParaRPr>
        </a:p>
      </dgm:t>
    </dgm:pt>
    <dgm:pt modelId="{3B82482E-4EF7-4B37-B2A7-43C85B64FC11}" type="parTrans" cxnId="{9F3FF1F3-C497-43B0-AC69-D12AA4CD994C}">
      <dgm:prSet/>
      <dgm:spPr/>
      <dgm:t>
        <a:bodyPr/>
        <a:lstStyle/>
        <a:p>
          <a:endParaRPr lang="ru-RU"/>
        </a:p>
      </dgm:t>
    </dgm:pt>
    <dgm:pt modelId="{5473B81E-30FA-468F-8011-B4A416F21472}" type="sibTrans" cxnId="{9F3FF1F3-C497-43B0-AC69-D12AA4CD994C}">
      <dgm:prSet/>
      <dgm:spPr/>
      <dgm:t>
        <a:bodyPr/>
        <a:lstStyle/>
        <a:p>
          <a:endParaRPr lang="ru-RU"/>
        </a:p>
      </dgm:t>
    </dgm:pt>
    <dgm:pt modelId="{50D1767F-5558-4DD2-8465-92B5DA749717}">
      <dgm:prSet phldrT="[Текст]" custT="1"/>
      <dgm:spPr>
        <a:noFill/>
      </dgm:spPr>
      <dgm:t>
        <a:bodyPr/>
        <a:lstStyle/>
        <a:p>
          <a:pPr>
            <a:spcAft>
              <a:spcPct val="35000"/>
            </a:spcAft>
          </a:pPr>
          <a:endParaRPr lang="ru-RU" sz="1000" dirty="0" smtClean="0">
            <a:latin typeface="Arial Narrow" panose="020B0606020202030204" pitchFamily="34" charset="0"/>
          </a:endParaRPr>
        </a:p>
        <a:p>
          <a:pPr>
            <a:spcAft>
              <a:spcPts val="0"/>
            </a:spcAft>
          </a:pPr>
          <a:r>
            <a:rPr lang="ru-RU" sz="1000" dirty="0" smtClean="0">
              <a:solidFill>
                <a:srgbClr val="3366CC"/>
              </a:solidFill>
              <a:latin typeface="Arial Narrow" panose="020B0606020202030204" pitchFamily="34" charset="0"/>
            </a:rPr>
            <a:t>Современная школа</a:t>
          </a:r>
        </a:p>
        <a:p>
          <a:pPr>
            <a:spcAft>
              <a:spcPts val="0"/>
            </a:spcAft>
          </a:pPr>
          <a:r>
            <a:rPr lang="ru-RU" sz="1000" dirty="0" smtClean="0">
              <a:solidFill>
                <a:srgbClr val="3366CC"/>
              </a:solidFill>
              <a:latin typeface="Arial Narrow" panose="020B0606020202030204" pitchFamily="34" charset="0"/>
            </a:rPr>
            <a:t>Успех каждого ребенка</a:t>
          </a:r>
        </a:p>
        <a:p>
          <a:pPr>
            <a:spcAft>
              <a:spcPts val="0"/>
            </a:spcAft>
          </a:pPr>
          <a:r>
            <a:rPr lang="ru-RU" sz="1000" dirty="0" smtClean="0">
              <a:solidFill>
                <a:srgbClr val="3366CC"/>
              </a:solidFill>
              <a:latin typeface="Arial Narrow" panose="020B0606020202030204" pitchFamily="34" charset="0"/>
            </a:rPr>
            <a:t>Учитель будущего</a:t>
          </a:r>
        </a:p>
        <a:p>
          <a:pPr>
            <a:spcAft>
              <a:spcPts val="0"/>
            </a:spcAft>
          </a:pPr>
          <a:r>
            <a:rPr lang="ru-RU" sz="1000" dirty="0" smtClean="0">
              <a:solidFill>
                <a:srgbClr val="3366CC"/>
              </a:solidFill>
              <a:latin typeface="Arial Narrow" panose="020B0606020202030204" pitchFamily="34" charset="0"/>
            </a:rPr>
            <a:t>Молодые профессионалы (Повышение конкурентоспособности проф. образования)</a:t>
          </a:r>
        </a:p>
        <a:p>
          <a:pPr>
            <a:spcAft>
              <a:spcPts val="0"/>
            </a:spcAft>
          </a:pPr>
          <a:r>
            <a:rPr lang="ru-RU" sz="1000" dirty="0" smtClean="0">
              <a:solidFill>
                <a:srgbClr val="3366CC"/>
              </a:solidFill>
              <a:latin typeface="Arial Narrow" panose="020B0606020202030204" pitchFamily="34" charset="0"/>
            </a:rPr>
            <a:t>Социальная активность</a:t>
          </a:r>
        </a:p>
        <a:p>
          <a:pPr>
            <a:spcAft>
              <a:spcPct val="35000"/>
            </a:spcAft>
          </a:pPr>
          <a:endParaRPr lang="ru-RU" sz="1000" dirty="0">
            <a:latin typeface="Arial Narrow" panose="020B0606020202030204" pitchFamily="34" charset="0"/>
          </a:endParaRPr>
        </a:p>
      </dgm:t>
    </dgm:pt>
    <dgm:pt modelId="{06FACE9F-9308-488D-86B2-C356A906D784}" type="parTrans" cxnId="{0FD9C608-16CD-47B6-9378-60C4E0312C2C}">
      <dgm:prSet/>
      <dgm:spPr/>
      <dgm:t>
        <a:bodyPr/>
        <a:lstStyle/>
        <a:p>
          <a:endParaRPr lang="ru-RU"/>
        </a:p>
      </dgm:t>
    </dgm:pt>
    <dgm:pt modelId="{5C3E1864-2AD5-4E82-A9F5-BF3299988964}" type="sibTrans" cxnId="{0FD9C608-16CD-47B6-9378-60C4E0312C2C}">
      <dgm:prSet/>
      <dgm:spPr/>
      <dgm:t>
        <a:bodyPr/>
        <a:lstStyle/>
        <a:p>
          <a:endParaRPr lang="ru-RU"/>
        </a:p>
      </dgm:t>
    </dgm:pt>
    <dgm:pt modelId="{4B5F068A-910D-4EB2-9AF6-92A8D3C24AF5}">
      <dgm:prSet phldrT="[Текст]" custT="1"/>
      <dgm:spPr>
        <a:noFill/>
      </dgm:spPr>
      <dgm:t>
        <a:bodyPr/>
        <a:lstStyle/>
        <a:p>
          <a:pPr>
            <a:spcAft>
              <a:spcPts val="0"/>
            </a:spcAft>
          </a:pPr>
          <a:r>
            <a:rPr lang="ru-RU" sz="1000" dirty="0" smtClean="0">
              <a:solidFill>
                <a:srgbClr val="3366CC"/>
              </a:solidFill>
              <a:latin typeface="Arial Narrow" panose="020B0606020202030204" pitchFamily="34" charset="0"/>
            </a:rPr>
            <a:t>Жилье</a:t>
          </a:r>
        </a:p>
        <a:p>
          <a:pPr>
            <a:spcAft>
              <a:spcPts val="0"/>
            </a:spcAft>
          </a:pPr>
          <a:r>
            <a:rPr lang="ru-RU" sz="1000" dirty="0" smtClean="0">
              <a:solidFill>
                <a:srgbClr val="3366CC"/>
              </a:solidFill>
              <a:latin typeface="Arial Narrow" panose="020B0606020202030204" pitchFamily="34" charset="0"/>
            </a:rPr>
            <a:t>Формирование комфортной городской среды</a:t>
          </a:r>
        </a:p>
        <a:p>
          <a:pPr>
            <a:spcAft>
              <a:spcPts val="0"/>
            </a:spcAft>
          </a:pPr>
          <a:r>
            <a:rPr lang="ru-RU" sz="1000" dirty="0" smtClean="0">
              <a:solidFill>
                <a:srgbClr val="3366CC"/>
              </a:solidFill>
              <a:latin typeface="Arial Narrow" panose="020B0606020202030204" pitchFamily="34" charset="0"/>
            </a:rPr>
            <a:t>Обеспечение устойчивого  сокращения непригодного для проживания жил. фонда</a:t>
          </a:r>
          <a:endParaRPr lang="ru-RU" sz="1000" dirty="0">
            <a:solidFill>
              <a:srgbClr val="3366CC"/>
            </a:solidFill>
            <a:latin typeface="Arial Narrow" panose="020B0606020202030204" pitchFamily="34" charset="0"/>
          </a:endParaRPr>
        </a:p>
      </dgm:t>
    </dgm:pt>
    <dgm:pt modelId="{3499B2BC-0829-4E2A-809B-82F9E96D42A5}" type="parTrans" cxnId="{875F7143-9A6A-4889-A8FB-A45074810AA3}">
      <dgm:prSet/>
      <dgm:spPr/>
      <dgm:t>
        <a:bodyPr/>
        <a:lstStyle/>
        <a:p>
          <a:endParaRPr lang="ru-RU"/>
        </a:p>
      </dgm:t>
    </dgm:pt>
    <dgm:pt modelId="{AB94A4A9-49D7-4EBE-B781-03C529F466CF}" type="sibTrans" cxnId="{875F7143-9A6A-4889-A8FB-A45074810AA3}">
      <dgm:prSet/>
      <dgm:spPr/>
      <dgm:t>
        <a:bodyPr/>
        <a:lstStyle/>
        <a:p>
          <a:endParaRPr lang="ru-RU"/>
        </a:p>
      </dgm:t>
    </dgm:pt>
    <dgm:pt modelId="{49F2BF5C-3CF4-4C15-935F-5C40EF1D31E5}">
      <dgm:prSet custT="1"/>
      <dgm:spPr>
        <a:noFill/>
      </dgm:spPr>
      <dgm:t>
        <a:bodyPr/>
        <a:lstStyle/>
        <a:p>
          <a:pPr>
            <a:spcAft>
              <a:spcPts val="0"/>
            </a:spcAft>
          </a:pPr>
          <a:r>
            <a:rPr lang="ru-RU" sz="1000" dirty="0" smtClean="0">
              <a:solidFill>
                <a:srgbClr val="3366CC"/>
              </a:solidFill>
              <a:latin typeface="Arial Narrow" panose="020B0606020202030204" pitchFamily="34" charset="0"/>
            </a:rPr>
            <a:t>Дорожная сеть  </a:t>
          </a:r>
        </a:p>
        <a:p>
          <a:pPr>
            <a:spcAft>
              <a:spcPts val="0"/>
            </a:spcAft>
          </a:pPr>
          <a:r>
            <a:rPr lang="ru-RU" sz="1000" dirty="0" smtClean="0">
              <a:solidFill>
                <a:srgbClr val="3366CC"/>
              </a:solidFill>
              <a:latin typeface="Arial Narrow" panose="020B0606020202030204" pitchFamily="34" charset="0"/>
            </a:rPr>
            <a:t>Общесистемные меры развития дорожного хозяйства</a:t>
          </a:r>
          <a:endParaRPr lang="ru-RU" sz="1000" dirty="0">
            <a:solidFill>
              <a:srgbClr val="3366CC"/>
            </a:solidFill>
            <a:latin typeface="Arial Narrow" panose="020B0606020202030204" pitchFamily="34" charset="0"/>
          </a:endParaRPr>
        </a:p>
      </dgm:t>
    </dgm:pt>
    <dgm:pt modelId="{35061287-23D1-4941-9F14-8B7D45BDC8CC}" type="parTrans" cxnId="{0C44D8F8-5F5A-426B-9416-0B027ED64D86}">
      <dgm:prSet/>
      <dgm:spPr/>
      <dgm:t>
        <a:bodyPr/>
        <a:lstStyle/>
        <a:p>
          <a:endParaRPr lang="ru-RU"/>
        </a:p>
      </dgm:t>
    </dgm:pt>
    <dgm:pt modelId="{AE03ECF9-8171-4066-A61F-1FC65CC272AE}" type="sibTrans" cxnId="{0C44D8F8-5F5A-426B-9416-0B027ED64D86}">
      <dgm:prSet/>
      <dgm:spPr/>
      <dgm:t>
        <a:bodyPr/>
        <a:lstStyle/>
        <a:p>
          <a:endParaRPr lang="ru-RU"/>
        </a:p>
      </dgm:t>
    </dgm:pt>
    <dgm:pt modelId="{1852DF36-98B1-4797-BF33-47CA290A5A7E}">
      <dgm:prSet custT="1"/>
      <dgm:spPr>
        <a:noFill/>
      </dgm:spPr>
      <dgm:t>
        <a:bodyPr/>
        <a:lstStyle/>
        <a:p>
          <a:pPr>
            <a:spcAft>
              <a:spcPts val="0"/>
            </a:spcAft>
          </a:pPr>
          <a:r>
            <a:rPr lang="ru-RU" sz="1000" dirty="0" smtClean="0">
              <a:solidFill>
                <a:srgbClr val="3366CC"/>
              </a:solidFill>
              <a:latin typeface="Arial Narrow" panose="020B0606020202030204" pitchFamily="34" charset="0"/>
            </a:rPr>
            <a:t>Чистая страна</a:t>
          </a:r>
        </a:p>
        <a:p>
          <a:pPr>
            <a:spcAft>
              <a:spcPts val="0"/>
            </a:spcAft>
          </a:pPr>
          <a:r>
            <a:rPr lang="ru-RU" sz="1000" dirty="0" smtClean="0">
              <a:solidFill>
                <a:srgbClr val="3366CC"/>
              </a:solidFill>
              <a:latin typeface="Arial Narrow" panose="020B0606020202030204" pitchFamily="34" charset="0"/>
            </a:rPr>
            <a:t>Формирование комфортной городской среды</a:t>
          </a:r>
        </a:p>
        <a:p>
          <a:pPr>
            <a:spcAft>
              <a:spcPts val="0"/>
            </a:spcAft>
          </a:pPr>
          <a:r>
            <a:rPr lang="ru-RU" sz="1000" dirty="0" smtClean="0">
              <a:solidFill>
                <a:srgbClr val="3366CC"/>
              </a:solidFill>
              <a:latin typeface="Arial Narrow" panose="020B0606020202030204" pitchFamily="34" charset="0"/>
            </a:rPr>
            <a:t>Оздоровление Волги</a:t>
          </a:r>
        </a:p>
        <a:p>
          <a:pPr>
            <a:spcAft>
              <a:spcPts val="0"/>
            </a:spcAft>
          </a:pPr>
          <a:r>
            <a:rPr lang="ru-RU" sz="1000" dirty="0" smtClean="0">
              <a:solidFill>
                <a:srgbClr val="3366CC"/>
              </a:solidFill>
              <a:latin typeface="Arial Narrow" panose="020B0606020202030204" pitchFamily="34" charset="0"/>
            </a:rPr>
            <a:t>Сохранение лесов</a:t>
          </a:r>
          <a:endParaRPr lang="ru-RU" sz="1000" dirty="0">
            <a:solidFill>
              <a:srgbClr val="3366CC"/>
            </a:solidFill>
            <a:latin typeface="Arial Narrow" panose="020B0606020202030204" pitchFamily="34" charset="0"/>
          </a:endParaRPr>
        </a:p>
      </dgm:t>
    </dgm:pt>
    <dgm:pt modelId="{59D59FF5-72B4-4514-AF1C-BBE64C57FDA1}" type="parTrans" cxnId="{9F482320-12A0-4568-88B7-E01332690D42}">
      <dgm:prSet/>
      <dgm:spPr/>
      <dgm:t>
        <a:bodyPr/>
        <a:lstStyle/>
        <a:p>
          <a:endParaRPr lang="ru-RU"/>
        </a:p>
      </dgm:t>
    </dgm:pt>
    <dgm:pt modelId="{8B145062-6171-4705-989C-F9645BA8D6D5}" type="sibTrans" cxnId="{9F482320-12A0-4568-88B7-E01332690D42}">
      <dgm:prSet/>
      <dgm:spPr/>
      <dgm:t>
        <a:bodyPr/>
        <a:lstStyle/>
        <a:p>
          <a:endParaRPr lang="ru-RU"/>
        </a:p>
      </dgm:t>
    </dgm:pt>
    <dgm:pt modelId="{AD415908-E8FC-4313-9FDB-1ED97DBEEBAD}">
      <dgm:prSet custT="1"/>
      <dgm:spPr>
        <a:noFill/>
      </dgm:spPr>
      <dgm:t>
        <a:bodyPr/>
        <a:lstStyle/>
        <a:p>
          <a:pPr>
            <a:spcAft>
              <a:spcPts val="0"/>
            </a:spcAft>
          </a:pPr>
          <a:r>
            <a:rPr lang="ru-RU" sz="1000" dirty="0" smtClean="0">
              <a:solidFill>
                <a:srgbClr val="3366CC"/>
              </a:solidFill>
              <a:latin typeface="Arial Narrow" panose="020B0606020202030204" pitchFamily="34" charset="0"/>
            </a:rPr>
            <a:t>Расширение доступа субъектов МСП к финансовым ресурсам, в том числе к льготному финансированию</a:t>
          </a:r>
        </a:p>
        <a:p>
          <a:pPr>
            <a:spcAft>
              <a:spcPts val="0"/>
            </a:spcAft>
          </a:pPr>
          <a:r>
            <a:rPr lang="ru-RU" sz="1000" dirty="0" smtClean="0">
              <a:solidFill>
                <a:srgbClr val="3366CC"/>
              </a:solidFill>
              <a:latin typeface="Arial Narrow" panose="020B0606020202030204" pitchFamily="34" charset="0"/>
            </a:rPr>
            <a:t>Акселерация субъектов МСП</a:t>
          </a:r>
        </a:p>
        <a:p>
          <a:pPr>
            <a:spcAft>
              <a:spcPts val="0"/>
            </a:spcAft>
          </a:pPr>
          <a:r>
            <a:rPr lang="ru-RU" sz="1000" dirty="0" smtClean="0">
              <a:solidFill>
                <a:srgbClr val="3366CC"/>
              </a:solidFill>
              <a:latin typeface="Arial Narrow" panose="020B0606020202030204" pitchFamily="34" charset="0"/>
            </a:rPr>
            <a:t>Создание системы поддержки фермеров и развития сельской кооперации в  ЯО</a:t>
          </a:r>
        </a:p>
        <a:p>
          <a:pPr>
            <a:spcAft>
              <a:spcPct val="35000"/>
            </a:spcAft>
          </a:pPr>
          <a:r>
            <a:rPr lang="ru-RU" sz="1000" dirty="0" smtClean="0">
              <a:solidFill>
                <a:srgbClr val="3366CC"/>
              </a:solidFill>
              <a:latin typeface="Arial Narrow" panose="020B0606020202030204" pitchFamily="34" charset="0"/>
            </a:rPr>
            <a:t>Популяризация предпринимательства</a:t>
          </a:r>
          <a:endParaRPr lang="ru-RU" sz="1000" dirty="0">
            <a:solidFill>
              <a:srgbClr val="3366CC"/>
            </a:solidFill>
            <a:latin typeface="Arial Narrow" panose="020B0606020202030204" pitchFamily="34" charset="0"/>
          </a:endParaRPr>
        </a:p>
      </dgm:t>
    </dgm:pt>
    <dgm:pt modelId="{C9DF16D9-0184-4EE4-9C37-1BE03273E6E3}" type="parTrans" cxnId="{68B81F14-9A9A-4D4B-8BBA-22804299337D}">
      <dgm:prSet/>
      <dgm:spPr/>
      <dgm:t>
        <a:bodyPr/>
        <a:lstStyle/>
        <a:p>
          <a:endParaRPr lang="ru-RU"/>
        </a:p>
      </dgm:t>
    </dgm:pt>
    <dgm:pt modelId="{EC591665-FC3F-444A-81BA-C9F7CD5FCC6F}" type="sibTrans" cxnId="{68B81F14-9A9A-4D4B-8BBA-22804299337D}">
      <dgm:prSet/>
      <dgm:spPr/>
      <dgm:t>
        <a:bodyPr/>
        <a:lstStyle/>
        <a:p>
          <a:endParaRPr lang="ru-RU"/>
        </a:p>
      </dgm:t>
    </dgm:pt>
    <dgm:pt modelId="{F4B5402A-7C8D-455C-A3E5-9717C89638CD}">
      <dgm:prSet custT="1"/>
      <dgm:spPr>
        <a:noFill/>
      </dgm:spPr>
      <dgm:t>
        <a:bodyPr/>
        <a:lstStyle/>
        <a:p>
          <a:pPr>
            <a:spcAft>
              <a:spcPts val="0"/>
            </a:spcAft>
          </a:pPr>
          <a:r>
            <a:rPr lang="ru-RU" sz="1000" dirty="0" smtClean="0">
              <a:solidFill>
                <a:srgbClr val="3366CC"/>
              </a:solidFill>
              <a:latin typeface="Arial Narrow" panose="020B0606020202030204" pitchFamily="34" charset="0"/>
            </a:rPr>
            <a:t>Финансовая поддержка семей при рождении детей   </a:t>
          </a:r>
        </a:p>
        <a:p>
          <a:pPr>
            <a:spcAft>
              <a:spcPts val="0"/>
            </a:spcAft>
          </a:pPr>
          <a:r>
            <a:rPr lang="ru-RU" sz="1000" dirty="0" smtClean="0">
              <a:solidFill>
                <a:srgbClr val="3366CC"/>
              </a:solidFill>
              <a:latin typeface="Arial Narrow" panose="020B0606020202030204" pitchFamily="34" charset="0"/>
            </a:rPr>
            <a:t>Содействие занятости женщин – создание условий дошкольного образования для детей в возрасте до трех лет   </a:t>
          </a:r>
        </a:p>
        <a:p>
          <a:pPr>
            <a:spcAft>
              <a:spcPts val="0"/>
            </a:spcAft>
          </a:pPr>
          <a:r>
            <a:rPr lang="ru-RU" sz="1000" dirty="0" smtClean="0">
              <a:solidFill>
                <a:srgbClr val="3366CC"/>
              </a:solidFill>
              <a:latin typeface="Arial Narrow" panose="020B0606020202030204" pitchFamily="34" charset="0"/>
            </a:rPr>
            <a:t>Старшее поколение</a:t>
          </a:r>
        </a:p>
        <a:p>
          <a:pPr>
            <a:spcAft>
              <a:spcPts val="0"/>
            </a:spcAft>
          </a:pPr>
          <a:r>
            <a:rPr lang="ru-RU" sz="1000" dirty="0" smtClean="0">
              <a:solidFill>
                <a:srgbClr val="3366CC"/>
              </a:solidFill>
              <a:latin typeface="Arial Narrow" panose="020B0606020202030204" pitchFamily="34" charset="0"/>
            </a:rPr>
            <a:t>Спорт – норма жизни</a:t>
          </a:r>
          <a:endParaRPr lang="ru-RU" sz="1000" dirty="0">
            <a:solidFill>
              <a:srgbClr val="3366CC"/>
            </a:solidFill>
            <a:latin typeface="Arial Narrow" panose="020B0606020202030204" pitchFamily="34" charset="0"/>
          </a:endParaRPr>
        </a:p>
      </dgm:t>
    </dgm:pt>
    <dgm:pt modelId="{1831FC4B-1D85-4E77-A8BD-B1352BECFCF5}" type="parTrans" cxnId="{75B4CD64-CAA0-43AC-B57A-83159EA88B77}">
      <dgm:prSet/>
      <dgm:spPr/>
      <dgm:t>
        <a:bodyPr/>
        <a:lstStyle/>
        <a:p>
          <a:endParaRPr lang="ru-RU"/>
        </a:p>
      </dgm:t>
    </dgm:pt>
    <dgm:pt modelId="{6C44BF66-5122-464F-AEEE-C58039C94692}" type="sibTrans" cxnId="{75B4CD64-CAA0-43AC-B57A-83159EA88B77}">
      <dgm:prSet/>
      <dgm:spPr/>
      <dgm:t>
        <a:bodyPr/>
        <a:lstStyle/>
        <a:p>
          <a:endParaRPr lang="ru-RU"/>
        </a:p>
      </dgm:t>
    </dgm:pt>
    <dgm:pt modelId="{076FA5EA-F32F-4F68-AAA7-2DBC499F7A93}">
      <dgm:prSet custT="1"/>
      <dgm:spPr>
        <a:noFill/>
      </dgm:spPr>
      <dgm:t>
        <a:bodyPr/>
        <a:lstStyle/>
        <a:p>
          <a:pPr>
            <a:spcAft>
              <a:spcPts val="0"/>
            </a:spcAft>
          </a:pPr>
          <a:r>
            <a:rPr lang="ru-RU" sz="1000" dirty="0" smtClean="0">
              <a:solidFill>
                <a:srgbClr val="3366CC"/>
              </a:solidFill>
              <a:latin typeface="Arial Narrow" panose="020B0606020202030204" pitchFamily="34" charset="0"/>
            </a:rPr>
            <a:t>Развитие системы оказания первичной медико-санитарной помощи   </a:t>
          </a:r>
        </a:p>
        <a:p>
          <a:pPr>
            <a:spcAft>
              <a:spcPts val="0"/>
            </a:spcAft>
          </a:pPr>
          <a:r>
            <a:rPr lang="ru-RU" sz="1000" dirty="0" smtClean="0">
              <a:solidFill>
                <a:srgbClr val="3366CC"/>
              </a:solidFill>
              <a:latin typeface="Arial Narrow" panose="020B0606020202030204" pitchFamily="34" charset="0"/>
            </a:rPr>
            <a:t>Укрепление материально-технической базы мед. организаций, оказывающих мед. помощь пациентам с сердечно-сосудистой патологией   </a:t>
          </a:r>
        </a:p>
        <a:p>
          <a:pPr>
            <a:spcAft>
              <a:spcPts val="0"/>
            </a:spcAft>
          </a:pPr>
          <a:r>
            <a:rPr lang="ru-RU" sz="1000" dirty="0" smtClean="0">
              <a:solidFill>
                <a:srgbClr val="3366CC"/>
              </a:solidFill>
              <a:latin typeface="Arial Narrow" panose="020B0606020202030204" pitchFamily="34" charset="0"/>
            </a:rPr>
            <a:t>Укрепление материально-технической базы мед. организаций, оказывающих мед. помощь пациентам с онкологической патологией   </a:t>
          </a:r>
        </a:p>
        <a:p>
          <a:pPr>
            <a:spcAft>
              <a:spcPct val="35000"/>
            </a:spcAft>
          </a:pPr>
          <a:r>
            <a:rPr lang="ru-RU" sz="1000" dirty="0" smtClean="0">
              <a:solidFill>
                <a:srgbClr val="3366CC"/>
              </a:solidFill>
              <a:latin typeface="Arial Narrow" panose="020B0606020202030204" pitchFamily="34" charset="0"/>
            </a:rPr>
            <a:t>Создание единого цифрового контура в здравоохранении на основе единой гос. информационной системы в сфере здравоохранения (ЕГИСЗ)</a:t>
          </a:r>
          <a:endParaRPr lang="ru-RU" sz="1000" dirty="0">
            <a:solidFill>
              <a:srgbClr val="3366CC"/>
            </a:solidFill>
            <a:latin typeface="Arial Narrow" panose="020B0606020202030204" pitchFamily="34" charset="0"/>
          </a:endParaRPr>
        </a:p>
      </dgm:t>
    </dgm:pt>
    <dgm:pt modelId="{A78D48FD-BEF2-4E99-891F-C2747F58C38A}" type="parTrans" cxnId="{28CACDBA-B236-49FE-8F5F-C8AD62334F38}">
      <dgm:prSet/>
      <dgm:spPr/>
      <dgm:t>
        <a:bodyPr/>
        <a:lstStyle/>
        <a:p>
          <a:endParaRPr lang="ru-RU"/>
        </a:p>
      </dgm:t>
    </dgm:pt>
    <dgm:pt modelId="{B5AD69EA-DFC5-4061-BF8F-E755F8FE0618}" type="sibTrans" cxnId="{28CACDBA-B236-49FE-8F5F-C8AD62334F38}">
      <dgm:prSet/>
      <dgm:spPr/>
      <dgm:t>
        <a:bodyPr/>
        <a:lstStyle/>
        <a:p>
          <a:endParaRPr lang="ru-RU"/>
        </a:p>
      </dgm:t>
    </dgm:pt>
    <dgm:pt modelId="{A3117404-85E6-41CF-95DC-08E200994094}">
      <dgm:prSet custT="1"/>
      <dgm:spPr>
        <a:noFill/>
      </dgm:spPr>
      <dgm:t>
        <a:bodyPr/>
        <a:lstStyle/>
        <a:p>
          <a:pPr>
            <a:spcAft>
              <a:spcPts val="0"/>
            </a:spcAft>
          </a:pPr>
          <a:r>
            <a:rPr lang="ru-RU" sz="1000" dirty="0" smtClean="0">
              <a:solidFill>
                <a:srgbClr val="3366CC"/>
              </a:solidFill>
              <a:latin typeface="Arial Narrow" panose="020B0606020202030204" pitchFamily="34" charset="0"/>
            </a:rPr>
            <a:t>Адресная поддержка повышения производительности труда на предприятиях  </a:t>
          </a:r>
        </a:p>
        <a:p>
          <a:pPr>
            <a:spcAft>
              <a:spcPts val="0"/>
            </a:spcAft>
          </a:pPr>
          <a:r>
            <a:rPr lang="ru-RU" sz="1000" dirty="0" smtClean="0">
              <a:solidFill>
                <a:srgbClr val="3366CC"/>
              </a:solidFill>
              <a:latin typeface="Arial Narrow" panose="020B0606020202030204" pitchFamily="34" charset="0"/>
            </a:rPr>
            <a:t>Поддержка занятости и повышение эффективности рынка труда для обеспечения роста производительности труда</a:t>
          </a:r>
          <a:endParaRPr lang="ru-RU" sz="1000" dirty="0">
            <a:solidFill>
              <a:srgbClr val="3366CC"/>
            </a:solidFill>
            <a:latin typeface="Arial Narrow" panose="020B0606020202030204" pitchFamily="34" charset="0"/>
          </a:endParaRPr>
        </a:p>
      </dgm:t>
    </dgm:pt>
    <dgm:pt modelId="{9B522335-7A5B-4463-A7A3-486DA89EEE0F}" type="sibTrans" cxnId="{FF39C623-B637-4E0A-8B45-E6B4C7973FED}">
      <dgm:prSet/>
      <dgm:spPr/>
      <dgm:t>
        <a:bodyPr/>
        <a:lstStyle/>
        <a:p>
          <a:endParaRPr lang="ru-RU"/>
        </a:p>
      </dgm:t>
    </dgm:pt>
    <dgm:pt modelId="{CCDA5CC8-A96E-49F6-8841-77AFD1E5E9F5}" type="parTrans" cxnId="{FF39C623-B637-4E0A-8B45-E6B4C7973FED}">
      <dgm:prSet/>
      <dgm:spPr/>
      <dgm:t>
        <a:bodyPr/>
        <a:lstStyle/>
        <a:p>
          <a:endParaRPr lang="ru-RU"/>
        </a:p>
      </dgm:t>
    </dgm:pt>
    <dgm:pt modelId="{90F34EEE-E3B0-4DF1-989B-138F05B542E2}" type="pres">
      <dgm:prSet presAssocID="{F7614904-7FB8-4124-9710-39321EC56112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72494E1A-DF01-4072-A94A-121E40EF181D}" type="pres">
      <dgm:prSet presAssocID="{881B6D60-1F32-4370-ABAE-978D4FA90A7B}" presName="comp" presStyleCnt="0"/>
      <dgm:spPr/>
    </dgm:pt>
    <dgm:pt modelId="{612AFA59-BB3E-4031-8D90-3BA3A9DB34CF}" type="pres">
      <dgm:prSet presAssocID="{881B6D60-1F32-4370-ABAE-978D4FA90A7B}" presName="box" presStyleLbl="node1" presStyleIdx="0" presStyleCnt="9" custScaleY="112058" custLinFactNeighborY="17184"/>
      <dgm:spPr/>
      <dgm:t>
        <a:bodyPr/>
        <a:lstStyle/>
        <a:p>
          <a:endParaRPr lang="ru-RU"/>
        </a:p>
      </dgm:t>
    </dgm:pt>
    <dgm:pt modelId="{008DC149-EC83-4703-AF87-5B732C91DD1F}" type="pres">
      <dgm:prSet presAssocID="{881B6D60-1F32-4370-ABAE-978D4FA90A7B}" presName="img" presStyleLbl="fgImgPlace1" presStyleIdx="0" presStyleCnt="9" custScaleX="50842" custScaleY="132645" custLinFactNeighborX="24632" custLinFactNeighborY="40396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</dgm:pt>
    <dgm:pt modelId="{DE5E7BAC-8C11-4213-8581-7D76BA40FD33}" type="pres">
      <dgm:prSet presAssocID="{881B6D60-1F32-4370-ABAE-978D4FA90A7B}" presName="text" presStyleLbl="node1" presStyleIdx="0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3D67931-2DF8-4D8D-9158-B104CA186E65}" type="pres">
      <dgm:prSet presAssocID="{5473B81E-30FA-468F-8011-B4A416F21472}" presName="spacer" presStyleCnt="0"/>
      <dgm:spPr/>
    </dgm:pt>
    <dgm:pt modelId="{2D5B7B2E-5B0E-4FBE-80A4-F7F4267A4CD8}" type="pres">
      <dgm:prSet presAssocID="{50D1767F-5558-4DD2-8465-92B5DA749717}" presName="comp" presStyleCnt="0"/>
      <dgm:spPr/>
    </dgm:pt>
    <dgm:pt modelId="{9803C3AD-AE6A-40A8-A363-35B5837EA932}" type="pres">
      <dgm:prSet presAssocID="{50D1767F-5558-4DD2-8465-92B5DA749717}" presName="box" presStyleLbl="node1" presStyleIdx="1" presStyleCnt="9" custScaleY="159652" custLinFactNeighborY="35445"/>
      <dgm:spPr/>
      <dgm:t>
        <a:bodyPr/>
        <a:lstStyle/>
        <a:p>
          <a:endParaRPr lang="ru-RU"/>
        </a:p>
      </dgm:t>
    </dgm:pt>
    <dgm:pt modelId="{EC088144-8713-4E16-A44B-ADE9DB8CCFDF}" type="pres">
      <dgm:prSet presAssocID="{50D1767F-5558-4DD2-8465-92B5DA749717}" presName="img" presStyleLbl="fgImgPlace1" presStyleIdx="1" presStyleCnt="9" custScaleX="50842" custScaleY="132645" custLinFactNeighborX="25467" custLinFactNeighborY="26531"/>
      <dgm:spPr>
        <a:blipFill rotWithShape="1">
          <a:blip xmlns:r="http://schemas.openxmlformats.org/officeDocument/2006/relationships" r:embed="rId2"/>
          <a:stretch>
            <a:fillRect/>
          </a:stretch>
        </a:blipFill>
      </dgm:spPr>
    </dgm:pt>
    <dgm:pt modelId="{78406437-88D7-4147-9468-ACC833A8D7F7}" type="pres">
      <dgm:prSet presAssocID="{50D1767F-5558-4DD2-8465-92B5DA749717}" presName="text" presStyleLbl="node1" presStyleIdx="1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45F9CC9-4C33-4568-BA3A-3656F861BECE}" type="pres">
      <dgm:prSet presAssocID="{5C3E1864-2AD5-4E82-A9F5-BF3299988964}" presName="spacer" presStyleCnt="0"/>
      <dgm:spPr/>
    </dgm:pt>
    <dgm:pt modelId="{CDBA7007-66E1-4AAE-A94C-61764B67CC0F}" type="pres">
      <dgm:prSet presAssocID="{4B5F068A-910D-4EB2-9AF6-92A8D3C24AF5}" presName="comp" presStyleCnt="0"/>
      <dgm:spPr/>
    </dgm:pt>
    <dgm:pt modelId="{56023AEB-3834-4577-A2A2-B85A59A709B2}" type="pres">
      <dgm:prSet presAssocID="{4B5F068A-910D-4EB2-9AF6-92A8D3C24AF5}" presName="box" presStyleLbl="node1" presStyleIdx="2" presStyleCnt="9" custLinFactNeighborY="60878"/>
      <dgm:spPr/>
      <dgm:t>
        <a:bodyPr/>
        <a:lstStyle/>
        <a:p>
          <a:endParaRPr lang="ru-RU"/>
        </a:p>
      </dgm:t>
    </dgm:pt>
    <dgm:pt modelId="{8291183E-61E1-4ABB-83F8-F1F0C82B9883}" type="pres">
      <dgm:prSet presAssocID="{4B5F068A-910D-4EB2-9AF6-92A8D3C24AF5}" presName="img" presStyleLbl="fgImgPlace1" presStyleIdx="2" presStyleCnt="9" custScaleX="50842" custScaleY="132645" custLinFactNeighborX="24241" custLinFactNeighborY="72275"/>
      <dgm:spPr>
        <a:blipFill rotWithShape="1">
          <a:blip xmlns:r="http://schemas.openxmlformats.org/officeDocument/2006/relationships" r:embed="rId3"/>
          <a:stretch>
            <a:fillRect/>
          </a:stretch>
        </a:blipFill>
      </dgm:spPr>
    </dgm:pt>
    <dgm:pt modelId="{4D286DC7-C398-4D22-B9A9-63BAA80F3E5D}" type="pres">
      <dgm:prSet presAssocID="{4B5F068A-910D-4EB2-9AF6-92A8D3C24AF5}" presName="text" presStyleLbl="node1" presStyleIdx="2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6CC63B4-9F03-4D48-8FC7-E7D39F44D0D6}" type="pres">
      <dgm:prSet presAssocID="{AB94A4A9-49D7-4EBE-B781-03C529F466CF}" presName="spacer" presStyleCnt="0"/>
      <dgm:spPr/>
    </dgm:pt>
    <dgm:pt modelId="{9F841A05-D6C6-4C47-B448-A6651FAC06EA}" type="pres">
      <dgm:prSet presAssocID="{1852DF36-98B1-4797-BF33-47CA290A5A7E}" presName="comp" presStyleCnt="0"/>
      <dgm:spPr/>
    </dgm:pt>
    <dgm:pt modelId="{AF053A25-F83E-435A-B1AC-E6946B9EF51C}" type="pres">
      <dgm:prSet presAssocID="{1852DF36-98B1-4797-BF33-47CA290A5A7E}" presName="box" presStyleLbl="node1" presStyleIdx="3" presStyleCnt="9" custScaleY="148394" custLinFactNeighborX="-410" custLinFactNeighborY="66018"/>
      <dgm:spPr/>
      <dgm:t>
        <a:bodyPr/>
        <a:lstStyle/>
        <a:p>
          <a:endParaRPr lang="ru-RU"/>
        </a:p>
      </dgm:t>
    </dgm:pt>
    <dgm:pt modelId="{DC5E5911-FDA1-4277-A858-7477401B374B}" type="pres">
      <dgm:prSet presAssocID="{1852DF36-98B1-4797-BF33-47CA290A5A7E}" presName="img" presStyleLbl="fgImgPlace1" presStyleIdx="3" presStyleCnt="9" custScaleX="50842" custScaleY="132645" custLinFactNeighborX="22588" custLinFactNeighborY="75147"/>
      <dgm:spPr>
        <a:blipFill rotWithShape="1">
          <a:blip xmlns:r="http://schemas.openxmlformats.org/officeDocument/2006/relationships" r:embed="rId4"/>
          <a:stretch>
            <a:fillRect/>
          </a:stretch>
        </a:blipFill>
      </dgm:spPr>
    </dgm:pt>
    <dgm:pt modelId="{976F05C2-FC1D-4398-9DD9-6AA0141FB52F}" type="pres">
      <dgm:prSet presAssocID="{1852DF36-98B1-4797-BF33-47CA290A5A7E}" presName="text" presStyleLbl="node1" presStyleIdx="3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F1752AC-1BDF-4DE5-8EA4-BFF6ECB5E180}" type="pres">
      <dgm:prSet presAssocID="{8B145062-6171-4705-989C-F9645BA8D6D5}" presName="spacer" presStyleCnt="0"/>
      <dgm:spPr/>
    </dgm:pt>
    <dgm:pt modelId="{F6059DE3-D3A2-473D-A962-DB2D52377698}" type="pres">
      <dgm:prSet presAssocID="{AD415908-E8FC-4313-9FDB-1ED97DBEEBAD}" presName="comp" presStyleCnt="0"/>
      <dgm:spPr/>
    </dgm:pt>
    <dgm:pt modelId="{E0043F3C-56A2-4C2F-805E-F93A328DB9A1}" type="pres">
      <dgm:prSet presAssocID="{AD415908-E8FC-4313-9FDB-1ED97DBEEBAD}" presName="box" presStyleLbl="node1" presStyleIdx="4" presStyleCnt="9" custScaleY="185198" custLinFactNeighborX="-471" custLinFactNeighborY="57528"/>
      <dgm:spPr/>
      <dgm:t>
        <a:bodyPr/>
        <a:lstStyle/>
        <a:p>
          <a:endParaRPr lang="ru-RU"/>
        </a:p>
      </dgm:t>
    </dgm:pt>
    <dgm:pt modelId="{CB87EF33-DE19-4913-A580-A72047C42541}" type="pres">
      <dgm:prSet presAssocID="{AD415908-E8FC-4313-9FDB-1ED97DBEEBAD}" presName="img" presStyleLbl="fgImgPlace1" presStyleIdx="4" presStyleCnt="9" custScaleX="50842" custScaleY="132645" custLinFactNeighborX="24241" custLinFactNeighborY="49079"/>
      <dgm:spPr>
        <a:blipFill rotWithShape="1">
          <a:blip xmlns:r="http://schemas.openxmlformats.org/officeDocument/2006/relationships" r:embed="rId5"/>
          <a:stretch>
            <a:fillRect/>
          </a:stretch>
        </a:blipFill>
      </dgm:spPr>
    </dgm:pt>
    <dgm:pt modelId="{B2F8CD9E-2687-416E-8C42-DAE6CF22DD4A}" type="pres">
      <dgm:prSet presAssocID="{AD415908-E8FC-4313-9FDB-1ED97DBEEBAD}" presName="text" presStyleLbl="node1" presStyleIdx="4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2E5EF5E-208C-4829-A235-56135E551968}" type="pres">
      <dgm:prSet presAssocID="{EC591665-FC3F-444A-81BA-C9F7CD5FCC6F}" presName="spacer" presStyleCnt="0"/>
      <dgm:spPr/>
    </dgm:pt>
    <dgm:pt modelId="{0F6EC14F-412B-49B1-90A6-E26245914401}" type="pres">
      <dgm:prSet presAssocID="{A3117404-85E6-41CF-95DC-08E200994094}" presName="comp" presStyleCnt="0"/>
      <dgm:spPr/>
    </dgm:pt>
    <dgm:pt modelId="{819E3443-E1BA-4573-8726-321BCCC8E91F}" type="pres">
      <dgm:prSet presAssocID="{A3117404-85E6-41CF-95DC-08E200994094}" presName="box" presStyleLbl="node1" presStyleIdx="5" presStyleCnt="9" custScaleY="155673" custLinFactNeighborX="652" custLinFactNeighborY="37470"/>
      <dgm:spPr/>
      <dgm:t>
        <a:bodyPr/>
        <a:lstStyle/>
        <a:p>
          <a:endParaRPr lang="ru-RU"/>
        </a:p>
      </dgm:t>
    </dgm:pt>
    <dgm:pt modelId="{0AC520CE-1B6C-4CE3-AA5F-EDFC6CADA291}" type="pres">
      <dgm:prSet presAssocID="{A3117404-85E6-41CF-95DC-08E200994094}" presName="img" presStyleLbl="fgImgPlace1" presStyleIdx="5" presStyleCnt="9" custScaleX="50842" custScaleY="132645" custLinFactNeighborX="24241" custLinFactNeighborY="52823"/>
      <dgm:spPr>
        <a:blipFill rotWithShape="1">
          <a:blip xmlns:r="http://schemas.openxmlformats.org/officeDocument/2006/relationships" r:embed="rId6"/>
          <a:stretch>
            <a:fillRect/>
          </a:stretch>
        </a:blipFill>
      </dgm:spPr>
    </dgm:pt>
    <dgm:pt modelId="{4627EF7C-3368-4788-A7C1-D830B7AF60A8}" type="pres">
      <dgm:prSet presAssocID="{A3117404-85E6-41CF-95DC-08E200994094}" presName="text" presStyleLbl="node1" presStyleIdx="5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0FFA108-BECA-4869-AF63-FCE9361BE1FE}" type="pres">
      <dgm:prSet presAssocID="{9B522335-7A5B-4463-A7A3-486DA89EEE0F}" presName="spacer" presStyleCnt="0"/>
      <dgm:spPr/>
    </dgm:pt>
    <dgm:pt modelId="{F12912C2-0A58-49A8-9CCE-D2A9DC097066}" type="pres">
      <dgm:prSet presAssocID="{076FA5EA-F32F-4F68-AAA7-2DBC499F7A93}" presName="comp" presStyleCnt="0"/>
      <dgm:spPr/>
    </dgm:pt>
    <dgm:pt modelId="{98ABF7C5-39BB-40D7-9BAB-1536C91658F1}" type="pres">
      <dgm:prSet presAssocID="{076FA5EA-F32F-4F68-AAA7-2DBC499F7A93}" presName="box" presStyleLbl="node1" presStyleIdx="6" presStyleCnt="9" custScaleY="228506" custLinFactNeighborY="15293"/>
      <dgm:spPr/>
      <dgm:t>
        <a:bodyPr/>
        <a:lstStyle/>
        <a:p>
          <a:endParaRPr lang="ru-RU"/>
        </a:p>
      </dgm:t>
    </dgm:pt>
    <dgm:pt modelId="{4813D02F-E2AB-4C33-9097-C757E26070F0}" type="pres">
      <dgm:prSet presAssocID="{076FA5EA-F32F-4F68-AAA7-2DBC499F7A93}" presName="img" presStyleLbl="fgImgPlace1" presStyleIdx="6" presStyleCnt="9" custScaleX="50842" custScaleY="132645" custLinFactNeighborX="25489" custLinFactNeighborY="-7311"/>
      <dgm:spPr>
        <a:blipFill rotWithShape="1">
          <a:blip xmlns:r="http://schemas.openxmlformats.org/officeDocument/2006/relationships" r:embed="rId7"/>
          <a:stretch>
            <a:fillRect/>
          </a:stretch>
        </a:blipFill>
      </dgm:spPr>
    </dgm:pt>
    <dgm:pt modelId="{095246F1-1036-4DB2-A1F6-8ADA9B86C42A}" type="pres">
      <dgm:prSet presAssocID="{076FA5EA-F32F-4F68-AAA7-2DBC499F7A93}" presName="text" presStyleLbl="node1" presStyleIdx="6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BFF45E9-E05F-42BB-B04F-D5E4CE1513B5}" type="pres">
      <dgm:prSet presAssocID="{B5AD69EA-DFC5-4061-BF8F-E755F8FE0618}" presName="spacer" presStyleCnt="0"/>
      <dgm:spPr/>
    </dgm:pt>
    <dgm:pt modelId="{8BFA18FE-DEA9-4558-B666-EA47464CD7F7}" type="pres">
      <dgm:prSet presAssocID="{F4B5402A-7C8D-455C-A3E5-9717C89638CD}" presName="comp" presStyleCnt="0"/>
      <dgm:spPr/>
    </dgm:pt>
    <dgm:pt modelId="{0F108DBA-21F1-441F-ADF5-53F137600F97}" type="pres">
      <dgm:prSet presAssocID="{F4B5402A-7C8D-455C-A3E5-9717C89638CD}" presName="box" presStyleLbl="node1" presStyleIdx="7" presStyleCnt="9" custScaleY="187698" custLinFactNeighborY="-5095"/>
      <dgm:spPr/>
      <dgm:t>
        <a:bodyPr/>
        <a:lstStyle/>
        <a:p>
          <a:endParaRPr lang="ru-RU"/>
        </a:p>
      </dgm:t>
    </dgm:pt>
    <dgm:pt modelId="{D55E6BE8-E082-4077-B6AA-B3E17932BC49}" type="pres">
      <dgm:prSet presAssocID="{F4B5402A-7C8D-455C-A3E5-9717C89638CD}" presName="img" presStyleLbl="fgImgPlace1" presStyleIdx="7" presStyleCnt="9" custScaleX="50842" custScaleY="132645" custLinFactNeighborX="25489" custLinFactNeighborY="-10964"/>
      <dgm:spPr>
        <a:blipFill rotWithShape="1">
          <a:blip xmlns:r="http://schemas.openxmlformats.org/officeDocument/2006/relationships" r:embed="rId8"/>
          <a:stretch>
            <a:fillRect/>
          </a:stretch>
        </a:blipFill>
      </dgm:spPr>
    </dgm:pt>
    <dgm:pt modelId="{3E7B5E4A-A6D5-4DA4-A338-EBBBE163CBD6}" type="pres">
      <dgm:prSet presAssocID="{F4B5402A-7C8D-455C-A3E5-9717C89638CD}" presName="text" presStyleLbl="node1" presStyleIdx="7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4B1CADB-2CFB-4C96-9A5B-36BB15BA814B}" type="pres">
      <dgm:prSet presAssocID="{6C44BF66-5122-464F-AEEE-C58039C94692}" presName="spacer" presStyleCnt="0"/>
      <dgm:spPr/>
    </dgm:pt>
    <dgm:pt modelId="{50B1692A-7CED-4BB7-A678-0FA1B8911585}" type="pres">
      <dgm:prSet presAssocID="{49F2BF5C-3CF4-4C15-935F-5C40EF1D31E5}" presName="comp" presStyleCnt="0"/>
      <dgm:spPr/>
    </dgm:pt>
    <dgm:pt modelId="{420AA029-01E7-4A81-B494-50782D75EDCD}" type="pres">
      <dgm:prSet presAssocID="{49F2BF5C-3CF4-4C15-935F-5C40EF1D31E5}" presName="box" presStyleLbl="node1" presStyleIdx="8" presStyleCnt="9" custLinFactNeighborY="-10999"/>
      <dgm:spPr/>
      <dgm:t>
        <a:bodyPr/>
        <a:lstStyle/>
        <a:p>
          <a:endParaRPr lang="ru-RU"/>
        </a:p>
      </dgm:t>
    </dgm:pt>
    <dgm:pt modelId="{16782481-EA2C-4861-A17A-1B6ABD7B54E0}" type="pres">
      <dgm:prSet presAssocID="{49F2BF5C-3CF4-4C15-935F-5C40EF1D31E5}" presName="img" presStyleLbl="fgImgPlace1" presStyleIdx="8" presStyleCnt="9" custScaleX="50842" custScaleY="132883" custLinFactNeighborX="25489" custLinFactNeighborY="-25745"/>
      <dgm:spPr>
        <a:blipFill rotWithShape="1">
          <a:blip xmlns:r="http://schemas.openxmlformats.org/officeDocument/2006/relationships" r:embed="rId9"/>
          <a:stretch>
            <a:fillRect/>
          </a:stretch>
        </a:blipFill>
      </dgm:spPr>
    </dgm:pt>
    <dgm:pt modelId="{4173FEEB-7A70-44D4-AA63-B0BD6F2F9FFB}" type="pres">
      <dgm:prSet presAssocID="{49F2BF5C-3CF4-4C15-935F-5C40EF1D31E5}" presName="text" presStyleLbl="node1" presStyleIdx="8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B0EAA5E6-51C1-411B-AEB9-D9AC320B3275}" type="presOf" srcId="{881B6D60-1F32-4370-ABAE-978D4FA90A7B}" destId="{612AFA59-BB3E-4031-8D90-3BA3A9DB34CF}" srcOrd="0" destOrd="0" presId="urn:microsoft.com/office/officeart/2005/8/layout/vList4"/>
    <dgm:cxn modelId="{0C44D8F8-5F5A-426B-9416-0B027ED64D86}" srcId="{F7614904-7FB8-4124-9710-39321EC56112}" destId="{49F2BF5C-3CF4-4C15-935F-5C40EF1D31E5}" srcOrd="8" destOrd="0" parTransId="{35061287-23D1-4941-9F14-8B7D45BDC8CC}" sibTransId="{AE03ECF9-8171-4066-A61F-1FC65CC272AE}"/>
    <dgm:cxn modelId="{3558A3A8-5783-4156-894F-2B0A953D263B}" type="presOf" srcId="{50D1767F-5558-4DD2-8465-92B5DA749717}" destId="{9803C3AD-AE6A-40A8-A363-35B5837EA932}" srcOrd="0" destOrd="0" presId="urn:microsoft.com/office/officeart/2005/8/layout/vList4"/>
    <dgm:cxn modelId="{875582F7-3F75-4A50-8E57-530FCE787186}" type="presOf" srcId="{F4B5402A-7C8D-455C-A3E5-9717C89638CD}" destId="{0F108DBA-21F1-441F-ADF5-53F137600F97}" srcOrd="0" destOrd="0" presId="urn:microsoft.com/office/officeart/2005/8/layout/vList4"/>
    <dgm:cxn modelId="{58A1E3AF-9BCA-437E-804F-F82F8E3C7A14}" type="presOf" srcId="{4B5F068A-910D-4EB2-9AF6-92A8D3C24AF5}" destId="{56023AEB-3834-4577-A2A2-B85A59A709B2}" srcOrd="0" destOrd="0" presId="urn:microsoft.com/office/officeart/2005/8/layout/vList4"/>
    <dgm:cxn modelId="{9F0E87D8-0992-469D-90A8-7C1B4485AE5E}" type="presOf" srcId="{1852DF36-98B1-4797-BF33-47CA290A5A7E}" destId="{AF053A25-F83E-435A-B1AC-E6946B9EF51C}" srcOrd="0" destOrd="0" presId="urn:microsoft.com/office/officeart/2005/8/layout/vList4"/>
    <dgm:cxn modelId="{7B974D03-A9E8-412B-B943-EDDBE8DC3118}" type="presOf" srcId="{50D1767F-5558-4DD2-8465-92B5DA749717}" destId="{78406437-88D7-4147-9468-ACC833A8D7F7}" srcOrd="1" destOrd="0" presId="urn:microsoft.com/office/officeart/2005/8/layout/vList4"/>
    <dgm:cxn modelId="{2AA99C45-E23E-412D-BA29-98B3F80F48E5}" type="presOf" srcId="{076FA5EA-F32F-4F68-AAA7-2DBC499F7A93}" destId="{98ABF7C5-39BB-40D7-9BAB-1536C91658F1}" srcOrd="0" destOrd="0" presId="urn:microsoft.com/office/officeart/2005/8/layout/vList4"/>
    <dgm:cxn modelId="{9F482320-12A0-4568-88B7-E01332690D42}" srcId="{F7614904-7FB8-4124-9710-39321EC56112}" destId="{1852DF36-98B1-4797-BF33-47CA290A5A7E}" srcOrd="3" destOrd="0" parTransId="{59D59FF5-72B4-4514-AF1C-BBE64C57FDA1}" sibTransId="{8B145062-6171-4705-989C-F9645BA8D6D5}"/>
    <dgm:cxn modelId="{854C5D1E-68B9-46F3-B47B-9B430D97348E}" type="presOf" srcId="{F7614904-7FB8-4124-9710-39321EC56112}" destId="{90F34EEE-E3B0-4DF1-989B-138F05B542E2}" srcOrd="0" destOrd="0" presId="urn:microsoft.com/office/officeart/2005/8/layout/vList4"/>
    <dgm:cxn modelId="{0FD9C608-16CD-47B6-9378-60C4E0312C2C}" srcId="{F7614904-7FB8-4124-9710-39321EC56112}" destId="{50D1767F-5558-4DD2-8465-92B5DA749717}" srcOrd="1" destOrd="0" parTransId="{06FACE9F-9308-488D-86B2-C356A906D784}" sibTransId="{5C3E1864-2AD5-4E82-A9F5-BF3299988964}"/>
    <dgm:cxn modelId="{D11BEAA8-007C-4C63-8BA4-ECC2BE637EC7}" type="presOf" srcId="{A3117404-85E6-41CF-95DC-08E200994094}" destId="{819E3443-E1BA-4573-8726-321BCCC8E91F}" srcOrd="0" destOrd="0" presId="urn:microsoft.com/office/officeart/2005/8/layout/vList4"/>
    <dgm:cxn modelId="{CAD74E23-50E7-4FA9-B839-12684B337F73}" type="presOf" srcId="{1852DF36-98B1-4797-BF33-47CA290A5A7E}" destId="{976F05C2-FC1D-4398-9DD9-6AA0141FB52F}" srcOrd="1" destOrd="0" presId="urn:microsoft.com/office/officeart/2005/8/layout/vList4"/>
    <dgm:cxn modelId="{72C77356-4441-483C-A7B5-D126A8518509}" type="presOf" srcId="{076FA5EA-F32F-4F68-AAA7-2DBC499F7A93}" destId="{095246F1-1036-4DB2-A1F6-8ADA9B86C42A}" srcOrd="1" destOrd="0" presId="urn:microsoft.com/office/officeart/2005/8/layout/vList4"/>
    <dgm:cxn modelId="{68B81F14-9A9A-4D4B-8BBA-22804299337D}" srcId="{F7614904-7FB8-4124-9710-39321EC56112}" destId="{AD415908-E8FC-4313-9FDB-1ED97DBEEBAD}" srcOrd="4" destOrd="0" parTransId="{C9DF16D9-0184-4EE4-9C37-1BE03273E6E3}" sibTransId="{EC591665-FC3F-444A-81BA-C9F7CD5FCC6F}"/>
    <dgm:cxn modelId="{160827F8-4BD7-45D4-B43A-8B412DAFD141}" type="presOf" srcId="{881B6D60-1F32-4370-ABAE-978D4FA90A7B}" destId="{DE5E7BAC-8C11-4213-8581-7D76BA40FD33}" srcOrd="1" destOrd="0" presId="urn:microsoft.com/office/officeart/2005/8/layout/vList4"/>
    <dgm:cxn modelId="{FF39C623-B637-4E0A-8B45-E6B4C7973FED}" srcId="{F7614904-7FB8-4124-9710-39321EC56112}" destId="{A3117404-85E6-41CF-95DC-08E200994094}" srcOrd="5" destOrd="0" parTransId="{CCDA5CC8-A96E-49F6-8841-77AFD1E5E9F5}" sibTransId="{9B522335-7A5B-4463-A7A3-486DA89EEE0F}"/>
    <dgm:cxn modelId="{9F7E498F-30E6-41CF-A867-20216A5B2F65}" type="presOf" srcId="{AD415908-E8FC-4313-9FDB-1ED97DBEEBAD}" destId="{E0043F3C-56A2-4C2F-805E-F93A328DB9A1}" srcOrd="0" destOrd="0" presId="urn:microsoft.com/office/officeart/2005/8/layout/vList4"/>
    <dgm:cxn modelId="{2BA3E417-1129-4019-A8F1-35F706E75953}" type="presOf" srcId="{A3117404-85E6-41CF-95DC-08E200994094}" destId="{4627EF7C-3368-4788-A7C1-D830B7AF60A8}" srcOrd="1" destOrd="0" presId="urn:microsoft.com/office/officeart/2005/8/layout/vList4"/>
    <dgm:cxn modelId="{1B458C03-2EB0-49E1-8DBF-10F2E34F0CCB}" type="presOf" srcId="{49F2BF5C-3CF4-4C15-935F-5C40EF1D31E5}" destId="{4173FEEB-7A70-44D4-AA63-B0BD6F2F9FFB}" srcOrd="1" destOrd="0" presId="urn:microsoft.com/office/officeart/2005/8/layout/vList4"/>
    <dgm:cxn modelId="{875F7143-9A6A-4889-A8FB-A45074810AA3}" srcId="{F7614904-7FB8-4124-9710-39321EC56112}" destId="{4B5F068A-910D-4EB2-9AF6-92A8D3C24AF5}" srcOrd="2" destOrd="0" parTransId="{3499B2BC-0829-4E2A-809B-82F9E96D42A5}" sibTransId="{AB94A4A9-49D7-4EBE-B781-03C529F466CF}"/>
    <dgm:cxn modelId="{F200871E-2BC2-4BFB-B9E8-7BFB85D2B54D}" type="presOf" srcId="{F4B5402A-7C8D-455C-A3E5-9717C89638CD}" destId="{3E7B5E4A-A6D5-4DA4-A338-EBBBE163CBD6}" srcOrd="1" destOrd="0" presId="urn:microsoft.com/office/officeart/2005/8/layout/vList4"/>
    <dgm:cxn modelId="{28CACDBA-B236-49FE-8F5F-C8AD62334F38}" srcId="{F7614904-7FB8-4124-9710-39321EC56112}" destId="{076FA5EA-F32F-4F68-AAA7-2DBC499F7A93}" srcOrd="6" destOrd="0" parTransId="{A78D48FD-BEF2-4E99-891F-C2747F58C38A}" sibTransId="{B5AD69EA-DFC5-4061-BF8F-E755F8FE0618}"/>
    <dgm:cxn modelId="{8BFC3028-024F-4396-90A7-AA6E8F639165}" type="presOf" srcId="{49F2BF5C-3CF4-4C15-935F-5C40EF1D31E5}" destId="{420AA029-01E7-4A81-B494-50782D75EDCD}" srcOrd="0" destOrd="0" presId="urn:microsoft.com/office/officeart/2005/8/layout/vList4"/>
    <dgm:cxn modelId="{E8921F23-8968-4E0F-9981-51B9E2AC89D9}" type="presOf" srcId="{AD415908-E8FC-4313-9FDB-1ED97DBEEBAD}" destId="{B2F8CD9E-2687-416E-8C42-DAE6CF22DD4A}" srcOrd="1" destOrd="0" presId="urn:microsoft.com/office/officeart/2005/8/layout/vList4"/>
    <dgm:cxn modelId="{9F3FF1F3-C497-43B0-AC69-D12AA4CD994C}" srcId="{F7614904-7FB8-4124-9710-39321EC56112}" destId="{881B6D60-1F32-4370-ABAE-978D4FA90A7B}" srcOrd="0" destOrd="0" parTransId="{3B82482E-4EF7-4B37-B2A7-43C85B64FC11}" sibTransId="{5473B81E-30FA-468F-8011-B4A416F21472}"/>
    <dgm:cxn modelId="{7094503F-66B6-4242-B2E0-B16C42A045D3}" type="presOf" srcId="{4B5F068A-910D-4EB2-9AF6-92A8D3C24AF5}" destId="{4D286DC7-C398-4D22-B9A9-63BAA80F3E5D}" srcOrd="1" destOrd="0" presId="urn:microsoft.com/office/officeart/2005/8/layout/vList4"/>
    <dgm:cxn modelId="{75B4CD64-CAA0-43AC-B57A-83159EA88B77}" srcId="{F7614904-7FB8-4124-9710-39321EC56112}" destId="{F4B5402A-7C8D-455C-A3E5-9717C89638CD}" srcOrd="7" destOrd="0" parTransId="{1831FC4B-1D85-4E77-A8BD-B1352BECFCF5}" sibTransId="{6C44BF66-5122-464F-AEEE-C58039C94692}"/>
    <dgm:cxn modelId="{BA2F75D4-56DE-4E6E-AFF6-422CC3AE7A31}" type="presParOf" srcId="{90F34EEE-E3B0-4DF1-989B-138F05B542E2}" destId="{72494E1A-DF01-4072-A94A-121E40EF181D}" srcOrd="0" destOrd="0" presId="urn:microsoft.com/office/officeart/2005/8/layout/vList4"/>
    <dgm:cxn modelId="{20142E7B-49F3-482F-AA57-ECC7D9EE6907}" type="presParOf" srcId="{72494E1A-DF01-4072-A94A-121E40EF181D}" destId="{612AFA59-BB3E-4031-8D90-3BA3A9DB34CF}" srcOrd="0" destOrd="0" presId="urn:microsoft.com/office/officeart/2005/8/layout/vList4"/>
    <dgm:cxn modelId="{F543B000-6910-46DC-A805-A9FDA899A883}" type="presParOf" srcId="{72494E1A-DF01-4072-A94A-121E40EF181D}" destId="{008DC149-EC83-4703-AF87-5B732C91DD1F}" srcOrd="1" destOrd="0" presId="urn:microsoft.com/office/officeart/2005/8/layout/vList4"/>
    <dgm:cxn modelId="{0D76FA87-3E46-4423-A011-EEC6F951D146}" type="presParOf" srcId="{72494E1A-DF01-4072-A94A-121E40EF181D}" destId="{DE5E7BAC-8C11-4213-8581-7D76BA40FD33}" srcOrd="2" destOrd="0" presId="urn:microsoft.com/office/officeart/2005/8/layout/vList4"/>
    <dgm:cxn modelId="{5D00102B-7B62-4203-82E4-8B4922094011}" type="presParOf" srcId="{90F34EEE-E3B0-4DF1-989B-138F05B542E2}" destId="{B3D67931-2DF8-4D8D-9158-B104CA186E65}" srcOrd="1" destOrd="0" presId="urn:microsoft.com/office/officeart/2005/8/layout/vList4"/>
    <dgm:cxn modelId="{FE5035CA-36C4-4A88-BB07-8B556E68293D}" type="presParOf" srcId="{90F34EEE-E3B0-4DF1-989B-138F05B542E2}" destId="{2D5B7B2E-5B0E-4FBE-80A4-F7F4267A4CD8}" srcOrd="2" destOrd="0" presId="urn:microsoft.com/office/officeart/2005/8/layout/vList4"/>
    <dgm:cxn modelId="{96CC80D8-B326-43EF-A4E3-3E9D5E889528}" type="presParOf" srcId="{2D5B7B2E-5B0E-4FBE-80A4-F7F4267A4CD8}" destId="{9803C3AD-AE6A-40A8-A363-35B5837EA932}" srcOrd="0" destOrd="0" presId="urn:microsoft.com/office/officeart/2005/8/layout/vList4"/>
    <dgm:cxn modelId="{4243716C-55D5-4A70-98F7-A096C041D635}" type="presParOf" srcId="{2D5B7B2E-5B0E-4FBE-80A4-F7F4267A4CD8}" destId="{EC088144-8713-4E16-A44B-ADE9DB8CCFDF}" srcOrd="1" destOrd="0" presId="urn:microsoft.com/office/officeart/2005/8/layout/vList4"/>
    <dgm:cxn modelId="{A4FB6D12-1E23-4EF4-9475-8B0978D83221}" type="presParOf" srcId="{2D5B7B2E-5B0E-4FBE-80A4-F7F4267A4CD8}" destId="{78406437-88D7-4147-9468-ACC833A8D7F7}" srcOrd="2" destOrd="0" presId="urn:microsoft.com/office/officeart/2005/8/layout/vList4"/>
    <dgm:cxn modelId="{FF1A781E-3C98-4DAE-866E-58B871C0E0B6}" type="presParOf" srcId="{90F34EEE-E3B0-4DF1-989B-138F05B542E2}" destId="{D45F9CC9-4C33-4568-BA3A-3656F861BECE}" srcOrd="3" destOrd="0" presId="urn:microsoft.com/office/officeart/2005/8/layout/vList4"/>
    <dgm:cxn modelId="{F41F8D7D-A74D-4C3A-AAC1-3E37E1309521}" type="presParOf" srcId="{90F34EEE-E3B0-4DF1-989B-138F05B542E2}" destId="{CDBA7007-66E1-4AAE-A94C-61764B67CC0F}" srcOrd="4" destOrd="0" presId="urn:microsoft.com/office/officeart/2005/8/layout/vList4"/>
    <dgm:cxn modelId="{96A327FF-6DE8-4FFE-B38B-0AA9AFA63A44}" type="presParOf" srcId="{CDBA7007-66E1-4AAE-A94C-61764B67CC0F}" destId="{56023AEB-3834-4577-A2A2-B85A59A709B2}" srcOrd="0" destOrd="0" presId="urn:microsoft.com/office/officeart/2005/8/layout/vList4"/>
    <dgm:cxn modelId="{62F18F78-C85C-4416-B362-520B83E25EFF}" type="presParOf" srcId="{CDBA7007-66E1-4AAE-A94C-61764B67CC0F}" destId="{8291183E-61E1-4ABB-83F8-F1F0C82B9883}" srcOrd="1" destOrd="0" presId="urn:microsoft.com/office/officeart/2005/8/layout/vList4"/>
    <dgm:cxn modelId="{755139E8-F00D-46F0-9E9B-C1611E03BE55}" type="presParOf" srcId="{CDBA7007-66E1-4AAE-A94C-61764B67CC0F}" destId="{4D286DC7-C398-4D22-B9A9-63BAA80F3E5D}" srcOrd="2" destOrd="0" presId="urn:microsoft.com/office/officeart/2005/8/layout/vList4"/>
    <dgm:cxn modelId="{F6B9AA28-9617-4CF4-B933-16C8B711D363}" type="presParOf" srcId="{90F34EEE-E3B0-4DF1-989B-138F05B542E2}" destId="{F6CC63B4-9F03-4D48-8FC7-E7D39F44D0D6}" srcOrd="5" destOrd="0" presId="urn:microsoft.com/office/officeart/2005/8/layout/vList4"/>
    <dgm:cxn modelId="{D69D9E81-C0D5-49B5-BCC8-C265820B3B08}" type="presParOf" srcId="{90F34EEE-E3B0-4DF1-989B-138F05B542E2}" destId="{9F841A05-D6C6-4C47-B448-A6651FAC06EA}" srcOrd="6" destOrd="0" presId="urn:microsoft.com/office/officeart/2005/8/layout/vList4"/>
    <dgm:cxn modelId="{C75D01AB-60B5-4EB9-9FFD-3565A47B58FC}" type="presParOf" srcId="{9F841A05-D6C6-4C47-B448-A6651FAC06EA}" destId="{AF053A25-F83E-435A-B1AC-E6946B9EF51C}" srcOrd="0" destOrd="0" presId="urn:microsoft.com/office/officeart/2005/8/layout/vList4"/>
    <dgm:cxn modelId="{A4514034-59FF-454F-9F11-FBC7176E3AF4}" type="presParOf" srcId="{9F841A05-D6C6-4C47-B448-A6651FAC06EA}" destId="{DC5E5911-FDA1-4277-A858-7477401B374B}" srcOrd="1" destOrd="0" presId="urn:microsoft.com/office/officeart/2005/8/layout/vList4"/>
    <dgm:cxn modelId="{D708A208-0443-4C62-82A2-D27EA0798345}" type="presParOf" srcId="{9F841A05-D6C6-4C47-B448-A6651FAC06EA}" destId="{976F05C2-FC1D-4398-9DD9-6AA0141FB52F}" srcOrd="2" destOrd="0" presId="urn:microsoft.com/office/officeart/2005/8/layout/vList4"/>
    <dgm:cxn modelId="{4D74DB17-7E53-4B67-9964-FD19EC48233A}" type="presParOf" srcId="{90F34EEE-E3B0-4DF1-989B-138F05B542E2}" destId="{5F1752AC-1BDF-4DE5-8EA4-BFF6ECB5E180}" srcOrd="7" destOrd="0" presId="urn:microsoft.com/office/officeart/2005/8/layout/vList4"/>
    <dgm:cxn modelId="{B1969014-126C-428E-BE38-7B7D9EBB0054}" type="presParOf" srcId="{90F34EEE-E3B0-4DF1-989B-138F05B542E2}" destId="{F6059DE3-D3A2-473D-A962-DB2D52377698}" srcOrd="8" destOrd="0" presId="urn:microsoft.com/office/officeart/2005/8/layout/vList4"/>
    <dgm:cxn modelId="{881F4775-F6F3-4B90-AB35-C068411BA04C}" type="presParOf" srcId="{F6059DE3-D3A2-473D-A962-DB2D52377698}" destId="{E0043F3C-56A2-4C2F-805E-F93A328DB9A1}" srcOrd="0" destOrd="0" presId="urn:microsoft.com/office/officeart/2005/8/layout/vList4"/>
    <dgm:cxn modelId="{6A2640B2-154F-46BF-9E0D-48091100CD2E}" type="presParOf" srcId="{F6059DE3-D3A2-473D-A962-DB2D52377698}" destId="{CB87EF33-DE19-4913-A580-A72047C42541}" srcOrd="1" destOrd="0" presId="urn:microsoft.com/office/officeart/2005/8/layout/vList4"/>
    <dgm:cxn modelId="{D5251059-AB61-447E-B09F-ACB76B12D46E}" type="presParOf" srcId="{F6059DE3-D3A2-473D-A962-DB2D52377698}" destId="{B2F8CD9E-2687-416E-8C42-DAE6CF22DD4A}" srcOrd="2" destOrd="0" presId="urn:microsoft.com/office/officeart/2005/8/layout/vList4"/>
    <dgm:cxn modelId="{B7D4CC13-9E0C-4625-9ED8-CA6948ECBFCB}" type="presParOf" srcId="{90F34EEE-E3B0-4DF1-989B-138F05B542E2}" destId="{92E5EF5E-208C-4829-A235-56135E551968}" srcOrd="9" destOrd="0" presId="urn:microsoft.com/office/officeart/2005/8/layout/vList4"/>
    <dgm:cxn modelId="{69E83CB3-1864-49D5-87B4-4937F2886F6C}" type="presParOf" srcId="{90F34EEE-E3B0-4DF1-989B-138F05B542E2}" destId="{0F6EC14F-412B-49B1-90A6-E26245914401}" srcOrd="10" destOrd="0" presId="urn:microsoft.com/office/officeart/2005/8/layout/vList4"/>
    <dgm:cxn modelId="{207CD885-675A-43E2-9AC4-0E91CA8D6580}" type="presParOf" srcId="{0F6EC14F-412B-49B1-90A6-E26245914401}" destId="{819E3443-E1BA-4573-8726-321BCCC8E91F}" srcOrd="0" destOrd="0" presId="urn:microsoft.com/office/officeart/2005/8/layout/vList4"/>
    <dgm:cxn modelId="{F2C24BC0-4180-472C-9AFE-5545A39A6B96}" type="presParOf" srcId="{0F6EC14F-412B-49B1-90A6-E26245914401}" destId="{0AC520CE-1B6C-4CE3-AA5F-EDFC6CADA291}" srcOrd="1" destOrd="0" presId="urn:microsoft.com/office/officeart/2005/8/layout/vList4"/>
    <dgm:cxn modelId="{E634868B-1C18-4748-BADF-E6070BE7FADC}" type="presParOf" srcId="{0F6EC14F-412B-49B1-90A6-E26245914401}" destId="{4627EF7C-3368-4788-A7C1-D830B7AF60A8}" srcOrd="2" destOrd="0" presId="urn:microsoft.com/office/officeart/2005/8/layout/vList4"/>
    <dgm:cxn modelId="{E4BCAB2C-EC31-4D6C-84F4-73EB4C1F8970}" type="presParOf" srcId="{90F34EEE-E3B0-4DF1-989B-138F05B542E2}" destId="{70FFA108-BECA-4869-AF63-FCE9361BE1FE}" srcOrd="11" destOrd="0" presId="urn:microsoft.com/office/officeart/2005/8/layout/vList4"/>
    <dgm:cxn modelId="{7B827B5B-9E0D-471D-B712-5CA236F754EE}" type="presParOf" srcId="{90F34EEE-E3B0-4DF1-989B-138F05B542E2}" destId="{F12912C2-0A58-49A8-9CCE-D2A9DC097066}" srcOrd="12" destOrd="0" presId="urn:microsoft.com/office/officeart/2005/8/layout/vList4"/>
    <dgm:cxn modelId="{B183B82E-9522-4E70-AB7E-DCB7C80AAAA1}" type="presParOf" srcId="{F12912C2-0A58-49A8-9CCE-D2A9DC097066}" destId="{98ABF7C5-39BB-40D7-9BAB-1536C91658F1}" srcOrd="0" destOrd="0" presId="urn:microsoft.com/office/officeart/2005/8/layout/vList4"/>
    <dgm:cxn modelId="{4C902EAA-EF19-401B-BBDB-6D66837A288F}" type="presParOf" srcId="{F12912C2-0A58-49A8-9CCE-D2A9DC097066}" destId="{4813D02F-E2AB-4C33-9097-C757E26070F0}" srcOrd="1" destOrd="0" presId="urn:microsoft.com/office/officeart/2005/8/layout/vList4"/>
    <dgm:cxn modelId="{21E46B5E-33CE-4331-9836-D02729B2405F}" type="presParOf" srcId="{F12912C2-0A58-49A8-9CCE-D2A9DC097066}" destId="{095246F1-1036-4DB2-A1F6-8ADA9B86C42A}" srcOrd="2" destOrd="0" presId="urn:microsoft.com/office/officeart/2005/8/layout/vList4"/>
    <dgm:cxn modelId="{C8F83953-BCE0-4531-84E9-F17DE3A01B81}" type="presParOf" srcId="{90F34EEE-E3B0-4DF1-989B-138F05B542E2}" destId="{6BFF45E9-E05F-42BB-B04F-D5E4CE1513B5}" srcOrd="13" destOrd="0" presId="urn:microsoft.com/office/officeart/2005/8/layout/vList4"/>
    <dgm:cxn modelId="{0FD2ED6D-0166-4520-80C8-CFFCA3FC0DB2}" type="presParOf" srcId="{90F34EEE-E3B0-4DF1-989B-138F05B542E2}" destId="{8BFA18FE-DEA9-4558-B666-EA47464CD7F7}" srcOrd="14" destOrd="0" presId="urn:microsoft.com/office/officeart/2005/8/layout/vList4"/>
    <dgm:cxn modelId="{CC3304C8-73DD-4381-8F25-423492701280}" type="presParOf" srcId="{8BFA18FE-DEA9-4558-B666-EA47464CD7F7}" destId="{0F108DBA-21F1-441F-ADF5-53F137600F97}" srcOrd="0" destOrd="0" presId="urn:microsoft.com/office/officeart/2005/8/layout/vList4"/>
    <dgm:cxn modelId="{083D9627-43D3-49DC-9CBB-75577FB39C14}" type="presParOf" srcId="{8BFA18FE-DEA9-4558-B666-EA47464CD7F7}" destId="{D55E6BE8-E082-4077-B6AA-B3E17932BC49}" srcOrd="1" destOrd="0" presId="urn:microsoft.com/office/officeart/2005/8/layout/vList4"/>
    <dgm:cxn modelId="{2E471443-E33D-4F4C-BC4A-616E9F9C4BD0}" type="presParOf" srcId="{8BFA18FE-DEA9-4558-B666-EA47464CD7F7}" destId="{3E7B5E4A-A6D5-4DA4-A338-EBBBE163CBD6}" srcOrd="2" destOrd="0" presId="urn:microsoft.com/office/officeart/2005/8/layout/vList4"/>
    <dgm:cxn modelId="{D84717D3-D413-41F6-B31B-39E37F6506B5}" type="presParOf" srcId="{90F34EEE-E3B0-4DF1-989B-138F05B542E2}" destId="{B4B1CADB-2CFB-4C96-9A5B-36BB15BA814B}" srcOrd="15" destOrd="0" presId="urn:microsoft.com/office/officeart/2005/8/layout/vList4"/>
    <dgm:cxn modelId="{8B5F279F-7D2C-461C-B6EA-7A8CF5F0C44D}" type="presParOf" srcId="{90F34EEE-E3B0-4DF1-989B-138F05B542E2}" destId="{50B1692A-7CED-4BB7-A678-0FA1B8911585}" srcOrd="16" destOrd="0" presId="urn:microsoft.com/office/officeart/2005/8/layout/vList4"/>
    <dgm:cxn modelId="{60502A25-3683-4FB7-8ED2-3F896919F7FE}" type="presParOf" srcId="{50B1692A-7CED-4BB7-A678-0FA1B8911585}" destId="{420AA029-01E7-4A81-B494-50782D75EDCD}" srcOrd="0" destOrd="0" presId="urn:microsoft.com/office/officeart/2005/8/layout/vList4"/>
    <dgm:cxn modelId="{AD666F0B-DCC8-4B9C-AB17-B28FDB3075EA}" type="presParOf" srcId="{50B1692A-7CED-4BB7-A678-0FA1B8911585}" destId="{16782481-EA2C-4861-A17A-1B6ABD7B54E0}" srcOrd="1" destOrd="0" presId="urn:microsoft.com/office/officeart/2005/8/layout/vList4"/>
    <dgm:cxn modelId="{8EEBB261-A8A6-4158-A6CC-F806F0956D2C}" type="presParOf" srcId="{50B1692A-7CED-4BB7-A678-0FA1B8911585}" destId="{4173FEEB-7A70-44D4-AA63-B0BD6F2F9FFB}" srcOrd="2" destOrd="0" presId="urn:microsoft.com/office/officeart/2005/8/layout/vList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68931FDE-9004-49CE-B962-37E9EAA7E554}" type="doc">
      <dgm:prSet loTypeId="urn:microsoft.com/office/officeart/2005/8/layout/hierarchy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FE87A704-5A54-43B9-8682-3970D5CC4E7D}">
      <dgm:prSet phldrT="[Текст]" custT="1"/>
      <dgm:spPr/>
      <dgm:t>
        <a:bodyPr/>
        <a:lstStyle/>
        <a:p>
          <a:r>
            <a:rPr lang="ru-RU" sz="1400" b="1" dirty="0" smtClean="0">
              <a:latin typeface="Arial Narrow" panose="020B0606020202030204" pitchFamily="34" charset="0"/>
            </a:rPr>
            <a:t>Направления </a:t>
          </a:r>
          <a:r>
            <a:rPr lang="ru-RU" sz="1400" b="1" smtClean="0">
              <a:latin typeface="Arial Narrow" panose="020B0606020202030204" pitchFamily="34" charset="0"/>
            </a:rPr>
            <a:t>оценки </a:t>
          </a:r>
          <a:endParaRPr lang="ru-RU" sz="1400" b="1" dirty="0">
            <a:latin typeface="Arial Narrow" panose="020B0606020202030204" pitchFamily="34" charset="0"/>
          </a:endParaRPr>
        </a:p>
      </dgm:t>
    </dgm:pt>
    <dgm:pt modelId="{BE41A16B-B0B4-41AB-B67A-43DF43DC3F7D}" type="parTrans" cxnId="{51D60DCA-EEA5-4732-AD9F-6076410FB467}">
      <dgm:prSet/>
      <dgm:spPr/>
      <dgm:t>
        <a:bodyPr/>
        <a:lstStyle/>
        <a:p>
          <a:endParaRPr lang="ru-RU"/>
        </a:p>
      </dgm:t>
    </dgm:pt>
    <dgm:pt modelId="{3305EE38-318A-4186-BA37-D0533990BFB2}" type="sibTrans" cxnId="{51D60DCA-EEA5-4732-AD9F-6076410FB467}">
      <dgm:prSet/>
      <dgm:spPr/>
      <dgm:t>
        <a:bodyPr/>
        <a:lstStyle/>
        <a:p>
          <a:endParaRPr lang="ru-RU"/>
        </a:p>
      </dgm:t>
    </dgm:pt>
    <dgm:pt modelId="{E655AD82-1E3A-4E86-AFFB-800A1F912504}">
      <dgm:prSet phldrT="[Текст]" custT="1"/>
      <dgm:spPr/>
      <dgm:t>
        <a:bodyPr/>
        <a:lstStyle/>
        <a:p>
          <a:r>
            <a:rPr lang="ru-RU" sz="1400" dirty="0" smtClean="0">
              <a:latin typeface="Arial Narrow" panose="020B0606020202030204" pitchFamily="34" charset="0"/>
            </a:rPr>
            <a:t>первоначально утвержденный бюджет</a:t>
          </a:r>
          <a:endParaRPr lang="ru-RU" sz="1400" dirty="0">
            <a:latin typeface="Arial Narrow" panose="020B0606020202030204" pitchFamily="34" charset="0"/>
          </a:endParaRPr>
        </a:p>
      </dgm:t>
    </dgm:pt>
    <dgm:pt modelId="{0A4E5293-D9A3-42A8-81AE-0FD47A008D2F}" type="parTrans" cxnId="{08655952-81FC-48D8-9CE3-F900A0F484A8}">
      <dgm:prSet/>
      <dgm:spPr/>
      <dgm:t>
        <a:bodyPr/>
        <a:lstStyle/>
        <a:p>
          <a:endParaRPr lang="ru-RU"/>
        </a:p>
      </dgm:t>
    </dgm:pt>
    <dgm:pt modelId="{86967A41-92F0-49FB-842E-0699D999AFD6}" type="sibTrans" cxnId="{08655952-81FC-48D8-9CE3-F900A0F484A8}">
      <dgm:prSet/>
      <dgm:spPr/>
      <dgm:t>
        <a:bodyPr/>
        <a:lstStyle/>
        <a:p>
          <a:endParaRPr lang="ru-RU"/>
        </a:p>
      </dgm:t>
    </dgm:pt>
    <dgm:pt modelId="{72FED479-F6E9-4B02-B08D-1EE3755E6B31}">
      <dgm:prSet phldrT="[Текст]" custT="1"/>
      <dgm:spPr/>
      <dgm:t>
        <a:bodyPr/>
        <a:lstStyle/>
        <a:p>
          <a:r>
            <a:rPr lang="ru-RU" sz="1400" dirty="0" smtClean="0">
              <a:latin typeface="Arial Narrow" panose="020B0606020202030204" pitchFamily="34" charset="0"/>
            </a:rPr>
            <a:t>внесение изменений в закон о бюджете</a:t>
          </a:r>
          <a:endParaRPr lang="ru-RU" sz="1400" dirty="0">
            <a:latin typeface="Arial Narrow" panose="020B0606020202030204" pitchFamily="34" charset="0"/>
          </a:endParaRPr>
        </a:p>
      </dgm:t>
    </dgm:pt>
    <dgm:pt modelId="{E203D431-812D-46CC-9B94-FA47502128E5}" type="parTrans" cxnId="{8BDFC00B-096A-4EE8-9121-FC1904EF9353}">
      <dgm:prSet/>
      <dgm:spPr/>
      <dgm:t>
        <a:bodyPr/>
        <a:lstStyle/>
        <a:p>
          <a:endParaRPr lang="ru-RU"/>
        </a:p>
      </dgm:t>
    </dgm:pt>
    <dgm:pt modelId="{78E3D5A6-9EE8-40D4-8DC5-0D1F8E479D72}" type="sibTrans" cxnId="{8BDFC00B-096A-4EE8-9121-FC1904EF9353}">
      <dgm:prSet/>
      <dgm:spPr/>
      <dgm:t>
        <a:bodyPr/>
        <a:lstStyle/>
        <a:p>
          <a:endParaRPr lang="ru-RU"/>
        </a:p>
      </dgm:t>
    </dgm:pt>
    <dgm:pt modelId="{E537F181-9C10-46A9-A28B-5E4ED9BCBEAE}">
      <dgm:prSet phldrT="[Текст]" custT="1"/>
      <dgm:spPr/>
      <dgm:t>
        <a:bodyPr/>
        <a:lstStyle/>
        <a:p>
          <a:r>
            <a:rPr lang="ru-RU" sz="1400" b="1" dirty="0" smtClean="0">
              <a:latin typeface="Arial Narrow" panose="020B0606020202030204" pitchFamily="34" charset="0"/>
            </a:rPr>
            <a:t>Критерии оценки бюджетных данных</a:t>
          </a:r>
          <a:endParaRPr lang="ru-RU" sz="1400" b="1" dirty="0">
            <a:latin typeface="Arial Narrow" panose="020B0606020202030204" pitchFamily="34" charset="0"/>
          </a:endParaRPr>
        </a:p>
      </dgm:t>
    </dgm:pt>
    <dgm:pt modelId="{D728B57D-7D1B-4980-AED8-3F338CEAA058}" type="parTrans" cxnId="{8E7E793A-49A4-4894-AE51-044F1A40EC45}">
      <dgm:prSet/>
      <dgm:spPr/>
      <dgm:t>
        <a:bodyPr/>
        <a:lstStyle/>
        <a:p>
          <a:endParaRPr lang="ru-RU"/>
        </a:p>
      </dgm:t>
    </dgm:pt>
    <dgm:pt modelId="{C46E1859-5253-462D-AC5B-F7138FE11AFF}" type="sibTrans" cxnId="{8E7E793A-49A4-4894-AE51-044F1A40EC45}">
      <dgm:prSet/>
      <dgm:spPr/>
      <dgm:t>
        <a:bodyPr/>
        <a:lstStyle/>
        <a:p>
          <a:endParaRPr lang="ru-RU"/>
        </a:p>
      </dgm:t>
    </dgm:pt>
    <dgm:pt modelId="{174F1EE5-1F42-4241-95D0-AF66A71A1BFB}">
      <dgm:prSet phldrT="[Текст]" custT="1"/>
      <dgm:spPr/>
      <dgm:t>
        <a:bodyPr/>
        <a:lstStyle/>
        <a:p>
          <a:r>
            <a:rPr lang="ru-RU" sz="1400" dirty="0" smtClean="0">
              <a:latin typeface="Arial Narrow" panose="020B0606020202030204" pitchFamily="34" charset="0"/>
            </a:rPr>
            <a:t>легкий поиск информации</a:t>
          </a:r>
          <a:endParaRPr lang="ru-RU" sz="1400" dirty="0">
            <a:latin typeface="Arial Narrow" panose="020B0606020202030204" pitchFamily="34" charset="0"/>
          </a:endParaRPr>
        </a:p>
      </dgm:t>
    </dgm:pt>
    <dgm:pt modelId="{F6B14087-331E-4D13-B402-CDB1829D0B30}" type="parTrans" cxnId="{182DCBAC-6523-41B7-8405-CB021F91D6FC}">
      <dgm:prSet/>
      <dgm:spPr/>
      <dgm:t>
        <a:bodyPr/>
        <a:lstStyle/>
        <a:p>
          <a:endParaRPr lang="ru-RU"/>
        </a:p>
      </dgm:t>
    </dgm:pt>
    <dgm:pt modelId="{7995AE66-F272-4737-A414-871C1A65EA37}" type="sibTrans" cxnId="{182DCBAC-6523-41B7-8405-CB021F91D6FC}">
      <dgm:prSet/>
      <dgm:spPr/>
      <dgm:t>
        <a:bodyPr/>
        <a:lstStyle/>
        <a:p>
          <a:endParaRPr lang="ru-RU"/>
        </a:p>
      </dgm:t>
    </dgm:pt>
    <dgm:pt modelId="{0BB89A03-9A47-43D5-804F-8CA183AD43BB}">
      <dgm:prSet phldrT="[Текст]" custT="1"/>
      <dgm:spPr/>
      <dgm:t>
        <a:bodyPr/>
        <a:lstStyle/>
        <a:p>
          <a:r>
            <a:rPr lang="ru-RU" sz="1400" dirty="0" smtClean="0">
              <a:latin typeface="Arial Narrow" panose="020B0606020202030204" pitchFamily="34" charset="0"/>
            </a:rPr>
            <a:t>своевременность размещения информации</a:t>
          </a:r>
          <a:endParaRPr lang="ru-RU" sz="1400" dirty="0">
            <a:latin typeface="Arial Narrow" panose="020B0606020202030204" pitchFamily="34" charset="0"/>
          </a:endParaRPr>
        </a:p>
      </dgm:t>
    </dgm:pt>
    <dgm:pt modelId="{C2F77021-8F0C-452D-A4FB-C288317A797A}" type="parTrans" cxnId="{36EDCD03-B95D-4498-B236-FA17FE6D6775}">
      <dgm:prSet/>
      <dgm:spPr/>
      <dgm:t>
        <a:bodyPr/>
        <a:lstStyle/>
        <a:p>
          <a:endParaRPr lang="ru-RU"/>
        </a:p>
      </dgm:t>
    </dgm:pt>
    <dgm:pt modelId="{6745075D-CBA0-4FD5-8285-70D1359D313C}" type="sibTrans" cxnId="{36EDCD03-B95D-4498-B236-FA17FE6D6775}">
      <dgm:prSet/>
      <dgm:spPr/>
      <dgm:t>
        <a:bodyPr/>
        <a:lstStyle/>
        <a:p>
          <a:endParaRPr lang="ru-RU"/>
        </a:p>
      </dgm:t>
    </dgm:pt>
    <dgm:pt modelId="{5C0A109C-F8FA-4D1C-AEA1-1527F258DDFD}">
      <dgm:prSet custT="1"/>
      <dgm:spPr/>
      <dgm:t>
        <a:bodyPr/>
        <a:lstStyle/>
        <a:p>
          <a:r>
            <a:rPr lang="ru-RU" sz="1400" dirty="0" smtClean="0">
              <a:latin typeface="Arial Narrow" panose="020B0606020202030204" pitchFamily="34" charset="0"/>
            </a:rPr>
            <a:t>промежуточная отчетность об исполнении бюджета</a:t>
          </a:r>
          <a:endParaRPr lang="ru-RU" sz="1400" dirty="0">
            <a:latin typeface="Arial Narrow" panose="020B0606020202030204" pitchFamily="34" charset="0"/>
          </a:endParaRPr>
        </a:p>
      </dgm:t>
    </dgm:pt>
    <dgm:pt modelId="{1FDDF6CA-CDC9-4B47-B64A-2A201CF6DA2C}" type="parTrans" cxnId="{55B6352E-BFBC-43E8-AD30-9D82954561B6}">
      <dgm:prSet/>
      <dgm:spPr/>
      <dgm:t>
        <a:bodyPr/>
        <a:lstStyle/>
        <a:p>
          <a:endParaRPr lang="ru-RU"/>
        </a:p>
      </dgm:t>
    </dgm:pt>
    <dgm:pt modelId="{C14803A9-A9CC-4988-A0D4-4ED36C2A1C7B}" type="sibTrans" cxnId="{55B6352E-BFBC-43E8-AD30-9D82954561B6}">
      <dgm:prSet/>
      <dgm:spPr/>
      <dgm:t>
        <a:bodyPr/>
        <a:lstStyle/>
        <a:p>
          <a:endParaRPr lang="ru-RU"/>
        </a:p>
      </dgm:t>
    </dgm:pt>
    <dgm:pt modelId="{9C383401-FFEF-4E65-BEDF-40FD142D9CBB}">
      <dgm:prSet custT="1"/>
      <dgm:spPr/>
      <dgm:t>
        <a:bodyPr/>
        <a:lstStyle/>
        <a:p>
          <a:r>
            <a:rPr lang="ru-RU" sz="1400" dirty="0" smtClean="0">
              <a:latin typeface="Arial Narrow" panose="020B0606020202030204" pitchFamily="34" charset="0"/>
            </a:rPr>
            <a:t>годовой отчет об исполнении бюджета</a:t>
          </a:r>
          <a:endParaRPr lang="ru-RU" sz="1400" dirty="0">
            <a:latin typeface="Arial Narrow" panose="020B0606020202030204" pitchFamily="34" charset="0"/>
          </a:endParaRPr>
        </a:p>
      </dgm:t>
    </dgm:pt>
    <dgm:pt modelId="{39551F2C-78FA-490B-989A-1892A523C372}" type="parTrans" cxnId="{E54BB30A-5416-4D0C-A1AA-F4FC4F1CAC83}">
      <dgm:prSet/>
      <dgm:spPr/>
      <dgm:t>
        <a:bodyPr/>
        <a:lstStyle/>
        <a:p>
          <a:endParaRPr lang="ru-RU"/>
        </a:p>
      </dgm:t>
    </dgm:pt>
    <dgm:pt modelId="{EE3C2BD1-A914-443D-B29E-F79B57997713}" type="sibTrans" cxnId="{E54BB30A-5416-4D0C-A1AA-F4FC4F1CAC83}">
      <dgm:prSet/>
      <dgm:spPr/>
      <dgm:t>
        <a:bodyPr/>
        <a:lstStyle/>
        <a:p>
          <a:endParaRPr lang="ru-RU"/>
        </a:p>
      </dgm:t>
    </dgm:pt>
    <dgm:pt modelId="{329643CE-20D3-45D8-9DDE-787F8B7A3224}">
      <dgm:prSet custT="1"/>
      <dgm:spPr/>
      <dgm:t>
        <a:bodyPr/>
        <a:lstStyle/>
        <a:p>
          <a:r>
            <a:rPr lang="ru-RU" sz="1400" dirty="0" smtClean="0">
              <a:latin typeface="Arial Narrow" panose="020B0606020202030204" pitchFamily="34" charset="0"/>
            </a:rPr>
            <a:t>проект бюджета и материалы к нему</a:t>
          </a:r>
          <a:endParaRPr lang="ru-RU" sz="1400" dirty="0">
            <a:latin typeface="Arial Narrow" panose="020B0606020202030204" pitchFamily="34" charset="0"/>
          </a:endParaRPr>
        </a:p>
      </dgm:t>
    </dgm:pt>
    <dgm:pt modelId="{F313D4A4-7B31-4852-AF54-E332612C454A}" type="parTrans" cxnId="{2434683E-E907-480A-8DCA-7DB138DC1631}">
      <dgm:prSet/>
      <dgm:spPr/>
      <dgm:t>
        <a:bodyPr/>
        <a:lstStyle/>
        <a:p>
          <a:endParaRPr lang="ru-RU"/>
        </a:p>
      </dgm:t>
    </dgm:pt>
    <dgm:pt modelId="{B6B2319C-FA32-4E32-86F9-4616F2B99A8B}" type="sibTrans" cxnId="{2434683E-E907-480A-8DCA-7DB138DC1631}">
      <dgm:prSet/>
      <dgm:spPr/>
      <dgm:t>
        <a:bodyPr/>
        <a:lstStyle/>
        <a:p>
          <a:endParaRPr lang="ru-RU"/>
        </a:p>
      </dgm:t>
    </dgm:pt>
    <dgm:pt modelId="{013FCAB8-9529-441A-94E4-AF06846FA929}">
      <dgm:prSet custT="1"/>
      <dgm:spPr/>
      <dgm:t>
        <a:bodyPr/>
        <a:lstStyle/>
        <a:p>
          <a:r>
            <a:rPr lang="ru-RU" sz="1400" dirty="0" smtClean="0">
              <a:latin typeface="Arial Narrow" panose="020B0606020202030204" pitchFamily="34" charset="0"/>
            </a:rPr>
            <a:t>бюджет для граждан</a:t>
          </a:r>
          <a:endParaRPr lang="ru-RU" sz="1400" dirty="0">
            <a:latin typeface="Arial Narrow" panose="020B0606020202030204" pitchFamily="34" charset="0"/>
          </a:endParaRPr>
        </a:p>
      </dgm:t>
    </dgm:pt>
    <dgm:pt modelId="{B01FD908-C30D-4A0F-A764-54774C1F7FA8}" type="parTrans" cxnId="{C18450D2-4FD0-4FA1-AAE7-1BD135109294}">
      <dgm:prSet/>
      <dgm:spPr/>
      <dgm:t>
        <a:bodyPr/>
        <a:lstStyle/>
        <a:p>
          <a:endParaRPr lang="ru-RU"/>
        </a:p>
      </dgm:t>
    </dgm:pt>
    <dgm:pt modelId="{BE70F35C-ED4F-4979-85F5-1AE8597EA20D}" type="sibTrans" cxnId="{C18450D2-4FD0-4FA1-AAE7-1BD135109294}">
      <dgm:prSet/>
      <dgm:spPr/>
      <dgm:t>
        <a:bodyPr/>
        <a:lstStyle/>
        <a:p>
          <a:endParaRPr lang="ru-RU"/>
        </a:p>
      </dgm:t>
    </dgm:pt>
    <dgm:pt modelId="{AA0B6008-813A-4C0D-8263-06028793352F}">
      <dgm:prSet custT="1"/>
      <dgm:spPr/>
      <dgm:t>
        <a:bodyPr/>
        <a:lstStyle/>
        <a:p>
          <a:r>
            <a:rPr lang="ru-RU" sz="1400" dirty="0" smtClean="0">
              <a:latin typeface="Arial Narrow" panose="020B0606020202030204" pitchFamily="34" charset="0"/>
            </a:rPr>
            <a:t>финансовый контроль</a:t>
          </a:r>
          <a:endParaRPr lang="ru-RU" sz="1400" dirty="0">
            <a:latin typeface="Arial Narrow" panose="020B0606020202030204" pitchFamily="34" charset="0"/>
          </a:endParaRPr>
        </a:p>
      </dgm:t>
    </dgm:pt>
    <dgm:pt modelId="{1B260E61-AD09-4B79-971B-2742B350FCD1}" type="parTrans" cxnId="{E100BD3C-C003-4A4C-8242-A4FAEC1E0FF0}">
      <dgm:prSet/>
      <dgm:spPr/>
      <dgm:t>
        <a:bodyPr/>
        <a:lstStyle/>
        <a:p>
          <a:endParaRPr lang="ru-RU"/>
        </a:p>
      </dgm:t>
    </dgm:pt>
    <dgm:pt modelId="{BDB8C0A3-47F9-40DC-B4B8-F68C7EAAD0DB}" type="sibTrans" cxnId="{E100BD3C-C003-4A4C-8242-A4FAEC1E0FF0}">
      <dgm:prSet/>
      <dgm:spPr/>
      <dgm:t>
        <a:bodyPr/>
        <a:lstStyle/>
        <a:p>
          <a:endParaRPr lang="ru-RU"/>
        </a:p>
      </dgm:t>
    </dgm:pt>
    <dgm:pt modelId="{C79159D5-E5AF-44DB-9FBD-00D080A91FD6}">
      <dgm:prSet custT="1"/>
      <dgm:spPr/>
      <dgm:t>
        <a:bodyPr/>
        <a:lstStyle/>
        <a:p>
          <a:r>
            <a:rPr lang="ru-RU" sz="1400" dirty="0" smtClean="0">
              <a:latin typeface="Arial Narrow" panose="020B0606020202030204" pitchFamily="34" charset="0"/>
            </a:rPr>
            <a:t>публичные сведения о деятельности государственных учреждений</a:t>
          </a:r>
          <a:endParaRPr lang="ru-RU" sz="1400" dirty="0">
            <a:latin typeface="Arial Narrow" panose="020B0606020202030204" pitchFamily="34" charset="0"/>
          </a:endParaRPr>
        </a:p>
      </dgm:t>
    </dgm:pt>
    <dgm:pt modelId="{03BDF542-D185-4129-8ED9-5057AFA1093B}" type="parTrans" cxnId="{B5CD8E52-4038-4326-AC15-68F6B23753DE}">
      <dgm:prSet/>
      <dgm:spPr/>
      <dgm:t>
        <a:bodyPr/>
        <a:lstStyle/>
        <a:p>
          <a:endParaRPr lang="ru-RU"/>
        </a:p>
      </dgm:t>
    </dgm:pt>
    <dgm:pt modelId="{ABBAA4FB-2FD3-4EA3-B9EA-3493F18FADDA}" type="sibTrans" cxnId="{B5CD8E52-4038-4326-AC15-68F6B23753DE}">
      <dgm:prSet/>
      <dgm:spPr/>
      <dgm:t>
        <a:bodyPr/>
        <a:lstStyle/>
        <a:p>
          <a:endParaRPr lang="ru-RU"/>
        </a:p>
      </dgm:t>
    </dgm:pt>
    <dgm:pt modelId="{FB13093B-C683-4423-8B32-54632ACD9AC4}">
      <dgm:prSet custT="1"/>
      <dgm:spPr/>
      <dgm:t>
        <a:bodyPr/>
        <a:lstStyle/>
        <a:p>
          <a:r>
            <a:rPr lang="ru-RU" sz="1400" dirty="0" smtClean="0">
              <a:latin typeface="Arial Narrow" panose="020B0606020202030204" pitchFamily="34" charset="0"/>
            </a:rPr>
            <a:t>содержание информации</a:t>
          </a:r>
          <a:endParaRPr lang="ru-RU" sz="1400" dirty="0">
            <a:latin typeface="Arial Narrow" panose="020B0606020202030204" pitchFamily="34" charset="0"/>
          </a:endParaRPr>
        </a:p>
      </dgm:t>
    </dgm:pt>
    <dgm:pt modelId="{B9C3CBD4-2BB2-48BA-9E83-93EF2C1989AB}" type="parTrans" cxnId="{E6778452-AE1F-4EC8-9805-9AF1416B4136}">
      <dgm:prSet/>
      <dgm:spPr/>
      <dgm:t>
        <a:bodyPr/>
        <a:lstStyle/>
        <a:p>
          <a:endParaRPr lang="ru-RU"/>
        </a:p>
      </dgm:t>
    </dgm:pt>
    <dgm:pt modelId="{D9FB037A-62A5-4D55-BC1F-5A4986F12D59}" type="sibTrans" cxnId="{E6778452-AE1F-4EC8-9805-9AF1416B4136}">
      <dgm:prSet/>
      <dgm:spPr/>
      <dgm:t>
        <a:bodyPr/>
        <a:lstStyle/>
        <a:p>
          <a:endParaRPr lang="ru-RU"/>
        </a:p>
      </dgm:t>
    </dgm:pt>
    <dgm:pt modelId="{AB4E5B1E-9690-4EAE-8512-1C4BEC71E97E}">
      <dgm:prSet custT="1"/>
      <dgm:spPr/>
      <dgm:t>
        <a:bodyPr/>
        <a:lstStyle/>
        <a:p>
          <a:r>
            <a:rPr lang="ru-RU" sz="1400" dirty="0" smtClean="0">
              <a:latin typeface="Arial Narrow" panose="020B0606020202030204" pitchFamily="34" charset="0"/>
            </a:rPr>
            <a:t>удобство форматов данных для повторного использования</a:t>
          </a:r>
          <a:endParaRPr lang="ru-RU" sz="1400" dirty="0">
            <a:latin typeface="Arial Narrow" panose="020B0606020202030204" pitchFamily="34" charset="0"/>
          </a:endParaRPr>
        </a:p>
      </dgm:t>
    </dgm:pt>
    <dgm:pt modelId="{1382ECC2-8EF7-4EFA-92C0-B324277D3525}" type="parTrans" cxnId="{E362C3B9-DF2C-478C-8F55-E902C48CED8D}">
      <dgm:prSet/>
      <dgm:spPr/>
      <dgm:t>
        <a:bodyPr/>
        <a:lstStyle/>
        <a:p>
          <a:endParaRPr lang="ru-RU"/>
        </a:p>
      </dgm:t>
    </dgm:pt>
    <dgm:pt modelId="{02103988-6E22-442A-B814-387DF995D7B5}" type="sibTrans" cxnId="{E362C3B9-DF2C-478C-8F55-E902C48CED8D}">
      <dgm:prSet/>
      <dgm:spPr/>
      <dgm:t>
        <a:bodyPr/>
        <a:lstStyle/>
        <a:p>
          <a:endParaRPr lang="ru-RU"/>
        </a:p>
      </dgm:t>
    </dgm:pt>
    <dgm:pt modelId="{51A77B1C-2EEF-4096-928D-1D30CA32878A}">
      <dgm:prSet custT="1"/>
      <dgm:spPr/>
      <dgm:t>
        <a:bodyPr/>
        <a:lstStyle/>
        <a:p>
          <a:r>
            <a:rPr lang="ru-RU" sz="1400" dirty="0" smtClean="0">
              <a:latin typeface="Arial Narrow" panose="020B0606020202030204" pitchFamily="34" charset="0"/>
            </a:rPr>
            <a:t>применение современных графических способов подачи информации</a:t>
          </a:r>
          <a:endParaRPr lang="ru-RU" sz="1400" dirty="0">
            <a:latin typeface="Arial Narrow" panose="020B0606020202030204" pitchFamily="34" charset="0"/>
          </a:endParaRPr>
        </a:p>
      </dgm:t>
    </dgm:pt>
    <dgm:pt modelId="{7B73A3CD-61F7-4F36-A9FD-A5492EBFD873}" type="parTrans" cxnId="{60C8E128-1D64-4D25-8EC9-4C1D390EDD6F}">
      <dgm:prSet/>
      <dgm:spPr/>
      <dgm:t>
        <a:bodyPr/>
        <a:lstStyle/>
        <a:p>
          <a:endParaRPr lang="ru-RU"/>
        </a:p>
      </dgm:t>
    </dgm:pt>
    <dgm:pt modelId="{E3A9D9FD-E513-4FC4-8245-4EA7BB369140}" type="sibTrans" cxnId="{60C8E128-1D64-4D25-8EC9-4C1D390EDD6F}">
      <dgm:prSet/>
      <dgm:spPr/>
      <dgm:t>
        <a:bodyPr/>
        <a:lstStyle/>
        <a:p>
          <a:endParaRPr lang="ru-RU"/>
        </a:p>
      </dgm:t>
    </dgm:pt>
    <dgm:pt modelId="{030DCAD8-16D1-43D2-BC0F-89D78B423000}">
      <dgm:prSet custT="1"/>
      <dgm:spPr/>
      <dgm:t>
        <a:bodyPr/>
        <a:lstStyle/>
        <a:p>
          <a:r>
            <a:rPr lang="ru-RU" sz="1400" dirty="0" smtClean="0">
              <a:latin typeface="Arial Narrow" panose="020B0606020202030204" pitchFamily="34" charset="0"/>
            </a:rPr>
            <a:t>организация работы общественного совета</a:t>
          </a:r>
          <a:endParaRPr lang="ru-RU" sz="1400" dirty="0">
            <a:latin typeface="Arial Narrow" panose="020B0606020202030204" pitchFamily="34" charset="0"/>
          </a:endParaRPr>
        </a:p>
      </dgm:t>
    </dgm:pt>
    <dgm:pt modelId="{04B9D672-372F-4661-BAA7-20FE94DF8F24}" type="parTrans" cxnId="{4B079024-C957-4B4F-98C5-62486684E609}">
      <dgm:prSet/>
      <dgm:spPr/>
      <dgm:t>
        <a:bodyPr/>
        <a:lstStyle/>
        <a:p>
          <a:endParaRPr lang="ru-RU"/>
        </a:p>
      </dgm:t>
    </dgm:pt>
    <dgm:pt modelId="{A349FF92-BB5A-4B31-8B91-45EB2E3E7501}" type="sibTrans" cxnId="{4B079024-C957-4B4F-98C5-62486684E609}">
      <dgm:prSet/>
      <dgm:spPr/>
      <dgm:t>
        <a:bodyPr/>
        <a:lstStyle/>
        <a:p>
          <a:endParaRPr lang="ru-RU"/>
        </a:p>
      </dgm:t>
    </dgm:pt>
    <dgm:pt modelId="{7909BC95-367F-409D-B97B-33E8F101041D}" type="pres">
      <dgm:prSet presAssocID="{68931FDE-9004-49CE-B962-37E9EAA7E554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5DFE6213-2487-4088-944D-0781142F5092}" type="pres">
      <dgm:prSet presAssocID="{FE87A704-5A54-43B9-8682-3970D5CC4E7D}" presName="root" presStyleCnt="0"/>
      <dgm:spPr/>
    </dgm:pt>
    <dgm:pt modelId="{2E0709F8-7D0A-4143-8CE0-6077CFB1C672}" type="pres">
      <dgm:prSet presAssocID="{FE87A704-5A54-43B9-8682-3970D5CC4E7D}" presName="rootComposite" presStyleCnt="0"/>
      <dgm:spPr/>
    </dgm:pt>
    <dgm:pt modelId="{6F63AB3B-F883-442A-8E6B-40D1B9A579C8}" type="pres">
      <dgm:prSet presAssocID="{FE87A704-5A54-43B9-8682-3970D5CC4E7D}" presName="rootText" presStyleLbl="node1" presStyleIdx="0" presStyleCnt="2" custScaleX="252807" custScaleY="92637" custLinFactNeighborX="-15979" custLinFactNeighborY="-37"/>
      <dgm:spPr/>
      <dgm:t>
        <a:bodyPr/>
        <a:lstStyle/>
        <a:p>
          <a:endParaRPr lang="ru-RU"/>
        </a:p>
      </dgm:t>
    </dgm:pt>
    <dgm:pt modelId="{91DBA9D5-7F7C-44B9-9AE4-33BD8EB5E59E}" type="pres">
      <dgm:prSet presAssocID="{FE87A704-5A54-43B9-8682-3970D5CC4E7D}" presName="rootConnector" presStyleLbl="node1" presStyleIdx="0" presStyleCnt="2"/>
      <dgm:spPr/>
      <dgm:t>
        <a:bodyPr/>
        <a:lstStyle/>
        <a:p>
          <a:endParaRPr lang="ru-RU"/>
        </a:p>
      </dgm:t>
    </dgm:pt>
    <dgm:pt modelId="{A57A32FE-5576-4B0A-81D7-B78C6377C71F}" type="pres">
      <dgm:prSet presAssocID="{FE87A704-5A54-43B9-8682-3970D5CC4E7D}" presName="childShape" presStyleCnt="0"/>
      <dgm:spPr/>
    </dgm:pt>
    <dgm:pt modelId="{D961254D-C2A0-4806-8565-896671E7D43A}" type="pres">
      <dgm:prSet presAssocID="{0A4E5293-D9A3-42A8-81AE-0FD47A008D2F}" presName="Name13" presStyleLbl="parChTrans1D2" presStyleIdx="0" presStyleCnt="14"/>
      <dgm:spPr/>
      <dgm:t>
        <a:bodyPr/>
        <a:lstStyle/>
        <a:p>
          <a:endParaRPr lang="ru-RU"/>
        </a:p>
      </dgm:t>
    </dgm:pt>
    <dgm:pt modelId="{6E7CA441-AEF5-4863-8DED-0A399D265096}" type="pres">
      <dgm:prSet presAssocID="{E655AD82-1E3A-4E86-AFFB-800A1F912504}" presName="childText" presStyleLbl="bgAcc1" presStyleIdx="0" presStyleCnt="14" custScaleX="232246" custScaleY="72911" custLinFactNeighborX="-7486" custLinFactNeighborY="101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4F98089-77CE-4D9A-BED7-365294ED290A}" type="pres">
      <dgm:prSet presAssocID="{E203D431-812D-46CC-9B94-FA47502128E5}" presName="Name13" presStyleLbl="parChTrans1D2" presStyleIdx="1" presStyleCnt="14"/>
      <dgm:spPr/>
      <dgm:t>
        <a:bodyPr/>
        <a:lstStyle/>
        <a:p>
          <a:endParaRPr lang="ru-RU"/>
        </a:p>
      </dgm:t>
    </dgm:pt>
    <dgm:pt modelId="{8142C035-4011-4DC4-9458-E8C72ABCC6A3}" type="pres">
      <dgm:prSet presAssocID="{72FED479-F6E9-4B02-B08D-1EE3755E6B31}" presName="childText" presStyleLbl="bgAcc1" presStyleIdx="1" presStyleCnt="14" custScaleX="232246" custScaleY="65885" custLinFactNeighborX="-7486" custLinFactNeighborY="-182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9185CEC-9B9D-455E-93A8-7FBDBBC2FCB7}" type="pres">
      <dgm:prSet presAssocID="{1FDDF6CA-CDC9-4B47-B64A-2A201CF6DA2C}" presName="Name13" presStyleLbl="parChTrans1D2" presStyleIdx="2" presStyleCnt="14"/>
      <dgm:spPr/>
      <dgm:t>
        <a:bodyPr/>
        <a:lstStyle/>
        <a:p>
          <a:endParaRPr lang="ru-RU"/>
        </a:p>
      </dgm:t>
    </dgm:pt>
    <dgm:pt modelId="{ACBC6603-CF25-438C-934F-01C67E97A324}" type="pres">
      <dgm:prSet presAssocID="{5C0A109C-F8FA-4D1C-AEA1-1527F258DDFD}" presName="childText" presStyleLbl="bgAcc1" presStyleIdx="2" presStyleCnt="14" custScaleX="232246" custScaleY="120145" custLinFactNeighborX="-7486" custLinFactNeighborY="-226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2C22B35-7265-4A66-B6D3-80C6048D6CB8}" type="pres">
      <dgm:prSet presAssocID="{39551F2C-78FA-490B-989A-1892A523C372}" presName="Name13" presStyleLbl="parChTrans1D2" presStyleIdx="3" presStyleCnt="14"/>
      <dgm:spPr/>
      <dgm:t>
        <a:bodyPr/>
        <a:lstStyle/>
        <a:p>
          <a:endParaRPr lang="ru-RU"/>
        </a:p>
      </dgm:t>
    </dgm:pt>
    <dgm:pt modelId="{25D52A79-0AF4-441B-8358-6AE35CCF2C88}" type="pres">
      <dgm:prSet presAssocID="{9C383401-FFEF-4E65-BEDF-40FD142D9CBB}" presName="childText" presStyleLbl="bgAcc1" presStyleIdx="3" presStyleCnt="14" custScaleX="232246" custScaleY="77730" custLinFactNeighborX="-7486" custLinFactNeighborY="-484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F125202-1A7E-4CAB-9435-1EBAFC7F2CA9}" type="pres">
      <dgm:prSet presAssocID="{F313D4A4-7B31-4852-AF54-E332612C454A}" presName="Name13" presStyleLbl="parChTrans1D2" presStyleIdx="4" presStyleCnt="14"/>
      <dgm:spPr/>
      <dgm:t>
        <a:bodyPr/>
        <a:lstStyle/>
        <a:p>
          <a:endParaRPr lang="ru-RU"/>
        </a:p>
      </dgm:t>
    </dgm:pt>
    <dgm:pt modelId="{413B6F4E-9AD0-4189-A2C3-0BAB24E4ADAD}" type="pres">
      <dgm:prSet presAssocID="{329643CE-20D3-45D8-9DDE-787F8B7A3224}" presName="childText" presStyleLbl="bgAcc1" presStyleIdx="4" presStyleCnt="14" custScaleX="232246" custScaleY="88001" custLinFactNeighborX="-5842" custLinFactNeighborY="1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0360933-845A-4B7D-9E76-AAA85BAD7739}" type="pres">
      <dgm:prSet presAssocID="{B01FD908-C30D-4A0F-A764-54774C1F7FA8}" presName="Name13" presStyleLbl="parChTrans1D2" presStyleIdx="5" presStyleCnt="14"/>
      <dgm:spPr/>
      <dgm:t>
        <a:bodyPr/>
        <a:lstStyle/>
        <a:p>
          <a:endParaRPr lang="ru-RU"/>
        </a:p>
      </dgm:t>
    </dgm:pt>
    <dgm:pt modelId="{EF3F9287-BDCA-4C56-8895-C67F19580CD7}" type="pres">
      <dgm:prSet presAssocID="{013FCAB8-9529-441A-94E4-AF06846FA929}" presName="childText" presStyleLbl="bgAcc1" presStyleIdx="5" presStyleCnt="14" custScaleX="232246" custScaleY="46030" custLinFactNeighborX="-5842" custLinFactNeighborY="-192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DFEB98E-1E8D-490A-B255-FDBA1CBEDB16}" type="pres">
      <dgm:prSet presAssocID="{1B260E61-AD09-4B79-971B-2742B350FCD1}" presName="Name13" presStyleLbl="parChTrans1D2" presStyleIdx="6" presStyleCnt="14"/>
      <dgm:spPr/>
      <dgm:t>
        <a:bodyPr/>
        <a:lstStyle/>
        <a:p>
          <a:endParaRPr lang="ru-RU"/>
        </a:p>
      </dgm:t>
    </dgm:pt>
    <dgm:pt modelId="{F23B3DB9-8A57-4B45-998B-551CA8A1332E}" type="pres">
      <dgm:prSet presAssocID="{AA0B6008-813A-4C0D-8263-06028793352F}" presName="childText" presStyleLbl="bgAcc1" presStyleIdx="6" presStyleCnt="14" custScaleX="232246" custScaleY="70010" custLinFactNeighborX="-5842" custLinFactNeighborY="228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DFEE257-90C7-49A0-AA40-9ED93035C5BC}" type="pres">
      <dgm:prSet presAssocID="{03BDF542-D185-4129-8ED9-5057AFA1093B}" presName="Name13" presStyleLbl="parChTrans1D2" presStyleIdx="7" presStyleCnt="14"/>
      <dgm:spPr/>
      <dgm:t>
        <a:bodyPr/>
        <a:lstStyle/>
        <a:p>
          <a:endParaRPr lang="ru-RU"/>
        </a:p>
      </dgm:t>
    </dgm:pt>
    <dgm:pt modelId="{D01219EE-93B6-4A4E-A1AF-80D70E26344C}" type="pres">
      <dgm:prSet presAssocID="{C79159D5-E5AF-44DB-9FBD-00D080A91FD6}" presName="childText" presStyleLbl="bgAcc1" presStyleIdx="7" presStyleCnt="14" custScaleX="232246" custScaleY="151746" custLinFactNeighborX="-5953" custLinFactNeighborY="-402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EAA1F4B-37D9-4E68-8045-6F13492F8C4D}" type="pres">
      <dgm:prSet presAssocID="{04B9D672-372F-4661-BAA7-20FE94DF8F24}" presName="Name13" presStyleLbl="parChTrans1D2" presStyleIdx="8" presStyleCnt="14"/>
      <dgm:spPr/>
      <dgm:t>
        <a:bodyPr/>
        <a:lstStyle/>
        <a:p>
          <a:endParaRPr lang="ru-RU"/>
        </a:p>
      </dgm:t>
    </dgm:pt>
    <dgm:pt modelId="{4C578B7B-07EB-4872-BFB8-65FDDA73D7D5}" type="pres">
      <dgm:prSet presAssocID="{030DCAD8-16D1-43D2-BC0F-89D78B423000}" presName="childText" presStyleLbl="bgAcc1" presStyleIdx="8" presStyleCnt="14" custScaleX="232246" custScaleY="84540" custLinFactNeighborX="-6808" custLinFactNeighborY="315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CB53CCD-F52D-4B5F-9F4C-FFF8A36E8F98}" type="pres">
      <dgm:prSet presAssocID="{E537F181-9C10-46A9-A28B-5E4ED9BCBEAE}" presName="root" presStyleCnt="0"/>
      <dgm:spPr/>
    </dgm:pt>
    <dgm:pt modelId="{4AB48743-B224-4F4A-8872-70AB5E9D1FFE}" type="pres">
      <dgm:prSet presAssocID="{E537F181-9C10-46A9-A28B-5E4ED9BCBEAE}" presName="rootComposite" presStyleCnt="0"/>
      <dgm:spPr/>
    </dgm:pt>
    <dgm:pt modelId="{6FE1F457-2963-443D-802B-8686A6E42C36}" type="pres">
      <dgm:prSet presAssocID="{E537F181-9C10-46A9-A28B-5E4ED9BCBEAE}" presName="rootText" presStyleLbl="node1" presStyleIdx="1" presStyleCnt="2" custScaleX="272366" custScaleY="92637" custLinFactNeighborX="7063" custLinFactNeighborY="-31"/>
      <dgm:spPr/>
      <dgm:t>
        <a:bodyPr/>
        <a:lstStyle/>
        <a:p>
          <a:endParaRPr lang="ru-RU"/>
        </a:p>
      </dgm:t>
    </dgm:pt>
    <dgm:pt modelId="{BA083B7F-4523-48FE-8F5E-70C18E3889D5}" type="pres">
      <dgm:prSet presAssocID="{E537F181-9C10-46A9-A28B-5E4ED9BCBEAE}" presName="rootConnector" presStyleLbl="node1" presStyleIdx="1" presStyleCnt="2"/>
      <dgm:spPr/>
      <dgm:t>
        <a:bodyPr/>
        <a:lstStyle/>
        <a:p>
          <a:endParaRPr lang="ru-RU"/>
        </a:p>
      </dgm:t>
    </dgm:pt>
    <dgm:pt modelId="{B152BAB1-CC56-407C-B4BC-21DA8D6BDBBC}" type="pres">
      <dgm:prSet presAssocID="{E537F181-9C10-46A9-A28B-5E4ED9BCBEAE}" presName="childShape" presStyleCnt="0"/>
      <dgm:spPr/>
    </dgm:pt>
    <dgm:pt modelId="{BAF0D8A1-CDD4-4302-A86C-6C803FBBD992}" type="pres">
      <dgm:prSet presAssocID="{F6B14087-331E-4D13-B402-CDB1829D0B30}" presName="Name13" presStyleLbl="parChTrans1D2" presStyleIdx="9" presStyleCnt="14"/>
      <dgm:spPr/>
      <dgm:t>
        <a:bodyPr/>
        <a:lstStyle/>
        <a:p>
          <a:endParaRPr lang="ru-RU"/>
        </a:p>
      </dgm:t>
    </dgm:pt>
    <dgm:pt modelId="{A308DA83-B778-49A3-83E6-2C5D93CD6924}" type="pres">
      <dgm:prSet presAssocID="{174F1EE5-1F42-4241-95D0-AF66A71A1BFB}" presName="childText" presStyleLbl="bgAcc1" presStyleIdx="9" presStyleCnt="14" custScaleX="271783" custScaleY="5798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1C52B4E-7F5A-40D3-97C3-A2DC0CAF1D01}" type="pres">
      <dgm:prSet presAssocID="{C2F77021-8F0C-452D-A4FB-C288317A797A}" presName="Name13" presStyleLbl="parChTrans1D2" presStyleIdx="10" presStyleCnt="14"/>
      <dgm:spPr/>
      <dgm:t>
        <a:bodyPr/>
        <a:lstStyle/>
        <a:p>
          <a:endParaRPr lang="ru-RU"/>
        </a:p>
      </dgm:t>
    </dgm:pt>
    <dgm:pt modelId="{0DFAC7B8-9D92-4110-A5DA-389AC2A86D03}" type="pres">
      <dgm:prSet presAssocID="{0BB89A03-9A47-43D5-804F-8CA183AD43BB}" presName="childText" presStyleLbl="bgAcc1" presStyleIdx="10" presStyleCnt="14" custScaleX="270624" custScaleY="133559" custLinFactNeighborX="5060" custLinFactNeighborY="218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6753438-06D3-4D0A-A557-4E1ED1CEC55E}" type="pres">
      <dgm:prSet presAssocID="{B9C3CBD4-2BB2-48BA-9E83-93EF2C1989AB}" presName="Name13" presStyleLbl="parChTrans1D2" presStyleIdx="11" presStyleCnt="14"/>
      <dgm:spPr/>
      <dgm:t>
        <a:bodyPr/>
        <a:lstStyle/>
        <a:p>
          <a:endParaRPr lang="ru-RU"/>
        </a:p>
      </dgm:t>
    </dgm:pt>
    <dgm:pt modelId="{34B7806C-36B7-4A97-A04A-DAC6053E9C24}" type="pres">
      <dgm:prSet presAssocID="{FB13093B-C683-4423-8B32-54632ACD9AC4}" presName="childText" presStyleLbl="bgAcc1" presStyleIdx="11" presStyleCnt="14" custScaleX="274393" custScaleY="67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51DB917-C4E3-498B-8E22-AEEF40B1FB20}" type="pres">
      <dgm:prSet presAssocID="{1382ECC2-8EF7-4EFA-92C0-B324277D3525}" presName="Name13" presStyleLbl="parChTrans1D2" presStyleIdx="12" presStyleCnt="14"/>
      <dgm:spPr/>
      <dgm:t>
        <a:bodyPr/>
        <a:lstStyle/>
        <a:p>
          <a:endParaRPr lang="ru-RU"/>
        </a:p>
      </dgm:t>
    </dgm:pt>
    <dgm:pt modelId="{A44172B5-5A7C-4FB7-8D34-95D9AE1ADCFE}" type="pres">
      <dgm:prSet presAssocID="{AB4E5B1E-9690-4EAE-8512-1C4BEC71E97E}" presName="childText" presStyleLbl="bgAcc1" presStyleIdx="12" presStyleCnt="14" custScaleX="272308" custScaleY="12010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627B786-8121-44E7-A22D-00D172ED5AE1}" type="pres">
      <dgm:prSet presAssocID="{7B73A3CD-61F7-4F36-A9FD-A5492EBFD873}" presName="Name13" presStyleLbl="parChTrans1D2" presStyleIdx="13" presStyleCnt="14"/>
      <dgm:spPr/>
      <dgm:t>
        <a:bodyPr/>
        <a:lstStyle/>
        <a:p>
          <a:endParaRPr lang="ru-RU"/>
        </a:p>
      </dgm:t>
    </dgm:pt>
    <dgm:pt modelId="{EC94EEA0-1F11-4B5B-837B-8A4C27D96F5E}" type="pres">
      <dgm:prSet presAssocID="{51A77B1C-2EEF-4096-928D-1D30CA32878A}" presName="childText" presStyleLbl="bgAcc1" presStyleIdx="13" presStyleCnt="14" custScaleX="272869" custScaleY="12467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2C112C93-23A2-464B-BB61-801A72332973}" type="presOf" srcId="{39551F2C-78FA-490B-989A-1892A523C372}" destId="{D2C22B35-7265-4A66-B6D3-80C6048D6CB8}" srcOrd="0" destOrd="0" presId="urn:microsoft.com/office/officeart/2005/8/layout/hierarchy3"/>
    <dgm:cxn modelId="{8BDFC00B-096A-4EE8-9121-FC1904EF9353}" srcId="{FE87A704-5A54-43B9-8682-3970D5CC4E7D}" destId="{72FED479-F6E9-4B02-B08D-1EE3755E6B31}" srcOrd="1" destOrd="0" parTransId="{E203D431-812D-46CC-9B94-FA47502128E5}" sibTransId="{78E3D5A6-9EE8-40D4-8DC5-0D1F8E479D72}"/>
    <dgm:cxn modelId="{182DCBAC-6523-41B7-8405-CB021F91D6FC}" srcId="{E537F181-9C10-46A9-A28B-5E4ED9BCBEAE}" destId="{174F1EE5-1F42-4241-95D0-AF66A71A1BFB}" srcOrd="0" destOrd="0" parTransId="{F6B14087-331E-4D13-B402-CDB1829D0B30}" sibTransId="{7995AE66-F272-4737-A414-871C1A65EA37}"/>
    <dgm:cxn modelId="{092F368E-DF95-4AC5-B8DF-8D7F00682A42}" type="presOf" srcId="{0BB89A03-9A47-43D5-804F-8CA183AD43BB}" destId="{0DFAC7B8-9D92-4110-A5DA-389AC2A86D03}" srcOrd="0" destOrd="0" presId="urn:microsoft.com/office/officeart/2005/8/layout/hierarchy3"/>
    <dgm:cxn modelId="{93DCA424-639A-4CE4-A7F5-30EE9787269E}" type="presOf" srcId="{FB13093B-C683-4423-8B32-54632ACD9AC4}" destId="{34B7806C-36B7-4A97-A04A-DAC6053E9C24}" srcOrd="0" destOrd="0" presId="urn:microsoft.com/office/officeart/2005/8/layout/hierarchy3"/>
    <dgm:cxn modelId="{08655952-81FC-48D8-9CE3-F900A0F484A8}" srcId="{FE87A704-5A54-43B9-8682-3970D5CC4E7D}" destId="{E655AD82-1E3A-4E86-AFFB-800A1F912504}" srcOrd="0" destOrd="0" parTransId="{0A4E5293-D9A3-42A8-81AE-0FD47A008D2F}" sibTransId="{86967A41-92F0-49FB-842E-0699D999AFD6}"/>
    <dgm:cxn modelId="{72CF3E1C-B991-4833-BD7D-0882D1CF6812}" type="presOf" srcId="{AA0B6008-813A-4C0D-8263-06028793352F}" destId="{F23B3DB9-8A57-4B45-998B-551CA8A1332E}" srcOrd="0" destOrd="0" presId="urn:microsoft.com/office/officeart/2005/8/layout/hierarchy3"/>
    <dgm:cxn modelId="{4B079024-C957-4B4F-98C5-62486684E609}" srcId="{FE87A704-5A54-43B9-8682-3970D5CC4E7D}" destId="{030DCAD8-16D1-43D2-BC0F-89D78B423000}" srcOrd="8" destOrd="0" parTransId="{04B9D672-372F-4661-BAA7-20FE94DF8F24}" sibTransId="{A349FF92-BB5A-4B31-8B91-45EB2E3E7501}"/>
    <dgm:cxn modelId="{BA82DE24-717F-4F18-890B-793E0B1172DC}" type="presOf" srcId="{E537F181-9C10-46A9-A28B-5E4ED9BCBEAE}" destId="{BA083B7F-4523-48FE-8F5E-70C18E3889D5}" srcOrd="1" destOrd="0" presId="urn:microsoft.com/office/officeart/2005/8/layout/hierarchy3"/>
    <dgm:cxn modelId="{CF7AADC6-AF39-43FB-ACA6-5168F7324C72}" type="presOf" srcId="{1382ECC2-8EF7-4EFA-92C0-B324277D3525}" destId="{951DB917-C4E3-498B-8E22-AEEF40B1FB20}" srcOrd="0" destOrd="0" presId="urn:microsoft.com/office/officeart/2005/8/layout/hierarchy3"/>
    <dgm:cxn modelId="{5B8F505F-7D6C-4B52-B1A8-27B8A10E1296}" type="presOf" srcId="{174F1EE5-1F42-4241-95D0-AF66A71A1BFB}" destId="{A308DA83-B778-49A3-83E6-2C5D93CD6924}" srcOrd="0" destOrd="0" presId="urn:microsoft.com/office/officeart/2005/8/layout/hierarchy3"/>
    <dgm:cxn modelId="{52D7405F-452C-4D6D-9607-178A1D44D272}" type="presOf" srcId="{FE87A704-5A54-43B9-8682-3970D5CC4E7D}" destId="{91DBA9D5-7F7C-44B9-9AE4-33BD8EB5E59E}" srcOrd="1" destOrd="0" presId="urn:microsoft.com/office/officeart/2005/8/layout/hierarchy3"/>
    <dgm:cxn modelId="{E362C3B9-DF2C-478C-8F55-E902C48CED8D}" srcId="{E537F181-9C10-46A9-A28B-5E4ED9BCBEAE}" destId="{AB4E5B1E-9690-4EAE-8512-1C4BEC71E97E}" srcOrd="3" destOrd="0" parTransId="{1382ECC2-8EF7-4EFA-92C0-B324277D3525}" sibTransId="{02103988-6E22-442A-B814-387DF995D7B5}"/>
    <dgm:cxn modelId="{CAF34A6F-95A7-4BB5-889D-A27D429E80F1}" type="presOf" srcId="{E537F181-9C10-46A9-A28B-5E4ED9BCBEAE}" destId="{6FE1F457-2963-443D-802B-8686A6E42C36}" srcOrd="0" destOrd="0" presId="urn:microsoft.com/office/officeart/2005/8/layout/hierarchy3"/>
    <dgm:cxn modelId="{E100BD3C-C003-4A4C-8242-A4FAEC1E0FF0}" srcId="{FE87A704-5A54-43B9-8682-3970D5CC4E7D}" destId="{AA0B6008-813A-4C0D-8263-06028793352F}" srcOrd="6" destOrd="0" parTransId="{1B260E61-AD09-4B79-971B-2742B350FCD1}" sibTransId="{BDB8C0A3-47F9-40DC-B4B8-F68C7EAAD0DB}"/>
    <dgm:cxn modelId="{33E89D63-48C3-44DC-A926-B976F782768D}" type="presOf" srcId="{AB4E5B1E-9690-4EAE-8512-1C4BEC71E97E}" destId="{A44172B5-5A7C-4FB7-8D34-95D9AE1ADCFE}" srcOrd="0" destOrd="0" presId="urn:microsoft.com/office/officeart/2005/8/layout/hierarchy3"/>
    <dgm:cxn modelId="{72F8FB27-B40C-431F-8916-6E9E39F97EFB}" type="presOf" srcId="{C79159D5-E5AF-44DB-9FBD-00D080A91FD6}" destId="{D01219EE-93B6-4A4E-A1AF-80D70E26344C}" srcOrd="0" destOrd="0" presId="urn:microsoft.com/office/officeart/2005/8/layout/hierarchy3"/>
    <dgm:cxn modelId="{51D60DCA-EEA5-4732-AD9F-6076410FB467}" srcId="{68931FDE-9004-49CE-B962-37E9EAA7E554}" destId="{FE87A704-5A54-43B9-8682-3970D5CC4E7D}" srcOrd="0" destOrd="0" parTransId="{BE41A16B-B0B4-41AB-B67A-43DF43DC3F7D}" sibTransId="{3305EE38-318A-4186-BA37-D0533990BFB2}"/>
    <dgm:cxn modelId="{36FD8A00-9510-4FE6-AD6C-B7A8086C9B48}" type="presOf" srcId="{04B9D672-372F-4661-BAA7-20FE94DF8F24}" destId="{7EAA1F4B-37D9-4E68-8045-6F13492F8C4D}" srcOrd="0" destOrd="0" presId="urn:microsoft.com/office/officeart/2005/8/layout/hierarchy3"/>
    <dgm:cxn modelId="{96F482DD-C563-4E05-AF70-B904AB8AEFCD}" type="presOf" srcId="{C2F77021-8F0C-452D-A4FB-C288317A797A}" destId="{F1C52B4E-7F5A-40D3-97C3-A2DC0CAF1D01}" srcOrd="0" destOrd="0" presId="urn:microsoft.com/office/officeart/2005/8/layout/hierarchy3"/>
    <dgm:cxn modelId="{60C8E128-1D64-4D25-8EC9-4C1D390EDD6F}" srcId="{E537F181-9C10-46A9-A28B-5E4ED9BCBEAE}" destId="{51A77B1C-2EEF-4096-928D-1D30CA32878A}" srcOrd="4" destOrd="0" parTransId="{7B73A3CD-61F7-4F36-A9FD-A5492EBFD873}" sibTransId="{E3A9D9FD-E513-4FC4-8245-4EA7BB369140}"/>
    <dgm:cxn modelId="{12B1E285-E7CB-4157-A2C0-0333D5AFC982}" type="presOf" srcId="{5C0A109C-F8FA-4D1C-AEA1-1527F258DDFD}" destId="{ACBC6603-CF25-438C-934F-01C67E97A324}" srcOrd="0" destOrd="0" presId="urn:microsoft.com/office/officeart/2005/8/layout/hierarchy3"/>
    <dgm:cxn modelId="{6E7318C6-00FF-4B8F-A04C-552E06E76EEE}" type="presOf" srcId="{03BDF542-D185-4129-8ED9-5057AFA1093B}" destId="{0DFEE257-90C7-49A0-AA40-9ED93035C5BC}" srcOrd="0" destOrd="0" presId="urn:microsoft.com/office/officeart/2005/8/layout/hierarchy3"/>
    <dgm:cxn modelId="{EEE1F786-CD6F-45B8-87EB-104AF30D487F}" type="presOf" srcId="{1FDDF6CA-CDC9-4B47-B64A-2A201CF6DA2C}" destId="{C9185CEC-9B9D-455E-93A8-7FBDBBC2FCB7}" srcOrd="0" destOrd="0" presId="urn:microsoft.com/office/officeart/2005/8/layout/hierarchy3"/>
    <dgm:cxn modelId="{2434683E-E907-480A-8DCA-7DB138DC1631}" srcId="{FE87A704-5A54-43B9-8682-3970D5CC4E7D}" destId="{329643CE-20D3-45D8-9DDE-787F8B7A3224}" srcOrd="4" destOrd="0" parTransId="{F313D4A4-7B31-4852-AF54-E332612C454A}" sibTransId="{B6B2319C-FA32-4E32-86F9-4616F2B99A8B}"/>
    <dgm:cxn modelId="{3049A3F7-9A14-4DC8-8443-1107F37BE176}" type="presOf" srcId="{B9C3CBD4-2BB2-48BA-9E83-93EF2C1989AB}" destId="{A6753438-06D3-4D0A-A557-4E1ED1CEC55E}" srcOrd="0" destOrd="0" presId="urn:microsoft.com/office/officeart/2005/8/layout/hierarchy3"/>
    <dgm:cxn modelId="{8A6A3385-5800-440A-836B-62AFDEA5C0C9}" type="presOf" srcId="{030DCAD8-16D1-43D2-BC0F-89D78B423000}" destId="{4C578B7B-07EB-4872-BFB8-65FDDA73D7D5}" srcOrd="0" destOrd="0" presId="urn:microsoft.com/office/officeart/2005/8/layout/hierarchy3"/>
    <dgm:cxn modelId="{FD62A1B4-D3E8-4DC8-B2FE-E223B60512B4}" type="presOf" srcId="{9C383401-FFEF-4E65-BEDF-40FD142D9CBB}" destId="{25D52A79-0AF4-441B-8358-6AE35CCF2C88}" srcOrd="0" destOrd="0" presId="urn:microsoft.com/office/officeart/2005/8/layout/hierarchy3"/>
    <dgm:cxn modelId="{5D9A47AB-E3D3-46A5-964D-E23A030781FE}" type="presOf" srcId="{1B260E61-AD09-4B79-971B-2742B350FCD1}" destId="{3DFEB98E-1E8D-490A-B255-FDBA1CBEDB16}" srcOrd="0" destOrd="0" presId="urn:microsoft.com/office/officeart/2005/8/layout/hierarchy3"/>
    <dgm:cxn modelId="{325A9629-7C44-4601-901E-840C6B97DDAC}" type="presOf" srcId="{51A77B1C-2EEF-4096-928D-1D30CA32878A}" destId="{EC94EEA0-1F11-4B5B-837B-8A4C27D96F5E}" srcOrd="0" destOrd="0" presId="urn:microsoft.com/office/officeart/2005/8/layout/hierarchy3"/>
    <dgm:cxn modelId="{B5CD8E52-4038-4326-AC15-68F6B23753DE}" srcId="{FE87A704-5A54-43B9-8682-3970D5CC4E7D}" destId="{C79159D5-E5AF-44DB-9FBD-00D080A91FD6}" srcOrd="7" destOrd="0" parTransId="{03BDF542-D185-4129-8ED9-5057AFA1093B}" sibTransId="{ABBAA4FB-2FD3-4EA3-B9EA-3493F18FADDA}"/>
    <dgm:cxn modelId="{94AF57A5-42B4-464C-8E9F-F6F34F71952A}" type="presOf" srcId="{013FCAB8-9529-441A-94E4-AF06846FA929}" destId="{EF3F9287-BDCA-4C56-8895-C67F19580CD7}" srcOrd="0" destOrd="0" presId="urn:microsoft.com/office/officeart/2005/8/layout/hierarchy3"/>
    <dgm:cxn modelId="{391DFB3A-1A16-45BE-A579-E603469BC671}" type="presOf" srcId="{B01FD908-C30D-4A0F-A764-54774C1F7FA8}" destId="{D0360933-845A-4B7D-9E76-AAA85BAD7739}" srcOrd="0" destOrd="0" presId="urn:microsoft.com/office/officeart/2005/8/layout/hierarchy3"/>
    <dgm:cxn modelId="{C1EF442C-066B-443D-B812-374BA2EB872F}" type="presOf" srcId="{7B73A3CD-61F7-4F36-A9FD-A5492EBFD873}" destId="{B627B786-8121-44E7-A22D-00D172ED5AE1}" srcOrd="0" destOrd="0" presId="urn:microsoft.com/office/officeart/2005/8/layout/hierarchy3"/>
    <dgm:cxn modelId="{55B6352E-BFBC-43E8-AD30-9D82954561B6}" srcId="{FE87A704-5A54-43B9-8682-3970D5CC4E7D}" destId="{5C0A109C-F8FA-4D1C-AEA1-1527F258DDFD}" srcOrd="2" destOrd="0" parTransId="{1FDDF6CA-CDC9-4B47-B64A-2A201CF6DA2C}" sibTransId="{C14803A9-A9CC-4988-A0D4-4ED36C2A1C7B}"/>
    <dgm:cxn modelId="{8E7E793A-49A4-4894-AE51-044F1A40EC45}" srcId="{68931FDE-9004-49CE-B962-37E9EAA7E554}" destId="{E537F181-9C10-46A9-A28B-5E4ED9BCBEAE}" srcOrd="1" destOrd="0" parTransId="{D728B57D-7D1B-4980-AED8-3F338CEAA058}" sibTransId="{C46E1859-5253-462D-AC5B-F7138FE11AFF}"/>
    <dgm:cxn modelId="{B1E8316A-3DC1-471B-B2A6-DE6657E883B0}" type="presOf" srcId="{E655AD82-1E3A-4E86-AFFB-800A1F912504}" destId="{6E7CA441-AEF5-4863-8DED-0A399D265096}" srcOrd="0" destOrd="0" presId="urn:microsoft.com/office/officeart/2005/8/layout/hierarchy3"/>
    <dgm:cxn modelId="{AE70A281-5385-43D2-A675-1AB8F233F336}" type="presOf" srcId="{F6B14087-331E-4D13-B402-CDB1829D0B30}" destId="{BAF0D8A1-CDD4-4302-A86C-6C803FBBD992}" srcOrd="0" destOrd="0" presId="urn:microsoft.com/office/officeart/2005/8/layout/hierarchy3"/>
    <dgm:cxn modelId="{55894AEE-9E56-4E85-9CB7-3A0F5C40E5AE}" type="presOf" srcId="{E203D431-812D-46CC-9B94-FA47502128E5}" destId="{F4F98089-77CE-4D9A-BED7-365294ED290A}" srcOrd="0" destOrd="0" presId="urn:microsoft.com/office/officeart/2005/8/layout/hierarchy3"/>
    <dgm:cxn modelId="{7C19C4B9-8B93-4A22-A994-ED3E3F7D4F7D}" type="presOf" srcId="{F313D4A4-7B31-4852-AF54-E332612C454A}" destId="{EF125202-1A7E-4CAB-9435-1EBAFC7F2CA9}" srcOrd="0" destOrd="0" presId="urn:microsoft.com/office/officeart/2005/8/layout/hierarchy3"/>
    <dgm:cxn modelId="{36EDCD03-B95D-4498-B236-FA17FE6D6775}" srcId="{E537F181-9C10-46A9-A28B-5E4ED9BCBEAE}" destId="{0BB89A03-9A47-43D5-804F-8CA183AD43BB}" srcOrd="1" destOrd="0" parTransId="{C2F77021-8F0C-452D-A4FB-C288317A797A}" sibTransId="{6745075D-CBA0-4FD5-8285-70D1359D313C}"/>
    <dgm:cxn modelId="{C18450D2-4FD0-4FA1-AAE7-1BD135109294}" srcId="{FE87A704-5A54-43B9-8682-3970D5CC4E7D}" destId="{013FCAB8-9529-441A-94E4-AF06846FA929}" srcOrd="5" destOrd="0" parTransId="{B01FD908-C30D-4A0F-A764-54774C1F7FA8}" sibTransId="{BE70F35C-ED4F-4979-85F5-1AE8597EA20D}"/>
    <dgm:cxn modelId="{83DF7CD7-2D29-4876-8EDE-8B57170DD32D}" type="presOf" srcId="{0A4E5293-D9A3-42A8-81AE-0FD47A008D2F}" destId="{D961254D-C2A0-4806-8565-896671E7D43A}" srcOrd="0" destOrd="0" presId="urn:microsoft.com/office/officeart/2005/8/layout/hierarchy3"/>
    <dgm:cxn modelId="{267DF026-DD65-4F5B-9719-A57A20B78EA3}" type="presOf" srcId="{329643CE-20D3-45D8-9DDE-787F8B7A3224}" destId="{413B6F4E-9AD0-4189-A2C3-0BAB24E4ADAD}" srcOrd="0" destOrd="0" presId="urn:microsoft.com/office/officeart/2005/8/layout/hierarchy3"/>
    <dgm:cxn modelId="{B5B042DF-E6E2-4D5F-8630-CB7DED405D82}" type="presOf" srcId="{72FED479-F6E9-4B02-B08D-1EE3755E6B31}" destId="{8142C035-4011-4DC4-9458-E8C72ABCC6A3}" srcOrd="0" destOrd="0" presId="urn:microsoft.com/office/officeart/2005/8/layout/hierarchy3"/>
    <dgm:cxn modelId="{48489B38-BA22-4F6F-AF20-5BFA1594DAFF}" type="presOf" srcId="{68931FDE-9004-49CE-B962-37E9EAA7E554}" destId="{7909BC95-367F-409D-B97B-33E8F101041D}" srcOrd="0" destOrd="0" presId="urn:microsoft.com/office/officeart/2005/8/layout/hierarchy3"/>
    <dgm:cxn modelId="{E54BB30A-5416-4D0C-A1AA-F4FC4F1CAC83}" srcId="{FE87A704-5A54-43B9-8682-3970D5CC4E7D}" destId="{9C383401-FFEF-4E65-BEDF-40FD142D9CBB}" srcOrd="3" destOrd="0" parTransId="{39551F2C-78FA-490B-989A-1892A523C372}" sibTransId="{EE3C2BD1-A914-443D-B29E-F79B57997713}"/>
    <dgm:cxn modelId="{E6778452-AE1F-4EC8-9805-9AF1416B4136}" srcId="{E537F181-9C10-46A9-A28B-5E4ED9BCBEAE}" destId="{FB13093B-C683-4423-8B32-54632ACD9AC4}" srcOrd="2" destOrd="0" parTransId="{B9C3CBD4-2BB2-48BA-9E83-93EF2C1989AB}" sibTransId="{D9FB037A-62A5-4D55-BC1F-5A4986F12D59}"/>
    <dgm:cxn modelId="{7FA35A18-B547-4ABD-B0D7-91209DB09C80}" type="presOf" srcId="{FE87A704-5A54-43B9-8682-3970D5CC4E7D}" destId="{6F63AB3B-F883-442A-8E6B-40D1B9A579C8}" srcOrd="0" destOrd="0" presId="urn:microsoft.com/office/officeart/2005/8/layout/hierarchy3"/>
    <dgm:cxn modelId="{4FB63ED4-1F7A-4200-AAF9-7E720002C29D}" type="presParOf" srcId="{7909BC95-367F-409D-B97B-33E8F101041D}" destId="{5DFE6213-2487-4088-944D-0781142F5092}" srcOrd="0" destOrd="0" presId="urn:microsoft.com/office/officeart/2005/8/layout/hierarchy3"/>
    <dgm:cxn modelId="{0FFC4F48-896D-43E8-9BD5-D2B93A91436B}" type="presParOf" srcId="{5DFE6213-2487-4088-944D-0781142F5092}" destId="{2E0709F8-7D0A-4143-8CE0-6077CFB1C672}" srcOrd="0" destOrd="0" presId="urn:microsoft.com/office/officeart/2005/8/layout/hierarchy3"/>
    <dgm:cxn modelId="{34E3D01D-7B26-4EAF-82E6-8E7D1D46F19C}" type="presParOf" srcId="{2E0709F8-7D0A-4143-8CE0-6077CFB1C672}" destId="{6F63AB3B-F883-442A-8E6B-40D1B9A579C8}" srcOrd="0" destOrd="0" presId="urn:microsoft.com/office/officeart/2005/8/layout/hierarchy3"/>
    <dgm:cxn modelId="{EA079951-C73D-4176-99ED-ACB4C1B6ACF3}" type="presParOf" srcId="{2E0709F8-7D0A-4143-8CE0-6077CFB1C672}" destId="{91DBA9D5-7F7C-44B9-9AE4-33BD8EB5E59E}" srcOrd="1" destOrd="0" presId="urn:microsoft.com/office/officeart/2005/8/layout/hierarchy3"/>
    <dgm:cxn modelId="{045A5AEE-A391-4507-82BC-2DF8607985AE}" type="presParOf" srcId="{5DFE6213-2487-4088-944D-0781142F5092}" destId="{A57A32FE-5576-4B0A-81D7-B78C6377C71F}" srcOrd="1" destOrd="0" presId="urn:microsoft.com/office/officeart/2005/8/layout/hierarchy3"/>
    <dgm:cxn modelId="{FDDAB0AB-AA8D-454A-9D82-97B2D13D272E}" type="presParOf" srcId="{A57A32FE-5576-4B0A-81D7-B78C6377C71F}" destId="{D961254D-C2A0-4806-8565-896671E7D43A}" srcOrd="0" destOrd="0" presId="urn:microsoft.com/office/officeart/2005/8/layout/hierarchy3"/>
    <dgm:cxn modelId="{9A7E55F4-C817-4151-8104-D6CB8B13A4DA}" type="presParOf" srcId="{A57A32FE-5576-4B0A-81D7-B78C6377C71F}" destId="{6E7CA441-AEF5-4863-8DED-0A399D265096}" srcOrd="1" destOrd="0" presId="urn:microsoft.com/office/officeart/2005/8/layout/hierarchy3"/>
    <dgm:cxn modelId="{780B0797-477E-4FE6-B7E0-FA98ACF8FE8D}" type="presParOf" srcId="{A57A32FE-5576-4B0A-81D7-B78C6377C71F}" destId="{F4F98089-77CE-4D9A-BED7-365294ED290A}" srcOrd="2" destOrd="0" presId="urn:microsoft.com/office/officeart/2005/8/layout/hierarchy3"/>
    <dgm:cxn modelId="{742504AB-C9B6-4F7E-8483-FDB0F1675032}" type="presParOf" srcId="{A57A32FE-5576-4B0A-81D7-B78C6377C71F}" destId="{8142C035-4011-4DC4-9458-E8C72ABCC6A3}" srcOrd="3" destOrd="0" presId="urn:microsoft.com/office/officeart/2005/8/layout/hierarchy3"/>
    <dgm:cxn modelId="{3967CA42-54F5-4FEB-BE6B-C85CDFC8C0B2}" type="presParOf" srcId="{A57A32FE-5576-4B0A-81D7-B78C6377C71F}" destId="{C9185CEC-9B9D-455E-93A8-7FBDBBC2FCB7}" srcOrd="4" destOrd="0" presId="urn:microsoft.com/office/officeart/2005/8/layout/hierarchy3"/>
    <dgm:cxn modelId="{437F431F-08AD-4F7F-922C-8F2AC54A956C}" type="presParOf" srcId="{A57A32FE-5576-4B0A-81D7-B78C6377C71F}" destId="{ACBC6603-CF25-438C-934F-01C67E97A324}" srcOrd="5" destOrd="0" presId="urn:microsoft.com/office/officeart/2005/8/layout/hierarchy3"/>
    <dgm:cxn modelId="{9BFEA0F9-751B-4126-B352-87B6541C42C9}" type="presParOf" srcId="{A57A32FE-5576-4B0A-81D7-B78C6377C71F}" destId="{D2C22B35-7265-4A66-B6D3-80C6048D6CB8}" srcOrd="6" destOrd="0" presId="urn:microsoft.com/office/officeart/2005/8/layout/hierarchy3"/>
    <dgm:cxn modelId="{07A64F70-0C7A-4A5D-8D93-FA2935AC87DA}" type="presParOf" srcId="{A57A32FE-5576-4B0A-81D7-B78C6377C71F}" destId="{25D52A79-0AF4-441B-8358-6AE35CCF2C88}" srcOrd="7" destOrd="0" presId="urn:microsoft.com/office/officeart/2005/8/layout/hierarchy3"/>
    <dgm:cxn modelId="{C699EC6C-D4EE-4896-84EA-71A875502FF8}" type="presParOf" srcId="{A57A32FE-5576-4B0A-81D7-B78C6377C71F}" destId="{EF125202-1A7E-4CAB-9435-1EBAFC7F2CA9}" srcOrd="8" destOrd="0" presId="urn:microsoft.com/office/officeart/2005/8/layout/hierarchy3"/>
    <dgm:cxn modelId="{134899F4-D44B-4493-98F3-6E2E55621E72}" type="presParOf" srcId="{A57A32FE-5576-4B0A-81D7-B78C6377C71F}" destId="{413B6F4E-9AD0-4189-A2C3-0BAB24E4ADAD}" srcOrd="9" destOrd="0" presId="urn:microsoft.com/office/officeart/2005/8/layout/hierarchy3"/>
    <dgm:cxn modelId="{B1401B3B-0531-4526-A9D5-48EB02510F45}" type="presParOf" srcId="{A57A32FE-5576-4B0A-81D7-B78C6377C71F}" destId="{D0360933-845A-4B7D-9E76-AAA85BAD7739}" srcOrd="10" destOrd="0" presId="urn:microsoft.com/office/officeart/2005/8/layout/hierarchy3"/>
    <dgm:cxn modelId="{A72D2C8C-3EE5-4FF2-AADB-60651498664D}" type="presParOf" srcId="{A57A32FE-5576-4B0A-81D7-B78C6377C71F}" destId="{EF3F9287-BDCA-4C56-8895-C67F19580CD7}" srcOrd="11" destOrd="0" presId="urn:microsoft.com/office/officeart/2005/8/layout/hierarchy3"/>
    <dgm:cxn modelId="{E706E36E-15F8-4F87-BFD3-1346BCAA9125}" type="presParOf" srcId="{A57A32FE-5576-4B0A-81D7-B78C6377C71F}" destId="{3DFEB98E-1E8D-490A-B255-FDBA1CBEDB16}" srcOrd="12" destOrd="0" presId="urn:microsoft.com/office/officeart/2005/8/layout/hierarchy3"/>
    <dgm:cxn modelId="{039E3281-F619-470F-A1DA-F6A8BDE13005}" type="presParOf" srcId="{A57A32FE-5576-4B0A-81D7-B78C6377C71F}" destId="{F23B3DB9-8A57-4B45-998B-551CA8A1332E}" srcOrd="13" destOrd="0" presId="urn:microsoft.com/office/officeart/2005/8/layout/hierarchy3"/>
    <dgm:cxn modelId="{B4823F79-9823-499C-94F9-D884C3DC457E}" type="presParOf" srcId="{A57A32FE-5576-4B0A-81D7-B78C6377C71F}" destId="{0DFEE257-90C7-49A0-AA40-9ED93035C5BC}" srcOrd="14" destOrd="0" presId="urn:microsoft.com/office/officeart/2005/8/layout/hierarchy3"/>
    <dgm:cxn modelId="{242E4FD1-B142-4B66-83D6-6BEA59E78908}" type="presParOf" srcId="{A57A32FE-5576-4B0A-81D7-B78C6377C71F}" destId="{D01219EE-93B6-4A4E-A1AF-80D70E26344C}" srcOrd="15" destOrd="0" presId="urn:microsoft.com/office/officeart/2005/8/layout/hierarchy3"/>
    <dgm:cxn modelId="{C77CBA73-CDFA-4AAD-92FB-6943584268E0}" type="presParOf" srcId="{A57A32FE-5576-4B0A-81D7-B78C6377C71F}" destId="{7EAA1F4B-37D9-4E68-8045-6F13492F8C4D}" srcOrd="16" destOrd="0" presId="urn:microsoft.com/office/officeart/2005/8/layout/hierarchy3"/>
    <dgm:cxn modelId="{E9AD550D-7573-438A-9BDD-39D4AD8A3BB1}" type="presParOf" srcId="{A57A32FE-5576-4B0A-81D7-B78C6377C71F}" destId="{4C578B7B-07EB-4872-BFB8-65FDDA73D7D5}" srcOrd="17" destOrd="0" presId="urn:microsoft.com/office/officeart/2005/8/layout/hierarchy3"/>
    <dgm:cxn modelId="{9A4C62B8-8C38-4BFC-AA78-E5949CC7DF04}" type="presParOf" srcId="{7909BC95-367F-409D-B97B-33E8F101041D}" destId="{DCB53CCD-F52D-4B5F-9F4C-FFF8A36E8F98}" srcOrd="1" destOrd="0" presId="urn:microsoft.com/office/officeart/2005/8/layout/hierarchy3"/>
    <dgm:cxn modelId="{27A8CB8A-E086-4B55-965C-4DAC7DE77C3F}" type="presParOf" srcId="{DCB53CCD-F52D-4B5F-9F4C-FFF8A36E8F98}" destId="{4AB48743-B224-4F4A-8872-70AB5E9D1FFE}" srcOrd="0" destOrd="0" presId="urn:microsoft.com/office/officeart/2005/8/layout/hierarchy3"/>
    <dgm:cxn modelId="{9C171FE7-6A52-4799-9061-7D8087F70CE1}" type="presParOf" srcId="{4AB48743-B224-4F4A-8872-70AB5E9D1FFE}" destId="{6FE1F457-2963-443D-802B-8686A6E42C36}" srcOrd="0" destOrd="0" presId="urn:microsoft.com/office/officeart/2005/8/layout/hierarchy3"/>
    <dgm:cxn modelId="{3AF5A2E7-0D00-4BEB-BC0E-6F2D532031A5}" type="presParOf" srcId="{4AB48743-B224-4F4A-8872-70AB5E9D1FFE}" destId="{BA083B7F-4523-48FE-8F5E-70C18E3889D5}" srcOrd="1" destOrd="0" presId="urn:microsoft.com/office/officeart/2005/8/layout/hierarchy3"/>
    <dgm:cxn modelId="{A18B232B-8283-4285-B262-BFE83F2BB21C}" type="presParOf" srcId="{DCB53CCD-F52D-4B5F-9F4C-FFF8A36E8F98}" destId="{B152BAB1-CC56-407C-B4BC-21DA8D6BDBBC}" srcOrd="1" destOrd="0" presId="urn:microsoft.com/office/officeart/2005/8/layout/hierarchy3"/>
    <dgm:cxn modelId="{D486C42A-3F81-4725-8BD7-8B4FA5C67071}" type="presParOf" srcId="{B152BAB1-CC56-407C-B4BC-21DA8D6BDBBC}" destId="{BAF0D8A1-CDD4-4302-A86C-6C803FBBD992}" srcOrd="0" destOrd="0" presId="urn:microsoft.com/office/officeart/2005/8/layout/hierarchy3"/>
    <dgm:cxn modelId="{2FA3F811-208D-4685-98D9-E864A573218A}" type="presParOf" srcId="{B152BAB1-CC56-407C-B4BC-21DA8D6BDBBC}" destId="{A308DA83-B778-49A3-83E6-2C5D93CD6924}" srcOrd="1" destOrd="0" presId="urn:microsoft.com/office/officeart/2005/8/layout/hierarchy3"/>
    <dgm:cxn modelId="{1F4D8E01-65BF-47F3-A3FA-3C1287A20C36}" type="presParOf" srcId="{B152BAB1-CC56-407C-B4BC-21DA8D6BDBBC}" destId="{F1C52B4E-7F5A-40D3-97C3-A2DC0CAF1D01}" srcOrd="2" destOrd="0" presId="urn:microsoft.com/office/officeart/2005/8/layout/hierarchy3"/>
    <dgm:cxn modelId="{7D7E93A6-3D74-4C88-9822-8F33DAED3208}" type="presParOf" srcId="{B152BAB1-CC56-407C-B4BC-21DA8D6BDBBC}" destId="{0DFAC7B8-9D92-4110-A5DA-389AC2A86D03}" srcOrd="3" destOrd="0" presId="urn:microsoft.com/office/officeart/2005/8/layout/hierarchy3"/>
    <dgm:cxn modelId="{4FFA88C4-1CAC-4534-B550-E4044746E381}" type="presParOf" srcId="{B152BAB1-CC56-407C-B4BC-21DA8D6BDBBC}" destId="{A6753438-06D3-4D0A-A557-4E1ED1CEC55E}" srcOrd="4" destOrd="0" presId="urn:microsoft.com/office/officeart/2005/8/layout/hierarchy3"/>
    <dgm:cxn modelId="{0441C544-AFCA-47F5-9984-4E21A76DA84F}" type="presParOf" srcId="{B152BAB1-CC56-407C-B4BC-21DA8D6BDBBC}" destId="{34B7806C-36B7-4A97-A04A-DAC6053E9C24}" srcOrd="5" destOrd="0" presId="urn:microsoft.com/office/officeart/2005/8/layout/hierarchy3"/>
    <dgm:cxn modelId="{4B1F06EE-16D3-4957-A6B7-ED073CF425D8}" type="presParOf" srcId="{B152BAB1-CC56-407C-B4BC-21DA8D6BDBBC}" destId="{951DB917-C4E3-498B-8E22-AEEF40B1FB20}" srcOrd="6" destOrd="0" presId="urn:microsoft.com/office/officeart/2005/8/layout/hierarchy3"/>
    <dgm:cxn modelId="{55AF822B-BC2D-49E9-8DFB-BCD26008B999}" type="presParOf" srcId="{B152BAB1-CC56-407C-B4BC-21DA8D6BDBBC}" destId="{A44172B5-5A7C-4FB7-8D34-95D9AE1ADCFE}" srcOrd="7" destOrd="0" presId="urn:microsoft.com/office/officeart/2005/8/layout/hierarchy3"/>
    <dgm:cxn modelId="{7A8E4389-A28E-426A-91E1-E7D69CAB4F6A}" type="presParOf" srcId="{B152BAB1-CC56-407C-B4BC-21DA8D6BDBBC}" destId="{B627B786-8121-44E7-A22D-00D172ED5AE1}" srcOrd="8" destOrd="0" presId="urn:microsoft.com/office/officeart/2005/8/layout/hierarchy3"/>
    <dgm:cxn modelId="{A42ECF57-1299-4629-AE57-7B517977A136}" type="presParOf" srcId="{B152BAB1-CC56-407C-B4BC-21DA8D6BDBBC}" destId="{EC94EEA0-1F11-4B5B-837B-8A4C27D96F5E}" srcOrd="9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1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51B49D5-C6C4-4036-B572-401A3D29BF62}">
      <dsp:nvSpPr>
        <dsp:cNvPr id="0" name=""/>
        <dsp:cNvSpPr/>
      </dsp:nvSpPr>
      <dsp:spPr>
        <a:xfrm>
          <a:off x="0" y="0"/>
          <a:ext cx="3093187" cy="231659"/>
        </a:xfrm>
        <a:prstGeom prst="roundRect">
          <a:avLst/>
        </a:prstGeom>
        <a:solidFill>
          <a:srgbClr val="FF3399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l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altLang="ru-RU" sz="1000" b="1" kern="1200" dirty="0" smtClean="0">
              <a:solidFill>
                <a:schemeClr val="bg1"/>
              </a:solidFill>
              <a:effectLst/>
              <a:latin typeface="Arial Narrow" panose="020B0606020202030204" pitchFamily="34" charset="0"/>
              <a:cs typeface="Times New Roman" panose="02020603050405020304" pitchFamily="18" charset="0"/>
            </a:rPr>
            <a:t>НАЛОГОВЫЕ ДОХОДЫ</a:t>
          </a:r>
          <a:endParaRPr lang="ru-RU" sz="1000" b="1" kern="1200" dirty="0">
            <a:solidFill>
              <a:schemeClr val="bg1"/>
            </a:solidFill>
            <a:effectLst/>
            <a:latin typeface="Arial Narrow" panose="020B0606020202030204" pitchFamily="34" charset="0"/>
            <a:cs typeface="Times New Roman" panose="02020603050405020304" pitchFamily="18" charset="0"/>
          </a:endParaRPr>
        </a:p>
      </dsp:txBody>
      <dsp:txXfrm>
        <a:off x="11309" y="11309"/>
        <a:ext cx="3070569" cy="209041"/>
      </dsp:txXfrm>
    </dsp:sp>
    <dsp:sp modelId="{BD8A7F4A-2F59-4BFC-937C-FD248216A3A3}">
      <dsp:nvSpPr>
        <dsp:cNvPr id="0" name=""/>
        <dsp:cNvSpPr/>
      </dsp:nvSpPr>
      <dsp:spPr>
        <a:xfrm>
          <a:off x="0" y="229929"/>
          <a:ext cx="3093187" cy="46865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8209" tIns="12700" rIns="71120" bIns="12700" numCol="1" spcCol="1270" anchor="t" anchorCtr="0">
          <a:noAutofit/>
        </a:bodyPr>
        <a:lstStyle/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ru-RU" altLang="ru-RU" sz="1000" kern="1200" dirty="0" smtClean="0">
              <a:solidFill>
                <a:schemeClr val="tx1"/>
              </a:solidFill>
              <a:latin typeface="Arial Narrow" panose="020B0606020202030204" pitchFamily="34" charset="0"/>
              <a:cs typeface="Times New Roman" panose="02020603050405020304" pitchFamily="18" charset="0"/>
            </a:rPr>
            <a:t>Поступления от уплаты налогов, предусмотренных Налоговым кодексом РФ (налоги на прибыль, налоги на имущество, государственная пошлина)</a:t>
          </a:r>
          <a:endParaRPr lang="ru-RU" sz="1000" kern="1200" dirty="0">
            <a:solidFill>
              <a:schemeClr val="tx1"/>
            </a:solidFill>
            <a:latin typeface="Arial Narrow" panose="020B0606020202030204" pitchFamily="34" charset="0"/>
            <a:cs typeface="Times New Roman" panose="02020603050405020304" pitchFamily="18" charset="0"/>
          </a:endParaRPr>
        </a:p>
      </dsp:txBody>
      <dsp:txXfrm>
        <a:off x="0" y="229929"/>
        <a:ext cx="3093187" cy="468654"/>
      </dsp:txXfrm>
    </dsp:sp>
    <dsp:sp modelId="{D8B6A47B-858C-4502-A84B-3CD5EE2822B5}">
      <dsp:nvSpPr>
        <dsp:cNvPr id="0" name=""/>
        <dsp:cNvSpPr/>
      </dsp:nvSpPr>
      <dsp:spPr>
        <a:xfrm>
          <a:off x="0" y="664911"/>
          <a:ext cx="3093187" cy="231659"/>
        </a:xfrm>
        <a:prstGeom prst="roundRect">
          <a:avLst/>
        </a:prstGeom>
        <a:solidFill>
          <a:srgbClr val="009999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l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altLang="ru-RU" sz="1000" b="1" kern="1200" dirty="0" smtClean="0">
              <a:solidFill>
                <a:schemeClr val="bg1"/>
              </a:solidFill>
              <a:effectLst/>
              <a:latin typeface="Arial Narrow" panose="020B0606020202030204" pitchFamily="34" charset="0"/>
              <a:cs typeface="Times New Roman" panose="02020603050405020304" pitchFamily="18" charset="0"/>
            </a:rPr>
            <a:t>НЕНАЛОГОВЫЕ ДОХОДЫ</a:t>
          </a:r>
          <a:endParaRPr lang="ru-RU" sz="1000" b="1" kern="1200" dirty="0">
            <a:solidFill>
              <a:schemeClr val="bg1"/>
            </a:solidFill>
            <a:effectLst/>
            <a:latin typeface="Arial Narrow" panose="020B0606020202030204" pitchFamily="34" charset="0"/>
            <a:cs typeface="Times New Roman" panose="02020603050405020304" pitchFamily="18" charset="0"/>
          </a:endParaRPr>
        </a:p>
      </dsp:txBody>
      <dsp:txXfrm>
        <a:off x="11309" y="676220"/>
        <a:ext cx="3070569" cy="209041"/>
      </dsp:txXfrm>
    </dsp:sp>
    <dsp:sp modelId="{8356E5DA-B981-4AC9-BAD1-AF609A98162F}">
      <dsp:nvSpPr>
        <dsp:cNvPr id="0" name=""/>
        <dsp:cNvSpPr/>
      </dsp:nvSpPr>
      <dsp:spPr>
        <a:xfrm>
          <a:off x="0" y="909406"/>
          <a:ext cx="3093187" cy="42228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8209" tIns="12700" rIns="71120" bIns="12700" numCol="1" spcCol="1270" anchor="t" anchorCtr="0">
          <a:noAutofit/>
        </a:bodyPr>
        <a:lstStyle/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ru-RU" sz="1000" kern="1200" dirty="0" smtClean="0">
              <a:solidFill>
                <a:schemeClr val="tx1"/>
              </a:solidFill>
              <a:latin typeface="Arial Narrow" panose="020B0606020202030204" pitchFamily="34" charset="0"/>
              <a:cs typeface="Times New Roman" panose="02020603050405020304" pitchFamily="18" charset="0"/>
            </a:rPr>
            <a:t>Платежи в виде штрафов, санкций за нарушение законодательства, платежи за пользование имуществом государства, средства самообложения граждан</a:t>
          </a:r>
          <a:endParaRPr lang="ru-RU" sz="1000" kern="1200" dirty="0">
            <a:solidFill>
              <a:schemeClr val="tx1"/>
            </a:solidFill>
            <a:latin typeface="Arial Narrow" panose="020B0606020202030204" pitchFamily="34" charset="0"/>
            <a:cs typeface="Times New Roman" panose="02020603050405020304" pitchFamily="18" charset="0"/>
          </a:endParaRPr>
        </a:p>
      </dsp:txBody>
      <dsp:txXfrm>
        <a:off x="0" y="909406"/>
        <a:ext cx="3093187" cy="422280"/>
      </dsp:txXfrm>
    </dsp:sp>
    <dsp:sp modelId="{F01823D8-B81C-4E64-9419-21720722CD31}">
      <dsp:nvSpPr>
        <dsp:cNvPr id="0" name=""/>
        <dsp:cNvSpPr/>
      </dsp:nvSpPr>
      <dsp:spPr>
        <a:xfrm>
          <a:off x="0" y="1367941"/>
          <a:ext cx="3093187" cy="231659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l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altLang="ru-RU" sz="1000" b="1" kern="1200" dirty="0" smtClean="0">
              <a:solidFill>
                <a:schemeClr val="bg1"/>
              </a:solidFill>
              <a:effectLst/>
              <a:latin typeface="Arial Narrow" panose="020B0606020202030204" pitchFamily="34" charset="0"/>
              <a:cs typeface="Times New Roman" panose="02020603050405020304" pitchFamily="18" charset="0"/>
            </a:rPr>
            <a:t>БЕЗВОЗМЕЗДНЫЕ ПОСТУПЛЕНИЯ</a:t>
          </a:r>
          <a:endParaRPr lang="ru-RU" sz="1000" b="1" kern="1200" dirty="0">
            <a:solidFill>
              <a:schemeClr val="bg1"/>
            </a:solidFill>
            <a:effectLst/>
            <a:latin typeface="Arial Narrow" panose="020B0606020202030204" pitchFamily="34" charset="0"/>
            <a:cs typeface="Times New Roman" panose="02020603050405020304" pitchFamily="18" charset="0"/>
          </a:endParaRPr>
        </a:p>
      </dsp:txBody>
      <dsp:txXfrm>
        <a:off x="11309" y="1379250"/>
        <a:ext cx="3070569" cy="209041"/>
      </dsp:txXfrm>
    </dsp:sp>
    <dsp:sp modelId="{38A15107-A1B9-4A62-B62B-15DFA70186A4}">
      <dsp:nvSpPr>
        <dsp:cNvPr id="0" name=""/>
        <dsp:cNvSpPr/>
      </dsp:nvSpPr>
      <dsp:spPr>
        <a:xfrm>
          <a:off x="0" y="1599601"/>
          <a:ext cx="3093187" cy="68534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8209" tIns="12700" rIns="71120" bIns="12700" numCol="1" spcCol="1270" anchor="t" anchorCtr="0">
          <a:noAutofit/>
        </a:bodyPr>
        <a:lstStyle/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ru-RU" sz="1000" kern="1200" dirty="0" smtClean="0">
              <a:solidFill>
                <a:schemeClr val="tx1"/>
              </a:solidFill>
              <a:latin typeface="Arial Narrow" panose="020B0606020202030204" pitchFamily="34" charset="0"/>
              <a:cs typeface="Times New Roman" panose="02020603050405020304" pitchFamily="18" charset="0"/>
            </a:rPr>
            <a:t>Средства, которые поступают в бюджет из других бюджетов бюджетной системы РФ, а также безвозмездные перечисления от физических и юридических лиц</a:t>
          </a:r>
          <a:endParaRPr lang="ru-RU" sz="1000" kern="1200" dirty="0">
            <a:solidFill>
              <a:schemeClr val="tx1"/>
            </a:solidFill>
            <a:latin typeface="Arial Narrow" panose="020B0606020202030204" pitchFamily="34" charset="0"/>
            <a:cs typeface="Times New Roman" panose="02020603050405020304" pitchFamily="18" charset="0"/>
          </a:endParaRPr>
        </a:p>
      </dsp:txBody>
      <dsp:txXfrm>
        <a:off x="0" y="1599601"/>
        <a:ext cx="3093187" cy="68534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578F3E6-798D-44EE-9AD5-ACA7715C1C48}">
      <dsp:nvSpPr>
        <dsp:cNvPr id="0" name=""/>
        <dsp:cNvSpPr/>
      </dsp:nvSpPr>
      <dsp:spPr>
        <a:xfrm>
          <a:off x="5864" y="452530"/>
          <a:ext cx="1047414" cy="755271"/>
        </a:xfrm>
        <a:prstGeom prst="roundRect">
          <a:avLst>
            <a:gd name="adj" fmla="val 10000"/>
          </a:avLst>
        </a:prstGeom>
        <a:solidFill>
          <a:schemeClr val="bg1">
            <a:alpha val="90000"/>
          </a:schemeClr>
        </a:solidFill>
        <a:ln w="19050" cap="flat" cmpd="sng" algn="ctr">
          <a:solidFill>
            <a:srgbClr val="009999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3825" tIns="123825" rIns="123825" bIns="123825" numCol="1" spcCol="1270" anchor="t" anchorCtr="0">
          <a:noAutofit/>
        </a:bodyPr>
        <a:lstStyle/>
        <a:p>
          <a:pPr marL="57150" lvl="1" indent="-57150" algn="ctr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1000" kern="1200" dirty="0">
            <a:latin typeface="Arial Narrow" panose="020B0606020202030204" pitchFamily="34" charset="0"/>
          </a:endParaRPr>
        </a:p>
      </dsp:txBody>
      <dsp:txXfrm>
        <a:off x="23245" y="469911"/>
        <a:ext cx="1012652" cy="558665"/>
      </dsp:txXfrm>
    </dsp:sp>
    <dsp:sp modelId="{9C7BF5F1-A989-4374-ABBF-0308703021F9}">
      <dsp:nvSpPr>
        <dsp:cNvPr id="0" name=""/>
        <dsp:cNvSpPr/>
      </dsp:nvSpPr>
      <dsp:spPr>
        <a:xfrm>
          <a:off x="636304" y="444766"/>
          <a:ext cx="1105943" cy="1105943"/>
        </a:xfrm>
        <a:prstGeom prst="leftCircularArrow">
          <a:avLst>
            <a:gd name="adj1" fmla="val 3403"/>
            <a:gd name="adj2" fmla="val 421296"/>
            <a:gd name="adj3" fmla="val 1805824"/>
            <a:gd name="adj4" fmla="val 8633506"/>
            <a:gd name="adj5" fmla="val 3970"/>
          </a:avLst>
        </a:prstGeom>
        <a:solidFill>
          <a:srgbClr val="009999"/>
        </a:solidFill>
        <a:ln w="6350"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6537477-EB85-4120-A202-2832E948ACA1}">
      <dsp:nvSpPr>
        <dsp:cNvPr id="0" name=""/>
        <dsp:cNvSpPr/>
      </dsp:nvSpPr>
      <dsp:spPr>
        <a:xfrm>
          <a:off x="505089" y="1048387"/>
          <a:ext cx="540758" cy="251194"/>
        </a:xfrm>
        <a:prstGeom prst="roundRect">
          <a:avLst>
            <a:gd name="adj" fmla="val 10000"/>
          </a:avLst>
        </a:prstGeom>
        <a:solidFill>
          <a:schemeClr val="bg1">
            <a:lumMod val="95000"/>
          </a:schemeClr>
        </a:solidFill>
        <a:ln w="19050" cap="flat" cmpd="sng" algn="ctr">
          <a:solidFill>
            <a:srgbClr val="009999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2700" rIns="1905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b="1" kern="1200" dirty="0" smtClean="0">
              <a:latin typeface="Arial Narrow" panose="020B0606020202030204" pitchFamily="34" charset="0"/>
            </a:rPr>
            <a:t>июнь-октябрь</a:t>
          </a:r>
          <a:endParaRPr lang="ru-RU" sz="1000" b="1" kern="1200" dirty="0">
            <a:latin typeface="Arial Narrow" panose="020B0606020202030204" pitchFamily="34" charset="0"/>
          </a:endParaRPr>
        </a:p>
      </dsp:txBody>
      <dsp:txXfrm>
        <a:off x="512446" y="1055744"/>
        <a:ext cx="526044" cy="236480"/>
      </dsp:txXfrm>
    </dsp:sp>
    <dsp:sp modelId="{CA7A49CE-9861-479C-A34F-9B5EC425C248}">
      <dsp:nvSpPr>
        <dsp:cNvPr id="0" name=""/>
        <dsp:cNvSpPr/>
      </dsp:nvSpPr>
      <dsp:spPr>
        <a:xfrm>
          <a:off x="1236488" y="461902"/>
          <a:ext cx="1111626" cy="752782"/>
        </a:xfrm>
        <a:prstGeom prst="roundRect">
          <a:avLst>
            <a:gd name="adj" fmla="val 10000"/>
          </a:avLst>
        </a:prstGeom>
        <a:solidFill>
          <a:schemeClr val="bg1">
            <a:alpha val="90000"/>
          </a:schemeClr>
        </a:solidFill>
        <a:ln w="19050" cap="flat" cmpd="sng" algn="ctr">
          <a:solidFill>
            <a:srgbClr val="009999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3825" tIns="123825" rIns="123825" bIns="123825" numCol="1" spcCol="1270" anchor="ctr" anchorCtr="0">
          <a:noAutofit/>
        </a:bodyPr>
        <a:lstStyle/>
        <a:p>
          <a:pPr marL="57150" lvl="1" indent="-57150" algn="ctr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1000" kern="1200" dirty="0">
            <a:latin typeface="Arial Narrow" panose="020B0606020202030204" pitchFamily="34" charset="0"/>
          </a:endParaRPr>
        </a:p>
      </dsp:txBody>
      <dsp:txXfrm>
        <a:off x="1253812" y="640537"/>
        <a:ext cx="1076978" cy="556823"/>
      </dsp:txXfrm>
    </dsp:sp>
    <dsp:sp modelId="{E1AECC5B-D00F-4A12-A323-9284D3460DF3}">
      <dsp:nvSpPr>
        <dsp:cNvPr id="0" name=""/>
        <dsp:cNvSpPr/>
      </dsp:nvSpPr>
      <dsp:spPr>
        <a:xfrm>
          <a:off x="1985066" y="67007"/>
          <a:ext cx="1065987" cy="1100397"/>
        </a:xfrm>
        <a:prstGeom prst="circularArrow">
          <a:avLst>
            <a:gd name="adj1" fmla="val 3475"/>
            <a:gd name="adj2" fmla="val 430912"/>
            <a:gd name="adj3" fmla="val 19584422"/>
            <a:gd name="adj4" fmla="val 12766356"/>
            <a:gd name="adj5" fmla="val 4054"/>
          </a:avLst>
        </a:prstGeom>
        <a:solidFill>
          <a:srgbClr val="009999"/>
        </a:solidFill>
        <a:ln w="19050"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01FD9D5-4588-4B9C-9428-44B9323AC41C}">
      <dsp:nvSpPr>
        <dsp:cNvPr id="0" name=""/>
        <dsp:cNvSpPr/>
      </dsp:nvSpPr>
      <dsp:spPr>
        <a:xfrm>
          <a:off x="1827174" y="410510"/>
          <a:ext cx="540758" cy="257155"/>
        </a:xfrm>
        <a:prstGeom prst="roundRect">
          <a:avLst>
            <a:gd name="adj" fmla="val 10000"/>
          </a:avLst>
        </a:prstGeom>
        <a:solidFill>
          <a:schemeClr val="bg1">
            <a:lumMod val="95000"/>
          </a:schemeClr>
        </a:solidFill>
        <a:ln w="19050" cap="flat" cmpd="sng" algn="ctr">
          <a:solidFill>
            <a:srgbClr val="009999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2700" rIns="1905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b="1" kern="1200" dirty="0" smtClean="0">
              <a:latin typeface="Arial Narrow" panose="020B0606020202030204" pitchFamily="34" charset="0"/>
            </a:rPr>
            <a:t>ноябрь-декабрь</a:t>
          </a:r>
          <a:endParaRPr lang="ru-RU" sz="1000" b="1" kern="1200" dirty="0">
            <a:latin typeface="Arial Narrow" panose="020B0606020202030204" pitchFamily="34" charset="0"/>
          </a:endParaRPr>
        </a:p>
      </dsp:txBody>
      <dsp:txXfrm>
        <a:off x="1834706" y="418042"/>
        <a:ext cx="525694" cy="242091"/>
      </dsp:txXfrm>
    </dsp:sp>
    <dsp:sp modelId="{6154658E-1F54-4306-ACB0-2DE3C855BC5A}">
      <dsp:nvSpPr>
        <dsp:cNvPr id="0" name=""/>
        <dsp:cNvSpPr/>
      </dsp:nvSpPr>
      <dsp:spPr>
        <a:xfrm>
          <a:off x="2539840" y="441413"/>
          <a:ext cx="983020" cy="755271"/>
        </a:xfrm>
        <a:prstGeom prst="roundRect">
          <a:avLst>
            <a:gd name="adj" fmla="val 10000"/>
          </a:avLst>
        </a:prstGeom>
        <a:solidFill>
          <a:schemeClr val="bg1">
            <a:alpha val="90000"/>
          </a:schemeClr>
        </a:solidFill>
        <a:ln w="19050" cap="flat" cmpd="sng" algn="ctr">
          <a:solidFill>
            <a:srgbClr val="009999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3825" tIns="123825" rIns="123825" bIns="123825" numCol="1" spcCol="1270" anchor="ctr" anchorCtr="0">
          <a:noAutofit/>
        </a:bodyPr>
        <a:lstStyle/>
        <a:p>
          <a:pPr marL="57150" lvl="1" indent="-57150" algn="ctr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1000" kern="1200" dirty="0">
            <a:latin typeface="Arial Narrow" panose="020B0606020202030204" pitchFamily="34" charset="0"/>
          </a:endParaRPr>
        </a:p>
      </dsp:txBody>
      <dsp:txXfrm>
        <a:off x="2557221" y="458794"/>
        <a:ext cx="948258" cy="558665"/>
      </dsp:txXfrm>
    </dsp:sp>
    <dsp:sp modelId="{93B64701-7191-496D-BD5C-76D73ED9ECCF}">
      <dsp:nvSpPr>
        <dsp:cNvPr id="0" name=""/>
        <dsp:cNvSpPr/>
      </dsp:nvSpPr>
      <dsp:spPr>
        <a:xfrm>
          <a:off x="3068642" y="431296"/>
          <a:ext cx="1158651" cy="1158651"/>
        </a:xfrm>
        <a:prstGeom prst="leftCircularArrow">
          <a:avLst>
            <a:gd name="adj1" fmla="val 3248"/>
            <a:gd name="adj2" fmla="val 400656"/>
            <a:gd name="adj3" fmla="val 1814747"/>
            <a:gd name="adj4" fmla="val 8663070"/>
            <a:gd name="adj5" fmla="val 3790"/>
          </a:avLst>
        </a:prstGeom>
        <a:solidFill>
          <a:srgbClr val="009999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0E44E61-C2D2-4AC8-AD30-E2AFA3E8E39D}">
      <dsp:nvSpPr>
        <dsp:cNvPr id="0" name=""/>
        <dsp:cNvSpPr/>
      </dsp:nvSpPr>
      <dsp:spPr>
        <a:xfrm>
          <a:off x="2949220" y="990489"/>
          <a:ext cx="540758" cy="297975"/>
        </a:xfrm>
        <a:prstGeom prst="roundRect">
          <a:avLst>
            <a:gd name="adj" fmla="val 10000"/>
          </a:avLst>
        </a:prstGeom>
        <a:solidFill>
          <a:schemeClr val="bg1">
            <a:lumMod val="95000"/>
          </a:schemeClr>
        </a:solidFill>
        <a:ln w="19050" cap="flat" cmpd="sng" algn="ctr">
          <a:solidFill>
            <a:srgbClr val="009999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2700" rIns="1905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b="1" kern="1200" dirty="0" smtClean="0">
              <a:latin typeface="Arial Narrow" panose="020B0606020202030204" pitchFamily="34" charset="0"/>
            </a:rPr>
            <a:t>январь - декабрь</a:t>
          </a:r>
          <a:endParaRPr lang="ru-RU" sz="1000" b="1" kern="1200" dirty="0">
            <a:latin typeface="Arial Narrow" panose="020B0606020202030204" pitchFamily="34" charset="0"/>
          </a:endParaRPr>
        </a:p>
      </dsp:txBody>
      <dsp:txXfrm>
        <a:off x="2957947" y="999216"/>
        <a:ext cx="523304" cy="280521"/>
      </dsp:txXfrm>
    </dsp:sp>
    <dsp:sp modelId="{9828E6D6-24C4-405C-9747-3A3985283117}">
      <dsp:nvSpPr>
        <dsp:cNvPr id="0" name=""/>
        <dsp:cNvSpPr/>
      </dsp:nvSpPr>
      <dsp:spPr>
        <a:xfrm>
          <a:off x="3680962" y="428942"/>
          <a:ext cx="1203773" cy="801383"/>
        </a:xfrm>
        <a:prstGeom prst="roundRect">
          <a:avLst>
            <a:gd name="adj" fmla="val 10000"/>
          </a:avLst>
        </a:prstGeom>
        <a:solidFill>
          <a:schemeClr val="bg1">
            <a:alpha val="90000"/>
          </a:schemeClr>
        </a:solidFill>
        <a:ln w="19050" cap="flat" cmpd="sng" algn="ctr">
          <a:solidFill>
            <a:srgbClr val="009999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3825" tIns="123825" rIns="123825" bIns="123825" numCol="1" spcCol="1270" anchor="ctr" anchorCtr="0">
          <a:noAutofit/>
        </a:bodyPr>
        <a:lstStyle/>
        <a:p>
          <a:pPr marL="57150" lvl="1" indent="-57150" algn="ctr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1000" kern="1200" dirty="0">
            <a:latin typeface="Arial Narrow" panose="020B0606020202030204" pitchFamily="34" charset="0"/>
          </a:endParaRPr>
        </a:p>
      </dsp:txBody>
      <dsp:txXfrm>
        <a:off x="3699404" y="619109"/>
        <a:ext cx="1166889" cy="592774"/>
      </dsp:txXfrm>
    </dsp:sp>
    <dsp:sp modelId="{7FEEDA7E-38AB-4A8E-B374-E1C724575A30}">
      <dsp:nvSpPr>
        <dsp:cNvPr id="0" name=""/>
        <dsp:cNvSpPr/>
      </dsp:nvSpPr>
      <dsp:spPr>
        <a:xfrm>
          <a:off x="4497599" y="63655"/>
          <a:ext cx="1095541" cy="1095541"/>
        </a:xfrm>
        <a:prstGeom prst="circularArrow">
          <a:avLst>
            <a:gd name="adj1" fmla="val 3436"/>
            <a:gd name="adj2" fmla="val 425623"/>
            <a:gd name="adj3" fmla="val 19732012"/>
            <a:gd name="adj4" fmla="val 12908656"/>
            <a:gd name="adj5" fmla="val 4008"/>
          </a:avLst>
        </a:prstGeom>
        <a:solidFill>
          <a:srgbClr val="009999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139A1CF-ADC6-4F35-967B-226D6EABC0DF}">
      <dsp:nvSpPr>
        <dsp:cNvPr id="0" name=""/>
        <dsp:cNvSpPr/>
      </dsp:nvSpPr>
      <dsp:spPr>
        <a:xfrm>
          <a:off x="4353230" y="361309"/>
          <a:ext cx="540758" cy="237352"/>
        </a:xfrm>
        <a:prstGeom prst="roundRect">
          <a:avLst>
            <a:gd name="adj" fmla="val 10000"/>
          </a:avLst>
        </a:prstGeom>
        <a:solidFill>
          <a:schemeClr val="bg1">
            <a:lumMod val="95000"/>
          </a:schemeClr>
        </a:solidFill>
        <a:ln w="19050" cap="flat" cmpd="sng" algn="ctr">
          <a:solidFill>
            <a:srgbClr val="009999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2700" rIns="1905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b="1" kern="1200" dirty="0" smtClean="0">
              <a:latin typeface="Arial Narrow" panose="020B0606020202030204" pitchFamily="34" charset="0"/>
            </a:rPr>
            <a:t>март -май</a:t>
          </a:r>
          <a:endParaRPr lang="ru-RU" sz="1000" b="1" kern="1200" dirty="0">
            <a:latin typeface="Arial Narrow" panose="020B0606020202030204" pitchFamily="34" charset="0"/>
          </a:endParaRPr>
        </a:p>
      </dsp:txBody>
      <dsp:txXfrm>
        <a:off x="4360182" y="368261"/>
        <a:ext cx="526854" cy="223448"/>
      </dsp:txXfrm>
    </dsp:sp>
    <dsp:sp modelId="{E7800FA8-290E-411A-AD28-598F70127060}">
      <dsp:nvSpPr>
        <dsp:cNvPr id="0" name=""/>
        <dsp:cNvSpPr/>
      </dsp:nvSpPr>
      <dsp:spPr>
        <a:xfrm>
          <a:off x="5061563" y="408242"/>
          <a:ext cx="1007713" cy="797795"/>
        </a:xfrm>
        <a:prstGeom prst="roundRect">
          <a:avLst>
            <a:gd name="adj" fmla="val 10000"/>
          </a:avLst>
        </a:prstGeom>
        <a:solidFill>
          <a:schemeClr val="bg1">
            <a:alpha val="90000"/>
          </a:schemeClr>
        </a:solidFill>
        <a:ln w="19050" cap="flat" cmpd="sng" algn="ctr">
          <a:solidFill>
            <a:srgbClr val="009999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3825" tIns="123825" rIns="123825" bIns="123825" numCol="1" spcCol="1270" anchor="ctr" anchorCtr="0">
          <a:noAutofit/>
        </a:bodyPr>
        <a:lstStyle/>
        <a:p>
          <a:pPr marL="57150" lvl="1" indent="-57150" algn="ctr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1000" kern="1200" dirty="0">
            <a:latin typeface="Arial Narrow" panose="020B0606020202030204" pitchFamily="34" charset="0"/>
          </a:endParaRPr>
        </a:p>
      </dsp:txBody>
      <dsp:txXfrm>
        <a:off x="5079922" y="426601"/>
        <a:ext cx="970995" cy="590121"/>
      </dsp:txXfrm>
    </dsp:sp>
    <dsp:sp modelId="{C48E4A98-D810-4494-A3E6-2179F054C812}">
      <dsp:nvSpPr>
        <dsp:cNvPr id="0" name=""/>
        <dsp:cNvSpPr/>
      </dsp:nvSpPr>
      <dsp:spPr>
        <a:xfrm>
          <a:off x="5512142" y="1161069"/>
          <a:ext cx="540758" cy="215041"/>
        </a:xfrm>
        <a:prstGeom prst="roundRect">
          <a:avLst>
            <a:gd name="adj" fmla="val 10000"/>
          </a:avLst>
        </a:prstGeom>
        <a:solidFill>
          <a:schemeClr val="bg1">
            <a:lumMod val="95000"/>
          </a:schemeClr>
        </a:solidFill>
        <a:ln w="19050" cap="flat" cmpd="sng" algn="ctr">
          <a:solidFill>
            <a:srgbClr val="009999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2700" rIns="1905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b="1" kern="1200" dirty="0" smtClean="0">
              <a:latin typeface="Arial Narrow" panose="020B0606020202030204" pitchFamily="34" charset="0"/>
            </a:rPr>
            <a:t>июнь</a:t>
          </a:r>
          <a:endParaRPr lang="ru-RU" sz="1000" b="1" kern="1200" dirty="0">
            <a:latin typeface="Arial Narrow" panose="020B0606020202030204" pitchFamily="34" charset="0"/>
          </a:endParaRPr>
        </a:p>
      </dsp:txBody>
      <dsp:txXfrm>
        <a:off x="5518440" y="1167367"/>
        <a:ext cx="528162" cy="202445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5E90C17-452C-4F9A-AC9F-1CB9F9EDF8B3}">
      <dsp:nvSpPr>
        <dsp:cNvPr id="0" name=""/>
        <dsp:cNvSpPr/>
      </dsp:nvSpPr>
      <dsp:spPr>
        <a:xfrm rot="10605845">
          <a:off x="426745" y="-31482"/>
          <a:ext cx="2266346" cy="2266346"/>
        </a:xfrm>
        <a:prstGeom prst="circularArrow">
          <a:avLst>
            <a:gd name="adj1" fmla="val 5274"/>
            <a:gd name="adj2" fmla="val 312630"/>
            <a:gd name="adj3" fmla="val 14387669"/>
            <a:gd name="adj4" fmla="val 17034251"/>
            <a:gd name="adj5" fmla="val 5477"/>
          </a:avLst>
        </a:prstGeom>
        <a:pattFill prst="smGrid">
          <a:fgClr>
            <a:srgbClr val="CC0066"/>
          </a:fgClr>
          <a:bgClr>
            <a:schemeClr val="bg1"/>
          </a:bgClr>
        </a:pattFill>
        <a:ln>
          <a:solidFill>
            <a:srgbClr val="FF3399"/>
          </a:solidFill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5A1CEEC-E44E-43CF-9A4C-68EBA8285929}">
      <dsp:nvSpPr>
        <dsp:cNvPr id="0" name=""/>
        <dsp:cNvSpPr/>
      </dsp:nvSpPr>
      <dsp:spPr>
        <a:xfrm>
          <a:off x="1168381" y="-26563"/>
          <a:ext cx="783075" cy="391537"/>
        </a:xfrm>
        <a:prstGeom prst="roundRect">
          <a:avLst/>
        </a:prstGeom>
        <a:solidFill>
          <a:srgbClr val="009999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b="1" kern="1200" dirty="0" smtClean="0">
              <a:latin typeface="Arial Narrow" panose="020B0606020202030204" pitchFamily="34" charset="0"/>
            </a:rPr>
            <a:t>2018 год –  </a:t>
          </a:r>
        </a:p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b="1" kern="1200" dirty="0" smtClean="0">
              <a:latin typeface="Arial Narrow" panose="020B0606020202030204" pitchFamily="34" charset="0"/>
            </a:rPr>
            <a:t>1 262,6  </a:t>
          </a:r>
          <a:endParaRPr lang="ru-RU" sz="1000" b="1" kern="1200" dirty="0">
            <a:latin typeface="Arial Narrow" panose="020B0606020202030204" pitchFamily="34" charset="0"/>
          </a:endParaRPr>
        </a:p>
      </dsp:txBody>
      <dsp:txXfrm>
        <a:off x="1187494" y="-7450"/>
        <a:ext cx="744849" cy="353311"/>
      </dsp:txXfrm>
    </dsp:sp>
    <dsp:sp modelId="{966ABC37-BD09-4691-9168-912D7FD378A0}">
      <dsp:nvSpPr>
        <dsp:cNvPr id="0" name=""/>
        <dsp:cNvSpPr/>
      </dsp:nvSpPr>
      <dsp:spPr>
        <a:xfrm>
          <a:off x="2086040" y="426310"/>
          <a:ext cx="783075" cy="391537"/>
        </a:xfrm>
        <a:prstGeom prst="roundRect">
          <a:avLst/>
        </a:prstGeom>
        <a:solidFill>
          <a:srgbClr val="009999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b="1" kern="1200" dirty="0" smtClean="0">
              <a:latin typeface="Arial Narrow" panose="020B0606020202030204" pitchFamily="34" charset="0"/>
            </a:rPr>
            <a:t>2019 год – </a:t>
          </a:r>
        </a:p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b="1" kern="1200" dirty="0" smtClean="0">
              <a:latin typeface="Arial Narrow" panose="020B0606020202030204" pitchFamily="34" charset="0"/>
            </a:rPr>
            <a:t>1 256,5 </a:t>
          </a:r>
          <a:endParaRPr lang="ru-RU" sz="1000" b="1" kern="1200" dirty="0">
            <a:latin typeface="Arial Narrow" panose="020B0606020202030204" pitchFamily="34" charset="0"/>
          </a:endParaRPr>
        </a:p>
      </dsp:txBody>
      <dsp:txXfrm>
        <a:off x="2105153" y="445423"/>
        <a:ext cx="744849" cy="353311"/>
      </dsp:txXfrm>
    </dsp:sp>
    <dsp:sp modelId="{E8DA68DD-32B1-4634-93F1-E40BA016519E}">
      <dsp:nvSpPr>
        <dsp:cNvPr id="0" name=""/>
        <dsp:cNvSpPr/>
      </dsp:nvSpPr>
      <dsp:spPr>
        <a:xfrm>
          <a:off x="2096669" y="1260139"/>
          <a:ext cx="783075" cy="535557"/>
        </a:xfrm>
        <a:prstGeom prst="roundRect">
          <a:avLst/>
        </a:prstGeom>
        <a:solidFill>
          <a:srgbClr val="009999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b="1" kern="1200" dirty="0" smtClean="0">
              <a:latin typeface="Arial Narrow" panose="020B0606020202030204" pitchFamily="34" charset="0"/>
            </a:rPr>
            <a:t>2020 год (оценка) – </a:t>
          </a:r>
        </a:p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b="1" kern="1200" dirty="0" smtClean="0">
              <a:latin typeface="Arial Narrow" panose="020B0606020202030204" pitchFamily="34" charset="0"/>
            </a:rPr>
            <a:t>1 249,3 </a:t>
          </a:r>
          <a:endParaRPr lang="ru-RU" sz="1000" b="1" kern="1200" dirty="0">
            <a:latin typeface="Arial Narrow" panose="020B0606020202030204" pitchFamily="34" charset="0"/>
          </a:endParaRPr>
        </a:p>
      </dsp:txBody>
      <dsp:txXfrm>
        <a:off x="2122813" y="1286283"/>
        <a:ext cx="730787" cy="483269"/>
      </dsp:txXfrm>
    </dsp:sp>
    <dsp:sp modelId="{E9682563-8E50-4838-81B3-9C63BC93C107}">
      <dsp:nvSpPr>
        <dsp:cNvPr id="0" name=""/>
        <dsp:cNvSpPr/>
      </dsp:nvSpPr>
      <dsp:spPr>
        <a:xfrm>
          <a:off x="1159466" y="1757240"/>
          <a:ext cx="783075" cy="501571"/>
        </a:xfrm>
        <a:prstGeom prst="roundRect">
          <a:avLst/>
        </a:prstGeom>
        <a:solidFill>
          <a:srgbClr val="009999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b="1" kern="1200" dirty="0" smtClean="0">
              <a:latin typeface="Arial Narrow" panose="020B0606020202030204" pitchFamily="34" charset="0"/>
            </a:rPr>
            <a:t>2021 год (прогноз) – </a:t>
          </a:r>
        </a:p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b="1" kern="1200" dirty="0" smtClean="0">
              <a:latin typeface="Arial Narrow" panose="020B0606020202030204" pitchFamily="34" charset="0"/>
            </a:rPr>
            <a:t>1 241,5 </a:t>
          </a:r>
          <a:endParaRPr lang="ru-RU" sz="1000" b="1" kern="1200" dirty="0">
            <a:latin typeface="Arial Narrow" panose="020B0606020202030204" pitchFamily="34" charset="0"/>
          </a:endParaRPr>
        </a:p>
      </dsp:txBody>
      <dsp:txXfrm>
        <a:off x="1183951" y="1781725"/>
        <a:ext cx="734105" cy="452601"/>
      </dsp:txXfrm>
    </dsp:sp>
    <dsp:sp modelId="{69ABE811-B82C-46DE-856A-F60CC779AF03}">
      <dsp:nvSpPr>
        <dsp:cNvPr id="0" name=""/>
        <dsp:cNvSpPr/>
      </dsp:nvSpPr>
      <dsp:spPr>
        <a:xfrm>
          <a:off x="359654" y="1243584"/>
          <a:ext cx="783075" cy="480546"/>
        </a:xfrm>
        <a:prstGeom prst="roundRect">
          <a:avLst/>
        </a:prstGeom>
        <a:solidFill>
          <a:srgbClr val="009999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b="1" kern="1200" dirty="0" smtClean="0">
              <a:latin typeface="Arial Narrow" panose="020B0606020202030204" pitchFamily="34" charset="0"/>
            </a:rPr>
            <a:t>2022 год (прогноз) – </a:t>
          </a:r>
        </a:p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b="1" kern="1200" dirty="0" smtClean="0">
              <a:latin typeface="Arial Narrow" panose="020B0606020202030204" pitchFamily="34" charset="0"/>
            </a:rPr>
            <a:t>1 234,2 </a:t>
          </a:r>
          <a:endParaRPr lang="ru-RU" sz="1000" b="1" kern="1200" dirty="0">
            <a:latin typeface="Arial Narrow" panose="020B0606020202030204" pitchFamily="34" charset="0"/>
          </a:endParaRPr>
        </a:p>
      </dsp:txBody>
      <dsp:txXfrm>
        <a:off x="383112" y="1267042"/>
        <a:ext cx="736159" cy="433630"/>
      </dsp:txXfrm>
    </dsp:sp>
    <dsp:sp modelId="{4A3035FB-E8F0-4672-9BC8-2C27F669E95C}">
      <dsp:nvSpPr>
        <dsp:cNvPr id="0" name=""/>
        <dsp:cNvSpPr/>
      </dsp:nvSpPr>
      <dsp:spPr>
        <a:xfrm>
          <a:off x="323025" y="344018"/>
          <a:ext cx="783075" cy="556132"/>
        </a:xfrm>
        <a:prstGeom prst="roundRect">
          <a:avLst/>
        </a:prstGeom>
        <a:solidFill>
          <a:srgbClr val="009999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b="1" kern="1200" dirty="0" smtClean="0">
              <a:latin typeface="Arial Narrow" panose="020B0606020202030204" pitchFamily="34" charset="0"/>
            </a:rPr>
            <a:t>2023 год (прогноз) – 1 227,9</a:t>
          </a:r>
          <a:endParaRPr lang="ru-RU" sz="1000" b="1" kern="1200" dirty="0">
            <a:latin typeface="Arial Narrow" panose="020B0606020202030204" pitchFamily="34" charset="0"/>
          </a:endParaRPr>
        </a:p>
      </dsp:txBody>
      <dsp:txXfrm>
        <a:off x="350173" y="371166"/>
        <a:ext cx="728779" cy="501836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12AFA59-BB3E-4031-8D90-3BA3A9DB34CF}">
      <dsp:nvSpPr>
        <dsp:cNvPr id="0" name=""/>
        <dsp:cNvSpPr/>
      </dsp:nvSpPr>
      <dsp:spPr>
        <a:xfrm>
          <a:off x="0" y="97343"/>
          <a:ext cx="5775040" cy="634780"/>
        </a:xfrm>
        <a:prstGeom prst="roundRect">
          <a:avLst>
            <a:gd name="adj" fmla="val 10000"/>
          </a:avLst>
        </a:prstGeom>
        <a:solidFill>
          <a:schemeClr val="bg1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l" defTabSz="3556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endParaRPr lang="ru-RU" sz="800" kern="1200" dirty="0" smtClean="0">
            <a:solidFill>
              <a:srgbClr val="3366CC"/>
            </a:solidFill>
            <a:latin typeface="Arial Narrow" panose="020B0606020202030204" pitchFamily="34" charset="0"/>
          </a:endParaRPr>
        </a:p>
        <a:p>
          <a:pPr lvl="0" algn="l" defTabSz="3556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1000" kern="1200" dirty="0" smtClean="0">
              <a:solidFill>
                <a:srgbClr val="3366CC"/>
              </a:solidFill>
              <a:latin typeface="Arial Narrow" panose="020B0606020202030204" pitchFamily="34" charset="0"/>
            </a:rPr>
            <a:t>Культурная среда</a:t>
          </a:r>
        </a:p>
        <a:p>
          <a:pPr lvl="0" algn="l" defTabSz="3556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1000" kern="1200" dirty="0" smtClean="0">
              <a:solidFill>
                <a:srgbClr val="3366CC"/>
              </a:solidFill>
              <a:latin typeface="Arial Narrow" panose="020B0606020202030204" pitchFamily="34" charset="0"/>
            </a:rPr>
            <a:t>Творческие люди</a:t>
          </a:r>
        </a:p>
        <a:p>
          <a:pPr lvl="0" algn="l" defTabSz="3556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1000" kern="1200" dirty="0" smtClean="0">
              <a:solidFill>
                <a:srgbClr val="3366CC"/>
              </a:solidFill>
              <a:latin typeface="Arial Narrow" panose="020B0606020202030204" pitchFamily="34" charset="0"/>
            </a:rPr>
            <a:t>Цифровая культура</a:t>
          </a:r>
          <a:endParaRPr lang="ru-RU" sz="1000" kern="1200" dirty="0">
            <a:solidFill>
              <a:srgbClr val="3366CC"/>
            </a:solidFill>
            <a:latin typeface="Arial Narrow" panose="020B0606020202030204" pitchFamily="34" charset="0"/>
          </a:endParaRPr>
        </a:p>
      </dsp:txBody>
      <dsp:txXfrm>
        <a:off x="1211655" y="97343"/>
        <a:ext cx="4563384" cy="634780"/>
      </dsp:txXfrm>
    </dsp:sp>
    <dsp:sp modelId="{008DC149-EC83-4703-AF87-5B732C91DD1F}">
      <dsp:nvSpPr>
        <dsp:cNvPr id="0" name=""/>
        <dsp:cNvSpPr/>
      </dsp:nvSpPr>
      <dsp:spPr>
        <a:xfrm>
          <a:off x="625038" y="199896"/>
          <a:ext cx="587229" cy="601121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803C3AD-AE6A-40A8-A363-35B5837EA932}">
      <dsp:nvSpPr>
        <dsp:cNvPr id="0" name=""/>
        <dsp:cNvSpPr/>
      </dsp:nvSpPr>
      <dsp:spPr>
        <a:xfrm>
          <a:off x="0" y="892215"/>
          <a:ext cx="5775040" cy="904389"/>
        </a:xfrm>
        <a:prstGeom prst="roundRect">
          <a:avLst>
            <a:gd name="adj" fmla="val 10000"/>
          </a:avLst>
        </a:prstGeom>
        <a:noFill/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l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000" kern="1200" dirty="0" smtClean="0">
            <a:latin typeface="Arial Narrow" panose="020B0606020202030204" pitchFamily="34" charset="0"/>
          </a:endParaRPr>
        </a:p>
        <a:p>
          <a:pPr lvl="0" algn="l" defTabSz="4445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1000" kern="1200" dirty="0" smtClean="0">
              <a:solidFill>
                <a:srgbClr val="3366CC"/>
              </a:solidFill>
              <a:latin typeface="Arial Narrow" panose="020B0606020202030204" pitchFamily="34" charset="0"/>
            </a:rPr>
            <a:t>Современная школа</a:t>
          </a:r>
        </a:p>
        <a:p>
          <a:pPr lvl="0" algn="l" defTabSz="4445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1000" kern="1200" dirty="0" smtClean="0">
              <a:solidFill>
                <a:srgbClr val="3366CC"/>
              </a:solidFill>
              <a:latin typeface="Arial Narrow" panose="020B0606020202030204" pitchFamily="34" charset="0"/>
            </a:rPr>
            <a:t>Успех каждого ребенка</a:t>
          </a:r>
        </a:p>
        <a:p>
          <a:pPr lvl="0" algn="l" defTabSz="4445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1000" kern="1200" dirty="0" smtClean="0">
              <a:solidFill>
                <a:srgbClr val="3366CC"/>
              </a:solidFill>
              <a:latin typeface="Arial Narrow" panose="020B0606020202030204" pitchFamily="34" charset="0"/>
            </a:rPr>
            <a:t>Учитель будущего</a:t>
          </a:r>
        </a:p>
        <a:p>
          <a:pPr lvl="0" algn="l" defTabSz="4445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1000" kern="1200" dirty="0" smtClean="0">
              <a:solidFill>
                <a:srgbClr val="3366CC"/>
              </a:solidFill>
              <a:latin typeface="Arial Narrow" panose="020B0606020202030204" pitchFamily="34" charset="0"/>
            </a:rPr>
            <a:t>Молодые профессионалы (Повышение конкурентоспособности проф. образования)</a:t>
          </a:r>
        </a:p>
        <a:p>
          <a:pPr lvl="0" algn="l" defTabSz="4445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1000" kern="1200" dirty="0" smtClean="0">
              <a:solidFill>
                <a:srgbClr val="3366CC"/>
              </a:solidFill>
              <a:latin typeface="Arial Narrow" panose="020B0606020202030204" pitchFamily="34" charset="0"/>
            </a:rPr>
            <a:t>Социальная активность</a:t>
          </a:r>
        </a:p>
        <a:p>
          <a:pPr lvl="0" algn="l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000" kern="1200" dirty="0">
            <a:latin typeface="Arial Narrow" panose="020B0606020202030204" pitchFamily="34" charset="0"/>
          </a:endParaRPr>
        </a:p>
      </dsp:txBody>
      <dsp:txXfrm>
        <a:off x="1211655" y="892215"/>
        <a:ext cx="4563384" cy="904389"/>
      </dsp:txXfrm>
    </dsp:sp>
    <dsp:sp modelId="{EC088144-8713-4E16-A44B-ADE9DB8CCFDF}">
      <dsp:nvSpPr>
        <dsp:cNvPr id="0" name=""/>
        <dsp:cNvSpPr/>
      </dsp:nvSpPr>
      <dsp:spPr>
        <a:xfrm>
          <a:off x="634682" y="963295"/>
          <a:ext cx="587229" cy="601121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2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6023AEB-3834-4577-A2A2-B85A59A709B2}">
      <dsp:nvSpPr>
        <dsp:cNvPr id="0" name=""/>
        <dsp:cNvSpPr/>
      </dsp:nvSpPr>
      <dsp:spPr>
        <a:xfrm>
          <a:off x="0" y="2014647"/>
          <a:ext cx="5775040" cy="566475"/>
        </a:xfrm>
        <a:prstGeom prst="roundRect">
          <a:avLst>
            <a:gd name="adj" fmla="val 10000"/>
          </a:avLst>
        </a:prstGeom>
        <a:noFill/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l" defTabSz="4445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1000" kern="1200" dirty="0" smtClean="0">
              <a:solidFill>
                <a:srgbClr val="3366CC"/>
              </a:solidFill>
              <a:latin typeface="Arial Narrow" panose="020B0606020202030204" pitchFamily="34" charset="0"/>
            </a:rPr>
            <a:t>Жилье</a:t>
          </a:r>
        </a:p>
        <a:p>
          <a:pPr lvl="0" algn="l" defTabSz="4445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1000" kern="1200" dirty="0" smtClean="0">
              <a:solidFill>
                <a:srgbClr val="3366CC"/>
              </a:solidFill>
              <a:latin typeface="Arial Narrow" panose="020B0606020202030204" pitchFamily="34" charset="0"/>
            </a:rPr>
            <a:t>Формирование комфортной городской среды</a:t>
          </a:r>
        </a:p>
        <a:p>
          <a:pPr lvl="0" algn="l" defTabSz="4445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1000" kern="1200" dirty="0" smtClean="0">
              <a:solidFill>
                <a:srgbClr val="3366CC"/>
              </a:solidFill>
              <a:latin typeface="Arial Narrow" panose="020B0606020202030204" pitchFamily="34" charset="0"/>
            </a:rPr>
            <a:t>Обеспечение устойчивого  сокращения непригодного для проживания жил. фонда</a:t>
          </a:r>
          <a:endParaRPr lang="ru-RU" sz="1000" kern="1200" dirty="0">
            <a:solidFill>
              <a:srgbClr val="3366CC"/>
            </a:solidFill>
            <a:latin typeface="Arial Narrow" panose="020B0606020202030204" pitchFamily="34" charset="0"/>
          </a:endParaRPr>
        </a:p>
      </dsp:txBody>
      <dsp:txXfrm>
        <a:off x="1211655" y="2014647"/>
        <a:ext cx="4563384" cy="566475"/>
      </dsp:txXfrm>
    </dsp:sp>
    <dsp:sp modelId="{8291183E-61E1-4ABB-83F8-F1F0C82B9883}">
      <dsp:nvSpPr>
        <dsp:cNvPr id="0" name=""/>
        <dsp:cNvSpPr/>
      </dsp:nvSpPr>
      <dsp:spPr>
        <a:xfrm>
          <a:off x="620522" y="1980001"/>
          <a:ext cx="587229" cy="601121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3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F053A25-F83E-435A-B1AC-E6946B9EF51C}">
      <dsp:nvSpPr>
        <dsp:cNvPr id="0" name=""/>
        <dsp:cNvSpPr/>
      </dsp:nvSpPr>
      <dsp:spPr>
        <a:xfrm>
          <a:off x="0" y="2684209"/>
          <a:ext cx="5775040" cy="840615"/>
        </a:xfrm>
        <a:prstGeom prst="roundRect">
          <a:avLst>
            <a:gd name="adj" fmla="val 10000"/>
          </a:avLst>
        </a:prstGeom>
        <a:noFill/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l" defTabSz="4445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1000" kern="1200" dirty="0" smtClean="0">
              <a:solidFill>
                <a:srgbClr val="3366CC"/>
              </a:solidFill>
              <a:latin typeface="Arial Narrow" panose="020B0606020202030204" pitchFamily="34" charset="0"/>
            </a:rPr>
            <a:t>Чистая страна</a:t>
          </a:r>
        </a:p>
        <a:p>
          <a:pPr lvl="0" algn="l" defTabSz="4445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1000" kern="1200" dirty="0" smtClean="0">
              <a:solidFill>
                <a:srgbClr val="3366CC"/>
              </a:solidFill>
              <a:latin typeface="Arial Narrow" panose="020B0606020202030204" pitchFamily="34" charset="0"/>
            </a:rPr>
            <a:t>Формирование комфортной городской среды</a:t>
          </a:r>
        </a:p>
        <a:p>
          <a:pPr lvl="0" algn="l" defTabSz="4445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1000" kern="1200" dirty="0" smtClean="0">
              <a:solidFill>
                <a:srgbClr val="3366CC"/>
              </a:solidFill>
              <a:latin typeface="Arial Narrow" panose="020B0606020202030204" pitchFamily="34" charset="0"/>
            </a:rPr>
            <a:t>Оздоровление Волги</a:t>
          </a:r>
        </a:p>
        <a:p>
          <a:pPr lvl="0" algn="l" defTabSz="4445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1000" kern="1200" dirty="0" smtClean="0">
              <a:solidFill>
                <a:srgbClr val="3366CC"/>
              </a:solidFill>
              <a:latin typeface="Arial Narrow" panose="020B0606020202030204" pitchFamily="34" charset="0"/>
            </a:rPr>
            <a:t>Сохранение лесов</a:t>
          </a:r>
          <a:endParaRPr lang="ru-RU" sz="1000" kern="1200" dirty="0">
            <a:solidFill>
              <a:srgbClr val="3366CC"/>
            </a:solidFill>
            <a:latin typeface="Arial Narrow" panose="020B0606020202030204" pitchFamily="34" charset="0"/>
          </a:endParaRPr>
        </a:p>
      </dsp:txBody>
      <dsp:txXfrm>
        <a:off x="1211655" y="2684209"/>
        <a:ext cx="4563384" cy="840615"/>
      </dsp:txXfrm>
    </dsp:sp>
    <dsp:sp modelId="{DC5E5911-FDA1-4277-A858-7477401B374B}">
      <dsp:nvSpPr>
        <dsp:cNvPr id="0" name=""/>
        <dsp:cNvSpPr/>
      </dsp:nvSpPr>
      <dsp:spPr>
        <a:xfrm>
          <a:off x="601430" y="2770532"/>
          <a:ext cx="587229" cy="601121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4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0043F3C-56A2-4C2F-805E-F93A328DB9A1}">
      <dsp:nvSpPr>
        <dsp:cNvPr id="0" name=""/>
        <dsp:cNvSpPr/>
      </dsp:nvSpPr>
      <dsp:spPr>
        <a:xfrm>
          <a:off x="0" y="3533378"/>
          <a:ext cx="5775040" cy="1049101"/>
        </a:xfrm>
        <a:prstGeom prst="roundRect">
          <a:avLst>
            <a:gd name="adj" fmla="val 10000"/>
          </a:avLst>
        </a:prstGeom>
        <a:noFill/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l" defTabSz="4445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1000" kern="1200" dirty="0" smtClean="0">
              <a:solidFill>
                <a:srgbClr val="3366CC"/>
              </a:solidFill>
              <a:latin typeface="Arial Narrow" panose="020B0606020202030204" pitchFamily="34" charset="0"/>
            </a:rPr>
            <a:t>Расширение доступа субъектов МСП к финансовым ресурсам, в том числе к льготному финансированию</a:t>
          </a:r>
        </a:p>
        <a:p>
          <a:pPr lvl="0" algn="l" defTabSz="4445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1000" kern="1200" dirty="0" smtClean="0">
              <a:solidFill>
                <a:srgbClr val="3366CC"/>
              </a:solidFill>
              <a:latin typeface="Arial Narrow" panose="020B0606020202030204" pitchFamily="34" charset="0"/>
            </a:rPr>
            <a:t>Акселерация субъектов МСП</a:t>
          </a:r>
        </a:p>
        <a:p>
          <a:pPr lvl="0" algn="l" defTabSz="4445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1000" kern="1200" dirty="0" smtClean="0">
              <a:solidFill>
                <a:srgbClr val="3366CC"/>
              </a:solidFill>
              <a:latin typeface="Arial Narrow" panose="020B0606020202030204" pitchFamily="34" charset="0"/>
            </a:rPr>
            <a:t>Создание системы поддержки фермеров и развития сельской кооперации в  ЯО</a:t>
          </a:r>
        </a:p>
        <a:p>
          <a:pPr lvl="0" algn="l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kern="1200" dirty="0" smtClean="0">
              <a:solidFill>
                <a:srgbClr val="3366CC"/>
              </a:solidFill>
              <a:latin typeface="Arial Narrow" panose="020B0606020202030204" pitchFamily="34" charset="0"/>
            </a:rPr>
            <a:t>Популяризация предпринимательства</a:t>
          </a:r>
          <a:endParaRPr lang="ru-RU" sz="1000" kern="1200" dirty="0">
            <a:solidFill>
              <a:srgbClr val="3366CC"/>
            </a:solidFill>
            <a:latin typeface="Arial Narrow" panose="020B0606020202030204" pitchFamily="34" charset="0"/>
          </a:endParaRPr>
        </a:p>
      </dsp:txBody>
      <dsp:txXfrm>
        <a:off x="1211655" y="3533378"/>
        <a:ext cx="4563384" cy="1049101"/>
      </dsp:txXfrm>
    </dsp:sp>
    <dsp:sp modelId="{CB87EF33-DE19-4913-A580-A72047C42541}">
      <dsp:nvSpPr>
        <dsp:cNvPr id="0" name=""/>
        <dsp:cNvSpPr/>
      </dsp:nvSpPr>
      <dsp:spPr>
        <a:xfrm>
          <a:off x="620522" y="3653903"/>
          <a:ext cx="587229" cy="601121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5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19E3443-E1BA-4573-8726-321BCCC8E91F}">
      <dsp:nvSpPr>
        <dsp:cNvPr id="0" name=""/>
        <dsp:cNvSpPr/>
      </dsp:nvSpPr>
      <dsp:spPr>
        <a:xfrm>
          <a:off x="0" y="4525503"/>
          <a:ext cx="5775040" cy="881849"/>
        </a:xfrm>
        <a:prstGeom prst="roundRect">
          <a:avLst>
            <a:gd name="adj" fmla="val 10000"/>
          </a:avLst>
        </a:prstGeom>
        <a:noFill/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l" defTabSz="4445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1000" kern="1200" dirty="0" smtClean="0">
              <a:solidFill>
                <a:srgbClr val="3366CC"/>
              </a:solidFill>
              <a:latin typeface="Arial Narrow" panose="020B0606020202030204" pitchFamily="34" charset="0"/>
            </a:rPr>
            <a:t>Адресная поддержка повышения производительности труда на предприятиях  </a:t>
          </a:r>
        </a:p>
        <a:p>
          <a:pPr lvl="0" algn="l" defTabSz="4445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1000" kern="1200" dirty="0" smtClean="0">
              <a:solidFill>
                <a:srgbClr val="3366CC"/>
              </a:solidFill>
              <a:latin typeface="Arial Narrow" panose="020B0606020202030204" pitchFamily="34" charset="0"/>
            </a:rPr>
            <a:t>Поддержка занятости и повышение эффективности рынка труда для обеспечения роста производительности труда</a:t>
          </a:r>
          <a:endParaRPr lang="ru-RU" sz="1000" kern="1200" dirty="0">
            <a:solidFill>
              <a:srgbClr val="3366CC"/>
            </a:solidFill>
            <a:latin typeface="Arial Narrow" panose="020B0606020202030204" pitchFamily="34" charset="0"/>
          </a:endParaRPr>
        </a:p>
      </dsp:txBody>
      <dsp:txXfrm>
        <a:off x="1211655" y="4525503"/>
        <a:ext cx="4563384" cy="881849"/>
      </dsp:txXfrm>
    </dsp:sp>
    <dsp:sp modelId="{0AC520CE-1B6C-4CE3-AA5F-EDFC6CADA291}">
      <dsp:nvSpPr>
        <dsp:cNvPr id="0" name=""/>
        <dsp:cNvSpPr/>
      </dsp:nvSpPr>
      <dsp:spPr>
        <a:xfrm>
          <a:off x="620522" y="4692993"/>
          <a:ext cx="587229" cy="601121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6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8ABF7C5-39BB-40D7-9BAB-1536C91658F1}">
      <dsp:nvSpPr>
        <dsp:cNvPr id="0" name=""/>
        <dsp:cNvSpPr/>
      </dsp:nvSpPr>
      <dsp:spPr>
        <a:xfrm>
          <a:off x="0" y="5338373"/>
          <a:ext cx="5775040" cy="1294430"/>
        </a:xfrm>
        <a:prstGeom prst="roundRect">
          <a:avLst>
            <a:gd name="adj" fmla="val 10000"/>
          </a:avLst>
        </a:prstGeom>
        <a:noFill/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l" defTabSz="4445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1000" kern="1200" dirty="0" smtClean="0">
              <a:solidFill>
                <a:srgbClr val="3366CC"/>
              </a:solidFill>
              <a:latin typeface="Arial Narrow" panose="020B0606020202030204" pitchFamily="34" charset="0"/>
            </a:rPr>
            <a:t>Развитие системы оказания первичной медико-санитарной помощи   </a:t>
          </a:r>
        </a:p>
        <a:p>
          <a:pPr lvl="0" algn="l" defTabSz="4445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1000" kern="1200" dirty="0" smtClean="0">
              <a:solidFill>
                <a:srgbClr val="3366CC"/>
              </a:solidFill>
              <a:latin typeface="Arial Narrow" panose="020B0606020202030204" pitchFamily="34" charset="0"/>
            </a:rPr>
            <a:t>Укрепление материально-технической базы мед. организаций, оказывающих мед. помощь пациентам с сердечно-сосудистой патологией   </a:t>
          </a:r>
        </a:p>
        <a:p>
          <a:pPr lvl="0" algn="l" defTabSz="4445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1000" kern="1200" dirty="0" smtClean="0">
              <a:solidFill>
                <a:srgbClr val="3366CC"/>
              </a:solidFill>
              <a:latin typeface="Arial Narrow" panose="020B0606020202030204" pitchFamily="34" charset="0"/>
            </a:rPr>
            <a:t>Укрепление материально-технической базы мед. организаций, оказывающих мед. помощь пациентам с онкологической патологией   </a:t>
          </a:r>
        </a:p>
        <a:p>
          <a:pPr lvl="0" algn="l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kern="1200" dirty="0" smtClean="0">
              <a:solidFill>
                <a:srgbClr val="3366CC"/>
              </a:solidFill>
              <a:latin typeface="Arial Narrow" panose="020B0606020202030204" pitchFamily="34" charset="0"/>
            </a:rPr>
            <a:t>Создание единого цифрового контура в здравоохранении на основе единой гос. информационной системы в сфере здравоохранения (ЕГИСЗ)</a:t>
          </a:r>
          <a:endParaRPr lang="ru-RU" sz="1000" kern="1200" dirty="0">
            <a:solidFill>
              <a:srgbClr val="3366CC"/>
            </a:solidFill>
            <a:latin typeface="Arial Narrow" panose="020B0606020202030204" pitchFamily="34" charset="0"/>
          </a:endParaRPr>
        </a:p>
      </dsp:txBody>
      <dsp:txXfrm>
        <a:off x="1211655" y="5338373"/>
        <a:ext cx="4563384" cy="1294430"/>
      </dsp:txXfrm>
    </dsp:sp>
    <dsp:sp modelId="{4813D02F-E2AB-4C33-9097-C757E26070F0}">
      <dsp:nvSpPr>
        <dsp:cNvPr id="0" name=""/>
        <dsp:cNvSpPr/>
      </dsp:nvSpPr>
      <dsp:spPr>
        <a:xfrm>
          <a:off x="634936" y="5565264"/>
          <a:ext cx="587229" cy="601121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7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F108DBA-21F1-441F-ADF5-53F137600F97}">
      <dsp:nvSpPr>
        <dsp:cNvPr id="0" name=""/>
        <dsp:cNvSpPr/>
      </dsp:nvSpPr>
      <dsp:spPr>
        <a:xfrm>
          <a:off x="0" y="6573958"/>
          <a:ext cx="5775040" cy="1063262"/>
        </a:xfrm>
        <a:prstGeom prst="roundRect">
          <a:avLst>
            <a:gd name="adj" fmla="val 10000"/>
          </a:avLst>
        </a:prstGeom>
        <a:noFill/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l" defTabSz="4445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1000" kern="1200" dirty="0" smtClean="0">
              <a:solidFill>
                <a:srgbClr val="3366CC"/>
              </a:solidFill>
              <a:latin typeface="Arial Narrow" panose="020B0606020202030204" pitchFamily="34" charset="0"/>
            </a:rPr>
            <a:t>Финансовая поддержка семей при рождении детей   </a:t>
          </a:r>
        </a:p>
        <a:p>
          <a:pPr lvl="0" algn="l" defTabSz="4445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1000" kern="1200" dirty="0" smtClean="0">
              <a:solidFill>
                <a:srgbClr val="3366CC"/>
              </a:solidFill>
              <a:latin typeface="Arial Narrow" panose="020B0606020202030204" pitchFamily="34" charset="0"/>
            </a:rPr>
            <a:t>Содействие занятости женщин – создание условий дошкольного образования для детей в возрасте до трех лет   </a:t>
          </a:r>
        </a:p>
        <a:p>
          <a:pPr lvl="0" algn="l" defTabSz="4445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1000" kern="1200" dirty="0" smtClean="0">
              <a:solidFill>
                <a:srgbClr val="3366CC"/>
              </a:solidFill>
              <a:latin typeface="Arial Narrow" panose="020B0606020202030204" pitchFamily="34" charset="0"/>
            </a:rPr>
            <a:t>Старшее поколение</a:t>
          </a:r>
        </a:p>
        <a:p>
          <a:pPr lvl="0" algn="l" defTabSz="4445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1000" kern="1200" dirty="0" smtClean="0">
              <a:solidFill>
                <a:srgbClr val="3366CC"/>
              </a:solidFill>
              <a:latin typeface="Arial Narrow" panose="020B0606020202030204" pitchFamily="34" charset="0"/>
            </a:rPr>
            <a:t>Спорт – норма жизни</a:t>
          </a:r>
          <a:endParaRPr lang="ru-RU" sz="1000" kern="1200" dirty="0">
            <a:solidFill>
              <a:srgbClr val="3366CC"/>
            </a:solidFill>
            <a:latin typeface="Arial Narrow" panose="020B0606020202030204" pitchFamily="34" charset="0"/>
          </a:endParaRPr>
        </a:p>
      </dsp:txBody>
      <dsp:txXfrm>
        <a:off x="1211655" y="6573958"/>
        <a:ext cx="4563384" cy="1063262"/>
      </dsp:txXfrm>
    </dsp:sp>
    <dsp:sp modelId="{D55E6BE8-E082-4077-B6AA-B3E17932BC49}">
      <dsp:nvSpPr>
        <dsp:cNvPr id="0" name=""/>
        <dsp:cNvSpPr/>
      </dsp:nvSpPr>
      <dsp:spPr>
        <a:xfrm>
          <a:off x="634936" y="6784204"/>
          <a:ext cx="587229" cy="601121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8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20AA029-01E7-4A81-B494-50782D75EDCD}">
      <dsp:nvSpPr>
        <dsp:cNvPr id="0" name=""/>
        <dsp:cNvSpPr/>
      </dsp:nvSpPr>
      <dsp:spPr>
        <a:xfrm>
          <a:off x="0" y="7678286"/>
          <a:ext cx="5775040" cy="566475"/>
        </a:xfrm>
        <a:prstGeom prst="roundRect">
          <a:avLst>
            <a:gd name="adj" fmla="val 10000"/>
          </a:avLst>
        </a:prstGeom>
        <a:noFill/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l" defTabSz="4445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1000" kern="1200" dirty="0" smtClean="0">
              <a:solidFill>
                <a:srgbClr val="3366CC"/>
              </a:solidFill>
              <a:latin typeface="Arial Narrow" panose="020B0606020202030204" pitchFamily="34" charset="0"/>
            </a:rPr>
            <a:t>Дорожная сеть  </a:t>
          </a:r>
        </a:p>
        <a:p>
          <a:pPr lvl="0" algn="l" defTabSz="4445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1000" kern="1200" dirty="0" smtClean="0">
              <a:solidFill>
                <a:srgbClr val="3366CC"/>
              </a:solidFill>
              <a:latin typeface="Arial Narrow" panose="020B0606020202030204" pitchFamily="34" charset="0"/>
            </a:rPr>
            <a:t>Общесистемные меры развития дорожного хозяйства</a:t>
          </a:r>
          <a:endParaRPr lang="ru-RU" sz="1000" kern="1200" dirty="0">
            <a:solidFill>
              <a:srgbClr val="3366CC"/>
            </a:solidFill>
            <a:latin typeface="Arial Narrow" panose="020B0606020202030204" pitchFamily="34" charset="0"/>
          </a:endParaRPr>
        </a:p>
      </dsp:txBody>
      <dsp:txXfrm>
        <a:off x="1211655" y="7678286"/>
        <a:ext cx="4563384" cy="566475"/>
      </dsp:txXfrm>
    </dsp:sp>
    <dsp:sp modelId="{16782481-EA2C-4861-A17A-1B6ABD7B54E0}">
      <dsp:nvSpPr>
        <dsp:cNvPr id="0" name=""/>
        <dsp:cNvSpPr/>
      </dsp:nvSpPr>
      <dsp:spPr>
        <a:xfrm>
          <a:off x="634936" y="7606059"/>
          <a:ext cx="587229" cy="602199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9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F63AB3B-F883-442A-8E6B-40D1B9A579C8}">
      <dsp:nvSpPr>
        <dsp:cNvPr id="0" name=""/>
        <dsp:cNvSpPr/>
      </dsp:nvSpPr>
      <dsp:spPr>
        <a:xfrm>
          <a:off x="0" y="2010"/>
          <a:ext cx="2712977" cy="49706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latin typeface="Arial Narrow" panose="020B0606020202030204" pitchFamily="34" charset="0"/>
            </a:rPr>
            <a:t>Направления </a:t>
          </a:r>
          <a:r>
            <a:rPr lang="ru-RU" sz="1400" b="1" kern="1200" smtClean="0">
              <a:latin typeface="Arial Narrow" panose="020B0606020202030204" pitchFamily="34" charset="0"/>
            </a:rPr>
            <a:t>оценки </a:t>
          </a:r>
          <a:endParaRPr lang="ru-RU" sz="1400" b="1" kern="1200" dirty="0">
            <a:latin typeface="Arial Narrow" panose="020B0606020202030204" pitchFamily="34" charset="0"/>
          </a:endParaRPr>
        </a:p>
      </dsp:txBody>
      <dsp:txXfrm>
        <a:off x="14558" y="16568"/>
        <a:ext cx="2683861" cy="467947"/>
      </dsp:txXfrm>
    </dsp:sp>
    <dsp:sp modelId="{D961254D-C2A0-4806-8565-896671E7D43A}">
      <dsp:nvSpPr>
        <dsp:cNvPr id="0" name=""/>
        <dsp:cNvSpPr/>
      </dsp:nvSpPr>
      <dsp:spPr>
        <a:xfrm>
          <a:off x="271297" y="499073"/>
          <a:ext cx="302997" cy="33539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35391"/>
              </a:lnTo>
              <a:lnTo>
                <a:pt x="302997" y="335391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E7CA441-AEF5-4863-8DED-0A399D265096}">
      <dsp:nvSpPr>
        <dsp:cNvPr id="0" name=""/>
        <dsp:cNvSpPr/>
      </dsp:nvSpPr>
      <dsp:spPr>
        <a:xfrm>
          <a:off x="574295" y="638855"/>
          <a:ext cx="1993863" cy="39121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latin typeface="Arial Narrow" panose="020B0606020202030204" pitchFamily="34" charset="0"/>
            </a:rPr>
            <a:t>первоначально утвержденный бюджет</a:t>
          </a:r>
          <a:endParaRPr lang="ru-RU" sz="1400" kern="1200" dirty="0">
            <a:latin typeface="Arial Narrow" panose="020B0606020202030204" pitchFamily="34" charset="0"/>
          </a:endParaRPr>
        </a:p>
      </dsp:txBody>
      <dsp:txXfrm>
        <a:off x="585753" y="650313"/>
        <a:ext cx="1970947" cy="368303"/>
      </dsp:txXfrm>
    </dsp:sp>
    <dsp:sp modelId="{F4F98089-77CE-4D9A-BED7-365294ED290A}">
      <dsp:nvSpPr>
        <dsp:cNvPr id="0" name=""/>
        <dsp:cNvSpPr/>
      </dsp:nvSpPr>
      <dsp:spPr>
        <a:xfrm>
          <a:off x="271297" y="499073"/>
          <a:ext cx="302997" cy="82665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26654"/>
              </a:lnTo>
              <a:lnTo>
                <a:pt x="302997" y="826654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142C035-4011-4DC4-9458-E8C72ABCC6A3}">
      <dsp:nvSpPr>
        <dsp:cNvPr id="0" name=""/>
        <dsp:cNvSpPr/>
      </dsp:nvSpPr>
      <dsp:spPr>
        <a:xfrm>
          <a:off x="574295" y="1148968"/>
          <a:ext cx="1993863" cy="35351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latin typeface="Arial Narrow" panose="020B0606020202030204" pitchFamily="34" charset="0"/>
            </a:rPr>
            <a:t>внесение изменений в закон о бюджете</a:t>
          </a:r>
          <a:endParaRPr lang="ru-RU" sz="1400" kern="1200" dirty="0">
            <a:latin typeface="Arial Narrow" panose="020B0606020202030204" pitchFamily="34" charset="0"/>
          </a:endParaRPr>
        </a:p>
      </dsp:txBody>
      <dsp:txXfrm>
        <a:off x="584649" y="1159322"/>
        <a:ext cx="1973155" cy="332811"/>
      </dsp:txXfrm>
    </dsp:sp>
    <dsp:sp modelId="{C9185CEC-9B9D-455E-93A8-7FBDBBC2FCB7}">
      <dsp:nvSpPr>
        <dsp:cNvPr id="0" name=""/>
        <dsp:cNvSpPr/>
      </dsp:nvSpPr>
      <dsp:spPr>
        <a:xfrm>
          <a:off x="271297" y="499073"/>
          <a:ext cx="302997" cy="145756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457560"/>
              </a:lnTo>
              <a:lnTo>
                <a:pt x="302997" y="145756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CBC6603-CF25-438C-934F-01C67E97A324}">
      <dsp:nvSpPr>
        <dsp:cNvPr id="0" name=""/>
        <dsp:cNvSpPr/>
      </dsp:nvSpPr>
      <dsp:spPr>
        <a:xfrm>
          <a:off x="574295" y="1634302"/>
          <a:ext cx="1993863" cy="64466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latin typeface="Arial Narrow" panose="020B0606020202030204" pitchFamily="34" charset="0"/>
            </a:rPr>
            <a:t>промежуточная отчетность об исполнении бюджета</a:t>
          </a:r>
          <a:endParaRPr lang="ru-RU" sz="1400" kern="1200" dirty="0">
            <a:latin typeface="Arial Narrow" panose="020B0606020202030204" pitchFamily="34" charset="0"/>
          </a:endParaRPr>
        </a:p>
      </dsp:txBody>
      <dsp:txXfrm>
        <a:off x="593177" y="1653184"/>
        <a:ext cx="1956099" cy="606899"/>
      </dsp:txXfrm>
    </dsp:sp>
    <dsp:sp modelId="{D2C22B35-7265-4A66-B6D3-80C6048D6CB8}">
      <dsp:nvSpPr>
        <dsp:cNvPr id="0" name=""/>
        <dsp:cNvSpPr/>
      </dsp:nvSpPr>
      <dsp:spPr>
        <a:xfrm>
          <a:off x="271297" y="499073"/>
          <a:ext cx="302997" cy="210873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108734"/>
              </a:lnTo>
              <a:lnTo>
                <a:pt x="302997" y="2108734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5D52A79-0AF4-441B-8358-6AE35CCF2C88}">
      <dsp:nvSpPr>
        <dsp:cNvPr id="0" name=""/>
        <dsp:cNvSpPr/>
      </dsp:nvSpPr>
      <dsp:spPr>
        <a:xfrm>
          <a:off x="574295" y="2399269"/>
          <a:ext cx="1993863" cy="41707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latin typeface="Arial Narrow" panose="020B0606020202030204" pitchFamily="34" charset="0"/>
            </a:rPr>
            <a:t>годовой отчет об исполнении бюджета</a:t>
          </a:r>
          <a:endParaRPr lang="ru-RU" sz="1400" kern="1200" dirty="0">
            <a:latin typeface="Arial Narrow" panose="020B0606020202030204" pitchFamily="34" charset="0"/>
          </a:endParaRPr>
        </a:p>
      </dsp:txBody>
      <dsp:txXfrm>
        <a:off x="586511" y="2411485"/>
        <a:ext cx="1969431" cy="392644"/>
      </dsp:txXfrm>
    </dsp:sp>
    <dsp:sp modelId="{EF125202-1A7E-4CAB-9435-1EBAFC7F2CA9}">
      <dsp:nvSpPr>
        <dsp:cNvPr id="0" name=""/>
        <dsp:cNvSpPr/>
      </dsp:nvSpPr>
      <dsp:spPr>
        <a:xfrm>
          <a:off x="271297" y="499073"/>
          <a:ext cx="317111" cy="271354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713549"/>
              </a:lnTo>
              <a:lnTo>
                <a:pt x="317111" y="2713549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13B6F4E-9AD0-4189-A2C3-0BAB24E4ADAD}">
      <dsp:nvSpPr>
        <dsp:cNvPr id="0" name=""/>
        <dsp:cNvSpPr/>
      </dsp:nvSpPr>
      <dsp:spPr>
        <a:xfrm>
          <a:off x="588409" y="2976528"/>
          <a:ext cx="1993863" cy="47218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latin typeface="Arial Narrow" panose="020B0606020202030204" pitchFamily="34" charset="0"/>
            </a:rPr>
            <a:t>проект бюджета и материалы к нему</a:t>
          </a:r>
          <a:endParaRPr lang="ru-RU" sz="1400" kern="1200" dirty="0">
            <a:latin typeface="Arial Narrow" panose="020B0606020202030204" pitchFamily="34" charset="0"/>
          </a:endParaRPr>
        </a:p>
      </dsp:txBody>
      <dsp:txXfrm>
        <a:off x="602239" y="2990358"/>
        <a:ext cx="1966203" cy="444527"/>
      </dsp:txXfrm>
    </dsp:sp>
    <dsp:sp modelId="{D0360933-845A-4B7D-9E76-AAA85BAD7739}">
      <dsp:nvSpPr>
        <dsp:cNvPr id="0" name=""/>
        <dsp:cNvSpPr/>
      </dsp:nvSpPr>
      <dsp:spPr>
        <a:xfrm>
          <a:off x="271297" y="499073"/>
          <a:ext cx="317111" cy="319690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196905"/>
              </a:lnTo>
              <a:lnTo>
                <a:pt x="317111" y="319690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F3F9287-BDCA-4C56-8895-C67F19580CD7}">
      <dsp:nvSpPr>
        <dsp:cNvPr id="0" name=""/>
        <dsp:cNvSpPr/>
      </dsp:nvSpPr>
      <dsp:spPr>
        <a:xfrm>
          <a:off x="588409" y="3572487"/>
          <a:ext cx="1993863" cy="24698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latin typeface="Arial Narrow" panose="020B0606020202030204" pitchFamily="34" charset="0"/>
            </a:rPr>
            <a:t>бюджет для граждан</a:t>
          </a:r>
          <a:endParaRPr lang="ru-RU" sz="1400" kern="1200" dirty="0">
            <a:latin typeface="Arial Narrow" panose="020B0606020202030204" pitchFamily="34" charset="0"/>
          </a:endParaRPr>
        </a:p>
      </dsp:txBody>
      <dsp:txXfrm>
        <a:off x="595643" y="3579721"/>
        <a:ext cx="1979395" cy="232515"/>
      </dsp:txXfrm>
    </dsp:sp>
    <dsp:sp modelId="{3DFEB98E-1E8D-490A-B255-FDBA1CBEDB16}">
      <dsp:nvSpPr>
        <dsp:cNvPr id="0" name=""/>
        <dsp:cNvSpPr/>
      </dsp:nvSpPr>
      <dsp:spPr>
        <a:xfrm>
          <a:off x="271297" y="499073"/>
          <a:ext cx="317111" cy="366493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664935"/>
              </a:lnTo>
              <a:lnTo>
                <a:pt x="317111" y="366493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23B3DB9-8A57-4B45-998B-551CA8A1332E}">
      <dsp:nvSpPr>
        <dsp:cNvPr id="0" name=""/>
        <dsp:cNvSpPr/>
      </dsp:nvSpPr>
      <dsp:spPr>
        <a:xfrm>
          <a:off x="588409" y="3976182"/>
          <a:ext cx="1993863" cy="37565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latin typeface="Arial Narrow" panose="020B0606020202030204" pitchFamily="34" charset="0"/>
            </a:rPr>
            <a:t>финансовый контроль</a:t>
          </a:r>
          <a:endParaRPr lang="ru-RU" sz="1400" kern="1200" dirty="0">
            <a:latin typeface="Arial Narrow" panose="020B0606020202030204" pitchFamily="34" charset="0"/>
          </a:endParaRPr>
        </a:p>
      </dsp:txBody>
      <dsp:txXfrm>
        <a:off x="599412" y="3987185"/>
        <a:ext cx="1971857" cy="353647"/>
      </dsp:txXfrm>
    </dsp:sp>
    <dsp:sp modelId="{0DFEE257-90C7-49A0-AA40-9ED93035C5BC}">
      <dsp:nvSpPr>
        <dsp:cNvPr id="0" name=""/>
        <dsp:cNvSpPr/>
      </dsp:nvSpPr>
      <dsp:spPr>
        <a:xfrm>
          <a:off x="271297" y="499073"/>
          <a:ext cx="316158" cy="436018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360180"/>
              </a:lnTo>
              <a:lnTo>
                <a:pt x="316158" y="436018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01219EE-93B6-4A4E-A1AF-80D70E26344C}">
      <dsp:nvSpPr>
        <dsp:cNvPr id="0" name=""/>
        <dsp:cNvSpPr/>
      </dsp:nvSpPr>
      <dsp:spPr>
        <a:xfrm>
          <a:off x="587456" y="4452141"/>
          <a:ext cx="1993863" cy="81422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latin typeface="Arial Narrow" panose="020B0606020202030204" pitchFamily="34" charset="0"/>
            </a:rPr>
            <a:t>публичные сведения о деятельности государственных учреждений</a:t>
          </a:r>
          <a:endParaRPr lang="ru-RU" sz="1400" kern="1200" dirty="0">
            <a:latin typeface="Arial Narrow" panose="020B0606020202030204" pitchFamily="34" charset="0"/>
          </a:endParaRPr>
        </a:p>
      </dsp:txBody>
      <dsp:txXfrm>
        <a:off x="611304" y="4475989"/>
        <a:ext cx="1946167" cy="766528"/>
      </dsp:txXfrm>
    </dsp:sp>
    <dsp:sp modelId="{7EAA1F4B-37D9-4E68-8045-6F13492F8C4D}">
      <dsp:nvSpPr>
        <dsp:cNvPr id="0" name=""/>
        <dsp:cNvSpPr/>
      </dsp:nvSpPr>
      <dsp:spPr>
        <a:xfrm>
          <a:off x="271297" y="499073"/>
          <a:ext cx="308818" cy="515202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152028"/>
              </a:lnTo>
              <a:lnTo>
                <a:pt x="308818" y="5152028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C578B7B-07EB-4872-BFB8-65FDDA73D7D5}">
      <dsp:nvSpPr>
        <dsp:cNvPr id="0" name=""/>
        <dsp:cNvSpPr/>
      </dsp:nvSpPr>
      <dsp:spPr>
        <a:xfrm>
          <a:off x="580116" y="5424293"/>
          <a:ext cx="1993863" cy="45361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latin typeface="Arial Narrow" panose="020B0606020202030204" pitchFamily="34" charset="0"/>
            </a:rPr>
            <a:t>организация работы общественного совета</a:t>
          </a:r>
          <a:endParaRPr lang="ru-RU" sz="1400" kern="1200" dirty="0">
            <a:latin typeface="Arial Narrow" panose="020B0606020202030204" pitchFamily="34" charset="0"/>
          </a:endParaRPr>
        </a:p>
      </dsp:txBody>
      <dsp:txXfrm>
        <a:off x="593402" y="5437579"/>
        <a:ext cx="1967291" cy="427045"/>
      </dsp:txXfrm>
    </dsp:sp>
    <dsp:sp modelId="{6FE1F457-2963-443D-802B-8686A6E42C36}">
      <dsp:nvSpPr>
        <dsp:cNvPr id="0" name=""/>
        <dsp:cNvSpPr/>
      </dsp:nvSpPr>
      <dsp:spPr>
        <a:xfrm>
          <a:off x="3153027" y="2042"/>
          <a:ext cx="2922873" cy="49706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latin typeface="Arial Narrow" panose="020B0606020202030204" pitchFamily="34" charset="0"/>
            </a:rPr>
            <a:t>Критерии оценки бюджетных данных</a:t>
          </a:r>
          <a:endParaRPr lang="ru-RU" sz="1400" b="1" kern="1200" dirty="0">
            <a:latin typeface="Arial Narrow" panose="020B0606020202030204" pitchFamily="34" charset="0"/>
          </a:endParaRPr>
        </a:p>
      </dsp:txBody>
      <dsp:txXfrm>
        <a:off x="3167585" y="16600"/>
        <a:ext cx="2893757" cy="467947"/>
      </dsp:txXfrm>
    </dsp:sp>
    <dsp:sp modelId="{BAF0D8A1-CDD4-4302-A86C-6C803FBBD992}">
      <dsp:nvSpPr>
        <dsp:cNvPr id="0" name=""/>
        <dsp:cNvSpPr/>
      </dsp:nvSpPr>
      <dsp:spPr>
        <a:xfrm>
          <a:off x="3445315" y="499105"/>
          <a:ext cx="216491" cy="28986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89863"/>
              </a:lnTo>
              <a:lnTo>
                <a:pt x="216491" y="289863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308DA83-B778-49A3-83E6-2C5D93CD6924}">
      <dsp:nvSpPr>
        <dsp:cNvPr id="0" name=""/>
        <dsp:cNvSpPr/>
      </dsp:nvSpPr>
      <dsp:spPr>
        <a:xfrm>
          <a:off x="3661806" y="633414"/>
          <a:ext cx="2333293" cy="31110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latin typeface="Arial Narrow" panose="020B0606020202030204" pitchFamily="34" charset="0"/>
            </a:rPr>
            <a:t>легкий поиск информации</a:t>
          </a:r>
          <a:endParaRPr lang="ru-RU" sz="1400" kern="1200" dirty="0">
            <a:latin typeface="Arial Narrow" panose="020B0606020202030204" pitchFamily="34" charset="0"/>
          </a:endParaRPr>
        </a:p>
      </dsp:txBody>
      <dsp:txXfrm>
        <a:off x="3670918" y="642526"/>
        <a:ext cx="2315069" cy="292885"/>
      </dsp:txXfrm>
    </dsp:sp>
    <dsp:sp modelId="{F1C52B4E-7F5A-40D3-97C3-A2DC0CAF1D01}">
      <dsp:nvSpPr>
        <dsp:cNvPr id="0" name=""/>
        <dsp:cNvSpPr/>
      </dsp:nvSpPr>
      <dsp:spPr>
        <a:xfrm>
          <a:off x="3445315" y="499105"/>
          <a:ext cx="259932" cy="94957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49577"/>
              </a:lnTo>
              <a:lnTo>
                <a:pt x="259932" y="949577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DFAC7B8-9D92-4110-A5DA-389AC2A86D03}">
      <dsp:nvSpPr>
        <dsp:cNvPr id="0" name=""/>
        <dsp:cNvSpPr/>
      </dsp:nvSpPr>
      <dsp:spPr>
        <a:xfrm>
          <a:off x="3705247" y="1090363"/>
          <a:ext cx="2323343" cy="71663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latin typeface="Arial Narrow" panose="020B0606020202030204" pitchFamily="34" charset="0"/>
            </a:rPr>
            <a:t>своевременность размещения информации</a:t>
          </a:r>
          <a:endParaRPr lang="ru-RU" sz="1400" kern="1200" dirty="0">
            <a:latin typeface="Arial Narrow" panose="020B0606020202030204" pitchFamily="34" charset="0"/>
          </a:endParaRPr>
        </a:p>
      </dsp:txBody>
      <dsp:txXfrm>
        <a:off x="3726237" y="1111353"/>
        <a:ext cx="2281363" cy="674658"/>
      </dsp:txXfrm>
    </dsp:sp>
    <dsp:sp modelId="{A6753438-06D3-4D0A-A557-4E1ED1CEC55E}">
      <dsp:nvSpPr>
        <dsp:cNvPr id="0" name=""/>
        <dsp:cNvSpPr/>
      </dsp:nvSpPr>
      <dsp:spPr>
        <a:xfrm>
          <a:off x="3445315" y="499105"/>
          <a:ext cx="216491" cy="161009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610093"/>
              </a:lnTo>
              <a:lnTo>
                <a:pt x="216491" y="1610093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4B7806C-36B7-4A97-A04A-DAC6053E9C24}">
      <dsp:nvSpPr>
        <dsp:cNvPr id="0" name=""/>
        <dsp:cNvSpPr/>
      </dsp:nvSpPr>
      <dsp:spPr>
        <a:xfrm>
          <a:off x="3661806" y="1929448"/>
          <a:ext cx="2355701" cy="35950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latin typeface="Arial Narrow" panose="020B0606020202030204" pitchFamily="34" charset="0"/>
            </a:rPr>
            <a:t>содержание информации</a:t>
          </a:r>
          <a:endParaRPr lang="ru-RU" sz="1400" kern="1200" dirty="0">
            <a:latin typeface="Arial Narrow" panose="020B0606020202030204" pitchFamily="34" charset="0"/>
          </a:endParaRPr>
        </a:p>
      </dsp:txBody>
      <dsp:txXfrm>
        <a:off x="3672335" y="1939977"/>
        <a:ext cx="2334643" cy="338444"/>
      </dsp:txXfrm>
    </dsp:sp>
    <dsp:sp modelId="{951DB917-C4E3-498B-8E22-AEEF40B1FB20}">
      <dsp:nvSpPr>
        <dsp:cNvPr id="0" name=""/>
        <dsp:cNvSpPr/>
      </dsp:nvSpPr>
      <dsp:spPr>
        <a:xfrm>
          <a:off x="3445315" y="499105"/>
          <a:ext cx="216491" cy="224621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246214"/>
              </a:lnTo>
              <a:lnTo>
                <a:pt x="216491" y="2246214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44172B5-5A7C-4FB7-8D34-95D9AE1ADCFE}">
      <dsp:nvSpPr>
        <dsp:cNvPr id="0" name=""/>
        <dsp:cNvSpPr/>
      </dsp:nvSpPr>
      <dsp:spPr>
        <a:xfrm>
          <a:off x="3661806" y="2423093"/>
          <a:ext cx="2337801" cy="64445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latin typeface="Arial Narrow" panose="020B0606020202030204" pitchFamily="34" charset="0"/>
            </a:rPr>
            <a:t>удобство форматов данных для повторного использования</a:t>
          </a:r>
          <a:endParaRPr lang="ru-RU" sz="1400" kern="1200" dirty="0">
            <a:latin typeface="Arial Narrow" panose="020B0606020202030204" pitchFamily="34" charset="0"/>
          </a:endParaRPr>
        </a:p>
      </dsp:txBody>
      <dsp:txXfrm>
        <a:off x="3680681" y="2441968"/>
        <a:ext cx="2300051" cy="606703"/>
      </dsp:txXfrm>
    </dsp:sp>
    <dsp:sp modelId="{B627B786-8121-44E7-A22D-00D172ED5AE1}">
      <dsp:nvSpPr>
        <dsp:cNvPr id="0" name=""/>
        <dsp:cNvSpPr/>
      </dsp:nvSpPr>
      <dsp:spPr>
        <a:xfrm>
          <a:off x="3445315" y="499105"/>
          <a:ext cx="216491" cy="303708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037080"/>
              </a:lnTo>
              <a:lnTo>
                <a:pt x="216491" y="303708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C94EEA0-1F11-4B5B-837B-8A4C27D96F5E}">
      <dsp:nvSpPr>
        <dsp:cNvPr id="0" name=""/>
        <dsp:cNvSpPr/>
      </dsp:nvSpPr>
      <dsp:spPr>
        <a:xfrm>
          <a:off x="3661806" y="3201690"/>
          <a:ext cx="2342617" cy="66899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latin typeface="Arial Narrow" panose="020B0606020202030204" pitchFamily="34" charset="0"/>
            </a:rPr>
            <a:t>применение современных графических способов подачи информации</a:t>
          </a:r>
          <a:endParaRPr lang="ru-RU" sz="1400" kern="1200" dirty="0">
            <a:latin typeface="Arial Narrow" panose="020B0606020202030204" pitchFamily="34" charset="0"/>
          </a:endParaRPr>
        </a:p>
      </dsp:txBody>
      <dsp:txXfrm>
        <a:off x="3681400" y="3221284"/>
        <a:ext cx="2303429" cy="62980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Process4">
  <dgm:title val=""/>
  <dgm:desc val=""/>
  <dgm:catLst>
    <dgm:cat type="process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tSp" refType="w"/>
      <dgm:constr type="h" for="ch" forName="tSp" refType="h" fact="0.15"/>
      <dgm:constr type="l" for="ch" forName="tSp"/>
      <dgm:constr type="t" for="ch" forName="tSp"/>
      <dgm:constr type="w" for="ch" forName="bSp" refType="w"/>
      <dgm:constr type="h" for="ch" forName="bSp" refType="h" fact="0.15"/>
      <dgm:constr type="l" for="ch" forName="bSp"/>
      <dgm:constr type="t" for="ch" forName="bSp" refType="h" fact="0.85"/>
      <dgm:constr type="w" for="ch" forName="process" refType="w"/>
      <dgm:constr type="h" for="ch" forName="process" refType="h" fact="0.7"/>
      <dgm:constr type="l" for="ch" forName="process"/>
      <dgm:constr type="t" for="ch" forName="process" refType="h" fact="0.15"/>
    </dgm:constrLst>
    <dgm:ruleLst/>
    <dgm:layoutNode name="t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b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process">
      <dgm:choose name="Name1">
        <dgm:if name="Name2" func="var" arg="dir" op="equ" val="norm">
          <dgm:alg type="lin">
            <dgm:param type="linDir" val="fromL"/>
          </dgm:alg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1" refType="w"/>
        <dgm:constr type="w" for="ch" forName="composite2" refType="w" refFor="ch" refForName="composite1" op="equ"/>
        <dgm:constr type="h" for="ch" forName="composite1" refType="h"/>
        <dgm:constr type="h" for="ch" forName="composite2" refType="h" refFor="ch" refForName="composite1" op="equ"/>
        <dgm:constr type="primFontSz" for="des" forName="parentNode1" val="65"/>
        <dgm:constr type="primFontSz" for="des" forName="parentNode2" refType="primFontSz" refFor="des" refForName="parentNode1" op="equ"/>
        <dgm:constr type="secFontSz" for="des" forName="childNode1tx" val="65"/>
        <dgm:constr type="secFontSz" for="des" forName="childNode2tx" refType="secFontSz" refFor="des" refForName="childNode1tx" op="equ"/>
        <dgm:constr type="w" for="des" ptType="sibTrans" refType="w" refFor="ch" refForName="composite1" op="equ" fact="0.05"/>
      </dgm:constrLst>
      <dgm:ruleLst/>
      <dgm:forEach name="Name4" axis="ch" ptType="node" step="2">
        <dgm:layoutNode name="composite1">
          <dgm:alg type="composite">
            <dgm:param type="ar" val="0.943"/>
          </dgm:alg>
          <dgm:shape xmlns:r="http://schemas.openxmlformats.org/officeDocument/2006/relationships" r:blip="">
            <dgm:adjLst/>
          </dgm:shape>
          <dgm:presOf/>
          <dgm:choose name="Name5">
            <dgm:if name="Name6" func="var" arg="dir" op="equ" val="norm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 refType="w" fact="0.2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35"/>
              </dgm:constrLst>
            </dgm:if>
            <dgm:else name="Name7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 refType="w" fact="0.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 refType="w" fact="0.1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65"/>
              </dgm:constrLst>
            </dgm:else>
          </dgm:choose>
          <dgm:ruleLst/>
          <dgm:layoutNode name="dummyNode1">
            <dgm:alg type="sp"/>
            <dgm:shape xmlns:r="http://schemas.openxmlformats.org/officeDocument/2006/relationships" type="rect" r:blip="" hideGeom="1">
              <dgm:adjLst/>
            </dgm:shape>
            <dgm:presOf/>
            <dgm:constrLst/>
            <dgm:ruleLst/>
          </dgm:layoutNode>
          <dgm:layoutNode name="childNode1" styleLbl="bgAcc1">
            <dgm:varLst>
              <dgm:bulletEnabled val="1"/>
            </dgm:varLst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/>
            <dgm:ruleLst/>
          </dgm:layoutNode>
          <dgm:layoutNode name="childNode1tx" styleLbl="bgAcc1">
            <dgm:varLst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 axis="des" ptType="node"/>
            <dgm:constrLst>
              <dgm:constr type="secFontSz" val="65"/>
              <dgm:constr type="primFontSz" refType="secFontSz"/>
              <dgm:constr type="tMarg" refType="secFontSz" fact="0.15"/>
              <dgm:constr type="bMarg" refType="secFontSz" fact="0.15"/>
              <dgm:constr type="lMarg" refType="secFontSz" fact="0.15"/>
              <dgm:constr type="rMarg" refType="secFontSz" fact="0.15"/>
            </dgm:constrLst>
            <dgm:ruleLst>
              <dgm:rule type="secFontSz" val="5" fact="NaN" max="NaN"/>
            </dgm:ruleLst>
          </dgm:layoutNode>
          <dgm:layoutNode name="parentNode1" styleLbl="node1">
            <dgm:varLst>
              <dgm:chMax val="1"/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1"/>
              <dgm:constr type="bMarg" refType="primFontSz" fact="0.1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  <dgm:layoutNode name="connSite1" moveWith="childNode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forEach name="Name8" axis="followSib" ptType="sibTrans" cnt="1">
          <dgm:layoutNode name="Name9">
            <dgm:alg type="conn">
              <dgm:param type="connRout" val="curve"/>
              <dgm:param type="srcNode" val="parentNode1"/>
              <dgm:param type="dstNode" val="connSite2"/>
              <dgm:param type="begPts" val="bCtr"/>
              <dgm:param type="endPts" val="bCtr"/>
            </dgm:alg>
            <dgm:shape xmlns:r="http://schemas.openxmlformats.org/officeDocument/2006/relationships" type="conn" r:blip="" zOrderOff="-2">
              <dgm:adjLst/>
            </dgm:shape>
            <dgm:presOf axis="self"/>
            <dgm:choose name="Name10">
              <dgm:if name="Name11" func="var" arg="dir" op="equ" val="norm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-1.15"/>
                  <dgm:constr type="begPad"/>
                  <dgm:constr type="endPad"/>
                </dgm:constrLst>
              </dgm:if>
              <dgm:else name="Name12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1.15"/>
                  <dgm:constr type="begPad"/>
                  <dgm:constr type="endPad"/>
                </dgm:constrLst>
              </dgm:else>
            </dgm:choose>
            <dgm:ruleLst/>
          </dgm:layoutNode>
        </dgm:forEach>
        <dgm:forEach name="Name13" axis="followSib" ptType="node" cnt="1">
          <dgm:layoutNode name="composite2">
            <dgm:alg type="composite">
              <dgm:param type="ar" val="0.943"/>
            </dgm:alg>
            <dgm:shape xmlns:r="http://schemas.openxmlformats.org/officeDocument/2006/relationships" r:blip="">
              <dgm:adjLst/>
            </dgm:shape>
            <dgm:presOf/>
            <dgm:choose name="Name14">
              <dgm:if name="Name15" func="var" arg="dir" op="equ" val="norm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 refType="w" fact="0.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25"/>
                </dgm:constrLst>
              </dgm:if>
              <dgm:else name="Name16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 refType="w" fact="0.1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 refType="w" fact="0.1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85"/>
                </dgm:constrLst>
              </dgm:else>
            </dgm:choose>
            <dgm:ruleLst/>
            <dgm:layoutNode name="dummyNode2">
              <dgm:alg type="sp"/>
              <dgm:shape xmlns:r="http://schemas.openxmlformats.org/officeDocument/2006/relationships" type="rect" r:blip="" hideGeom="1">
                <dgm:adjLst/>
              </dgm:shape>
              <dgm:presOf/>
              <dgm:constrLst/>
              <dgm:ruleLst/>
            </dgm:layoutNode>
            <dgm:layoutNode name="childNode2" styleLbl="bgAcc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des" ptType="node"/>
              <dgm:constrLst/>
              <dgm:ruleLst/>
            </dgm:layoutNode>
            <dgm:layoutNode name="childNode2tx" styleLbl="bgAcc1">
              <dgm:varLst>
                <dgm:bulletEnabled val="1"/>
              </dgm:varLst>
              <dgm:alg type="tx">
                <dgm:param type="stBulletLvl" val="1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15"/>
                <dgm:constr type="bMarg" refType="secFontSz" fact="0.15"/>
                <dgm:constr type="lMarg" refType="secFontSz" fact="0.15"/>
                <dgm:constr type="rMarg" refType="secFontSz" fact="0.15"/>
              </dgm:constrLst>
              <dgm:ruleLst>
                <dgm:rule type="secFontSz" val="5" fact="NaN" max="NaN"/>
              </dgm:ruleLst>
            </dgm:layoutNode>
            <dgm:layoutNode name="parentNode2" styleLbl="node1">
              <dgm:varLst>
                <dgm:chMax val="0"/>
                <dgm:bulletEnabled val="1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connSite2" moveWith="childNode2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layoutNode>
          <dgm:forEach name="Name17" axis="followSib" ptType="sibTrans" cnt="1">
            <dgm:layoutNode name="Name18">
              <dgm:alg type="conn">
                <dgm:param type="connRout" val="curve"/>
                <dgm:param type="srcNode" val="parentNode2"/>
                <dgm:param type="dstNode" val="connSite1"/>
                <dgm:param type="begPts" val="tCtr"/>
                <dgm:param type="endPts" val="tCtr"/>
              </dgm:alg>
              <dgm:shape xmlns:r="http://schemas.openxmlformats.org/officeDocument/2006/relationships" type="conn" r:blip="" zOrderOff="-2">
                <dgm:adjLst/>
              </dgm:shape>
              <dgm:presOf axis="self"/>
              <dgm:choose name="Name19">
                <dgm:if name="Name20" func="var" arg="dir" op="equ" val="norm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1.15"/>
                    <dgm:constr type="begPad"/>
                    <dgm:constr type="endPad"/>
                  </dgm:constrLst>
                </dgm:if>
                <dgm:else name="Name21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-1.15"/>
                    <dgm:constr type="begPad"/>
                    <dgm:constr type="endPad"/>
                  </dgm:constrLst>
                </dgm:else>
              </dgm:choose>
              <dgm:ruleLst/>
            </dgm:layoutNode>
          </dgm:forEach>
        </dgm:forEach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ycle3">
  <dgm:title val=""/>
  <dgm:desc val=""/>
  <dgm:catLst>
    <dgm:cat type="cycle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ch" ptType="node" func="cnt" op="equ" val="2">
        <dgm:alg type="composite">
          <dgm:param type="ar" val="0.9"/>
        </dgm:alg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  <dgm:constr type="ctrX" for="ch" forName="node1" refType="w" fact="0.5"/>
          <dgm:constr type="t" for="ch" forName="node1"/>
          <dgm:constr type="w" for="ch" forName="node1" refType="w" fact="0.8"/>
          <dgm:constr type="h" for="ch" forName="node1" refType="w" refFor="ch" refForName="node1" fact="0.5"/>
          <dgm:constr type="ctrX" for="ch" forName="sibTrans" refType="w" fact="0.5"/>
          <dgm:constr type="t" for="ch" forName="sibTrans"/>
          <dgm:constr type="w" for="ch" forName="sibTrans" refType="w" fact="0.8"/>
          <dgm:constr type="h" for="ch" forName="sibTrans" refType="w" refFor="ch" refForName="node1" fact="0.5"/>
          <dgm:constr type="userA" for="ch" forName="sibTrans" refType="w" fact="1.07"/>
          <dgm:constr type="ctrX" for="ch" forName="node2" refType="w" fact="0.5"/>
          <dgm:constr type="b" for="ch" forName="node2" refType="h"/>
          <dgm:constr type="w" for="ch" forName="node2" refType="w" fact="0.8"/>
          <dgm:constr type="h" for="ch" forName="node2" refType="w" refFor="ch" refForName="node1" fact="0.5"/>
          <dgm:constr type="l" for="ch" forName="sp1"/>
          <dgm:constr type="t" for="ch" forName="sp1" refType="h" fact="0.5"/>
          <dgm:constr type="w" for="ch" forName="sp1" val="1"/>
          <dgm:constr type="h" for="ch" forName="sp1" val="1"/>
          <dgm:constr type="r" for="ch" forName="sp2" refType="w"/>
          <dgm:constr type="t" for="ch" forName="sp2" refType="h" fact="0.5"/>
          <dgm:constr type="w" for="ch" forName="sp2" val="1"/>
          <dgm:constr type="h" for="ch" forName="sp2" val="1"/>
        </dgm:constrLst>
        <dgm:ruleLst/>
      </dgm:if>
      <dgm:else name="Name3">
        <dgm:alg type="composite"/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</dgm:constrLst>
        <dgm:ruleLst/>
      </dgm:else>
    </dgm:choose>
    <dgm:choose name="Name4">
      <dgm:if name="Name5" axis="ch" ptType="node" func="cnt" op="equ" val="2">
        <dgm:layoutNode name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ibTrans" styleLbl="bgShp">
          <dgm:choose name="Name6">
            <dgm:if name="Name7" func="var" arg="dir" op="equ" val="norm">
              <dgm:alg type="conn">
                <dgm:param type="connRout" val="longCurve"/>
                <dgm:param type="begPts" val="midR"/>
                <dgm:param type="endPts" val="midL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 fact="-1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if>
            <dgm:else name="Name8">
              <dgm:alg type="conn">
                <dgm:param type="connRout" val="longCurve"/>
                <dgm:param type="begPts" val="midL"/>
                <dgm:param type="endPts" val="midR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else>
          </dgm:choose>
          <dgm:ruleLst/>
        </dgm:layoutNode>
        <dgm:layoutNode name="node2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p1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p2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if>
      <dgm:else name="Name9">
        <dgm:layoutNode name="cycle">
          <dgm:choose name="Name10">
            <dgm:if name="Name11" func="var" arg="dir" op="equ" val="norm">
              <dgm:alg type="cycle">
                <dgm:param type="stAng" val="0"/>
                <dgm:param type="spanAng" val="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 fact="-1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if>
            <dgm:else name="Name12">
              <dgm:alg type="cycle">
                <dgm:param type="stAng" val="0"/>
                <dgm:param type="spanAng" val="-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else>
          </dgm:choose>
          <dgm:ruleLst/>
          <dgm:forEach name="nodesFirstNodeForEach" axis="ch" ptType="node" cnt="1">
            <dgm:layoutNode name="nodeFirstNode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forEach name="sibTransForEach" axis="followSib" ptType="sibTrans" cnt="1">
              <dgm:layoutNode name="sibTransFirstNode" styleLbl="bgShp">
                <dgm:choose name="Name13">
                  <dgm:if name="Name14" func="var" arg="dir" op="equ" val="norm">
                    <dgm:alg type="conn">
                      <dgm:param type="connRout" val="longCurve"/>
                      <dgm:param type="begPts" val="midR"/>
                      <dgm:param type="endPts" val="midL"/>
                      <dgm:param type="dstNode" val="nodeFirstNode"/>
                    </dgm:alg>
                  </dgm:if>
                  <dgm:else name="Name15">
                    <dgm:alg type="conn">
                      <dgm:param type="connRout" val="longCurve"/>
                      <dgm:param type="begPts" val="midL"/>
                      <dgm:param type="endPts" val="midR"/>
                      <dgm:param type="dstNode" val="nodeFirstNode"/>
                    </dgm:alg>
                  </dgm:else>
                </dgm:choose>
                <dgm:shape xmlns:r="http://schemas.openxmlformats.org/officeDocument/2006/relationships" type="conn" r:blip="" zOrderOff="-2">
                  <dgm:adjLst/>
                </dgm:shape>
                <dgm:presOf axis="self"/>
                <dgm:choose name="Name16">
                  <dgm:if name="Name17" axis="par ch" ptType="doc node" func="cnt" op="equ" val="3">
                    <dgm:constrLst>
                      <dgm:constr type="userA"/>
                      <dgm:constr type="diam" refType="userA" fact="1.01"/>
                      <dgm:constr type="begPad" refType="connDist" fact="-0.2"/>
                      <dgm:constr type="endPad" refType="connDist" fact="0.05"/>
                    </dgm:constrLst>
                  </dgm:if>
                  <dgm:if name="Name18" axis="par ch" ptType="doc node" func="cnt" op="equ" val="4">
                    <dgm:constrLst>
                      <dgm:constr type="userA"/>
                      <dgm:constr type="diam" refType="userA" fact="1.26"/>
                      <dgm:constr type="begPad" refType="connDist" fact="-0.2"/>
                      <dgm:constr type="endPad" refType="connDist" fact="0.05"/>
                    </dgm:constrLst>
                  </dgm:if>
                  <dgm:if name="Name19" axis="par ch" ptType="doc node" func="cnt" op="equ" val="5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if>
                  <dgm:if name="Name20" axis="par ch" ptType="doc node" func="cnt" op="equ" val="6">
                    <dgm:constrLst>
                      <dgm:constr type="userA"/>
                      <dgm:constr type="diam" refType="userA" fact="1.1"/>
                      <dgm:constr type="begPad" refType="connDist" fact="-0.2"/>
                      <dgm:constr type="endPad" refType="connDist" fact="0.05"/>
                    </dgm:constrLst>
                  </dgm:if>
                  <dgm:else name="Name21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else>
                </dgm:choose>
                <dgm:ruleLst/>
              </dgm:layoutNode>
            </dgm:forEach>
          </dgm:forEach>
          <dgm:forEach name="followingNodesForEach" axis="ch" ptType="node" st="2">
            <dgm:layoutNode name="nodeFollowingNodes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forEach>
        </dgm:layoutNode>
      </dgm:else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4">
  <dgm:title val=""/>
  <dgm:desc val=""/>
  <dgm:catLst>
    <dgm:cat type="list" pri="13000"/>
    <dgm:cat type="picture" pri="26000"/>
    <dgm:cat type="pictureconvert" pri="26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2" Type="http://schemas.openxmlformats.org/officeDocument/2006/relationships/image" Target="../media/image19.emf"/><Relationship Id="rId1" Type="http://schemas.openxmlformats.org/officeDocument/2006/relationships/image" Target="../media/image18.e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22.emf"/><Relationship Id="rId1" Type="http://schemas.openxmlformats.org/officeDocument/2006/relationships/image" Target="../media/image21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3.e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36.emf"/><Relationship Id="rId1" Type="http://schemas.openxmlformats.org/officeDocument/2006/relationships/image" Target="../media/image35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24EC3E7-A6B0-4FC8-98A0-6BFF7DA57DD7}" type="datetimeFigureOut">
              <a:rPr lang="ru-RU" smtClean="0"/>
              <a:t>29.10.2020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A56397-43B7-4893-AAF6-F15C092E15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56453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180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7090" algn="l" defTabSz="914180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4180" algn="l" defTabSz="914180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1272" algn="l" defTabSz="914180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8362" algn="l" defTabSz="914180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51" algn="l" defTabSz="914180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41" algn="l" defTabSz="914180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31" algn="l" defTabSz="914180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22" algn="l" defTabSz="914180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A56397-43B7-4893-AAF6-F15C092E152C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220805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A56397-43B7-4893-AAF6-F15C092E152C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493862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A56397-43B7-4893-AAF6-F15C092E152C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020388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A56397-43B7-4893-AAF6-F15C092E152C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148164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A56397-43B7-4893-AAF6-F15C092E152C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037983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A56397-43B7-4893-AAF6-F15C092E152C}" type="slidenum">
              <a:rPr lang="ru-RU" smtClean="0">
                <a:solidFill>
                  <a:prstClr val="black"/>
                </a:solidFill>
              </a:rPr>
              <a:pPr/>
              <a:t>9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24456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60120" y="2982604"/>
            <a:ext cx="10881360" cy="205803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920240" y="5440680"/>
            <a:ext cx="8961120" cy="245364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398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796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9194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5592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19905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8388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4786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51184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9281160" y="384501"/>
            <a:ext cx="2880360" cy="819213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40080" y="384501"/>
            <a:ext cx="8427720" cy="819213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11240" y="6169665"/>
            <a:ext cx="10881360" cy="1906905"/>
          </a:xfrm>
        </p:spPr>
        <p:txBody>
          <a:bodyPr anchor="t"/>
          <a:lstStyle>
            <a:lvl1pPr algn="l">
              <a:defRPr sz="56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11240" y="4069403"/>
            <a:ext cx="10881360" cy="2100260"/>
          </a:xfrm>
        </p:spPr>
        <p:txBody>
          <a:bodyPr anchor="b"/>
          <a:lstStyle>
            <a:lvl1pPr marL="0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1pPr>
            <a:lvl2pPr marL="639811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2pPr>
            <a:lvl3pPr marL="1279622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919432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4pPr>
            <a:lvl5pPr marL="2559243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5pPr>
            <a:lvl6pPr marL="3199055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6pPr>
            <a:lvl7pPr marL="3838866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7pPr>
            <a:lvl8pPr marL="4478677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8pPr>
            <a:lvl9pPr marL="5118488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40080" y="2240282"/>
            <a:ext cx="5654040" cy="6336348"/>
          </a:xfrm>
        </p:spPr>
        <p:txBody>
          <a:bodyPr/>
          <a:lstStyle>
            <a:lvl1pPr>
              <a:defRPr sz="3900"/>
            </a:lvl1pPr>
            <a:lvl2pPr>
              <a:defRPr sz="3400"/>
            </a:lvl2pPr>
            <a:lvl3pPr>
              <a:defRPr sz="28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507480" y="2240282"/>
            <a:ext cx="5654040" cy="6336348"/>
          </a:xfrm>
        </p:spPr>
        <p:txBody>
          <a:bodyPr/>
          <a:lstStyle>
            <a:lvl1pPr>
              <a:defRPr sz="3900"/>
            </a:lvl1pPr>
            <a:lvl2pPr>
              <a:defRPr sz="3400"/>
            </a:lvl2pPr>
            <a:lvl3pPr>
              <a:defRPr sz="28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40083" y="2149161"/>
            <a:ext cx="5656263" cy="895667"/>
          </a:xfrm>
        </p:spPr>
        <p:txBody>
          <a:bodyPr anchor="b"/>
          <a:lstStyle>
            <a:lvl1pPr marL="0" indent="0">
              <a:buNone/>
              <a:defRPr sz="3400" b="1"/>
            </a:lvl1pPr>
            <a:lvl2pPr marL="639811" indent="0">
              <a:buNone/>
              <a:defRPr sz="2800" b="1"/>
            </a:lvl2pPr>
            <a:lvl3pPr marL="1279622" indent="0">
              <a:buNone/>
              <a:defRPr sz="2500" b="1"/>
            </a:lvl3pPr>
            <a:lvl4pPr marL="1919432" indent="0">
              <a:buNone/>
              <a:defRPr sz="2100" b="1"/>
            </a:lvl4pPr>
            <a:lvl5pPr marL="2559243" indent="0">
              <a:buNone/>
              <a:defRPr sz="2100" b="1"/>
            </a:lvl5pPr>
            <a:lvl6pPr marL="3199055" indent="0">
              <a:buNone/>
              <a:defRPr sz="2100" b="1"/>
            </a:lvl6pPr>
            <a:lvl7pPr marL="3838866" indent="0">
              <a:buNone/>
              <a:defRPr sz="2100" b="1"/>
            </a:lvl7pPr>
            <a:lvl8pPr marL="4478677" indent="0">
              <a:buNone/>
              <a:defRPr sz="2100" b="1"/>
            </a:lvl8pPr>
            <a:lvl9pPr marL="5118488" indent="0">
              <a:buNone/>
              <a:defRPr sz="21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40083" y="3044825"/>
            <a:ext cx="5656263" cy="5531805"/>
          </a:xfrm>
        </p:spPr>
        <p:txBody>
          <a:bodyPr/>
          <a:lstStyle>
            <a:lvl1pPr>
              <a:defRPr sz="3400"/>
            </a:lvl1pPr>
            <a:lvl2pPr>
              <a:defRPr sz="2800"/>
            </a:lvl2pPr>
            <a:lvl3pPr>
              <a:defRPr sz="25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503039" y="2149161"/>
            <a:ext cx="5658484" cy="895667"/>
          </a:xfrm>
        </p:spPr>
        <p:txBody>
          <a:bodyPr anchor="b"/>
          <a:lstStyle>
            <a:lvl1pPr marL="0" indent="0">
              <a:buNone/>
              <a:defRPr sz="3400" b="1"/>
            </a:lvl1pPr>
            <a:lvl2pPr marL="639811" indent="0">
              <a:buNone/>
              <a:defRPr sz="2800" b="1"/>
            </a:lvl2pPr>
            <a:lvl3pPr marL="1279622" indent="0">
              <a:buNone/>
              <a:defRPr sz="2500" b="1"/>
            </a:lvl3pPr>
            <a:lvl4pPr marL="1919432" indent="0">
              <a:buNone/>
              <a:defRPr sz="2100" b="1"/>
            </a:lvl4pPr>
            <a:lvl5pPr marL="2559243" indent="0">
              <a:buNone/>
              <a:defRPr sz="2100" b="1"/>
            </a:lvl5pPr>
            <a:lvl6pPr marL="3199055" indent="0">
              <a:buNone/>
              <a:defRPr sz="2100" b="1"/>
            </a:lvl6pPr>
            <a:lvl7pPr marL="3838866" indent="0">
              <a:buNone/>
              <a:defRPr sz="2100" b="1"/>
            </a:lvl7pPr>
            <a:lvl8pPr marL="4478677" indent="0">
              <a:buNone/>
              <a:defRPr sz="2100" b="1"/>
            </a:lvl8pPr>
            <a:lvl9pPr marL="5118488" indent="0">
              <a:buNone/>
              <a:defRPr sz="21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503039" y="3044825"/>
            <a:ext cx="5658484" cy="5531805"/>
          </a:xfrm>
        </p:spPr>
        <p:txBody>
          <a:bodyPr/>
          <a:lstStyle>
            <a:lvl1pPr>
              <a:defRPr sz="3400"/>
            </a:lvl1pPr>
            <a:lvl2pPr>
              <a:defRPr sz="2800"/>
            </a:lvl2pPr>
            <a:lvl3pPr>
              <a:defRPr sz="25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29.10.2020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29.10.2020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29.10.2020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0083" y="382270"/>
            <a:ext cx="4211640" cy="1626870"/>
          </a:xfrm>
        </p:spPr>
        <p:txBody>
          <a:bodyPr anchor="b"/>
          <a:lstStyle>
            <a:lvl1pPr algn="l">
              <a:defRPr sz="28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5075" y="382274"/>
            <a:ext cx="7156451" cy="8194360"/>
          </a:xfrm>
        </p:spPr>
        <p:txBody>
          <a:bodyPr/>
          <a:lstStyle>
            <a:lvl1pPr>
              <a:defRPr sz="4500"/>
            </a:lvl1pPr>
            <a:lvl2pPr>
              <a:defRPr sz="3900"/>
            </a:lvl2pPr>
            <a:lvl3pPr>
              <a:defRPr sz="3400"/>
            </a:lvl3pPr>
            <a:lvl4pPr>
              <a:defRPr sz="2800"/>
            </a:lvl4pPr>
            <a:lvl5pPr>
              <a:defRPr sz="2800"/>
            </a:lvl5pPr>
            <a:lvl6pPr>
              <a:defRPr sz="2800"/>
            </a:lvl6pPr>
            <a:lvl7pPr>
              <a:defRPr sz="2800"/>
            </a:lvl7pPr>
            <a:lvl8pPr>
              <a:defRPr sz="2800"/>
            </a:lvl8pPr>
            <a:lvl9pPr>
              <a:defRPr sz="2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40083" y="2009143"/>
            <a:ext cx="4211640" cy="6567490"/>
          </a:xfrm>
        </p:spPr>
        <p:txBody>
          <a:bodyPr/>
          <a:lstStyle>
            <a:lvl1pPr marL="0" indent="0">
              <a:buNone/>
              <a:defRPr sz="2000"/>
            </a:lvl1pPr>
            <a:lvl2pPr marL="639811" indent="0">
              <a:buNone/>
              <a:defRPr sz="1700"/>
            </a:lvl2pPr>
            <a:lvl3pPr marL="1279622" indent="0">
              <a:buNone/>
              <a:defRPr sz="1300"/>
            </a:lvl3pPr>
            <a:lvl4pPr marL="1919432" indent="0">
              <a:buNone/>
              <a:defRPr sz="1300"/>
            </a:lvl4pPr>
            <a:lvl5pPr marL="2559243" indent="0">
              <a:buNone/>
              <a:defRPr sz="1300"/>
            </a:lvl5pPr>
            <a:lvl6pPr marL="3199055" indent="0">
              <a:buNone/>
              <a:defRPr sz="1300"/>
            </a:lvl6pPr>
            <a:lvl7pPr marL="3838866" indent="0">
              <a:buNone/>
              <a:defRPr sz="1300"/>
            </a:lvl7pPr>
            <a:lvl8pPr marL="4478677" indent="0">
              <a:buNone/>
              <a:defRPr sz="1300"/>
            </a:lvl8pPr>
            <a:lvl9pPr marL="5118488" indent="0">
              <a:buNone/>
              <a:defRPr sz="13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09203" y="6720842"/>
            <a:ext cx="7680960" cy="793435"/>
          </a:xfrm>
        </p:spPr>
        <p:txBody>
          <a:bodyPr anchor="b"/>
          <a:lstStyle>
            <a:lvl1pPr algn="l">
              <a:defRPr sz="28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509203" y="857884"/>
            <a:ext cx="7680960" cy="5760720"/>
          </a:xfrm>
        </p:spPr>
        <p:txBody>
          <a:bodyPr/>
          <a:lstStyle>
            <a:lvl1pPr marL="0" indent="0">
              <a:buNone/>
              <a:defRPr sz="4500"/>
            </a:lvl1pPr>
            <a:lvl2pPr marL="639811" indent="0">
              <a:buNone/>
              <a:defRPr sz="3900"/>
            </a:lvl2pPr>
            <a:lvl3pPr marL="1279622" indent="0">
              <a:buNone/>
              <a:defRPr sz="3400"/>
            </a:lvl3pPr>
            <a:lvl4pPr marL="1919432" indent="0">
              <a:buNone/>
              <a:defRPr sz="2800"/>
            </a:lvl4pPr>
            <a:lvl5pPr marL="2559243" indent="0">
              <a:buNone/>
              <a:defRPr sz="2800"/>
            </a:lvl5pPr>
            <a:lvl6pPr marL="3199055" indent="0">
              <a:buNone/>
              <a:defRPr sz="2800"/>
            </a:lvl6pPr>
            <a:lvl7pPr marL="3838866" indent="0">
              <a:buNone/>
              <a:defRPr sz="2800"/>
            </a:lvl7pPr>
            <a:lvl8pPr marL="4478677" indent="0">
              <a:buNone/>
              <a:defRPr sz="2800"/>
            </a:lvl8pPr>
            <a:lvl9pPr marL="5118488" indent="0">
              <a:buNone/>
              <a:defRPr sz="28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509203" y="7514277"/>
            <a:ext cx="7680960" cy="1126805"/>
          </a:xfrm>
        </p:spPr>
        <p:txBody>
          <a:bodyPr/>
          <a:lstStyle>
            <a:lvl1pPr marL="0" indent="0">
              <a:buNone/>
              <a:defRPr sz="2000"/>
            </a:lvl1pPr>
            <a:lvl2pPr marL="639811" indent="0">
              <a:buNone/>
              <a:defRPr sz="1700"/>
            </a:lvl2pPr>
            <a:lvl3pPr marL="1279622" indent="0">
              <a:buNone/>
              <a:defRPr sz="1300"/>
            </a:lvl3pPr>
            <a:lvl4pPr marL="1919432" indent="0">
              <a:buNone/>
              <a:defRPr sz="1300"/>
            </a:lvl4pPr>
            <a:lvl5pPr marL="2559243" indent="0">
              <a:buNone/>
              <a:defRPr sz="1300"/>
            </a:lvl5pPr>
            <a:lvl6pPr marL="3199055" indent="0">
              <a:buNone/>
              <a:defRPr sz="1300"/>
            </a:lvl6pPr>
            <a:lvl7pPr marL="3838866" indent="0">
              <a:buNone/>
              <a:defRPr sz="1300"/>
            </a:lvl7pPr>
            <a:lvl8pPr marL="4478677" indent="0">
              <a:buNone/>
              <a:defRPr sz="1300"/>
            </a:lvl8pPr>
            <a:lvl9pPr marL="5118488" indent="0">
              <a:buNone/>
              <a:defRPr sz="13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0080" y="384493"/>
            <a:ext cx="11521440" cy="1600200"/>
          </a:xfrm>
          <a:prstGeom prst="rect">
            <a:avLst/>
          </a:prstGeom>
        </p:spPr>
        <p:txBody>
          <a:bodyPr vert="horz" lIns="127963" tIns="63983" rIns="127963" bIns="63983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40080" y="2240282"/>
            <a:ext cx="11521440" cy="6336348"/>
          </a:xfrm>
          <a:prstGeom prst="rect">
            <a:avLst/>
          </a:prstGeom>
        </p:spPr>
        <p:txBody>
          <a:bodyPr vert="horz" lIns="127963" tIns="63983" rIns="127963" bIns="63983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40080" y="8898898"/>
            <a:ext cx="2987040" cy="511175"/>
          </a:xfrm>
          <a:prstGeom prst="rect">
            <a:avLst/>
          </a:prstGeom>
        </p:spPr>
        <p:txBody>
          <a:bodyPr vert="horz" lIns="127963" tIns="63983" rIns="127963" bIns="63983" rtlCol="0" anchor="ctr"/>
          <a:lstStyle>
            <a:lvl1pPr algn="l">
              <a:defRPr sz="1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29.10.2020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373880" y="8898898"/>
            <a:ext cx="4053840" cy="511175"/>
          </a:xfrm>
          <a:prstGeom prst="rect">
            <a:avLst/>
          </a:prstGeom>
        </p:spPr>
        <p:txBody>
          <a:bodyPr vert="horz" lIns="127963" tIns="63983" rIns="127963" bIns="63983" rtlCol="0" anchor="ctr"/>
          <a:lstStyle>
            <a:lvl1pPr algn="ctr">
              <a:defRPr sz="1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9174480" y="8898898"/>
            <a:ext cx="2987040" cy="511175"/>
          </a:xfrm>
          <a:prstGeom prst="rect">
            <a:avLst/>
          </a:prstGeom>
        </p:spPr>
        <p:txBody>
          <a:bodyPr vert="horz" lIns="127963" tIns="63983" rIns="127963" bIns="63983" rtlCol="0" anchor="ctr"/>
          <a:lstStyle>
            <a:lvl1pPr algn="r">
              <a:defRPr sz="1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279622" rtl="0" eaLnBrk="1" latinLnBrk="0" hangingPunct="1">
        <a:spcBef>
          <a:spcPct val="0"/>
        </a:spcBef>
        <a:buNone/>
        <a:defRPr sz="6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79858" indent="-479858" algn="l" defTabSz="1279622" rtl="0" eaLnBrk="1" latinLnBrk="0" hangingPunct="1">
        <a:spcBef>
          <a:spcPct val="20000"/>
        </a:spcBef>
        <a:buFont typeface="Arial" pitchFamily="34" charset="0"/>
        <a:buChar char="•"/>
        <a:defRPr sz="4500" kern="1200">
          <a:solidFill>
            <a:schemeClr val="tx1"/>
          </a:solidFill>
          <a:latin typeface="+mn-lt"/>
          <a:ea typeface="+mn-ea"/>
          <a:cs typeface="+mn-cs"/>
        </a:defRPr>
      </a:lvl1pPr>
      <a:lvl2pPr marL="1039693" indent="-399882" algn="l" defTabSz="1279622" rtl="0" eaLnBrk="1" latinLnBrk="0" hangingPunct="1">
        <a:spcBef>
          <a:spcPct val="20000"/>
        </a:spcBef>
        <a:buFont typeface="Arial" pitchFamily="34" charset="0"/>
        <a:buChar char="–"/>
        <a:defRPr sz="3900" kern="1200">
          <a:solidFill>
            <a:schemeClr val="tx1"/>
          </a:solidFill>
          <a:latin typeface="+mn-lt"/>
          <a:ea typeface="+mn-ea"/>
          <a:cs typeface="+mn-cs"/>
        </a:defRPr>
      </a:lvl2pPr>
      <a:lvl3pPr marL="1599528" indent="-319904" algn="l" defTabSz="1279622" rtl="0" eaLnBrk="1" latinLnBrk="0" hangingPunct="1">
        <a:spcBef>
          <a:spcPct val="20000"/>
        </a:spcBef>
        <a:buFont typeface="Arial" pitchFamily="34" charset="0"/>
        <a:buChar char="•"/>
        <a:defRPr sz="3400" kern="1200">
          <a:solidFill>
            <a:schemeClr val="tx1"/>
          </a:solidFill>
          <a:latin typeface="+mn-lt"/>
          <a:ea typeface="+mn-ea"/>
          <a:cs typeface="+mn-cs"/>
        </a:defRPr>
      </a:lvl3pPr>
      <a:lvl4pPr marL="2239338" indent="-319904" algn="l" defTabSz="1279622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2879149" indent="-319904" algn="l" defTabSz="1279622" rtl="0" eaLnBrk="1" latinLnBrk="0" hangingPunct="1">
        <a:spcBef>
          <a:spcPct val="20000"/>
        </a:spcBef>
        <a:buFont typeface="Arial" pitchFamily="34" charset="0"/>
        <a:buChar char="»"/>
        <a:defRPr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3518960" indent="-319904" algn="l" defTabSz="1279622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6pPr>
      <a:lvl7pPr marL="4158771" indent="-319904" algn="l" defTabSz="1279622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7pPr>
      <a:lvl8pPr marL="4798583" indent="-319904" algn="l" defTabSz="1279622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8pPr>
      <a:lvl9pPr marL="5438394" indent="-319904" algn="l" defTabSz="1279622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1279622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1pPr>
      <a:lvl2pPr marL="639811" algn="l" defTabSz="1279622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2pPr>
      <a:lvl3pPr marL="1279622" algn="l" defTabSz="1279622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3pPr>
      <a:lvl4pPr marL="1919432" algn="l" defTabSz="1279622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59243" algn="l" defTabSz="1279622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99055" algn="l" defTabSz="1279622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838866" algn="l" defTabSz="1279622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478677" algn="l" defTabSz="1279622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5118488" algn="l" defTabSz="1279622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.xml"/><Relationship Id="rId13" Type="http://schemas.microsoft.com/office/2007/relationships/hdphoto" Target="../media/hdphoto2.wdp"/><Relationship Id="rId18" Type="http://schemas.openxmlformats.org/officeDocument/2006/relationships/diagramQuickStyle" Target="../diagrams/quickStyle2.xml"/><Relationship Id="rId26" Type="http://schemas.openxmlformats.org/officeDocument/2006/relationships/image" Target="../media/image14.png"/><Relationship Id="rId3" Type="http://schemas.openxmlformats.org/officeDocument/2006/relationships/image" Target="../media/image3.png"/><Relationship Id="rId21" Type="http://schemas.openxmlformats.org/officeDocument/2006/relationships/image" Target="../media/image9.png"/><Relationship Id="rId7" Type="http://schemas.openxmlformats.org/officeDocument/2006/relationships/diagramData" Target="../diagrams/data1.xml"/><Relationship Id="rId12" Type="http://schemas.openxmlformats.org/officeDocument/2006/relationships/image" Target="../media/image6.png"/><Relationship Id="rId17" Type="http://schemas.openxmlformats.org/officeDocument/2006/relationships/diagramLayout" Target="../diagrams/layout2.xml"/><Relationship Id="rId25" Type="http://schemas.openxmlformats.org/officeDocument/2006/relationships/image" Target="../media/image13.png"/><Relationship Id="rId2" Type="http://schemas.openxmlformats.org/officeDocument/2006/relationships/notesSlide" Target="../notesSlides/notesSlide1.xml"/><Relationship Id="rId16" Type="http://schemas.openxmlformats.org/officeDocument/2006/relationships/diagramData" Target="../diagrams/data2.xml"/><Relationship Id="rId20" Type="http://schemas.microsoft.com/office/2007/relationships/diagramDrawing" Target="../diagrams/drawing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gif"/><Relationship Id="rId11" Type="http://schemas.microsoft.com/office/2007/relationships/diagramDrawing" Target="../diagrams/drawing1.xml"/><Relationship Id="rId24" Type="http://schemas.openxmlformats.org/officeDocument/2006/relationships/image" Target="../media/image12.png"/><Relationship Id="rId5" Type="http://schemas.openxmlformats.org/officeDocument/2006/relationships/image" Target="../media/image4.png"/><Relationship Id="rId15" Type="http://schemas.openxmlformats.org/officeDocument/2006/relationships/image" Target="../media/image8.png"/><Relationship Id="rId23" Type="http://schemas.openxmlformats.org/officeDocument/2006/relationships/image" Target="../media/image11.png"/><Relationship Id="rId10" Type="http://schemas.openxmlformats.org/officeDocument/2006/relationships/diagramColors" Target="../diagrams/colors1.xml"/><Relationship Id="rId19" Type="http://schemas.openxmlformats.org/officeDocument/2006/relationships/diagramColors" Target="../diagrams/colors2.xml"/><Relationship Id="rId4" Type="http://schemas.microsoft.com/office/2007/relationships/hdphoto" Target="../media/hdphoto1.wdp"/><Relationship Id="rId9" Type="http://schemas.openxmlformats.org/officeDocument/2006/relationships/diagramQuickStyle" Target="../diagrams/quickStyle1.xml"/><Relationship Id="rId14" Type="http://schemas.openxmlformats.org/officeDocument/2006/relationships/image" Target="../media/image7.png"/><Relationship Id="rId22" Type="http://schemas.openxmlformats.org/officeDocument/2006/relationships/image" Target="../media/image10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3.xml"/><Relationship Id="rId13" Type="http://schemas.openxmlformats.org/officeDocument/2006/relationships/chart" Target="../charts/chart3.xml"/><Relationship Id="rId18" Type="http://schemas.openxmlformats.org/officeDocument/2006/relationships/chart" Target="../charts/chart8.xml"/><Relationship Id="rId3" Type="http://schemas.openxmlformats.org/officeDocument/2006/relationships/image" Target="../media/image15.png"/><Relationship Id="rId7" Type="http://schemas.openxmlformats.org/officeDocument/2006/relationships/diagramQuickStyle" Target="../diagrams/quickStyle3.xml"/><Relationship Id="rId12" Type="http://schemas.openxmlformats.org/officeDocument/2006/relationships/chart" Target="../charts/chart2.xml"/><Relationship Id="rId17" Type="http://schemas.openxmlformats.org/officeDocument/2006/relationships/chart" Target="../charts/chart7.xml"/><Relationship Id="rId2" Type="http://schemas.openxmlformats.org/officeDocument/2006/relationships/notesSlide" Target="../notesSlides/notesSlide2.xml"/><Relationship Id="rId16" Type="http://schemas.openxmlformats.org/officeDocument/2006/relationships/chart" Target="../charts/chart6.xml"/><Relationship Id="rId1" Type="http://schemas.openxmlformats.org/officeDocument/2006/relationships/slideLayout" Target="../slideLayouts/slideLayout1.xml"/><Relationship Id="rId6" Type="http://schemas.openxmlformats.org/officeDocument/2006/relationships/diagramLayout" Target="../diagrams/layout3.xml"/><Relationship Id="rId11" Type="http://schemas.openxmlformats.org/officeDocument/2006/relationships/chart" Target="../charts/chart1.xml"/><Relationship Id="rId5" Type="http://schemas.openxmlformats.org/officeDocument/2006/relationships/diagramData" Target="../diagrams/data3.xml"/><Relationship Id="rId15" Type="http://schemas.openxmlformats.org/officeDocument/2006/relationships/chart" Target="../charts/chart5.xml"/><Relationship Id="rId10" Type="http://schemas.openxmlformats.org/officeDocument/2006/relationships/image" Target="../media/image17.png"/><Relationship Id="rId4" Type="http://schemas.openxmlformats.org/officeDocument/2006/relationships/image" Target="../media/image16.png"/><Relationship Id="rId9" Type="http://schemas.microsoft.com/office/2007/relationships/diagramDrawing" Target="../diagrams/drawing3.xml"/><Relationship Id="rId14" Type="http://schemas.openxmlformats.org/officeDocument/2006/relationships/chart" Target="../charts/chart4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Microsoft_Excel_97-2003_Worksheet2.xls"/><Relationship Id="rId13" Type="http://schemas.openxmlformats.org/officeDocument/2006/relationships/chart" Target="../charts/chart12.xml"/><Relationship Id="rId3" Type="http://schemas.openxmlformats.org/officeDocument/2006/relationships/notesSlide" Target="../notesSlides/notesSlide3.xml"/><Relationship Id="rId7" Type="http://schemas.openxmlformats.org/officeDocument/2006/relationships/oleObject" Target="../embeddings/oleObject2.bin"/><Relationship Id="rId12" Type="http://schemas.openxmlformats.org/officeDocument/2006/relationships/chart" Target="../charts/chart11.xml"/><Relationship Id="rId2" Type="http://schemas.openxmlformats.org/officeDocument/2006/relationships/slideLayout" Target="../slideLayouts/slideLayout1.xml"/><Relationship Id="rId16" Type="http://schemas.openxmlformats.org/officeDocument/2006/relationships/image" Target="../media/image20.emf"/><Relationship Id="rId1" Type="http://schemas.openxmlformats.org/officeDocument/2006/relationships/vmlDrawing" Target="../drawings/vmlDrawing1.vml"/><Relationship Id="rId6" Type="http://schemas.openxmlformats.org/officeDocument/2006/relationships/image" Target="../media/image18.emf"/><Relationship Id="rId11" Type="http://schemas.openxmlformats.org/officeDocument/2006/relationships/chart" Target="../charts/chart10.xml"/><Relationship Id="rId5" Type="http://schemas.openxmlformats.org/officeDocument/2006/relationships/oleObject" Target="../embeddings/Microsoft_Excel_97-2003_Worksheet1.xls"/><Relationship Id="rId15" Type="http://schemas.openxmlformats.org/officeDocument/2006/relationships/package" Target="../embeddings/Microsoft_Excel_Worksheet13.xlsx"/><Relationship Id="rId10" Type="http://schemas.openxmlformats.org/officeDocument/2006/relationships/chart" Target="../charts/chart9.xml"/><Relationship Id="rId4" Type="http://schemas.openxmlformats.org/officeDocument/2006/relationships/oleObject" Target="../embeddings/oleObject1.bin"/><Relationship Id="rId9" Type="http://schemas.openxmlformats.org/officeDocument/2006/relationships/image" Target="../media/image19.emf"/><Relationship Id="rId14" Type="http://schemas.openxmlformats.org/officeDocument/2006/relationships/oleObject" Target="../embeddings/oleObject3.bin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package" Target="../embeddings/Microsoft_Excel_Worksheet16.xlsx"/><Relationship Id="rId3" Type="http://schemas.openxmlformats.org/officeDocument/2006/relationships/hyperlink" Target="http://budget76.ru/razdely/gosprogrammy/gosprogrammy/pasport-gosprogrammy" TargetMode="External"/><Relationship Id="rId7" Type="http://schemas.openxmlformats.org/officeDocument/2006/relationships/oleObject" Target="../embeddings/oleObject4.bin"/><Relationship Id="rId12" Type="http://schemas.openxmlformats.org/officeDocument/2006/relationships/image" Target="../media/image22.emf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.vml"/><Relationship Id="rId6" Type="http://schemas.openxmlformats.org/officeDocument/2006/relationships/chart" Target="../charts/chart14.xml"/><Relationship Id="rId11" Type="http://schemas.openxmlformats.org/officeDocument/2006/relationships/package" Target="../embeddings/Microsoft_Excel_Worksheet17.xlsx"/><Relationship Id="rId5" Type="http://schemas.openxmlformats.org/officeDocument/2006/relationships/chart" Target="../charts/chart13.xml"/><Relationship Id="rId10" Type="http://schemas.openxmlformats.org/officeDocument/2006/relationships/oleObject" Target="../embeddings/oleObject5.bin"/><Relationship Id="rId4" Type="http://schemas.openxmlformats.org/officeDocument/2006/relationships/image" Target="../media/image23.gif"/><Relationship Id="rId9" Type="http://schemas.openxmlformats.org/officeDocument/2006/relationships/image" Target="../media/image21.emf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chart" Target="../charts/chart16.xml"/><Relationship Id="rId3" Type="http://schemas.openxmlformats.org/officeDocument/2006/relationships/diagramLayout" Target="../diagrams/layout4.xml"/><Relationship Id="rId7" Type="http://schemas.openxmlformats.org/officeDocument/2006/relationships/chart" Target="../charts/chart15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10" Type="http://schemas.openxmlformats.org/officeDocument/2006/relationships/chart" Target="../charts/chart18.xml"/><Relationship Id="rId4" Type="http://schemas.openxmlformats.org/officeDocument/2006/relationships/diagramQuickStyle" Target="../diagrams/quickStyle4.xml"/><Relationship Id="rId9" Type="http://schemas.openxmlformats.org/officeDocument/2006/relationships/chart" Target="../charts/chart17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chart" Target="../charts/chart21.xml"/><Relationship Id="rId13" Type="http://schemas.openxmlformats.org/officeDocument/2006/relationships/chart" Target="../charts/chart25.xml"/><Relationship Id="rId3" Type="http://schemas.openxmlformats.org/officeDocument/2006/relationships/notesSlide" Target="../notesSlides/notesSlide4.xml"/><Relationship Id="rId7" Type="http://schemas.openxmlformats.org/officeDocument/2006/relationships/chart" Target="../charts/chart20.xml"/><Relationship Id="rId12" Type="http://schemas.openxmlformats.org/officeDocument/2006/relationships/image" Target="../media/image34.pn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3.vml"/><Relationship Id="rId6" Type="http://schemas.openxmlformats.org/officeDocument/2006/relationships/chart" Target="../charts/chart19.xml"/><Relationship Id="rId11" Type="http://schemas.openxmlformats.org/officeDocument/2006/relationships/chart" Target="../charts/chart24.xml"/><Relationship Id="rId5" Type="http://schemas.openxmlformats.org/officeDocument/2006/relationships/image" Target="../media/image33.emf"/><Relationship Id="rId10" Type="http://schemas.openxmlformats.org/officeDocument/2006/relationships/chart" Target="../charts/chart23.xml"/><Relationship Id="rId4" Type="http://schemas.openxmlformats.org/officeDocument/2006/relationships/package" Target="../embeddings/Microsoft_Excel_Worksheet22.xlsx"/><Relationship Id="rId9" Type="http://schemas.openxmlformats.org/officeDocument/2006/relationships/chart" Target="../charts/chart22.xml"/><Relationship Id="rId14" Type="http://schemas.openxmlformats.org/officeDocument/2006/relationships/hyperlink" Target="http://iminfin.ru/" TargetMode="Externa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7.bin"/><Relationship Id="rId13" Type="http://schemas.openxmlformats.org/officeDocument/2006/relationships/diagramData" Target="../diagrams/data5.xml"/><Relationship Id="rId18" Type="http://schemas.openxmlformats.org/officeDocument/2006/relationships/oleObject" Target="../embeddings/oleObject8.bin"/><Relationship Id="rId3" Type="http://schemas.openxmlformats.org/officeDocument/2006/relationships/notesSlide" Target="../notesSlides/notesSlide5.xml"/><Relationship Id="rId21" Type="http://schemas.openxmlformats.org/officeDocument/2006/relationships/chart" Target="../charts/chart31.xml"/><Relationship Id="rId7" Type="http://schemas.openxmlformats.org/officeDocument/2006/relationships/chart" Target="../charts/chart28.xml"/><Relationship Id="rId12" Type="http://schemas.openxmlformats.org/officeDocument/2006/relationships/chart" Target="../charts/chart30.xml"/><Relationship Id="rId17" Type="http://schemas.microsoft.com/office/2007/relationships/diagramDrawing" Target="../diagrams/drawing5.xml"/><Relationship Id="rId2" Type="http://schemas.openxmlformats.org/officeDocument/2006/relationships/slideLayout" Target="../slideLayouts/slideLayout1.xml"/><Relationship Id="rId16" Type="http://schemas.openxmlformats.org/officeDocument/2006/relationships/diagramColors" Target="../diagrams/colors5.xml"/><Relationship Id="rId20" Type="http://schemas.openxmlformats.org/officeDocument/2006/relationships/image" Target="../media/image36.emf"/><Relationship Id="rId1" Type="http://schemas.openxmlformats.org/officeDocument/2006/relationships/vmlDrawing" Target="../drawings/vmlDrawing4.vml"/><Relationship Id="rId6" Type="http://schemas.openxmlformats.org/officeDocument/2006/relationships/image" Target="../media/image37.png"/><Relationship Id="rId11" Type="http://schemas.openxmlformats.org/officeDocument/2006/relationships/chart" Target="../charts/chart29.xml"/><Relationship Id="rId5" Type="http://schemas.openxmlformats.org/officeDocument/2006/relationships/chart" Target="../charts/chart27.xml"/><Relationship Id="rId15" Type="http://schemas.openxmlformats.org/officeDocument/2006/relationships/diagramQuickStyle" Target="../diagrams/quickStyle5.xml"/><Relationship Id="rId10" Type="http://schemas.openxmlformats.org/officeDocument/2006/relationships/image" Target="../media/image35.emf"/><Relationship Id="rId19" Type="http://schemas.openxmlformats.org/officeDocument/2006/relationships/package" Target="../embeddings/Microsoft_Excel_Worksheet33.xlsx"/><Relationship Id="rId4" Type="http://schemas.openxmlformats.org/officeDocument/2006/relationships/chart" Target="../charts/chart26.xml"/><Relationship Id="rId9" Type="http://schemas.openxmlformats.org/officeDocument/2006/relationships/package" Target="../embeddings/Microsoft_Excel_Worksheet30.xlsx"/><Relationship Id="rId14" Type="http://schemas.openxmlformats.org/officeDocument/2006/relationships/diagramLayout" Target="../diagrams/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arregion.ru/depts/depfin/default.aspx" TargetMode="External"/><Relationship Id="rId7" Type="http://schemas.openxmlformats.org/officeDocument/2006/relationships/image" Target="../media/image4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0.png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34871" y="271296"/>
            <a:ext cx="11521280" cy="2088231"/>
          </a:xfrm>
          <a:noFill/>
        </p:spPr>
        <p:txBody>
          <a:bodyPr>
            <a:normAutofit fontScale="90000"/>
          </a:bodyPr>
          <a:lstStyle/>
          <a:p>
            <a:r>
              <a:rPr lang="ru-RU" dirty="0" smtClean="0"/>
              <a:t>       </a:t>
            </a:r>
            <a:r>
              <a:rPr lang="ru-RU" sz="5400" b="1" dirty="0" smtClean="0">
                <a:solidFill>
                  <a:schemeClr val="bg2">
                    <a:lumMod val="50000"/>
                  </a:schemeClr>
                </a:solidFill>
              </a:rPr>
              <a:t>БЮДЖЕТ  ДЛЯ  ГРАЖДАН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/>
            </a:r>
            <a:br>
              <a:rPr lang="ru-RU" dirty="0" smtClean="0">
                <a:solidFill>
                  <a:schemeClr val="bg2">
                    <a:lumMod val="50000"/>
                  </a:schemeClr>
                </a:solidFill>
              </a:rPr>
            </a:br>
            <a:r>
              <a:rPr lang="ru-RU" sz="2800" dirty="0" smtClean="0">
                <a:solidFill>
                  <a:schemeClr val="bg2">
                    <a:lumMod val="50000"/>
                  </a:schemeClr>
                </a:solidFill>
              </a:rPr>
              <a:t>к проекту закона Ярославской области</a:t>
            </a:r>
            <a:br>
              <a:rPr lang="ru-RU" sz="2800" dirty="0" smtClean="0">
                <a:solidFill>
                  <a:schemeClr val="bg2">
                    <a:lumMod val="50000"/>
                  </a:schemeClr>
                </a:solidFill>
              </a:rPr>
            </a:br>
            <a:r>
              <a:rPr lang="ru-RU" sz="2800" dirty="0" smtClean="0">
                <a:solidFill>
                  <a:schemeClr val="bg2">
                    <a:lumMod val="50000"/>
                  </a:schemeClr>
                </a:solidFill>
              </a:rPr>
              <a:t>«</a:t>
            </a:r>
            <a:r>
              <a:rPr lang="ru-RU" sz="2800" b="1" dirty="0">
                <a:solidFill>
                  <a:schemeClr val="bg2">
                    <a:lumMod val="50000"/>
                  </a:schemeClr>
                </a:solidFill>
              </a:rPr>
              <a:t>Об областном бюджете на </a:t>
            </a:r>
            <a:r>
              <a:rPr lang="ru-RU" sz="2800" b="1" dirty="0" smtClean="0">
                <a:solidFill>
                  <a:schemeClr val="bg2">
                    <a:lumMod val="50000"/>
                  </a:schemeClr>
                </a:solidFill>
              </a:rPr>
              <a:t>2021 </a:t>
            </a:r>
            <a:r>
              <a:rPr lang="ru-RU" sz="2800" b="1" dirty="0">
                <a:solidFill>
                  <a:schemeClr val="bg2">
                    <a:lumMod val="50000"/>
                  </a:schemeClr>
                </a:solidFill>
              </a:rPr>
              <a:t>год </a:t>
            </a:r>
            <a:r>
              <a:rPr lang="ru-RU" sz="2800" b="1" dirty="0" smtClean="0">
                <a:solidFill>
                  <a:schemeClr val="bg2">
                    <a:lumMod val="50000"/>
                  </a:schemeClr>
                </a:solidFill>
              </a:rPr>
              <a:t>и </a:t>
            </a:r>
            <a:r>
              <a:rPr lang="ru-RU" sz="2800" b="1" dirty="0">
                <a:solidFill>
                  <a:schemeClr val="bg2">
                    <a:lumMod val="50000"/>
                  </a:schemeClr>
                </a:solidFill>
              </a:rPr>
              <a:t>на плановый период </a:t>
            </a:r>
            <a:r>
              <a:rPr lang="ru-RU" sz="2800" b="1" dirty="0" smtClean="0">
                <a:solidFill>
                  <a:schemeClr val="bg2">
                    <a:lumMod val="50000"/>
                  </a:schemeClr>
                </a:solidFill>
              </a:rPr>
              <a:t>2022 </a:t>
            </a:r>
            <a:r>
              <a:rPr lang="ru-RU" sz="2800" b="1" dirty="0">
                <a:solidFill>
                  <a:schemeClr val="bg2">
                    <a:lumMod val="50000"/>
                  </a:schemeClr>
                </a:solidFill>
              </a:rPr>
              <a:t>и </a:t>
            </a:r>
            <a:r>
              <a:rPr lang="ru-RU" sz="2800" b="1" dirty="0" smtClean="0">
                <a:solidFill>
                  <a:schemeClr val="bg2">
                    <a:lumMod val="50000"/>
                  </a:schemeClr>
                </a:solidFill>
              </a:rPr>
              <a:t>2023 годов»</a:t>
            </a:r>
            <a:endParaRPr lang="ru-RU" sz="2800" dirty="0">
              <a:solidFill>
                <a:schemeClr val="bg2">
                  <a:lumMod val="50000"/>
                </a:schemeClr>
              </a:solidFill>
            </a:endParaRPr>
          </a:p>
        </p:txBody>
      </p:sp>
      <p:grpSp>
        <p:nvGrpSpPr>
          <p:cNvPr id="5" name="Группа 4"/>
          <p:cNvGrpSpPr/>
          <p:nvPr/>
        </p:nvGrpSpPr>
        <p:grpSpPr>
          <a:xfrm>
            <a:off x="751222" y="720932"/>
            <a:ext cx="11521280" cy="2351476"/>
            <a:chOff x="0" y="-436380"/>
            <a:chExt cx="9137670" cy="1273092"/>
          </a:xfrm>
        </p:grpSpPr>
        <p:sp>
          <p:nvSpPr>
            <p:cNvPr id="8" name="TextBox 7"/>
            <p:cNvSpPr txBox="1"/>
            <p:nvPr/>
          </p:nvSpPr>
          <p:spPr>
            <a:xfrm>
              <a:off x="571105" y="-436380"/>
              <a:ext cx="1427761" cy="2777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12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Департамент финансов</a:t>
              </a:r>
            </a:p>
            <a:p>
              <a:r>
                <a:rPr lang="ru-RU" sz="12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Ярославской области</a:t>
              </a:r>
              <a:endPara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7" name="Прямая соединительная линия 6"/>
            <p:cNvCxnSpPr/>
            <p:nvPr/>
          </p:nvCxnSpPr>
          <p:spPr>
            <a:xfrm>
              <a:off x="0" y="836711"/>
              <a:ext cx="9137670" cy="1"/>
            </a:xfrm>
            <a:prstGeom prst="line">
              <a:avLst/>
            </a:prstGeom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</p:grpSp>
      <p:pic>
        <p:nvPicPr>
          <p:cNvPr id="13" name="Picture 2" descr="http://www.yarregion.ru/assets/img/logo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8849" y="363731"/>
            <a:ext cx="533400" cy="952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4" name="Picture 4" descr="57 nXdVVylY2F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1222" y="3362466"/>
            <a:ext cx="11521280" cy="59535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75416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Oval 66"/>
          <p:cNvSpPr/>
          <p:nvPr/>
        </p:nvSpPr>
        <p:spPr>
          <a:xfrm>
            <a:off x="3397465" y="7695707"/>
            <a:ext cx="265811" cy="259092"/>
          </a:xfrm>
          <a:prstGeom prst="ellipse">
            <a:avLst/>
          </a:prstGeom>
          <a:solidFill>
            <a:srgbClr val="88410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7" tIns="45709" rIns="91417" bIns="45709" rtlCol="0" anchor="ctr"/>
          <a:lstStyle/>
          <a:p>
            <a:pPr algn="ctr"/>
            <a:endParaRPr lang="en-US" sz="1000" dirty="0">
              <a:solidFill>
                <a:schemeClr val="tx1"/>
              </a:solidFill>
              <a:latin typeface="Arial Narrow" panose="020B0606020202030204" pitchFamily="34" charset="0"/>
            </a:endParaRPr>
          </a:p>
        </p:txBody>
      </p:sp>
      <p:sp>
        <p:nvSpPr>
          <p:cNvPr id="172" name="Oval 66"/>
          <p:cNvSpPr/>
          <p:nvPr/>
        </p:nvSpPr>
        <p:spPr>
          <a:xfrm>
            <a:off x="3365553" y="6973203"/>
            <a:ext cx="265811" cy="259092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7" tIns="45709" rIns="91417" bIns="45709" rtlCol="0" anchor="ctr"/>
          <a:lstStyle/>
          <a:p>
            <a:pPr algn="ctr"/>
            <a:endParaRPr lang="en-US" sz="1000" dirty="0">
              <a:solidFill>
                <a:schemeClr val="tx1"/>
              </a:solidFill>
              <a:latin typeface="Arial Narrow" panose="020B0606020202030204" pitchFamily="34" charset="0"/>
            </a:endParaRPr>
          </a:p>
        </p:txBody>
      </p:sp>
      <p:sp>
        <p:nvSpPr>
          <p:cNvPr id="171" name="Oval 66"/>
          <p:cNvSpPr/>
          <p:nvPr/>
        </p:nvSpPr>
        <p:spPr>
          <a:xfrm>
            <a:off x="3397463" y="8200154"/>
            <a:ext cx="265811" cy="259092"/>
          </a:xfrm>
          <a:prstGeom prst="ellipse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7" tIns="45709" rIns="91417" bIns="45709" rtlCol="0" anchor="ctr"/>
          <a:lstStyle/>
          <a:p>
            <a:pPr algn="ctr"/>
            <a:endParaRPr lang="en-US" sz="1000" dirty="0">
              <a:solidFill>
                <a:schemeClr val="tx1"/>
              </a:solidFill>
              <a:latin typeface="Arial Narrow" panose="020B0606020202030204" pitchFamily="34" charset="0"/>
            </a:endParaRPr>
          </a:p>
        </p:txBody>
      </p:sp>
      <p:sp>
        <p:nvSpPr>
          <p:cNvPr id="72" name="Прямоугольник 71"/>
          <p:cNvSpPr/>
          <p:nvPr/>
        </p:nvSpPr>
        <p:spPr>
          <a:xfrm>
            <a:off x="8777424" y="606599"/>
            <a:ext cx="249005" cy="326183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7" tIns="45709" rIns="91417" bIns="45709" rtlCol="0" anchor="ctr"/>
          <a:lstStyle/>
          <a:p>
            <a:pPr algn="ctr"/>
            <a:endParaRPr lang="ru-RU"/>
          </a:p>
        </p:txBody>
      </p:sp>
      <p:sp>
        <p:nvSpPr>
          <p:cNvPr id="71" name="Прямоугольник 70"/>
          <p:cNvSpPr/>
          <p:nvPr/>
        </p:nvSpPr>
        <p:spPr>
          <a:xfrm>
            <a:off x="6590682" y="1340736"/>
            <a:ext cx="3168353" cy="1290328"/>
          </a:xfrm>
          <a:prstGeom prst="rect">
            <a:avLst/>
          </a:prstGeom>
          <a:pattFill prst="horzBrick">
            <a:fgClr>
              <a:schemeClr val="accent6">
                <a:lumMod val="50000"/>
              </a:schemeClr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7" tIns="45709" rIns="91417" bIns="45709" rtlCol="0" anchor="ctr"/>
          <a:lstStyle/>
          <a:p>
            <a:pPr algn="ctr"/>
            <a:endParaRPr lang="ru-RU"/>
          </a:p>
        </p:txBody>
      </p:sp>
      <p:grpSp>
        <p:nvGrpSpPr>
          <p:cNvPr id="146" name="Group 37"/>
          <p:cNvGrpSpPr/>
          <p:nvPr/>
        </p:nvGrpSpPr>
        <p:grpSpPr>
          <a:xfrm>
            <a:off x="3655974" y="6227005"/>
            <a:ext cx="2633187" cy="520005"/>
            <a:chOff x="5708195" y="3391262"/>
            <a:chExt cx="2584889" cy="412713"/>
          </a:xfrm>
        </p:grpSpPr>
        <p:sp>
          <p:nvSpPr>
            <p:cNvPr id="147" name="TextBox 146"/>
            <p:cNvSpPr txBox="1"/>
            <p:nvPr/>
          </p:nvSpPr>
          <p:spPr>
            <a:xfrm>
              <a:off x="5713848" y="3391262"/>
              <a:ext cx="2579236" cy="122573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r>
                <a:rPr lang="ru-RU" sz="1000" b="1" dirty="0">
                  <a:latin typeface="Arial Narrow" panose="020B0606020202030204" pitchFamily="34" charset="0"/>
                </a:rPr>
                <a:t>Консолидированная группа </a:t>
              </a:r>
              <a:r>
                <a:rPr lang="ru-RU" sz="1000" b="1" dirty="0" smtClean="0">
                  <a:latin typeface="Arial Narrow" panose="020B0606020202030204" pitchFamily="34" charset="0"/>
                </a:rPr>
                <a:t>налогоплательщиков</a:t>
              </a:r>
              <a:endParaRPr lang="ru-RU" sz="1000" b="1" dirty="0">
                <a:latin typeface="Arial Narrow" panose="020B0606020202030204" pitchFamily="34" charset="0"/>
              </a:endParaRPr>
            </a:p>
          </p:txBody>
        </p:sp>
        <p:sp>
          <p:nvSpPr>
            <p:cNvPr id="148" name="TextBox 147"/>
            <p:cNvSpPr txBox="1"/>
            <p:nvPr/>
          </p:nvSpPr>
          <p:spPr>
            <a:xfrm>
              <a:off x="5708195" y="3535274"/>
              <a:ext cx="2366007" cy="268701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914180">
                <a:spcBef>
                  <a:spcPct val="20000"/>
                </a:spcBef>
                <a:defRPr/>
              </a:pPr>
              <a:r>
                <a:rPr lang="ru-RU" sz="1000" dirty="0">
                  <a:latin typeface="Arial Narrow" panose="020B0606020202030204" pitchFamily="34" charset="0"/>
                </a:rPr>
                <a:t>ПАО «Газпром»</a:t>
              </a:r>
            </a:p>
            <a:p>
              <a:pPr defTabSz="914180">
                <a:spcBef>
                  <a:spcPct val="20000"/>
                </a:spcBef>
                <a:defRPr/>
              </a:pPr>
              <a:r>
                <a:rPr lang="ru-RU" sz="1000" dirty="0" smtClean="0">
                  <a:latin typeface="Arial Narrow" panose="020B0606020202030204" pitchFamily="34" charset="0"/>
                </a:rPr>
                <a:t>ПАО </a:t>
              </a:r>
              <a:r>
                <a:rPr lang="ru-RU" sz="1000" dirty="0">
                  <a:latin typeface="Arial Narrow" panose="020B0606020202030204" pitchFamily="34" charset="0"/>
                </a:rPr>
                <a:t>«</a:t>
              </a:r>
              <a:r>
                <a:rPr lang="ru-RU" sz="1000" dirty="0" err="1">
                  <a:latin typeface="Arial Narrow" panose="020B0606020202030204" pitchFamily="34" charset="0"/>
                </a:rPr>
                <a:t>Транснефть</a:t>
              </a:r>
              <a:r>
                <a:rPr lang="ru-RU" sz="1000" dirty="0" smtClean="0">
                  <a:latin typeface="Arial Narrow" panose="020B0606020202030204" pitchFamily="34" charset="0"/>
                </a:rPr>
                <a:t>»</a:t>
              </a:r>
              <a:endParaRPr lang="ru-RU" sz="1000" dirty="0">
                <a:latin typeface="Arial Narrow" panose="020B0606020202030204" pitchFamily="34" charset="0"/>
              </a:endParaRPr>
            </a:p>
          </p:txBody>
        </p:sp>
      </p:grpSp>
      <p:cxnSp>
        <p:nvCxnSpPr>
          <p:cNvPr id="4" name="Прямая соединительная линия 3"/>
          <p:cNvCxnSpPr/>
          <p:nvPr/>
        </p:nvCxnSpPr>
        <p:spPr>
          <a:xfrm>
            <a:off x="6410110" y="0"/>
            <a:ext cx="0" cy="9601200"/>
          </a:xfrm>
          <a:prstGeom prst="line">
            <a:avLst/>
          </a:prstGeom>
          <a:ln w="88900">
            <a:solidFill>
              <a:schemeClr val="bg2">
                <a:lumMod val="5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Прямоугольник 4"/>
          <p:cNvSpPr/>
          <p:nvPr/>
        </p:nvSpPr>
        <p:spPr>
          <a:xfrm>
            <a:off x="0" y="2"/>
            <a:ext cx="12801600" cy="9586804"/>
          </a:xfrm>
          <a:prstGeom prst="rect">
            <a:avLst/>
          </a:prstGeom>
          <a:noFill/>
          <a:ln w="88900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7" tIns="45709" rIns="91417" bIns="45709"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496144" y="126226"/>
            <a:ext cx="5489809" cy="329298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txBody>
          <a:bodyPr wrap="square" lIns="91417" tIns="45709" rIns="91417" bIns="45709">
            <a:spAutoFit/>
          </a:bodyPr>
          <a:lstStyle/>
          <a:p>
            <a:pPr algn="ctr"/>
            <a:r>
              <a:rPr lang="ru-RU" sz="1500" b="1" dirty="0">
                <a:solidFill>
                  <a:schemeClr val="bg1"/>
                </a:solidFill>
                <a:latin typeface="Arial Narrow" panose="020B0606020202030204" pitchFamily="34" charset="0"/>
              </a:rPr>
              <a:t>Основные вопросы о бюджете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351766" y="673000"/>
            <a:ext cx="2943728" cy="1092595"/>
          </a:xfrm>
          <a:prstGeom prst="rect">
            <a:avLst/>
          </a:prstGeom>
        </p:spPr>
        <p:txBody>
          <a:bodyPr wrap="square" lIns="91417" tIns="45709" rIns="91417" bIns="45709">
            <a:spAutoFit/>
          </a:bodyPr>
          <a:lstStyle/>
          <a:p>
            <a:r>
              <a:rPr lang="ru-RU" sz="1300" dirty="0">
                <a:latin typeface="Arial Narrow" panose="020B0606020202030204" pitchFamily="34" charset="0"/>
              </a:rPr>
              <a:t>БЮДЖЕТ - это форма образования и расходования денежных средств, предназначенных для финансового обеспечения задач и функций государства и местного самоуправления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69143" y="446830"/>
            <a:ext cx="3096344" cy="292376"/>
          </a:xfrm>
          <a:prstGeom prst="rect">
            <a:avLst/>
          </a:prstGeom>
          <a:noFill/>
        </p:spPr>
        <p:txBody>
          <a:bodyPr wrap="square" lIns="91417" tIns="45709" rIns="91417" bIns="45709" rtlCol="0">
            <a:spAutoFit/>
          </a:bodyPr>
          <a:lstStyle/>
          <a:p>
            <a:r>
              <a:rPr lang="ru-RU" sz="1300" dirty="0">
                <a:latin typeface="Arial Black" panose="020B0A04020102020204" pitchFamily="34" charset="0"/>
              </a:rPr>
              <a:t>Что такое «бюджет»? </a:t>
            </a:r>
          </a:p>
        </p:txBody>
      </p:sp>
      <p:grpSp>
        <p:nvGrpSpPr>
          <p:cNvPr id="12" name="Группа 11"/>
          <p:cNvGrpSpPr/>
          <p:nvPr/>
        </p:nvGrpSpPr>
        <p:grpSpPr>
          <a:xfrm>
            <a:off x="990915" y="1785230"/>
            <a:ext cx="967141" cy="884558"/>
            <a:chOff x="2224336" y="1560240"/>
            <a:chExt cx="1330630" cy="1291251"/>
          </a:xfrm>
        </p:grpSpPr>
        <p:pic>
          <p:nvPicPr>
            <p:cNvPr id="4099" name="Picture 3" descr="C:\Users\Kosolapova\Desktop\bag-money-icon-flat-style-vector-19937395.jpg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ackgroundRemoval t="1759" b="89815" l="10000" r="9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10148"/>
            <a:stretch/>
          </p:blipFill>
          <p:spPr bwMode="auto">
            <a:xfrm>
              <a:off x="2224336" y="1560240"/>
              <a:ext cx="1330630" cy="129125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101" name="Picture 5"/>
            <p:cNvPicPr>
              <a:picLocks noChangeAspect="1" noChangeArrowheads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9118" t="35425" r="59559" b="61733"/>
            <a:stretch/>
          </p:blipFill>
          <p:spPr bwMode="auto">
            <a:xfrm>
              <a:off x="2584375" y="1992288"/>
              <a:ext cx="596179" cy="720080"/>
            </a:xfrm>
            <a:prstGeom prst="ellipse">
              <a:avLst/>
            </a:prstGeom>
            <a:ln w="9525">
              <a:noFill/>
              <a:miter lim="800000"/>
              <a:headEnd/>
              <a:tailEnd/>
            </a:ln>
            <a:effectLst>
              <a:outerShdw blurRad="381000" dist="292100" dir="5400000" sx="-80000" sy="-18000" rotWithShape="0">
                <a:srgbClr val="000000">
                  <a:alpha val="22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pic>
      </p:grpSp>
      <p:sp>
        <p:nvSpPr>
          <p:cNvPr id="10" name="TextBox 9"/>
          <p:cNvSpPr txBox="1"/>
          <p:nvPr/>
        </p:nvSpPr>
        <p:spPr>
          <a:xfrm>
            <a:off x="1109227" y="2173951"/>
            <a:ext cx="729985" cy="264676"/>
          </a:xfrm>
          <a:prstGeom prst="rect">
            <a:avLst/>
          </a:prstGeom>
          <a:noFill/>
        </p:spPr>
        <p:txBody>
          <a:bodyPr wrap="none" lIns="91417" tIns="45709" rIns="91417" bIns="45709" rtlCol="0">
            <a:spAutoFit/>
          </a:bodyPr>
          <a:lstStyle/>
          <a:p>
            <a:r>
              <a:rPr lang="ru-RU" sz="1100" b="1" dirty="0">
                <a:solidFill>
                  <a:srgbClr val="FFD833"/>
                </a:solidFill>
                <a:latin typeface="Arial Narrow" panose="020B0606020202030204" pitchFamily="34" charset="0"/>
              </a:rPr>
              <a:t>БЮДЖЕТ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3277422" y="444790"/>
            <a:ext cx="2488136" cy="292376"/>
          </a:xfrm>
          <a:prstGeom prst="rect">
            <a:avLst/>
          </a:prstGeom>
          <a:noFill/>
        </p:spPr>
        <p:txBody>
          <a:bodyPr wrap="square" lIns="91417" tIns="45709" rIns="91417" bIns="45709" rtlCol="0">
            <a:spAutoFit/>
          </a:bodyPr>
          <a:lstStyle/>
          <a:p>
            <a:r>
              <a:rPr lang="ru-RU" sz="1300" dirty="0">
                <a:latin typeface="Arial Black" panose="020B0A04020102020204" pitchFamily="34" charset="0"/>
              </a:rPr>
              <a:t>Какой бывает бюджет?</a:t>
            </a:r>
          </a:p>
        </p:txBody>
      </p:sp>
      <p:sp>
        <p:nvSpPr>
          <p:cNvPr id="13" name="Стрелка вправо 12"/>
          <p:cNvSpPr/>
          <p:nvPr/>
        </p:nvSpPr>
        <p:spPr>
          <a:xfrm rot="1651344">
            <a:off x="510333" y="2113004"/>
            <a:ext cx="576064" cy="253191"/>
          </a:xfrm>
          <a:prstGeom prst="rightArrow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7" tIns="45709" rIns="91417" bIns="45709" rtlCol="0" anchor="ctr"/>
          <a:lstStyle/>
          <a:p>
            <a:pPr algn="ctr"/>
            <a:endParaRPr lang="ru-RU"/>
          </a:p>
        </p:txBody>
      </p:sp>
      <p:sp>
        <p:nvSpPr>
          <p:cNvPr id="19" name="Стрелка вправо 18"/>
          <p:cNvSpPr/>
          <p:nvPr/>
        </p:nvSpPr>
        <p:spPr>
          <a:xfrm rot="20152282">
            <a:off x="1981665" y="2127724"/>
            <a:ext cx="576064" cy="253191"/>
          </a:xfrm>
          <a:prstGeom prst="rightArrow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7" tIns="45709" rIns="91417" bIns="45709" rtlCol="0" anchor="ctr"/>
          <a:lstStyle/>
          <a:p>
            <a:pPr algn="ctr"/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 rot="1530489">
            <a:off x="570014" y="1975093"/>
            <a:ext cx="599844" cy="246221"/>
          </a:xfrm>
          <a:prstGeom prst="rect">
            <a:avLst/>
          </a:prstGeom>
          <a:noFill/>
        </p:spPr>
        <p:txBody>
          <a:bodyPr wrap="none" lIns="91417" tIns="45709" rIns="91417" bIns="45709" rtlCol="0">
            <a:spAutoFit/>
          </a:bodyPr>
          <a:lstStyle/>
          <a:p>
            <a:r>
              <a:rPr lang="ru-RU" sz="1000" b="1" dirty="0">
                <a:latin typeface="Arial Narrow" panose="020B0606020202030204" pitchFamily="34" charset="0"/>
              </a:rPr>
              <a:t>доходы</a:t>
            </a:r>
          </a:p>
        </p:txBody>
      </p:sp>
      <p:sp>
        <p:nvSpPr>
          <p:cNvPr id="21" name="TextBox 20"/>
          <p:cNvSpPr txBox="1"/>
          <p:nvPr/>
        </p:nvSpPr>
        <p:spPr>
          <a:xfrm rot="20025423">
            <a:off x="1850339" y="1988497"/>
            <a:ext cx="647934" cy="246221"/>
          </a:xfrm>
          <a:prstGeom prst="rect">
            <a:avLst/>
          </a:prstGeom>
          <a:noFill/>
        </p:spPr>
        <p:txBody>
          <a:bodyPr wrap="none" lIns="91417" tIns="45709" rIns="91417" bIns="45709" rtlCol="0">
            <a:spAutoFit/>
          </a:bodyPr>
          <a:lstStyle/>
          <a:p>
            <a:r>
              <a:rPr lang="ru-RU" sz="1000" b="1" dirty="0">
                <a:latin typeface="Arial Narrow" panose="020B0606020202030204" pitchFamily="34" charset="0"/>
              </a:rPr>
              <a:t>расходы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3308442" y="676940"/>
            <a:ext cx="3024336" cy="2139035"/>
          </a:xfrm>
          <a:prstGeom prst="rect">
            <a:avLst/>
          </a:prstGeom>
        </p:spPr>
        <p:txBody>
          <a:bodyPr wrap="square" lIns="91417" tIns="45709" rIns="91417" bIns="45709">
            <a:spAutoFit/>
          </a:bodyPr>
          <a:lstStyle/>
          <a:p>
            <a:pPr marL="171409" indent="-171409">
              <a:buBlip>
                <a:blip r:embed="rId6"/>
              </a:buBlip>
            </a:pPr>
            <a:r>
              <a:rPr lang="ru-RU" sz="1300" u="sng" dirty="0">
                <a:latin typeface="Arial Narrow" panose="020B0606020202030204" pitchFamily="34" charset="0"/>
              </a:rPr>
              <a:t>Дефицитный</a:t>
            </a:r>
          </a:p>
          <a:p>
            <a:r>
              <a:rPr lang="ru-RU" sz="1300" dirty="0">
                <a:latin typeface="Arial Narrow" panose="020B0606020202030204" pitchFamily="34" charset="0"/>
              </a:rPr>
              <a:t>Если расходная часть бюджета превышает доходную</a:t>
            </a:r>
          </a:p>
          <a:p>
            <a:endParaRPr lang="ru-RU" sz="800" dirty="0">
              <a:latin typeface="Arial Narrow" panose="020B0606020202030204" pitchFamily="34" charset="0"/>
            </a:endParaRPr>
          </a:p>
          <a:p>
            <a:pPr marL="171409" indent="-171409">
              <a:buBlip>
                <a:blip r:embed="rId6"/>
              </a:buBlip>
            </a:pPr>
            <a:r>
              <a:rPr lang="ru-RU" sz="1300" u="sng" dirty="0">
                <a:latin typeface="Arial Narrow" panose="020B0606020202030204" pitchFamily="34" charset="0"/>
              </a:rPr>
              <a:t>Профицитный</a:t>
            </a:r>
          </a:p>
          <a:p>
            <a:r>
              <a:rPr lang="ru-RU" sz="1300" dirty="0">
                <a:latin typeface="Arial Narrow" panose="020B0606020202030204" pitchFamily="34" charset="0"/>
              </a:rPr>
              <a:t>Превышение доходов над расходами с образованием положительного остатка</a:t>
            </a:r>
          </a:p>
          <a:p>
            <a:endParaRPr lang="ru-RU" sz="800" dirty="0">
              <a:latin typeface="Arial Narrow" panose="020B0606020202030204" pitchFamily="34" charset="0"/>
            </a:endParaRPr>
          </a:p>
          <a:p>
            <a:pPr marL="171409" indent="-171409">
              <a:buBlip>
                <a:blip r:embed="rId6"/>
              </a:buBlip>
            </a:pPr>
            <a:r>
              <a:rPr lang="ru-RU" sz="1300" u="sng" dirty="0">
                <a:latin typeface="Arial Narrow" panose="020B0606020202030204" pitchFamily="34" charset="0"/>
              </a:rPr>
              <a:t>Бездифицитный</a:t>
            </a:r>
          </a:p>
          <a:p>
            <a:r>
              <a:rPr lang="ru-RU" sz="1300" dirty="0">
                <a:latin typeface="Arial Narrow" panose="020B0606020202030204" pitchFamily="34" charset="0"/>
              </a:rPr>
              <a:t>Сбалансированный по доходам и расходам бюджет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369143" y="2723415"/>
            <a:ext cx="4855172" cy="292376"/>
          </a:xfrm>
          <a:prstGeom prst="rect">
            <a:avLst/>
          </a:prstGeom>
          <a:noFill/>
        </p:spPr>
        <p:txBody>
          <a:bodyPr wrap="square" lIns="91417" tIns="45709" rIns="91417" bIns="45709" rtlCol="0">
            <a:spAutoFit/>
          </a:bodyPr>
          <a:lstStyle/>
          <a:p>
            <a:r>
              <a:rPr lang="ru-RU" sz="1300" dirty="0">
                <a:latin typeface="Arial Black" panose="020B0A04020102020204" pitchFamily="34" charset="0"/>
              </a:rPr>
              <a:t>Что такое «доходы» и «расходы» бюджета?</a:t>
            </a:r>
          </a:p>
        </p:txBody>
      </p:sp>
      <p:sp>
        <p:nvSpPr>
          <p:cNvPr id="27" name="Прямоугольник 26"/>
          <p:cNvSpPr/>
          <p:nvPr/>
        </p:nvSpPr>
        <p:spPr>
          <a:xfrm>
            <a:off x="273955" y="2892906"/>
            <a:ext cx="2850555" cy="692485"/>
          </a:xfrm>
          <a:prstGeom prst="rect">
            <a:avLst/>
          </a:prstGeom>
        </p:spPr>
        <p:txBody>
          <a:bodyPr wrap="square" lIns="91417" tIns="45709" rIns="91417" bIns="45709">
            <a:spAutoFit/>
          </a:bodyPr>
          <a:lstStyle/>
          <a:p>
            <a:r>
              <a:rPr lang="ru-RU" sz="1300" dirty="0">
                <a:ln w="1905"/>
                <a:latin typeface="Arial Narrow" panose="020B0606020202030204" pitchFamily="34" charset="0"/>
                <a:cs typeface="Times New Roman" panose="02020603050405020304" pitchFamily="18" charset="0"/>
              </a:rPr>
              <a:t>ДОХОДЫ БЮДЖЕТА</a:t>
            </a:r>
            <a:r>
              <a:rPr lang="ru-RU" sz="1300" b="1" dirty="0">
                <a:ln w="1905"/>
                <a:latin typeface="Arial Narrow" panose="020B0606020202030204" pitchFamily="34" charset="0"/>
                <a:cs typeface="Times New Roman" panose="02020603050405020304" pitchFamily="18" charset="0"/>
              </a:rPr>
              <a:t>- </a:t>
            </a:r>
            <a:r>
              <a:rPr lang="ru-RU" sz="1300" dirty="0">
                <a:ln w="1905"/>
                <a:latin typeface="Arial Narrow" panose="020B0606020202030204" pitchFamily="34" charset="0"/>
                <a:cs typeface="Times New Roman" panose="02020603050405020304" pitchFamily="18" charset="0"/>
              </a:rPr>
              <a:t>безвозмездные и безвозвратные поступления денежных средств в бюджет</a:t>
            </a:r>
          </a:p>
        </p:txBody>
      </p:sp>
      <p:graphicFrame>
        <p:nvGraphicFramePr>
          <p:cNvPr id="28" name="Схема 27"/>
          <p:cNvGraphicFramePr/>
          <p:nvPr>
            <p:extLst>
              <p:ext uri="{D42A27DB-BD31-4B8C-83A1-F6EECF244321}">
                <p14:modId xmlns:p14="http://schemas.microsoft.com/office/powerpoint/2010/main" val="2138216168"/>
              </p:ext>
            </p:extLst>
          </p:nvPr>
        </p:nvGraphicFramePr>
        <p:xfrm>
          <a:off x="189316" y="3546285"/>
          <a:ext cx="3093187" cy="229863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30" name="Прямоугольник 29"/>
          <p:cNvSpPr/>
          <p:nvPr/>
        </p:nvSpPr>
        <p:spPr>
          <a:xfrm>
            <a:off x="3372996" y="3012067"/>
            <a:ext cx="2846920" cy="646309"/>
          </a:xfrm>
          <a:prstGeom prst="rect">
            <a:avLst/>
          </a:prstGeom>
        </p:spPr>
        <p:txBody>
          <a:bodyPr wrap="square" lIns="91417" tIns="45709" rIns="91417" bIns="45709">
            <a:spAutoFit/>
          </a:bodyPr>
          <a:lstStyle/>
          <a:p>
            <a:r>
              <a:rPr lang="ru-RU" sz="1200" dirty="0">
                <a:ln w="1905"/>
                <a:latin typeface="Arial Narrow" panose="020B0606020202030204" pitchFamily="34" charset="0"/>
              </a:rPr>
              <a:t>РАСХОДЫ БЮДЖЕТА - выплачиваемые из бюджета денежные средства</a:t>
            </a:r>
            <a:r>
              <a:rPr lang="en-US" sz="1200" dirty="0">
                <a:ln w="1905"/>
                <a:latin typeface="Arial Narrow" panose="020B0606020202030204" pitchFamily="34" charset="0"/>
              </a:rPr>
              <a:t> </a:t>
            </a:r>
            <a:r>
              <a:rPr lang="ru-RU" sz="1200" dirty="0">
                <a:ln w="1905"/>
                <a:latin typeface="Arial Narrow" panose="020B0606020202030204" pitchFamily="34" charset="0"/>
              </a:rPr>
              <a:t>по приоритетным направлениям расходования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3465487" y="3658374"/>
            <a:ext cx="2699436" cy="2246747"/>
          </a:xfrm>
          <a:prstGeom prst="rect">
            <a:avLst/>
          </a:prstGeom>
          <a:ln w="12700">
            <a:solidFill>
              <a:srgbClr val="009999"/>
            </a:solidFill>
          </a:ln>
        </p:spPr>
        <p:txBody>
          <a:bodyPr wrap="square" lIns="91417" tIns="45709" rIns="91417" bIns="45709">
            <a:spAutoFit/>
          </a:bodyPr>
          <a:lstStyle/>
          <a:p>
            <a:pPr marL="171409" indent="-171409" algn="just">
              <a:buFont typeface="Wingdings" panose="05000000000000000000" pitchFamily="2" charset="2"/>
              <a:buChar char="ü"/>
            </a:pPr>
            <a:r>
              <a:rPr lang="ru-RU" sz="1000" b="1" dirty="0">
                <a:latin typeface="Arial Narrow" panose="020B0606020202030204" pitchFamily="34" charset="0"/>
              </a:rPr>
              <a:t>Расходная часть </a:t>
            </a:r>
            <a:r>
              <a:rPr lang="ru-RU" sz="1000" dirty="0">
                <a:latin typeface="Arial Narrow" panose="020B0606020202030204" pitchFamily="34" charset="0"/>
              </a:rPr>
              <a:t>бюджета формируется исходя из принципа обеспечения всех социальных обязательств и поддержки муниципальных образований области</a:t>
            </a:r>
          </a:p>
          <a:p>
            <a:pPr marL="171409" indent="-171409" algn="just">
              <a:buFont typeface="Wingdings" panose="05000000000000000000" pitchFamily="2" charset="2"/>
              <a:buChar char="ü"/>
            </a:pPr>
            <a:r>
              <a:rPr lang="ru-RU" sz="1000" b="1" dirty="0">
                <a:latin typeface="Arial Narrow" panose="020B0606020202030204" pitchFamily="34" charset="0"/>
              </a:rPr>
              <a:t>Расходы </a:t>
            </a:r>
            <a:r>
              <a:rPr lang="ru-RU" sz="1000" dirty="0">
                <a:latin typeface="Arial Narrow" panose="020B0606020202030204" pitchFamily="34" charset="0"/>
              </a:rPr>
              <a:t>областного</a:t>
            </a:r>
            <a:r>
              <a:rPr lang="ru-RU" sz="1000" b="1" dirty="0">
                <a:latin typeface="Arial Narrow" panose="020B0606020202030204" pitchFamily="34" charset="0"/>
              </a:rPr>
              <a:t> </a:t>
            </a:r>
            <a:r>
              <a:rPr lang="ru-RU" sz="1000" dirty="0">
                <a:latin typeface="Arial Narrow" panose="020B0606020202030204" pitchFamily="34" charset="0"/>
              </a:rPr>
              <a:t>бюджета планируются по ведомственной структуре, т.е. по органам власти, а также </a:t>
            </a:r>
            <a:r>
              <a:rPr lang="ru-RU" sz="1000" b="1" dirty="0">
                <a:latin typeface="Arial Narrow" panose="020B0606020202030204" pitchFamily="34" charset="0"/>
              </a:rPr>
              <a:t>в разрезе государственных программ</a:t>
            </a:r>
            <a:r>
              <a:rPr lang="ru-RU" sz="1000" dirty="0">
                <a:latin typeface="Arial Narrow" panose="020B0606020202030204" pitchFamily="34" charset="0"/>
              </a:rPr>
              <a:t> </a:t>
            </a:r>
            <a:r>
              <a:rPr lang="ru-RU" sz="1000" b="1" dirty="0">
                <a:latin typeface="Arial Narrow" panose="020B0606020202030204" pitchFamily="34" charset="0"/>
              </a:rPr>
              <a:t>Ярославской </a:t>
            </a:r>
            <a:r>
              <a:rPr lang="ru-RU" sz="1000" b="1" dirty="0" smtClean="0">
                <a:latin typeface="Arial Narrow" panose="020B0606020202030204" pitchFamily="34" charset="0"/>
              </a:rPr>
              <a:t>области</a:t>
            </a:r>
          </a:p>
          <a:p>
            <a:pPr algn="just"/>
            <a:endParaRPr lang="ru-RU" sz="1000" b="1" dirty="0" smtClean="0">
              <a:latin typeface="Arial Narrow" panose="020B0606020202030204" pitchFamily="34" charset="0"/>
            </a:endParaRPr>
          </a:p>
          <a:p>
            <a:pPr algn="just"/>
            <a:endParaRPr lang="ru-RU" sz="1000" b="1" dirty="0">
              <a:latin typeface="Arial Narrow" panose="020B0606020202030204" pitchFamily="34" charset="0"/>
            </a:endParaRPr>
          </a:p>
          <a:p>
            <a:pPr algn="just"/>
            <a:endParaRPr lang="ru-RU" sz="1000" b="1" dirty="0" smtClean="0">
              <a:latin typeface="Arial Narrow" panose="020B0606020202030204" pitchFamily="34" charset="0"/>
            </a:endParaRPr>
          </a:p>
          <a:p>
            <a:pPr algn="just"/>
            <a:endParaRPr lang="ru-RU" sz="1000" b="1" dirty="0">
              <a:latin typeface="Arial Narrow" panose="020B0606020202030204" pitchFamily="34" charset="0"/>
            </a:endParaRPr>
          </a:p>
          <a:p>
            <a:pPr algn="just"/>
            <a:endParaRPr lang="ru-RU" sz="1000" b="1" dirty="0" smtClean="0">
              <a:latin typeface="Arial Narrow" panose="020B0606020202030204" pitchFamily="34" charset="0"/>
            </a:endParaRPr>
          </a:p>
          <a:p>
            <a:pPr algn="just"/>
            <a:endParaRPr lang="ru-RU" sz="1000" b="1" dirty="0">
              <a:latin typeface="Arial Narrow" panose="020B0606020202030204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425671" y="4886550"/>
            <a:ext cx="2701658" cy="1169529"/>
          </a:xfrm>
          <a:prstGeom prst="rect">
            <a:avLst/>
          </a:prstGeom>
        </p:spPr>
        <p:txBody>
          <a:bodyPr wrap="square" lIns="91417" tIns="45709" rIns="91417" bIns="45709">
            <a:spAutoFit/>
          </a:bodyPr>
          <a:lstStyle/>
          <a:p>
            <a:pPr marL="171409" indent="-171409" algn="just">
              <a:buFont typeface="Wingdings" panose="05000000000000000000" pitchFamily="2" charset="2"/>
              <a:buChar char="ü"/>
            </a:pPr>
            <a:r>
              <a:rPr lang="ru-RU" sz="1000" b="1" dirty="0" smtClean="0">
                <a:latin typeface="Arial Narrow" panose="020B0606020202030204" pitchFamily="34" charset="0"/>
              </a:rPr>
              <a:t>Государственная </a:t>
            </a:r>
            <a:r>
              <a:rPr lang="ru-RU" sz="1000" b="1" dirty="0">
                <a:latin typeface="Arial Narrow" panose="020B0606020202030204" pitchFamily="34" charset="0"/>
              </a:rPr>
              <a:t>программа - документ  стратегического планирования, который состоит из комплекса мероприятий, взаимоувязанных по задачам, срокам осуществления, исполнителям и ресурсам</a:t>
            </a:r>
          </a:p>
          <a:p>
            <a:endParaRPr lang="ru-RU" sz="1000" dirty="0">
              <a:latin typeface="Arial Narrow" panose="020B0606020202030204" pitchFamily="34" charset="0"/>
            </a:endParaRPr>
          </a:p>
          <a:p>
            <a:endParaRPr lang="ru-RU" sz="1000" dirty="0">
              <a:latin typeface="Arial Narrow" panose="020B0606020202030204" pitchFamily="34" charset="0"/>
            </a:endParaRPr>
          </a:p>
        </p:txBody>
      </p:sp>
      <p:sp>
        <p:nvSpPr>
          <p:cNvPr id="111" name="Freeform 116"/>
          <p:cNvSpPr>
            <a:spLocks noEditPoints="1"/>
          </p:cNvSpPr>
          <p:nvPr/>
        </p:nvSpPr>
        <p:spPr bwMode="auto">
          <a:xfrm>
            <a:off x="4216973" y="7276136"/>
            <a:ext cx="202258" cy="153308"/>
          </a:xfrm>
          <a:custGeom>
            <a:avLst/>
            <a:gdLst/>
            <a:ahLst/>
            <a:cxnLst>
              <a:cxn ang="0">
                <a:pos x="55" y="27"/>
              </a:cxn>
              <a:cxn ang="0">
                <a:pos x="54" y="27"/>
              </a:cxn>
              <a:cxn ang="0">
                <a:pos x="54" y="27"/>
              </a:cxn>
              <a:cxn ang="0">
                <a:pos x="53" y="27"/>
              </a:cxn>
              <a:cxn ang="0">
                <a:pos x="28" y="6"/>
              </a:cxn>
              <a:cxn ang="0">
                <a:pos x="4" y="27"/>
              </a:cxn>
              <a:cxn ang="0">
                <a:pos x="3" y="27"/>
              </a:cxn>
              <a:cxn ang="0">
                <a:pos x="2" y="27"/>
              </a:cxn>
              <a:cxn ang="0">
                <a:pos x="0" y="24"/>
              </a:cxn>
              <a:cxn ang="0">
                <a:pos x="0" y="23"/>
              </a:cxn>
              <a:cxn ang="0">
                <a:pos x="26" y="1"/>
              </a:cxn>
              <a:cxn ang="0">
                <a:pos x="31" y="1"/>
              </a:cxn>
              <a:cxn ang="0">
                <a:pos x="40" y="8"/>
              </a:cxn>
              <a:cxn ang="0">
                <a:pos x="40" y="1"/>
              </a:cxn>
              <a:cxn ang="0">
                <a:pos x="41" y="0"/>
              </a:cxn>
              <a:cxn ang="0">
                <a:pos x="48" y="0"/>
              </a:cxn>
              <a:cxn ang="0">
                <a:pos x="49" y="1"/>
              </a:cxn>
              <a:cxn ang="0">
                <a:pos x="49" y="16"/>
              </a:cxn>
              <a:cxn ang="0">
                <a:pos x="57" y="23"/>
              </a:cxn>
              <a:cxn ang="0">
                <a:pos x="57" y="24"/>
              </a:cxn>
              <a:cxn ang="0">
                <a:pos x="55" y="27"/>
              </a:cxn>
              <a:cxn ang="0">
                <a:pos x="49" y="44"/>
              </a:cxn>
              <a:cxn ang="0">
                <a:pos x="47" y="46"/>
              </a:cxn>
              <a:cxn ang="0">
                <a:pos x="33" y="46"/>
              </a:cxn>
              <a:cxn ang="0">
                <a:pos x="33" y="32"/>
              </a:cxn>
              <a:cxn ang="0">
                <a:pos x="24" y="32"/>
              </a:cxn>
              <a:cxn ang="0">
                <a:pos x="24" y="46"/>
              </a:cxn>
              <a:cxn ang="0">
                <a:pos x="10" y="46"/>
              </a:cxn>
              <a:cxn ang="0">
                <a:pos x="8" y="44"/>
              </a:cxn>
              <a:cxn ang="0">
                <a:pos x="8" y="27"/>
              </a:cxn>
              <a:cxn ang="0">
                <a:pos x="8" y="26"/>
              </a:cxn>
              <a:cxn ang="0">
                <a:pos x="28" y="9"/>
              </a:cxn>
              <a:cxn ang="0">
                <a:pos x="49" y="26"/>
              </a:cxn>
              <a:cxn ang="0">
                <a:pos x="49" y="27"/>
              </a:cxn>
              <a:cxn ang="0">
                <a:pos x="49" y="44"/>
              </a:cxn>
            </a:cxnLst>
            <a:rect l="0" t="0" r="r" b="b"/>
            <a:pathLst>
              <a:path w="57" h="46">
                <a:moveTo>
                  <a:pt x="55" y="27"/>
                </a:moveTo>
                <a:cubicBezTo>
                  <a:pt x="55" y="27"/>
                  <a:pt x="54" y="27"/>
                  <a:pt x="54" y="27"/>
                </a:cubicBezTo>
                <a:cubicBezTo>
                  <a:pt x="54" y="27"/>
                  <a:pt x="54" y="27"/>
                  <a:pt x="54" y="27"/>
                </a:cubicBezTo>
                <a:cubicBezTo>
                  <a:pt x="54" y="27"/>
                  <a:pt x="53" y="27"/>
                  <a:pt x="53" y="27"/>
                </a:cubicBezTo>
                <a:cubicBezTo>
                  <a:pt x="28" y="6"/>
                  <a:pt x="28" y="6"/>
                  <a:pt x="28" y="6"/>
                </a:cubicBezTo>
                <a:cubicBezTo>
                  <a:pt x="4" y="27"/>
                  <a:pt x="4" y="27"/>
                  <a:pt x="4" y="27"/>
                </a:cubicBezTo>
                <a:cubicBezTo>
                  <a:pt x="4" y="27"/>
                  <a:pt x="3" y="27"/>
                  <a:pt x="3" y="27"/>
                </a:cubicBezTo>
                <a:cubicBezTo>
                  <a:pt x="3" y="27"/>
                  <a:pt x="2" y="27"/>
                  <a:pt x="2" y="27"/>
                </a:cubicBezTo>
                <a:cubicBezTo>
                  <a:pt x="0" y="24"/>
                  <a:pt x="0" y="24"/>
                  <a:pt x="0" y="24"/>
                </a:cubicBezTo>
                <a:cubicBezTo>
                  <a:pt x="0" y="24"/>
                  <a:pt x="0" y="23"/>
                  <a:pt x="0" y="23"/>
                </a:cubicBezTo>
                <a:cubicBezTo>
                  <a:pt x="26" y="1"/>
                  <a:pt x="26" y="1"/>
                  <a:pt x="26" y="1"/>
                </a:cubicBezTo>
                <a:cubicBezTo>
                  <a:pt x="27" y="0"/>
                  <a:pt x="30" y="0"/>
                  <a:pt x="31" y="1"/>
                </a:cubicBezTo>
                <a:cubicBezTo>
                  <a:pt x="40" y="8"/>
                  <a:pt x="40" y="8"/>
                  <a:pt x="40" y="8"/>
                </a:cubicBezTo>
                <a:cubicBezTo>
                  <a:pt x="40" y="1"/>
                  <a:pt x="40" y="1"/>
                  <a:pt x="40" y="1"/>
                </a:cubicBezTo>
                <a:cubicBezTo>
                  <a:pt x="40" y="1"/>
                  <a:pt x="40" y="0"/>
                  <a:pt x="41" y="0"/>
                </a:cubicBezTo>
                <a:cubicBezTo>
                  <a:pt x="48" y="0"/>
                  <a:pt x="48" y="0"/>
                  <a:pt x="48" y="0"/>
                </a:cubicBezTo>
                <a:cubicBezTo>
                  <a:pt x="49" y="0"/>
                  <a:pt x="49" y="1"/>
                  <a:pt x="49" y="1"/>
                </a:cubicBezTo>
                <a:cubicBezTo>
                  <a:pt x="49" y="16"/>
                  <a:pt x="49" y="16"/>
                  <a:pt x="49" y="16"/>
                </a:cubicBezTo>
                <a:cubicBezTo>
                  <a:pt x="57" y="23"/>
                  <a:pt x="57" y="23"/>
                  <a:pt x="57" y="23"/>
                </a:cubicBezTo>
                <a:cubicBezTo>
                  <a:pt x="57" y="23"/>
                  <a:pt x="57" y="24"/>
                  <a:pt x="57" y="24"/>
                </a:cubicBezTo>
                <a:lnTo>
                  <a:pt x="55" y="27"/>
                </a:lnTo>
                <a:close/>
                <a:moveTo>
                  <a:pt x="49" y="44"/>
                </a:moveTo>
                <a:cubicBezTo>
                  <a:pt x="49" y="45"/>
                  <a:pt x="48" y="46"/>
                  <a:pt x="47" y="46"/>
                </a:cubicBezTo>
                <a:cubicBezTo>
                  <a:pt x="33" y="46"/>
                  <a:pt x="33" y="46"/>
                  <a:pt x="33" y="46"/>
                </a:cubicBezTo>
                <a:cubicBezTo>
                  <a:pt x="33" y="32"/>
                  <a:pt x="33" y="32"/>
                  <a:pt x="33" y="32"/>
                </a:cubicBezTo>
                <a:cubicBezTo>
                  <a:pt x="24" y="32"/>
                  <a:pt x="24" y="32"/>
                  <a:pt x="24" y="32"/>
                </a:cubicBezTo>
                <a:cubicBezTo>
                  <a:pt x="24" y="46"/>
                  <a:pt x="24" y="46"/>
                  <a:pt x="24" y="46"/>
                </a:cubicBezTo>
                <a:cubicBezTo>
                  <a:pt x="10" y="46"/>
                  <a:pt x="10" y="46"/>
                  <a:pt x="10" y="46"/>
                </a:cubicBezTo>
                <a:cubicBezTo>
                  <a:pt x="9" y="46"/>
                  <a:pt x="8" y="45"/>
                  <a:pt x="8" y="44"/>
                </a:cubicBezTo>
                <a:cubicBezTo>
                  <a:pt x="8" y="27"/>
                  <a:pt x="8" y="27"/>
                  <a:pt x="8" y="27"/>
                </a:cubicBezTo>
                <a:cubicBezTo>
                  <a:pt x="8" y="27"/>
                  <a:pt x="8" y="26"/>
                  <a:pt x="8" y="26"/>
                </a:cubicBezTo>
                <a:cubicBezTo>
                  <a:pt x="28" y="9"/>
                  <a:pt x="28" y="9"/>
                  <a:pt x="28" y="9"/>
                </a:cubicBezTo>
                <a:cubicBezTo>
                  <a:pt x="49" y="26"/>
                  <a:pt x="49" y="26"/>
                  <a:pt x="49" y="26"/>
                </a:cubicBezTo>
                <a:cubicBezTo>
                  <a:pt x="49" y="26"/>
                  <a:pt x="49" y="27"/>
                  <a:pt x="49" y="27"/>
                </a:cubicBezTo>
                <a:lnTo>
                  <a:pt x="49" y="44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17" tIns="45709" rIns="91417" bIns="45709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grpSp>
        <p:nvGrpSpPr>
          <p:cNvPr id="126" name="Group 38"/>
          <p:cNvGrpSpPr/>
          <p:nvPr/>
        </p:nvGrpSpPr>
        <p:grpSpPr>
          <a:xfrm>
            <a:off x="643444" y="6231276"/>
            <a:ext cx="2531569" cy="534968"/>
            <a:chOff x="1330149" y="1286892"/>
            <a:chExt cx="2609096" cy="546071"/>
          </a:xfrm>
        </p:grpSpPr>
        <p:sp>
          <p:nvSpPr>
            <p:cNvPr id="127" name="TextBox 126"/>
            <p:cNvSpPr txBox="1"/>
            <p:nvPr/>
          </p:nvSpPr>
          <p:spPr>
            <a:xfrm>
              <a:off x="1330149" y="1286892"/>
              <a:ext cx="2609096" cy="160107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r"/>
              <a:r>
                <a:rPr lang="ru-RU" sz="1000" b="1" dirty="0">
                  <a:latin typeface="Arial Narrow" panose="020B0606020202030204" pitchFamily="34" charset="0"/>
                </a:rPr>
                <a:t>Производство нефтепродуктов и нефтехимии</a:t>
              </a:r>
            </a:p>
          </p:txBody>
        </p:sp>
        <p:sp>
          <p:nvSpPr>
            <p:cNvPr id="128" name="TextBox 127"/>
            <p:cNvSpPr txBox="1"/>
            <p:nvPr/>
          </p:nvSpPr>
          <p:spPr>
            <a:xfrm>
              <a:off x="1421794" y="1518798"/>
              <a:ext cx="2485291" cy="314165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lvl="0"/>
              <a:r>
                <a:rPr lang="ru-RU" sz="1000" dirty="0" smtClean="0">
                  <a:latin typeface="Arial Narrow" panose="020B0606020202030204" pitchFamily="34" charset="0"/>
                  <a:cs typeface="Times New Roman" panose="02020603050405020304" pitchFamily="18" charset="0"/>
                </a:rPr>
                <a:t>ПАО </a:t>
              </a:r>
              <a:r>
                <a:rPr lang="ru-RU" sz="1000" dirty="0">
                  <a:latin typeface="Arial Narrow" panose="020B0606020202030204" pitchFamily="34" charset="0"/>
                  <a:cs typeface="Times New Roman" panose="02020603050405020304" pitchFamily="18" charset="0"/>
                </a:rPr>
                <a:t>«</a:t>
              </a:r>
              <a:r>
                <a:rPr lang="ru-RU" sz="1000" dirty="0" err="1">
                  <a:latin typeface="Arial Narrow" panose="020B0606020202030204" pitchFamily="34" charset="0"/>
                  <a:cs typeface="Times New Roman" panose="02020603050405020304" pitchFamily="18" charset="0"/>
                </a:rPr>
                <a:t>Славнефть</a:t>
              </a:r>
              <a:r>
                <a:rPr lang="ru-RU" sz="1000" dirty="0">
                  <a:latin typeface="Arial Narrow" panose="020B0606020202030204" pitchFamily="34" charset="0"/>
                  <a:cs typeface="Times New Roman" panose="02020603050405020304" pitchFamily="18" charset="0"/>
                </a:rPr>
                <a:t> – ЯНОС»</a:t>
              </a:r>
              <a:endParaRPr lang="ru-RU" sz="1000" dirty="0">
                <a:latin typeface="Arial Narrow" panose="020B0606020202030204" pitchFamily="34" charset="0"/>
              </a:endParaRPr>
            </a:p>
            <a:p>
              <a:pPr lvl="0"/>
              <a:r>
                <a:rPr lang="ru-RU" sz="1000" dirty="0">
                  <a:latin typeface="Arial Narrow" panose="020B0606020202030204" pitchFamily="34" charset="0"/>
                  <a:cs typeface="Times New Roman" panose="02020603050405020304" pitchFamily="18" charset="0"/>
                </a:rPr>
                <a:t>АО «Ярославский технический углерод»</a:t>
              </a:r>
              <a:endParaRPr lang="ru-RU" sz="1000" dirty="0">
                <a:latin typeface="Arial Narrow" panose="020B0606020202030204" pitchFamily="34" charset="0"/>
              </a:endParaRPr>
            </a:p>
          </p:txBody>
        </p:sp>
      </p:grpSp>
      <p:sp>
        <p:nvSpPr>
          <p:cNvPr id="129" name="Oval 24"/>
          <p:cNvSpPr/>
          <p:nvPr/>
        </p:nvSpPr>
        <p:spPr>
          <a:xfrm>
            <a:off x="363238" y="6199376"/>
            <a:ext cx="265811" cy="259091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sz="1000" b="1" dirty="0">
              <a:solidFill>
                <a:schemeClr val="tx1"/>
              </a:solidFill>
              <a:latin typeface="Arial Narrow" panose="020B0606020202030204" pitchFamily="34" charset="0"/>
            </a:endParaRPr>
          </a:p>
        </p:txBody>
      </p:sp>
      <p:grpSp>
        <p:nvGrpSpPr>
          <p:cNvPr id="130" name="Group 39"/>
          <p:cNvGrpSpPr/>
          <p:nvPr/>
        </p:nvGrpSpPr>
        <p:grpSpPr>
          <a:xfrm>
            <a:off x="643444" y="6891416"/>
            <a:ext cx="2535587" cy="365222"/>
            <a:chOff x="-2765438" y="388875"/>
            <a:chExt cx="2886154" cy="313350"/>
          </a:xfrm>
        </p:grpSpPr>
        <p:sp>
          <p:nvSpPr>
            <p:cNvPr id="131" name="TextBox 130"/>
            <p:cNvSpPr txBox="1"/>
            <p:nvPr/>
          </p:nvSpPr>
          <p:spPr>
            <a:xfrm>
              <a:off x="-2589098" y="388875"/>
              <a:ext cx="2594587" cy="132032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r>
                <a:rPr lang="ru-RU" sz="1000" b="1" dirty="0" smtClean="0">
                  <a:latin typeface="Arial Narrow" panose="020B0606020202030204" pitchFamily="34" charset="0"/>
                </a:rPr>
                <a:t>Железнодорожный </a:t>
              </a:r>
              <a:r>
                <a:rPr lang="ru-RU" sz="1000" b="1" dirty="0">
                  <a:latin typeface="Arial Narrow" panose="020B0606020202030204" pitchFamily="34" charset="0"/>
                </a:rPr>
                <a:t>транспорт</a:t>
              </a:r>
            </a:p>
          </p:txBody>
        </p:sp>
        <p:sp>
          <p:nvSpPr>
            <p:cNvPr id="132" name="TextBox 131"/>
            <p:cNvSpPr txBox="1"/>
            <p:nvPr/>
          </p:nvSpPr>
          <p:spPr>
            <a:xfrm>
              <a:off x="-2765438" y="570193"/>
              <a:ext cx="2886154" cy="132032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 defTabSz="914180">
                <a:spcBef>
                  <a:spcPct val="20000"/>
                </a:spcBef>
                <a:defRPr/>
              </a:pPr>
              <a:r>
                <a:rPr lang="ru-RU" sz="1000" dirty="0" smtClean="0">
                  <a:latin typeface="Arial Narrow" panose="020B0606020202030204" pitchFamily="34" charset="0"/>
                </a:rPr>
                <a:t>Северная </a:t>
              </a:r>
              <a:r>
                <a:rPr lang="ru-RU" sz="1000" dirty="0">
                  <a:latin typeface="Arial Narrow" panose="020B0606020202030204" pitchFamily="34" charset="0"/>
                </a:rPr>
                <a:t>железная </a:t>
              </a:r>
              <a:r>
                <a:rPr lang="ru-RU" sz="1000" dirty="0" smtClean="0">
                  <a:latin typeface="Arial Narrow" panose="020B0606020202030204" pitchFamily="34" charset="0"/>
                </a:rPr>
                <a:t>дорога - филиал ОАО </a:t>
              </a:r>
              <a:r>
                <a:rPr lang="ru-RU" sz="1000" dirty="0">
                  <a:latin typeface="Arial Narrow" panose="020B0606020202030204" pitchFamily="34" charset="0"/>
                </a:rPr>
                <a:t>«РЖД</a:t>
              </a:r>
              <a:r>
                <a:rPr lang="ru-RU" sz="1000" dirty="0" smtClean="0">
                  <a:latin typeface="Arial Narrow" panose="020B0606020202030204" pitchFamily="34" charset="0"/>
                </a:rPr>
                <a:t>»</a:t>
              </a:r>
              <a:endParaRPr lang="ru-RU" sz="1000" dirty="0">
                <a:latin typeface="Arial Narrow" panose="020B0606020202030204" pitchFamily="34" charset="0"/>
              </a:endParaRPr>
            </a:p>
          </p:txBody>
        </p:sp>
      </p:grpSp>
      <p:grpSp>
        <p:nvGrpSpPr>
          <p:cNvPr id="134" name="Group 40"/>
          <p:cNvGrpSpPr/>
          <p:nvPr/>
        </p:nvGrpSpPr>
        <p:grpSpPr>
          <a:xfrm>
            <a:off x="714755" y="8059062"/>
            <a:ext cx="2446664" cy="737942"/>
            <a:chOff x="652679" y="3324890"/>
            <a:chExt cx="2930409" cy="754889"/>
          </a:xfrm>
        </p:grpSpPr>
        <p:sp>
          <p:nvSpPr>
            <p:cNvPr id="135" name="TextBox 134"/>
            <p:cNvSpPr txBox="1"/>
            <p:nvPr/>
          </p:nvSpPr>
          <p:spPr>
            <a:xfrm>
              <a:off x="709520" y="3324890"/>
              <a:ext cx="2792243" cy="157422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r>
                <a:rPr lang="ru-RU" sz="1000" b="1" dirty="0">
                  <a:latin typeface="Arial Narrow" panose="020B0606020202030204" pitchFamily="34" charset="0"/>
                </a:rPr>
                <a:t>Производство машин и оборудования</a:t>
              </a:r>
            </a:p>
          </p:txBody>
        </p:sp>
        <p:sp>
          <p:nvSpPr>
            <p:cNvPr id="136" name="TextBox 135"/>
            <p:cNvSpPr txBox="1"/>
            <p:nvPr/>
          </p:nvSpPr>
          <p:spPr>
            <a:xfrm>
              <a:off x="652679" y="3544543"/>
              <a:ext cx="2930409" cy="535236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914180">
                <a:spcBef>
                  <a:spcPct val="20000"/>
                </a:spcBef>
                <a:defRPr/>
              </a:pPr>
              <a:r>
                <a:rPr lang="ru-RU" sz="1000" dirty="0" smtClean="0">
                  <a:latin typeface="Arial Narrow" panose="020B0606020202030204" pitchFamily="34" charset="0"/>
                </a:rPr>
                <a:t>ПАО </a:t>
              </a:r>
              <a:r>
                <a:rPr lang="ru-RU" sz="1000" dirty="0">
                  <a:latin typeface="Arial Narrow" panose="020B0606020202030204" pitchFamily="34" charset="0"/>
                </a:rPr>
                <a:t>«ОДК-Сатурн»</a:t>
              </a:r>
            </a:p>
            <a:p>
              <a:pPr defTabSz="914180">
                <a:spcBef>
                  <a:spcPct val="20000"/>
                </a:spcBef>
                <a:defRPr/>
              </a:pPr>
              <a:r>
                <a:rPr lang="ru-RU" sz="1000" dirty="0" smtClean="0">
                  <a:latin typeface="Arial Narrow" panose="020B0606020202030204" pitchFamily="34" charset="0"/>
                </a:rPr>
                <a:t>ПАО «Автодизель»</a:t>
              </a:r>
              <a:endParaRPr lang="ru-RU" sz="1000" dirty="0">
                <a:latin typeface="Arial Narrow" panose="020B0606020202030204" pitchFamily="34" charset="0"/>
              </a:endParaRPr>
            </a:p>
            <a:p>
              <a:pPr defTabSz="914180">
                <a:spcBef>
                  <a:spcPct val="20000"/>
                </a:spcBef>
                <a:defRPr/>
              </a:pPr>
              <a:r>
                <a:rPr lang="ru-RU" sz="1000" dirty="0" smtClean="0">
                  <a:latin typeface="Arial Narrow" panose="020B0606020202030204" pitchFamily="34" charset="0"/>
                </a:rPr>
                <a:t>ООО «</a:t>
              </a:r>
              <a:r>
                <a:rPr lang="ru-RU" sz="1000" dirty="0" err="1" smtClean="0">
                  <a:latin typeface="Arial Narrow" panose="020B0606020202030204" pitchFamily="34" charset="0"/>
                </a:rPr>
                <a:t>Малвин</a:t>
              </a:r>
              <a:r>
                <a:rPr lang="ru-RU" sz="1000" dirty="0" smtClean="0">
                  <a:latin typeface="Arial Narrow" panose="020B0606020202030204" pitchFamily="34" charset="0"/>
                </a:rPr>
                <a:t> Системс»</a:t>
              </a:r>
              <a:endParaRPr lang="ru-RU" sz="1000" dirty="0">
                <a:latin typeface="Arial Narrow" panose="020B0606020202030204" pitchFamily="34" charset="0"/>
              </a:endParaRPr>
            </a:p>
          </p:txBody>
        </p:sp>
      </p:grpSp>
      <p:sp>
        <p:nvSpPr>
          <p:cNvPr id="137" name="Oval 35"/>
          <p:cNvSpPr/>
          <p:nvPr/>
        </p:nvSpPr>
        <p:spPr>
          <a:xfrm>
            <a:off x="363236" y="7314931"/>
            <a:ext cx="265811" cy="259092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7" tIns="45709" rIns="91417" bIns="45709" rtlCol="0" anchor="ctr"/>
          <a:lstStyle/>
          <a:p>
            <a:pPr algn="ctr"/>
            <a:endParaRPr lang="en-US" sz="1000" dirty="0">
              <a:solidFill>
                <a:schemeClr val="tx1"/>
              </a:solidFill>
              <a:latin typeface="Arial Narrow" panose="020B0606020202030204" pitchFamily="34" charset="0"/>
            </a:endParaRPr>
          </a:p>
        </p:txBody>
      </p:sp>
      <p:grpSp>
        <p:nvGrpSpPr>
          <p:cNvPr id="138" name="Group 32"/>
          <p:cNvGrpSpPr/>
          <p:nvPr/>
        </p:nvGrpSpPr>
        <p:grpSpPr>
          <a:xfrm>
            <a:off x="3720557" y="9080384"/>
            <a:ext cx="2733891" cy="359373"/>
            <a:chOff x="5382555" y="1440067"/>
            <a:chExt cx="3016972" cy="151991"/>
          </a:xfrm>
        </p:grpSpPr>
        <p:sp>
          <p:nvSpPr>
            <p:cNvPr id="139" name="TextBox 138"/>
            <p:cNvSpPr txBox="1"/>
            <p:nvPr/>
          </p:nvSpPr>
          <p:spPr>
            <a:xfrm>
              <a:off x="5382555" y="1440067"/>
              <a:ext cx="2289384" cy="65085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lvl="0"/>
              <a:r>
                <a:rPr lang="ru-RU" sz="1000" b="1" dirty="0">
                  <a:latin typeface="Arial Narrow" panose="020B0606020202030204" pitchFamily="34" charset="0"/>
                  <a:cs typeface="Times New Roman" panose="02020603050405020304" pitchFamily="18" charset="0"/>
                </a:rPr>
                <a:t>Пищевая промышленность</a:t>
              </a:r>
              <a:endParaRPr lang="ru-RU" sz="1000" b="1" dirty="0">
                <a:latin typeface="Arial Narrow" panose="020B0606020202030204" pitchFamily="34" charset="0"/>
              </a:endParaRPr>
            </a:p>
          </p:txBody>
        </p:sp>
        <p:sp>
          <p:nvSpPr>
            <p:cNvPr id="140" name="TextBox 139"/>
            <p:cNvSpPr txBox="1"/>
            <p:nvPr/>
          </p:nvSpPr>
          <p:spPr>
            <a:xfrm>
              <a:off x="5398046" y="1526974"/>
              <a:ext cx="3001481" cy="65084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914180">
                <a:spcBef>
                  <a:spcPct val="20000"/>
                </a:spcBef>
                <a:defRPr/>
              </a:pPr>
              <a:r>
                <a:rPr lang="ru-RU" sz="1000" dirty="0" smtClean="0">
                  <a:latin typeface="Arial Narrow" panose="020B0606020202030204" pitchFamily="34" charset="0"/>
                </a:rPr>
                <a:t>Филиал ООО </a:t>
              </a:r>
              <a:r>
                <a:rPr lang="ru-RU" sz="1000" dirty="0">
                  <a:latin typeface="Arial Narrow" panose="020B0606020202030204" pitchFamily="34" charset="0"/>
                </a:rPr>
                <a:t>«ПК «Балтика» </a:t>
              </a:r>
              <a:r>
                <a:rPr lang="ru-RU" sz="1000" dirty="0" smtClean="0">
                  <a:latin typeface="Arial Narrow" panose="020B0606020202030204" pitchFamily="34" charset="0"/>
                </a:rPr>
                <a:t>«</a:t>
              </a:r>
              <a:r>
                <a:rPr lang="ru-RU" sz="1000" dirty="0">
                  <a:latin typeface="Arial Narrow" panose="020B0606020202030204" pitchFamily="34" charset="0"/>
                </a:rPr>
                <a:t>Пивзавод «</a:t>
              </a:r>
              <a:r>
                <a:rPr lang="ru-RU" sz="1000" dirty="0" err="1">
                  <a:latin typeface="Arial Narrow" panose="020B0606020202030204" pitchFamily="34" charset="0"/>
                </a:rPr>
                <a:t>Ярпиво</a:t>
              </a:r>
              <a:r>
                <a:rPr lang="ru-RU" sz="1000" dirty="0" smtClean="0">
                  <a:latin typeface="Arial Narrow" panose="020B0606020202030204" pitchFamily="34" charset="0"/>
                </a:rPr>
                <a:t>»</a:t>
              </a:r>
              <a:endParaRPr lang="ru-RU" sz="1000" dirty="0">
                <a:latin typeface="Arial Narrow" panose="020B0606020202030204" pitchFamily="34" charset="0"/>
              </a:endParaRPr>
            </a:p>
          </p:txBody>
        </p:sp>
      </p:grpSp>
      <p:sp>
        <p:nvSpPr>
          <p:cNvPr id="141" name="Oval 58"/>
          <p:cNvSpPr/>
          <p:nvPr/>
        </p:nvSpPr>
        <p:spPr>
          <a:xfrm>
            <a:off x="359801" y="8057202"/>
            <a:ext cx="265811" cy="25909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7" tIns="45709" rIns="91417" bIns="45709" rtlCol="0" anchor="ctr"/>
          <a:lstStyle/>
          <a:p>
            <a:pPr algn="ctr"/>
            <a:endParaRPr lang="en-US" sz="1000" b="1" dirty="0">
              <a:solidFill>
                <a:schemeClr val="tx1"/>
              </a:solidFill>
              <a:latin typeface="Arial Narrow" panose="020B0606020202030204" pitchFamily="34" charset="0"/>
            </a:endParaRPr>
          </a:p>
        </p:txBody>
      </p:sp>
      <p:grpSp>
        <p:nvGrpSpPr>
          <p:cNvPr id="142" name="Group 36"/>
          <p:cNvGrpSpPr/>
          <p:nvPr/>
        </p:nvGrpSpPr>
        <p:grpSpPr>
          <a:xfrm>
            <a:off x="732366" y="7367368"/>
            <a:ext cx="2392146" cy="563346"/>
            <a:chOff x="5983610" y="2457354"/>
            <a:chExt cx="2410129" cy="563346"/>
          </a:xfrm>
        </p:grpSpPr>
        <p:sp>
          <p:nvSpPr>
            <p:cNvPr id="143" name="TextBox 142"/>
            <p:cNvSpPr txBox="1"/>
            <p:nvPr/>
          </p:nvSpPr>
          <p:spPr>
            <a:xfrm>
              <a:off x="6050106" y="2457354"/>
              <a:ext cx="1852986" cy="153888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r>
                <a:rPr lang="ru-RU" sz="1000" b="1" dirty="0" smtClean="0">
                  <a:latin typeface="Arial Narrow" panose="020B0606020202030204" pitchFamily="34" charset="0"/>
                </a:rPr>
                <a:t>Банковская </a:t>
              </a:r>
              <a:r>
                <a:rPr lang="ru-RU" sz="1000" b="1" dirty="0">
                  <a:latin typeface="Arial Narrow" panose="020B0606020202030204" pitchFamily="34" charset="0"/>
                </a:rPr>
                <a:t>сфера</a:t>
              </a:r>
            </a:p>
          </p:txBody>
        </p:sp>
        <p:sp>
          <p:nvSpPr>
            <p:cNvPr id="144" name="TextBox 143"/>
            <p:cNvSpPr txBox="1"/>
            <p:nvPr/>
          </p:nvSpPr>
          <p:spPr>
            <a:xfrm>
              <a:off x="5983610" y="2682146"/>
              <a:ext cx="2410129" cy="338554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914180">
                <a:spcBef>
                  <a:spcPct val="20000"/>
                </a:spcBef>
                <a:defRPr/>
              </a:pPr>
              <a:r>
                <a:rPr lang="ru-RU" sz="1000" dirty="0">
                  <a:latin typeface="Arial Narrow" panose="020B0606020202030204" pitchFamily="34" charset="0"/>
                </a:rPr>
                <a:t>ПАО </a:t>
              </a:r>
              <a:r>
                <a:rPr lang="ru-RU" sz="1000" dirty="0" smtClean="0">
                  <a:latin typeface="Arial Narrow" panose="020B0606020202030204" pitchFamily="34" charset="0"/>
                </a:rPr>
                <a:t>Сбербанк</a:t>
              </a:r>
              <a:endParaRPr lang="ru-RU" sz="1000" dirty="0">
                <a:latin typeface="Arial Narrow" panose="020B0606020202030204" pitchFamily="34" charset="0"/>
              </a:endParaRPr>
            </a:p>
            <a:p>
              <a:pPr defTabSz="914180">
                <a:spcBef>
                  <a:spcPct val="20000"/>
                </a:spcBef>
                <a:defRPr/>
              </a:pPr>
              <a:r>
                <a:rPr lang="ru-RU" sz="1000" dirty="0" smtClean="0">
                  <a:latin typeface="Arial Narrow" panose="020B0606020202030204" pitchFamily="34" charset="0"/>
                </a:rPr>
                <a:t>АО </a:t>
              </a:r>
              <a:r>
                <a:rPr lang="ru-RU" sz="1000" dirty="0">
                  <a:latin typeface="Arial Narrow" panose="020B0606020202030204" pitchFamily="34" charset="0"/>
                </a:rPr>
                <a:t>«Райффайзенбанк</a:t>
              </a:r>
              <a:r>
                <a:rPr lang="ru-RU" sz="1000" dirty="0" smtClean="0">
                  <a:latin typeface="Arial Narrow" panose="020B0606020202030204" pitchFamily="34" charset="0"/>
                </a:rPr>
                <a:t>» </a:t>
              </a:r>
              <a:endParaRPr lang="ru-RU" sz="1000" dirty="0">
                <a:latin typeface="Arial Narrow" panose="020B0606020202030204" pitchFamily="34" charset="0"/>
              </a:endParaRPr>
            </a:p>
          </p:txBody>
        </p:sp>
      </p:grpSp>
      <p:sp>
        <p:nvSpPr>
          <p:cNvPr id="145" name="Oval 62"/>
          <p:cNvSpPr/>
          <p:nvPr/>
        </p:nvSpPr>
        <p:spPr>
          <a:xfrm>
            <a:off x="3420114" y="9049929"/>
            <a:ext cx="265811" cy="259092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7" tIns="45709" rIns="91417" bIns="45709" rtlCol="0" anchor="ctr"/>
          <a:lstStyle/>
          <a:p>
            <a:pPr algn="ctr"/>
            <a:endParaRPr lang="en-US" sz="1000" dirty="0">
              <a:solidFill>
                <a:schemeClr val="tx1"/>
              </a:solidFill>
              <a:latin typeface="Arial Narrow" panose="020B0606020202030204" pitchFamily="34" charset="0"/>
            </a:endParaRPr>
          </a:p>
        </p:txBody>
      </p:sp>
      <p:sp>
        <p:nvSpPr>
          <p:cNvPr id="149" name="Oval 66"/>
          <p:cNvSpPr/>
          <p:nvPr/>
        </p:nvSpPr>
        <p:spPr>
          <a:xfrm>
            <a:off x="3373564" y="6201557"/>
            <a:ext cx="265811" cy="259092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7" tIns="45709" rIns="91417" bIns="45709" rtlCol="0" anchor="ctr"/>
          <a:lstStyle/>
          <a:p>
            <a:pPr algn="ctr"/>
            <a:endParaRPr lang="en-US" sz="1000" dirty="0">
              <a:solidFill>
                <a:schemeClr val="tx1"/>
              </a:solidFill>
              <a:latin typeface="Arial Narrow" panose="020B0606020202030204" pitchFamily="34" charset="0"/>
            </a:endParaRPr>
          </a:p>
        </p:txBody>
      </p:sp>
      <p:sp>
        <p:nvSpPr>
          <p:cNvPr id="156" name="Freeform 135"/>
          <p:cNvSpPr>
            <a:spLocks noEditPoints="1"/>
          </p:cNvSpPr>
          <p:nvPr/>
        </p:nvSpPr>
        <p:spPr bwMode="auto">
          <a:xfrm>
            <a:off x="3450765" y="6260702"/>
            <a:ext cx="111408" cy="104717"/>
          </a:xfrm>
          <a:custGeom>
            <a:avLst/>
            <a:gdLst/>
            <a:ahLst/>
            <a:cxnLst>
              <a:cxn ang="0">
                <a:pos x="13" y="39"/>
              </a:cxn>
              <a:cxn ang="0">
                <a:pos x="8" y="39"/>
              </a:cxn>
              <a:cxn ang="0">
                <a:pos x="0" y="33"/>
              </a:cxn>
              <a:cxn ang="0">
                <a:pos x="5" y="19"/>
              </a:cxn>
              <a:cxn ang="0">
                <a:pos x="15" y="22"/>
              </a:cxn>
              <a:cxn ang="0">
                <a:pos x="20" y="21"/>
              </a:cxn>
              <a:cxn ang="0">
                <a:pos x="20" y="24"/>
              </a:cxn>
              <a:cxn ang="0">
                <a:pos x="23" y="34"/>
              </a:cxn>
              <a:cxn ang="0">
                <a:pos x="13" y="39"/>
              </a:cxn>
              <a:cxn ang="0">
                <a:pos x="15" y="19"/>
              </a:cxn>
              <a:cxn ang="0">
                <a:pos x="5" y="9"/>
              </a:cxn>
              <a:cxn ang="0">
                <a:pos x="15" y="0"/>
              </a:cxn>
              <a:cxn ang="0">
                <a:pos x="25" y="9"/>
              </a:cxn>
              <a:cxn ang="0">
                <a:pos x="15" y="19"/>
              </a:cxn>
              <a:cxn ang="0">
                <a:pos x="53" y="68"/>
              </a:cxn>
              <a:cxn ang="0">
                <a:pos x="20" y="68"/>
              </a:cxn>
              <a:cxn ang="0">
                <a:pos x="10" y="58"/>
              </a:cxn>
              <a:cxn ang="0">
                <a:pos x="23" y="36"/>
              </a:cxn>
              <a:cxn ang="0">
                <a:pos x="37" y="41"/>
              </a:cxn>
              <a:cxn ang="0">
                <a:pos x="50" y="36"/>
              </a:cxn>
              <a:cxn ang="0">
                <a:pos x="64" y="58"/>
              </a:cxn>
              <a:cxn ang="0">
                <a:pos x="53" y="68"/>
              </a:cxn>
              <a:cxn ang="0">
                <a:pos x="37" y="39"/>
              </a:cxn>
              <a:cxn ang="0">
                <a:pos x="22" y="24"/>
              </a:cxn>
              <a:cxn ang="0">
                <a:pos x="37" y="9"/>
              </a:cxn>
              <a:cxn ang="0">
                <a:pos x="51" y="24"/>
              </a:cxn>
              <a:cxn ang="0">
                <a:pos x="37" y="39"/>
              </a:cxn>
              <a:cxn ang="0">
                <a:pos x="59" y="19"/>
              </a:cxn>
              <a:cxn ang="0">
                <a:pos x="49" y="9"/>
              </a:cxn>
              <a:cxn ang="0">
                <a:pos x="59" y="0"/>
              </a:cxn>
              <a:cxn ang="0">
                <a:pos x="68" y="9"/>
              </a:cxn>
              <a:cxn ang="0">
                <a:pos x="59" y="19"/>
              </a:cxn>
              <a:cxn ang="0">
                <a:pos x="66" y="39"/>
              </a:cxn>
              <a:cxn ang="0">
                <a:pos x="61" y="39"/>
              </a:cxn>
              <a:cxn ang="0">
                <a:pos x="51" y="34"/>
              </a:cxn>
              <a:cxn ang="0">
                <a:pos x="54" y="24"/>
              </a:cxn>
              <a:cxn ang="0">
                <a:pos x="54" y="21"/>
              </a:cxn>
              <a:cxn ang="0">
                <a:pos x="59" y="22"/>
              </a:cxn>
              <a:cxn ang="0">
                <a:pos x="69" y="19"/>
              </a:cxn>
              <a:cxn ang="0">
                <a:pos x="73" y="33"/>
              </a:cxn>
              <a:cxn ang="0">
                <a:pos x="66" y="39"/>
              </a:cxn>
            </a:cxnLst>
            <a:rect l="0" t="0" r="r" b="b"/>
            <a:pathLst>
              <a:path w="73" h="68">
                <a:moveTo>
                  <a:pt x="13" y="39"/>
                </a:moveTo>
                <a:cubicBezTo>
                  <a:pt x="8" y="39"/>
                  <a:pt x="8" y="39"/>
                  <a:pt x="8" y="39"/>
                </a:cubicBezTo>
                <a:cubicBezTo>
                  <a:pt x="4" y="39"/>
                  <a:pt x="0" y="37"/>
                  <a:pt x="0" y="33"/>
                </a:cubicBezTo>
                <a:cubicBezTo>
                  <a:pt x="0" y="29"/>
                  <a:pt x="0" y="19"/>
                  <a:pt x="5" y="19"/>
                </a:cubicBezTo>
                <a:cubicBezTo>
                  <a:pt x="6" y="19"/>
                  <a:pt x="10" y="22"/>
                  <a:pt x="15" y="22"/>
                </a:cubicBezTo>
                <a:cubicBezTo>
                  <a:pt x="17" y="22"/>
                  <a:pt x="18" y="22"/>
                  <a:pt x="20" y="21"/>
                </a:cubicBezTo>
                <a:cubicBezTo>
                  <a:pt x="20" y="22"/>
                  <a:pt x="20" y="23"/>
                  <a:pt x="20" y="24"/>
                </a:cubicBezTo>
                <a:cubicBezTo>
                  <a:pt x="20" y="27"/>
                  <a:pt x="21" y="31"/>
                  <a:pt x="23" y="34"/>
                </a:cubicBezTo>
                <a:cubicBezTo>
                  <a:pt x="19" y="34"/>
                  <a:pt x="15" y="36"/>
                  <a:pt x="13" y="39"/>
                </a:cubicBezTo>
                <a:close/>
                <a:moveTo>
                  <a:pt x="15" y="19"/>
                </a:moveTo>
                <a:cubicBezTo>
                  <a:pt x="10" y="19"/>
                  <a:pt x="5" y="15"/>
                  <a:pt x="5" y="9"/>
                </a:cubicBezTo>
                <a:cubicBezTo>
                  <a:pt x="5" y="4"/>
                  <a:pt x="10" y="0"/>
                  <a:pt x="15" y="0"/>
                </a:cubicBezTo>
                <a:cubicBezTo>
                  <a:pt x="20" y="0"/>
                  <a:pt x="25" y="4"/>
                  <a:pt x="25" y="9"/>
                </a:cubicBezTo>
                <a:cubicBezTo>
                  <a:pt x="25" y="15"/>
                  <a:pt x="20" y="19"/>
                  <a:pt x="15" y="19"/>
                </a:cubicBezTo>
                <a:close/>
                <a:moveTo>
                  <a:pt x="53" y="68"/>
                </a:moveTo>
                <a:cubicBezTo>
                  <a:pt x="20" y="68"/>
                  <a:pt x="20" y="68"/>
                  <a:pt x="20" y="68"/>
                </a:cubicBezTo>
                <a:cubicBezTo>
                  <a:pt x="14" y="68"/>
                  <a:pt x="10" y="64"/>
                  <a:pt x="10" y="58"/>
                </a:cubicBezTo>
                <a:cubicBezTo>
                  <a:pt x="10" y="49"/>
                  <a:pt x="12" y="36"/>
                  <a:pt x="23" y="36"/>
                </a:cubicBezTo>
                <a:cubicBezTo>
                  <a:pt x="25" y="36"/>
                  <a:pt x="29" y="41"/>
                  <a:pt x="37" y="41"/>
                </a:cubicBezTo>
                <a:cubicBezTo>
                  <a:pt x="44" y="41"/>
                  <a:pt x="49" y="36"/>
                  <a:pt x="50" y="36"/>
                </a:cubicBezTo>
                <a:cubicBezTo>
                  <a:pt x="62" y="36"/>
                  <a:pt x="64" y="49"/>
                  <a:pt x="64" y="58"/>
                </a:cubicBezTo>
                <a:cubicBezTo>
                  <a:pt x="64" y="64"/>
                  <a:pt x="60" y="68"/>
                  <a:pt x="53" y="68"/>
                </a:cubicBezTo>
                <a:close/>
                <a:moveTo>
                  <a:pt x="37" y="39"/>
                </a:moveTo>
                <a:cubicBezTo>
                  <a:pt x="29" y="39"/>
                  <a:pt x="22" y="32"/>
                  <a:pt x="22" y="24"/>
                </a:cubicBezTo>
                <a:cubicBezTo>
                  <a:pt x="22" y="16"/>
                  <a:pt x="29" y="9"/>
                  <a:pt x="37" y="9"/>
                </a:cubicBezTo>
                <a:cubicBezTo>
                  <a:pt x="45" y="9"/>
                  <a:pt x="51" y="16"/>
                  <a:pt x="51" y="24"/>
                </a:cubicBezTo>
                <a:cubicBezTo>
                  <a:pt x="51" y="32"/>
                  <a:pt x="45" y="39"/>
                  <a:pt x="37" y="39"/>
                </a:cubicBezTo>
                <a:close/>
                <a:moveTo>
                  <a:pt x="59" y="19"/>
                </a:moveTo>
                <a:cubicBezTo>
                  <a:pt x="53" y="19"/>
                  <a:pt x="49" y="15"/>
                  <a:pt x="49" y="9"/>
                </a:cubicBezTo>
                <a:cubicBezTo>
                  <a:pt x="49" y="4"/>
                  <a:pt x="53" y="0"/>
                  <a:pt x="59" y="0"/>
                </a:cubicBezTo>
                <a:cubicBezTo>
                  <a:pt x="64" y="0"/>
                  <a:pt x="68" y="4"/>
                  <a:pt x="68" y="9"/>
                </a:cubicBezTo>
                <a:cubicBezTo>
                  <a:pt x="68" y="15"/>
                  <a:pt x="64" y="19"/>
                  <a:pt x="59" y="19"/>
                </a:cubicBezTo>
                <a:close/>
                <a:moveTo>
                  <a:pt x="66" y="39"/>
                </a:moveTo>
                <a:cubicBezTo>
                  <a:pt x="61" y="39"/>
                  <a:pt x="61" y="39"/>
                  <a:pt x="61" y="39"/>
                </a:cubicBezTo>
                <a:cubicBezTo>
                  <a:pt x="58" y="36"/>
                  <a:pt x="55" y="34"/>
                  <a:pt x="51" y="34"/>
                </a:cubicBezTo>
                <a:cubicBezTo>
                  <a:pt x="53" y="31"/>
                  <a:pt x="54" y="27"/>
                  <a:pt x="54" y="24"/>
                </a:cubicBezTo>
                <a:cubicBezTo>
                  <a:pt x="54" y="23"/>
                  <a:pt x="54" y="22"/>
                  <a:pt x="54" y="21"/>
                </a:cubicBezTo>
                <a:cubicBezTo>
                  <a:pt x="55" y="22"/>
                  <a:pt x="57" y="22"/>
                  <a:pt x="59" y="22"/>
                </a:cubicBezTo>
                <a:cubicBezTo>
                  <a:pt x="64" y="22"/>
                  <a:pt x="68" y="19"/>
                  <a:pt x="69" y="19"/>
                </a:cubicBezTo>
                <a:cubicBezTo>
                  <a:pt x="73" y="19"/>
                  <a:pt x="73" y="29"/>
                  <a:pt x="73" y="33"/>
                </a:cubicBezTo>
                <a:cubicBezTo>
                  <a:pt x="73" y="37"/>
                  <a:pt x="70" y="39"/>
                  <a:pt x="66" y="39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17" tIns="45709" rIns="91417" bIns="45709" numCol="1" anchor="t" anchorCtr="0" compatLnSpc="1">
            <a:prstTxWarp prst="textNoShape">
              <a:avLst/>
            </a:prstTxWarp>
          </a:bodyPr>
          <a:lstStyle/>
          <a:p>
            <a:endParaRPr lang="en-US" sz="1000" dirty="0">
              <a:latin typeface="Arial Narrow" panose="020B0606020202030204" pitchFamily="34" charset="0"/>
            </a:endParaRPr>
          </a:p>
        </p:txBody>
      </p:sp>
      <p:sp>
        <p:nvSpPr>
          <p:cNvPr id="4110" name="Прямоугольник 4109"/>
          <p:cNvSpPr/>
          <p:nvPr/>
        </p:nvSpPr>
        <p:spPr>
          <a:xfrm>
            <a:off x="251023" y="5799266"/>
            <a:ext cx="2896417" cy="400110"/>
          </a:xfrm>
          <a:prstGeom prst="rect">
            <a:avLst/>
          </a:prstGeom>
        </p:spPr>
        <p:txBody>
          <a:bodyPr wrap="square" lIns="91417" tIns="45709" rIns="91417" bIns="45709">
            <a:spAutoFit/>
          </a:bodyPr>
          <a:lstStyle/>
          <a:p>
            <a:pPr algn="ctr"/>
            <a:r>
              <a:rPr lang="ru-RU" sz="1000" b="1" u="sng" dirty="0">
                <a:latin typeface="Arial Narrow" panose="020B0606020202030204" pitchFamily="34" charset="0"/>
                <a:cs typeface="Times New Roman" panose="02020603050405020304" pitchFamily="18" charset="0"/>
              </a:rPr>
              <a:t>КРУПНЫЕ НАЛОГОПЛАТЕЛЬЩИКИ В ЯРОСЛАВСКОЙ ОБЛАСТИ </a:t>
            </a:r>
          </a:p>
        </p:txBody>
      </p:sp>
      <p:sp>
        <p:nvSpPr>
          <p:cNvPr id="82" name="Oval 30"/>
          <p:cNvSpPr/>
          <p:nvPr/>
        </p:nvSpPr>
        <p:spPr>
          <a:xfrm>
            <a:off x="354302" y="6874654"/>
            <a:ext cx="265811" cy="259092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7" tIns="45709" rIns="91417" bIns="45709" rtlCol="0" anchor="ctr"/>
          <a:lstStyle/>
          <a:p>
            <a:pPr algn="ctr"/>
            <a:endParaRPr lang="en-US" sz="1000" dirty="0">
              <a:solidFill>
                <a:schemeClr val="tx1"/>
              </a:solidFill>
              <a:latin typeface="Arial Narrow" panose="020B0606020202030204" pitchFamily="34" charset="0"/>
            </a:endParaRPr>
          </a:p>
        </p:txBody>
      </p:sp>
      <p:sp>
        <p:nvSpPr>
          <p:cNvPr id="92" name="Freeform 35"/>
          <p:cNvSpPr>
            <a:spLocks noEditPoints="1"/>
          </p:cNvSpPr>
          <p:nvPr/>
        </p:nvSpPr>
        <p:spPr bwMode="auto">
          <a:xfrm>
            <a:off x="3483901" y="9096616"/>
            <a:ext cx="112139" cy="145909"/>
          </a:xfrm>
          <a:custGeom>
            <a:avLst/>
            <a:gdLst/>
            <a:ahLst/>
            <a:cxnLst>
              <a:cxn ang="0">
                <a:pos x="37" y="23"/>
              </a:cxn>
              <a:cxn ang="0">
                <a:pos x="37" y="3"/>
              </a:cxn>
              <a:cxn ang="0">
                <a:pos x="40" y="3"/>
              </a:cxn>
              <a:cxn ang="0">
                <a:pos x="40" y="0"/>
              </a:cxn>
              <a:cxn ang="0">
                <a:pos x="17" y="0"/>
              </a:cxn>
              <a:cxn ang="0">
                <a:pos x="17" y="3"/>
              </a:cxn>
              <a:cxn ang="0">
                <a:pos x="20" y="3"/>
              </a:cxn>
              <a:cxn ang="0">
                <a:pos x="20" y="23"/>
              </a:cxn>
              <a:cxn ang="0">
                <a:pos x="0" y="60"/>
              </a:cxn>
              <a:cxn ang="0">
                <a:pos x="9" y="69"/>
              </a:cxn>
              <a:cxn ang="0">
                <a:pos x="49" y="69"/>
              </a:cxn>
              <a:cxn ang="0">
                <a:pos x="57" y="60"/>
              </a:cxn>
              <a:cxn ang="0">
                <a:pos x="37" y="23"/>
              </a:cxn>
              <a:cxn ang="0">
                <a:pos x="49" y="66"/>
              </a:cxn>
              <a:cxn ang="0">
                <a:pos x="9" y="66"/>
              </a:cxn>
              <a:cxn ang="0">
                <a:pos x="3" y="60"/>
              </a:cxn>
              <a:cxn ang="0">
                <a:pos x="22" y="24"/>
              </a:cxn>
              <a:cxn ang="0">
                <a:pos x="23" y="24"/>
              </a:cxn>
              <a:cxn ang="0">
                <a:pos x="23" y="3"/>
              </a:cxn>
              <a:cxn ang="0">
                <a:pos x="34" y="3"/>
              </a:cxn>
              <a:cxn ang="0">
                <a:pos x="34" y="24"/>
              </a:cxn>
              <a:cxn ang="0">
                <a:pos x="35" y="24"/>
              </a:cxn>
              <a:cxn ang="0">
                <a:pos x="54" y="60"/>
              </a:cxn>
              <a:cxn ang="0">
                <a:pos x="49" y="66"/>
              </a:cxn>
              <a:cxn ang="0">
                <a:pos x="20" y="55"/>
              </a:cxn>
              <a:cxn ang="0">
                <a:pos x="17" y="58"/>
              </a:cxn>
              <a:cxn ang="0">
                <a:pos x="14" y="55"/>
              </a:cxn>
              <a:cxn ang="0">
                <a:pos x="17" y="52"/>
              </a:cxn>
              <a:cxn ang="0">
                <a:pos x="20" y="55"/>
              </a:cxn>
              <a:cxn ang="0">
                <a:pos x="37" y="59"/>
              </a:cxn>
              <a:cxn ang="0">
                <a:pos x="33" y="63"/>
              </a:cxn>
              <a:cxn ang="0">
                <a:pos x="29" y="59"/>
              </a:cxn>
              <a:cxn ang="0">
                <a:pos x="33" y="55"/>
              </a:cxn>
              <a:cxn ang="0">
                <a:pos x="37" y="59"/>
              </a:cxn>
              <a:cxn ang="0">
                <a:pos x="30" y="54"/>
              </a:cxn>
              <a:cxn ang="0">
                <a:pos x="27" y="57"/>
              </a:cxn>
              <a:cxn ang="0">
                <a:pos x="23" y="54"/>
              </a:cxn>
              <a:cxn ang="0">
                <a:pos x="27" y="50"/>
              </a:cxn>
              <a:cxn ang="0">
                <a:pos x="30" y="54"/>
              </a:cxn>
              <a:cxn ang="0">
                <a:pos x="26" y="49"/>
              </a:cxn>
              <a:cxn ang="0">
                <a:pos x="21" y="44"/>
              </a:cxn>
              <a:cxn ang="0">
                <a:pos x="26" y="39"/>
              </a:cxn>
              <a:cxn ang="0">
                <a:pos x="31" y="44"/>
              </a:cxn>
              <a:cxn ang="0">
                <a:pos x="26" y="49"/>
              </a:cxn>
              <a:cxn ang="0">
                <a:pos x="34" y="44"/>
              </a:cxn>
              <a:cxn ang="0">
                <a:pos x="37" y="41"/>
              </a:cxn>
              <a:cxn ang="0">
                <a:pos x="40" y="44"/>
              </a:cxn>
              <a:cxn ang="0">
                <a:pos x="37" y="47"/>
              </a:cxn>
              <a:cxn ang="0">
                <a:pos x="34" y="44"/>
              </a:cxn>
              <a:cxn ang="0">
                <a:pos x="37" y="51"/>
              </a:cxn>
              <a:cxn ang="0">
                <a:pos x="35" y="53"/>
              </a:cxn>
              <a:cxn ang="0">
                <a:pos x="33" y="51"/>
              </a:cxn>
              <a:cxn ang="0">
                <a:pos x="35" y="49"/>
              </a:cxn>
              <a:cxn ang="0">
                <a:pos x="37" y="51"/>
              </a:cxn>
              <a:cxn ang="0">
                <a:pos x="37" y="51"/>
              </a:cxn>
              <a:cxn ang="0">
                <a:pos x="37" y="51"/>
              </a:cxn>
            </a:cxnLst>
            <a:rect l="0" t="0" r="r" b="b"/>
            <a:pathLst>
              <a:path w="57" h="69">
                <a:moveTo>
                  <a:pt x="37" y="23"/>
                </a:moveTo>
                <a:cubicBezTo>
                  <a:pt x="37" y="3"/>
                  <a:pt x="37" y="3"/>
                  <a:pt x="37" y="3"/>
                </a:cubicBezTo>
                <a:cubicBezTo>
                  <a:pt x="40" y="3"/>
                  <a:pt x="40" y="3"/>
                  <a:pt x="40" y="3"/>
                </a:cubicBezTo>
                <a:cubicBezTo>
                  <a:pt x="40" y="0"/>
                  <a:pt x="40" y="0"/>
                  <a:pt x="40" y="0"/>
                </a:cubicBezTo>
                <a:cubicBezTo>
                  <a:pt x="17" y="0"/>
                  <a:pt x="17" y="0"/>
                  <a:pt x="17" y="0"/>
                </a:cubicBezTo>
                <a:cubicBezTo>
                  <a:pt x="17" y="3"/>
                  <a:pt x="17" y="3"/>
                  <a:pt x="17" y="3"/>
                </a:cubicBezTo>
                <a:cubicBezTo>
                  <a:pt x="20" y="3"/>
                  <a:pt x="20" y="3"/>
                  <a:pt x="20" y="3"/>
                </a:cubicBezTo>
                <a:cubicBezTo>
                  <a:pt x="20" y="23"/>
                  <a:pt x="20" y="23"/>
                  <a:pt x="20" y="23"/>
                </a:cubicBezTo>
                <a:cubicBezTo>
                  <a:pt x="20" y="23"/>
                  <a:pt x="0" y="51"/>
                  <a:pt x="0" y="60"/>
                </a:cubicBezTo>
                <a:cubicBezTo>
                  <a:pt x="0" y="69"/>
                  <a:pt x="9" y="69"/>
                  <a:pt x="9" y="69"/>
                </a:cubicBezTo>
                <a:cubicBezTo>
                  <a:pt x="49" y="69"/>
                  <a:pt x="49" y="69"/>
                  <a:pt x="49" y="69"/>
                </a:cubicBezTo>
                <a:cubicBezTo>
                  <a:pt x="49" y="69"/>
                  <a:pt x="57" y="69"/>
                  <a:pt x="57" y="60"/>
                </a:cubicBezTo>
                <a:cubicBezTo>
                  <a:pt x="57" y="51"/>
                  <a:pt x="37" y="23"/>
                  <a:pt x="37" y="23"/>
                </a:cubicBezTo>
                <a:close/>
                <a:moveTo>
                  <a:pt x="49" y="66"/>
                </a:moveTo>
                <a:cubicBezTo>
                  <a:pt x="9" y="66"/>
                  <a:pt x="9" y="66"/>
                  <a:pt x="9" y="66"/>
                </a:cubicBezTo>
                <a:cubicBezTo>
                  <a:pt x="8" y="66"/>
                  <a:pt x="3" y="65"/>
                  <a:pt x="3" y="60"/>
                </a:cubicBezTo>
                <a:cubicBezTo>
                  <a:pt x="3" y="54"/>
                  <a:pt x="15" y="35"/>
                  <a:pt x="22" y="24"/>
                </a:cubicBezTo>
                <a:cubicBezTo>
                  <a:pt x="23" y="24"/>
                  <a:pt x="23" y="24"/>
                  <a:pt x="23" y="24"/>
                </a:cubicBezTo>
                <a:cubicBezTo>
                  <a:pt x="23" y="3"/>
                  <a:pt x="23" y="3"/>
                  <a:pt x="23" y="3"/>
                </a:cubicBezTo>
                <a:cubicBezTo>
                  <a:pt x="34" y="3"/>
                  <a:pt x="34" y="3"/>
                  <a:pt x="34" y="3"/>
                </a:cubicBezTo>
                <a:cubicBezTo>
                  <a:pt x="34" y="24"/>
                  <a:pt x="34" y="24"/>
                  <a:pt x="34" y="24"/>
                </a:cubicBezTo>
                <a:cubicBezTo>
                  <a:pt x="35" y="24"/>
                  <a:pt x="35" y="24"/>
                  <a:pt x="35" y="24"/>
                </a:cubicBezTo>
                <a:cubicBezTo>
                  <a:pt x="42" y="35"/>
                  <a:pt x="54" y="54"/>
                  <a:pt x="54" y="60"/>
                </a:cubicBezTo>
                <a:cubicBezTo>
                  <a:pt x="54" y="65"/>
                  <a:pt x="50" y="66"/>
                  <a:pt x="49" y="66"/>
                </a:cubicBezTo>
                <a:close/>
                <a:moveTo>
                  <a:pt x="20" y="55"/>
                </a:moveTo>
                <a:cubicBezTo>
                  <a:pt x="20" y="56"/>
                  <a:pt x="19" y="58"/>
                  <a:pt x="17" y="58"/>
                </a:cubicBezTo>
                <a:cubicBezTo>
                  <a:pt x="16" y="58"/>
                  <a:pt x="14" y="56"/>
                  <a:pt x="14" y="55"/>
                </a:cubicBezTo>
                <a:cubicBezTo>
                  <a:pt x="14" y="53"/>
                  <a:pt x="16" y="52"/>
                  <a:pt x="17" y="52"/>
                </a:cubicBezTo>
                <a:cubicBezTo>
                  <a:pt x="19" y="52"/>
                  <a:pt x="20" y="53"/>
                  <a:pt x="20" y="55"/>
                </a:cubicBezTo>
                <a:close/>
                <a:moveTo>
                  <a:pt x="37" y="59"/>
                </a:moveTo>
                <a:cubicBezTo>
                  <a:pt x="37" y="61"/>
                  <a:pt x="35" y="63"/>
                  <a:pt x="33" y="63"/>
                </a:cubicBezTo>
                <a:cubicBezTo>
                  <a:pt x="31" y="63"/>
                  <a:pt x="29" y="61"/>
                  <a:pt x="29" y="59"/>
                </a:cubicBezTo>
                <a:cubicBezTo>
                  <a:pt x="29" y="57"/>
                  <a:pt x="31" y="55"/>
                  <a:pt x="33" y="55"/>
                </a:cubicBezTo>
                <a:cubicBezTo>
                  <a:pt x="35" y="55"/>
                  <a:pt x="37" y="57"/>
                  <a:pt x="37" y="59"/>
                </a:cubicBezTo>
                <a:close/>
                <a:moveTo>
                  <a:pt x="30" y="54"/>
                </a:moveTo>
                <a:cubicBezTo>
                  <a:pt x="30" y="56"/>
                  <a:pt x="29" y="57"/>
                  <a:pt x="27" y="57"/>
                </a:cubicBezTo>
                <a:cubicBezTo>
                  <a:pt x="25" y="57"/>
                  <a:pt x="23" y="56"/>
                  <a:pt x="23" y="54"/>
                </a:cubicBezTo>
                <a:cubicBezTo>
                  <a:pt x="23" y="52"/>
                  <a:pt x="25" y="50"/>
                  <a:pt x="27" y="50"/>
                </a:cubicBezTo>
                <a:cubicBezTo>
                  <a:pt x="29" y="50"/>
                  <a:pt x="30" y="52"/>
                  <a:pt x="30" y="54"/>
                </a:cubicBezTo>
                <a:close/>
                <a:moveTo>
                  <a:pt x="26" y="49"/>
                </a:moveTo>
                <a:cubicBezTo>
                  <a:pt x="23" y="49"/>
                  <a:pt x="21" y="47"/>
                  <a:pt x="21" y="44"/>
                </a:cubicBezTo>
                <a:cubicBezTo>
                  <a:pt x="21" y="41"/>
                  <a:pt x="23" y="39"/>
                  <a:pt x="26" y="39"/>
                </a:cubicBezTo>
                <a:cubicBezTo>
                  <a:pt x="29" y="39"/>
                  <a:pt x="31" y="41"/>
                  <a:pt x="31" y="44"/>
                </a:cubicBezTo>
                <a:cubicBezTo>
                  <a:pt x="31" y="47"/>
                  <a:pt x="29" y="49"/>
                  <a:pt x="26" y="49"/>
                </a:cubicBezTo>
                <a:close/>
                <a:moveTo>
                  <a:pt x="34" y="44"/>
                </a:moveTo>
                <a:cubicBezTo>
                  <a:pt x="34" y="43"/>
                  <a:pt x="35" y="41"/>
                  <a:pt x="37" y="41"/>
                </a:cubicBezTo>
                <a:cubicBezTo>
                  <a:pt x="38" y="41"/>
                  <a:pt x="40" y="43"/>
                  <a:pt x="40" y="44"/>
                </a:cubicBezTo>
                <a:cubicBezTo>
                  <a:pt x="40" y="46"/>
                  <a:pt x="38" y="47"/>
                  <a:pt x="37" y="47"/>
                </a:cubicBezTo>
                <a:cubicBezTo>
                  <a:pt x="35" y="47"/>
                  <a:pt x="34" y="46"/>
                  <a:pt x="34" y="44"/>
                </a:cubicBezTo>
                <a:close/>
                <a:moveTo>
                  <a:pt x="37" y="51"/>
                </a:moveTo>
                <a:cubicBezTo>
                  <a:pt x="37" y="52"/>
                  <a:pt x="36" y="53"/>
                  <a:pt x="35" y="53"/>
                </a:cubicBezTo>
                <a:cubicBezTo>
                  <a:pt x="34" y="53"/>
                  <a:pt x="33" y="52"/>
                  <a:pt x="33" y="51"/>
                </a:cubicBezTo>
                <a:cubicBezTo>
                  <a:pt x="33" y="50"/>
                  <a:pt x="34" y="49"/>
                  <a:pt x="35" y="49"/>
                </a:cubicBezTo>
                <a:cubicBezTo>
                  <a:pt x="36" y="49"/>
                  <a:pt x="37" y="50"/>
                  <a:pt x="37" y="51"/>
                </a:cubicBezTo>
                <a:close/>
                <a:moveTo>
                  <a:pt x="37" y="51"/>
                </a:moveTo>
                <a:cubicBezTo>
                  <a:pt x="37" y="51"/>
                  <a:pt x="37" y="51"/>
                  <a:pt x="37" y="51"/>
                </a:cubicBezTo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17" tIns="45709" rIns="91417" bIns="45709" numCol="1" anchor="t" anchorCtr="0" compatLnSpc="1">
            <a:prstTxWarp prst="textNoShape">
              <a:avLst/>
            </a:prstTxWarp>
          </a:bodyPr>
          <a:lstStyle/>
          <a:p>
            <a:endParaRPr lang="en-US" b="1" dirty="0"/>
          </a:p>
        </p:txBody>
      </p:sp>
      <p:grpSp>
        <p:nvGrpSpPr>
          <p:cNvPr id="98" name="Group 45"/>
          <p:cNvGrpSpPr/>
          <p:nvPr/>
        </p:nvGrpSpPr>
        <p:grpSpPr>
          <a:xfrm>
            <a:off x="438499" y="6253904"/>
            <a:ext cx="4154314" cy="156346"/>
            <a:chOff x="-12453878" y="3948114"/>
            <a:chExt cx="15779691" cy="657225"/>
          </a:xfrm>
          <a:solidFill>
            <a:schemeClr val="bg1"/>
          </a:solidFill>
        </p:grpSpPr>
        <p:sp>
          <p:nvSpPr>
            <p:cNvPr id="99" name="Freeform 90"/>
            <p:cNvSpPr>
              <a:spLocks/>
            </p:cNvSpPr>
            <p:nvPr/>
          </p:nvSpPr>
          <p:spPr bwMode="auto">
            <a:xfrm>
              <a:off x="-12453878" y="4032919"/>
              <a:ext cx="520702" cy="479427"/>
            </a:xfrm>
            <a:custGeom>
              <a:avLst/>
              <a:gdLst/>
              <a:ahLst/>
              <a:cxnLst>
                <a:cxn ang="0">
                  <a:pos x="309" y="281"/>
                </a:cxn>
                <a:cxn ang="0">
                  <a:pos x="309" y="125"/>
                </a:cxn>
                <a:cxn ang="0">
                  <a:pos x="172" y="125"/>
                </a:cxn>
                <a:cxn ang="0">
                  <a:pos x="172" y="22"/>
                </a:cxn>
                <a:cxn ang="0">
                  <a:pos x="117" y="22"/>
                </a:cxn>
                <a:cxn ang="0">
                  <a:pos x="117" y="125"/>
                </a:cxn>
                <a:cxn ang="0">
                  <a:pos x="87" y="125"/>
                </a:cxn>
                <a:cxn ang="0">
                  <a:pos x="87" y="0"/>
                </a:cxn>
                <a:cxn ang="0">
                  <a:pos x="32" y="0"/>
                </a:cxn>
                <a:cxn ang="0">
                  <a:pos x="32" y="125"/>
                </a:cxn>
                <a:cxn ang="0">
                  <a:pos x="21" y="125"/>
                </a:cxn>
                <a:cxn ang="0">
                  <a:pos x="21" y="281"/>
                </a:cxn>
                <a:cxn ang="0">
                  <a:pos x="0" y="281"/>
                </a:cxn>
                <a:cxn ang="0">
                  <a:pos x="0" y="302"/>
                </a:cxn>
                <a:cxn ang="0">
                  <a:pos x="328" y="302"/>
                </a:cxn>
                <a:cxn ang="0">
                  <a:pos x="328" y="281"/>
                </a:cxn>
                <a:cxn ang="0">
                  <a:pos x="309" y="281"/>
                </a:cxn>
              </a:cxnLst>
              <a:rect l="0" t="0" r="r" b="b"/>
              <a:pathLst>
                <a:path w="328" h="302">
                  <a:moveTo>
                    <a:pt x="309" y="281"/>
                  </a:moveTo>
                  <a:lnTo>
                    <a:pt x="309" y="125"/>
                  </a:lnTo>
                  <a:lnTo>
                    <a:pt x="172" y="125"/>
                  </a:lnTo>
                  <a:lnTo>
                    <a:pt x="172" y="22"/>
                  </a:lnTo>
                  <a:lnTo>
                    <a:pt x="117" y="22"/>
                  </a:lnTo>
                  <a:lnTo>
                    <a:pt x="117" y="125"/>
                  </a:lnTo>
                  <a:lnTo>
                    <a:pt x="87" y="125"/>
                  </a:lnTo>
                  <a:lnTo>
                    <a:pt x="87" y="0"/>
                  </a:lnTo>
                  <a:lnTo>
                    <a:pt x="32" y="0"/>
                  </a:lnTo>
                  <a:lnTo>
                    <a:pt x="32" y="125"/>
                  </a:lnTo>
                  <a:lnTo>
                    <a:pt x="21" y="125"/>
                  </a:lnTo>
                  <a:lnTo>
                    <a:pt x="21" y="281"/>
                  </a:lnTo>
                  <a:lnTo>
                    <a:pt x="0" y="281"/>
                  </a:lnTo>
                  <a:lnTo>
                    <a:pt x="0" y="302"/>
                  </a:lnTo>
                  <a:lnTo>
                    <a:pt x="328" y="302"/>
                  </a:lnTo>
                  <a:lnTo>
                    <a:pt x="328" y="281"/>
                  </a:lnTo>
                  <a:lnTo>
                    <a:pt x="309" y="28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1" name="Rectangle 91"/>
            <p:cNvSpPr>
              <a:spLocks noChangeArrowheads="1"/>
            </p:cNvSpPr>
            <p:nvPr/>
          </p:nvSpPr>
          <p:spPr bwMode="auto">
            <a:xfrm>
              <a:off x="2752725" y="4435476"/>
              <a:ext cx="58738" cy="60325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2" name="Rectangle 92"/>
            <p:cNvSpPr>
              <a:spLocks noChangeArrowheads="1"/>
            </p:cNvSpPr>
            <p:nvPr/>
          </p:nvSpPr>
          <p:spPr bwMode="auto">
            <a:xfrm>
              <a:off x="2865438" y="4435476"/>
              <a:ext cx="60325" cy="60325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4" name="Rectangle 93"/>
            <p:cNvSpPr>
              <a:spLocks noChangeArrowheads="1"/>
            </p:cNvSpPr>
            <p:nvPr/>
          </p:nvSpPr>
          <p:spPr bwMode="auto">
            <a:xfrm>
              <a:off x="2978150" y="4435476"/>
              <a:ext cx="60325" cy="60325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5" name="Rectangle 94"/>
            <p:cNvSpPr>
              <a:spLocks noChangeArrowheads="1"/>
            </p:cNvSpPr>
            <p:nvPr/>
          </p:nvSpPr>
          <p:spPr bwMode="auto">
            <a:xfrm>
              <a:off x="3090863" y="4435476"/>
              <a:ext cx="58738" cy="60325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6" name="Rectangle 95"/>
            <p:cNvSpPr>
              <a:spLocks noChangeArrowheads="1"/>
            </p:cNvSpPr>
            <p:nvPr/>
          </p:nvSpPr>
          <p:spPr bwMode="auto">
            <a:xfrm>
              <a:off x="2752725" y="4545014"/>
              <a:ext cx="58738" cy="60325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7" name="Rectangle 96"/>
            <p:cNvSpPr>
              <a:spLocks noChangeArrowheads="1"/>
            </p:cNvSpPr>
            <p:nvPr/>
          </p:nvSpPr>
          <p:spPr bwMode="auto">
            <a:xfrm>
              <a:off x="2865438" y="4545014"/>
              <a:ext cx="60325" cy="60325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8" name="Rectangle 97"/>
            <p:cNvSpPr>
              <a:spLocks noChangeArrowheads="1"/>
            </p:cNvSpPr>
            <p:nvPr/>
          </p:nvSpPr>
          <p:spPr bwMode="auto">
            <a:xfrm>
              <a:off x="2978150" y="4545014"/>
              <a:ext cx="60325" cy="60325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9" name="Rectangle 98"/>
            <p:cNvSpPr>
              <a:spLocks noChangeArrowheads="1"/>
            </p:cNvSpPr>
            <p:nvPr/>
          </p:nvSpPr>
          <p:spPr bwMode="auto">
            <a:xfrm>
              <a:off x="3090863" y="4545014"/>
              <a:ext cx="58738" cy="60325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5" name="Freeform 99"/>
            <p:cNvSpPr>
              <a:spLocks/>
            </p:cNvSpPr>
            <p:nvPr/>
          </p:nvSpPr>
          <p:spPr bwMode="auto">
            <a:xfrm>
              <a:off x="2838450" y="3976689"/>
              <a:ext cx="487363" cy="223838"/>
            </a:xfrm>
            <a:custGeom>
              <a:avLst/>
              <a:gdLst/>
              <a:ahLst/>
              <a:cxnLst>
                <a:cxn ang="0">
                  <a:pos x="6" y="109"/>
                </a:cxn>
                <a:cxn ang="0">
                  <a:pos x="27" y="86"/>
                </a:cxn>
                <a:cxn ang="0">
                  <a:pos x="47" y="72"/>
                </a:cxn>
                <a:cxn ang="0">
                  <a:pos x="52" y="62"/>
                </a:cxn>
                <a:cxn ang="0">
                  <a:pos x="68" y="61"/>
                </a:cxn>
                <a:cxn ang="0">
                  <a:pos x="74" y="27"/>
                </a:cxn>
                <a:cxn ang="0">
                  <a:pos x="99" y="11"/>
                </a:cxn>
                <a:cxn ang="0">
                  <a:pos x="117" y="15"/>
                </a:cxn>
                <a:cxn ang="0">
                  <a:pos x="143" y="1"/>
                </a:cxn>
                <a:cxn ang="0">
                  <a:pos x="171" y="18"/>
                </a:cxn>
                <a:cxn ang="0">
                  <a:pos x="218" y="30"/>
                </a:cxn>
                <a:cxn ang="0">
                  <a:pos x="258" y="34"/>
                </a:cxn>
                <a:cxn ang="0">
                  <a:pos x="274" y="48"/>
                </a:cxn>
                <a:cxn ang="0">
                  <a:pos x="272" y="67"/>
                </a:cxn>
                <a:cxn ang="0">
                  <a:pos x="287" y="113"/>
                </a:cxn>
                <a:cxn ang="0">
                  <a:pos x="275" y="124"/>
                </a:cxn>
                <a:cxn ang="0">
                  <a:pos x="228" y="111"/>
                </a:cxn>
                <a:cxn ang="0">
                  <a:pos x="215" y="130"/>
                </a:cxn>
                <a:cxn ang="0">
                  <a:pos x="194" y="120"/>
                </a:cxn>
                <a:cxn ang="0">
                  <a:pos x="153" y="103"/>
                </a:cxn>
                <a:cxn ang="0">
                  <a:pos x="139" y="124"/>
                </a:cxn>
                <a:cxn ang="0">
                  <a:pos x="118" y="117"/>
                </a:cxn>
                <a:cxn ang="0">
                  <a:pos x="109" y="124"/>
                </a:cxn>
                <a:cxn ang="0">
                  <a:pos x="83" y="134"/>
                </a:cxn>
                <a:cxn ang="0">
                  <a:pos x="72" y="125"/>
                </a:cxn>
                <a:cxn ang="0">
                  <a:pos x="92" y="123"/>
                </a:cxn>
                <a:cxn ang="0">
                  <a:pos x="107" y="121"/>
                </a:cxn>
                <a:cxn ang="0">
                  <a:pos x="116" y="108"/>
                </a:cxn>
                <a:cxn ang="0">
                  <a:pos x="135" y="119"/>
                </a:cxn>
                <a:cxn ang="0">
                  <a:pos x="157" y="98"/>
                </a:cxn>
                <a:cxn ang="0">
                  <a:pos x="172" y="116"/>
                </a:cxn>
                <a:cxn ang="0">
                  <a:pos x="196" y="114"/>
                </a:cxn>
                <a:cxn ang="0">
                  <a:pos x="223" y="117"/>
                </a:cxn>
                <a:cxn ang="0">
                  <a:pos x="254" y="119"/>
                </a:cxn>
                <a:cxn ang="0">
                  <a:pos x="278" y="112"/>
                </a:cxn>
                <a:cxn ang="0">
                  <a:pos x="283" y="92"/>
                </a:cxn>
                <a:cxn ang="0">
                  <a:pos x="267" y="68"/>
                </a:cxn>
                <a:cxn ang="0">
                  <a:pos x="267" y="46"/>
                </a:cxn>
                <a:cxn ang="0">
                  <a:pos x="237" y="35"/>
                </a:cxn>
                <a:cxn ang="0">
                  <a:pos x="216" y="38"/>
                </a:cxn>
                <a:cxn ang="0">
                  <a:pos x="172" y="20"/>
                </a:cxn>
                <a:cxn ang="0">
                  <a:pos x="168" y="11"/>
                </a:cxn>
                <a:cxn ang="0">
                  <a:pos x="118" y="26"/>
                </a:cxn>
                <a:cxn ang="0">
                  <a:pos x="107" y="20"/>
                </a:cxn>
                <a:cxn ang="0">
                  <a:pos x="80" y="30"/>
                </a:cxn>
                <a:cxn ang="0">
                  <a:pos x="69" y="65"/>
                </a:cxn>
                <a:cxn ang="0">
                  <a:pos x="59" y="64"/>
                </a:cxn>
                <a:cxn ang="0">
                  <a:pos x="53" y="77"/>
                </a:cxn>
                <a:cxn ang="0">
                  <a:pos x="38" y="79"/>
                </a:cxn>
                <a:cxn ang="0">
                  <a:pos x="25" y="115"/>
                </a:cxn>
                <a:cxn ang="0">
                  <a:pos x="2" y="118"/>
                </a:cxn>
              </a:cxnLst>
              <a:rect l="0" t="0" r="r" b="b"/>
              <a:pathLst>
                <a:path w="292" h="134">
                  <a:moveTo>
                    <a:pt x="2" y="127"/>
                  </a:moveTo>
                  <a:cubicBezTo>
                    <a:pt x="1" y="125"/>
                    <a:pt x="0" y="121"/>
                    <a:pt x="0" y="118"/>
                  </a:cubicBezTo>
                  <a:cubicBezTo>
                    <a:pt x="0" y="116"/>
                    <a:pt x="1" y="114"/>
                    <a:pt x="2" y="113"/>
                  </a:cubicBezTo>
                  <a:cubicBezTo>
                    <a:pt x="3" y="111"/>
                    <a:pt x="4" y="110"/>
                    <a:pt x="6" y="109"/>
                  </a:cubicBezTo>
                  <a:cubicBezTo>
                    <a:pt x="9" y="108"/>
                    <a:pt x="13" y="108"/>
                    <a:pt x="16" y="108"/>
                  </a:cubicBezTo>
                  <a:cubicBezTo>
                    <a:pt x="20" y="109"/>
                    <a:pt x="23" y="110"/>
                    <a:pt x="26" y="112"/>
                  </a:cubicBezTo>
                  <a:cubicBezTo>
                    <a:pt x="23" y="113"/>
                    <a:pt x="23" y="113"/>
                    <a:pt x="23" y="113"/>
                  </a:cubicBezTo>
                  <a:cubicBezTo>
                    <a:pt x="23" y="104"/>
                    <a:pt x="24" y="95"/>
                    <a:pt x="27" y="86"/>
                  </a:cubicBezTo>
                  <a:cubicBezTo>
                    <a:pt x="29" y="82"/>
                    <a:pt x="31" y="77"/>
                    <a:pt x="35" y="74"/>
                  </a:cubicBezTo>
                  <a:cubicBezTo>
                    <a:pt x="37" y="73"/>
                    <a:pt x="38" y="73"/>
                    <a:pt x="39" y="72"/>
                  </a:cubicBezTo>
                  <a:cubicBezTo>
                    <a:pt x="41" y="72"/>
                    <a:pt x="42" y="72"/>
                    <a:pt x="43" y="72"/>
                  </a:cubicBezTo>
                  <a:cubicBezTo>
                    <a:pt x="45" y="72"/>
                    <a:pt x="46" y="72"/>
                    <a:pt x="47" y="72"/>
                  </a:cubicBezTo>
                  <a:cubicBezTo>
                    <a:pt x="49" y="73"/>
                    <a:pt x="50" y="73"/>
                    <a:pt x="51" y="74"/>
                  </a:cubicBezTo>
                  <a:cubicBezTo>
                    <a:pt x="47" y="75"/>
                    <a:pt x="47" y="75"/>
                    <a:pt x="47" y="75"/>
                  </a:cubicBezTo>
                  <a:cubicBezTo>
                    <a:pt x="47" y="73"/>
                    <a:pt x="48" y="71"/>
                    <a:pt x="49" y="69"/>
                  </a:cubicBezTo>
                  <a:cubicBezTo>
                    <a:pt x="49" y="67"/>
                    <a:pt x="50" y="65"/>
                    <a:pt x="52" y="62"/>
                  </a:cubicBezTo>
                  <a:cubicBezTo>
                    <a:pt x="53" y="61"/>
                    <a:pt x="53" y="60"/>
                    <a:pt x="55" y="59"/>
                  </a:cubicBezTo>
                  <a:cubicBezTo>
                    <a:pt x="56" y="58"/>
                    <a:pt x="58" y="57"/>
                    <a:pt x="60" y="57"/>
                  </a:cubicBezTo>
                  <a:cubicBezTo>
                    <a:pt x="62" y="58"/>
                    <a:pt x="63" y="58"/>
                    <a:pt x="65" y="59"/>
                  </a:cubicBezTo>
                  <a:cubicBezTo>
                    <a:pt x="66" y="60"/>
                    <a:pt x="67" y="61"/>
                    <a:pt x="68" y="61"/>
                  </a:cubicBezTo>
                  <a:cubicBezTo>
                    <a:pt x="62" y="63"/>
                    <a:pt x="62" y="63"/>
                    <a:pt x="62" y="63"/>
                  </a:cubicBezTo>
                  <a:cubicBezTo>
                    <a:pt x="64" y="56"/>
                    <a:pt x="65" y="49"/>
                    <a:pt x="67" y="42"/>
                  </a:cubicBezTo>
                  <a:cubicBezTo>
                    <a:pt x="68" y="38"/>
                    <a:pt x="70" y="35"/>
                    <a:pt x="71" y="31"/>
                  </a:cubicBezTo>
                  <a:cubicBezTo>
                    <a:pt x="72" y="30"/>
                    <a:pt x="73" y="28"/>
                    <a:pt x="74" y="27"/>
                  </a:cubicBezTo>
                  <a:cubicBezTo>
                    <a:pt x="76" y="24"/>
                    <a:pt x="76" y="24"/>
                    <a:pt x="76" y="24"/>
                  </a:cubicBezTo>
                  <a:cubicBezTo>
                    <a:pt x="76" y="23"/>
                    <a:pt x="77" y="23"/>
                    <a:pt x="78" y="22"/>
                  </a:cubicBezTo>
                  <a:cubicBezTo>
                    <a:pt x="80" y="19"/>
                    <a:pt x="83" y="16"/>
                    <a:pt x="87" y="14"/>
                  </a:cubicBezTo>
                  <a:cubicBezTo>
                    <a:pt x="90" y="12"/>
                    <a:pt x="94" y="11"/>
                    <a:pt x="99" y="11"/>
                  </a:cubicBezTo>
                  <a:cubicBezTo>
                    <a:pt x="103" y="11"/>
                    <a:pt x="107" y="12"/>
                    <a:pt x="111" y="15"/>
                  </a:cubicBezTo>
                  <a:cubicBezTo>
                    <a:pt x="114" y="17"/>
                    <a:pt x="116" y="21"/>
                    <a:pt x="118" y="24"/>
                  </a:cubicBezTo>
                  <a:cubicBezTo>
                    <a:pt x="113" y="25"/>
                    <a:pt x="113" y="25"/>
                    <a:pt x="113" y="25"/>
                  </a:cubicBezTo>
                  <a:cubicBezTo>
                    <a:pt x="114" y="21"/>
                    <a:pt x="115" y="18"/>
                    <a:pt x="117" y="15"/>
                  </a:cubicBezTo>
                  <a:cubicBezTo>
                    <a:pt x="119" y="12"/>
                    <a:pt x="121" y="10"/>
                    <a:pt x="124" y="8"/>
                  </a:cubicBezTo>
                  <a:cubicBezTo>
                    <a:pt x="125" y="6"/>
                    <a:pt x="126" y="5"/>
                    <a:pt x="128" y="5"/>
                  </a:cubicBezTo>
                  <a:cubicBezTo>
                    <a:pt x="130" y="4"/>
                    <a:pt x="131" y="3"/>
                    <a:pt x="133" y="3"/>
                  </a:cubicBezTo>
                  <a:cubicBezTo>
                    <a:pt x="136" y="2"/>
                    <a:pt x="139" y="1"/>
                    <a:pt x="143" y="1"/>
                  </a:cubicBezTo>
                  <a:cubicBezTo>
                    <a:pt x="149" y="0"/>
                    <a:pt x="156" y="1"/>
                    <a:pt x="162" y="3"/>
                  </a:cubicBezTo>
                  <a:cubicBezTo>
                    <a:pt x="165" y="4"/>
                    <a:pt x="168" y="6"/>
                    <a:pt x="170" y="9"/>
                  </a:cubicBezTo>
                  <a:cubicBezTo>
                    <a:pt x="172" y="12"/>
                    <a:pt x="173" y="16"/>
                    <a:pt x="173" y="19"/>
                  </a:cubicBezTo>
                  <a:cubicBezTo>
                    <a:pt x="171" y="18"/>
                    <a:pt x="171" y="18"/>
                    <a:pt x="171" y="18"/>
                  </a:cubicBezTo>
                  <a:cubicBezTo>
                    <a:pt x="175" y="15"/>
                    <a:pt x="180" y="13"/>
                    <a:pt x="185" y="12"/>
                  </a:cubicBezTo>
                  <a:cubicBezTo>
                    <a:pt x="191" y="11"/>
                    <a:pt x="196" y="11"/>
                    <a:pt x="201" y="13"/>
                  </a:cubicBezTo>
                  <a:cubicBezTo>
                    <a:pt x="207" y="15"/>
                    <a:pt x="211" y="18"/>
                    <a:pt x="215" y="22"/>
                  </a:cubicBezTo>
                  <a:cubicBezTo>
                    <a:pt x="216" y="24"/>
                    <a:pt x="217" y="27"/>
                    <a:pt x="218" y="30"/>
                  </a:cubicBezTo>
                  <a:cubicBezTo>
                    <a:pt x="219" y="32"/>
                    <a:pt x="219" y="35"/>
                    <a:pt x="219" y="38"/>
                  </a:cubicBezTo>
                  <a:cubicBezTo>
                    <a:pt x="217" y="36"/>
                    <a:pt x="217" y="36"/>
                    <a:pt x="217" y="36"/>
                  </a:cubicBezTo>
                  <a:cubicBezTo>
                    <a:pt x="223" y="33"/>
                    <a:pt x="230" y="32"/>
                    <a:pt x="237" y="31"/>
                  </a:cubicBezTo>
                  <a:cubicBezTo>
                    <a:pt x="244" y="31"/>
                    <a:pt x="251" y="32"/>
                    <a:pt x="258" y="34"/>
                  </a:cubicBezTo>
                  <a:cubicBezTo>
                    <a:pt x="260" y="35"/>
                    <a:pt x="261" y="35"/>
                    <a:pt x="263" y="36"/>
                  </a:cubicBezTo>
                  <a:cubicBezTo>
                    <a:pt x="265" y="37"/>
                    <a:pt x="266" y="38"/>
                    <a:pt x="268" y="39"/>
                  </a:cubicBezTo>
                  <a:cubicBezTo>
                    <a:pt x="269" y="40"/>
                    <a:pt x="270" y="42"/>
                    <a:pt x="272" y="43"/>
                  </a:cubicBezTo>
                  <a:cubicBezTo>
                    <a:pt x="273" y="45"/>
                    <a:pt x="274" y="47"/>
                    <a:pt x="274" y="48"/>
                  </a:cubicBezTo>
                  <a:cubicBezTo>
                    <a:pt x="276" y="52"/>
                    <a:pt x="276" y="56"/>
                    <a:pt x="276" y="60"/>
                  </a:cubicBezTo>
                  <a:cubicBezTo>
                    <a:pt x="275" y="62"/>
                    <a:pt x="275" y="63"/>
                    <a:pt x="275" y="65"/>
                  </a:cubicBezTo>
                  <a:cubicBezTo>
                    <a:pt x="274" y="67"/>
                    <a:pt x="273" y="69"/>
                    <a:pt x="273" y="70"/>
                  </a:cubicBezTo>
                  <a:cubicBezTo>
                    <a:pt x="272" y="67"/>
                    <a:pt x="272" y="67"/>
                    <a:pt x="272" y="67"/>
                  </a:cubicBezTo>
                  <a:cubicBezTo>
                    <a:pt x="276" y="70"/>
                    <a:pt x="279" y="73"/>
                    <a:pt x="282" y="77"/>
                  </a:cubicBezTo>
                  <a:cubicBezTo>
                    <a:pt x="285" y="81"/>
                    <a:pt x="288" y="85"/>
                    <a:pt x="290" y="90"/>
                  </a:cubicBezTo>
                  <a:cubicBezTo>
                    <a:pt x="292" y="95"/>
                    <a:pt x="292" y="101"/>
                    <a:pt x="290" y="106"/>
                  </a:cubicBezTo>
                  <a:cubicBezTo>
                    <a:pt x="290" y="109"/>
                    <a:pt x="288" y="111"/>
                    <a:pt x="287" y="113"/>
                  </a:cubicBezTo>
                  <a:cubicBezTo>
                    <a:pt x="286" y="114"/>
                    <a:pt x="285" y="115"/>
                    <a:pt x="284" y="116"/>
                  </a:cubicBezTo>
                  <a:cubicBezTo>
                    <a:pt x="284" y="117"/>
                    <a:pt x="283" y="117"/>
                    <a:pt x="283" y="118"/>
                  </a:cubicBezTo>
                  <a:cubicBezTo>
                    <a:pt x="282" y="119"/>
                    <a:pt x="282" y="119"/>
                    <a:pt x="282" y="119"/>
                  </a:cubicBezTo>
                  <a:cubicBezTo>
                    <a:pt x="280" y="121"/>
                    <a:pt x="278" y="122"/>
                    <a:pt x="275" y="124"/>
                  </a:cubicBezTo>
                  <a:cubicBezTo>
                    <a:pt x="273" y="125"/>
                    <a:pt x="271" y="126"/>
                    <a:pt x="268" y="127"/>
                  </a:cubicBezTo>
                  <a:cubicBezTo>
                    <a:pt x="263" y="128"/>
                    <a:pt x="258" y="129"/>
                    <a:pt x="252" y="127"/>
                  </a:cubicBezTo>
                  <a:cubicBezTo>
                    <a:pt x="247" y="126"/>
                    <a:pt x="242" y="124"/>
                    <a:pt x="238" y="121"/>
                  </a:cubicBezTo>
                  <a:cubicBezTo>
                    <a:pt x="234" y="118"/>
                    <a:pt x="231" y="114"/>
                    <a:pt x="228" y="111"/>
                  </a:cubicBezTo>
                  <a:cubicBezTo>
                    <a:pt x="235" y="108"/>
                    <a:pt x="235" y="108"/>
                    <a:pt x="235" y="108"/>
                  </a:cubicBezTo>
                  <a:cubicBezTo>
                    <a:pt x="235" y="111"/>
                    <a:pt x="234" y="113"/>
                    <a:pt x="233" y="116"/>
                  </a:cubicBezTo>
                  <a:cubicBezTo>
                    <a:pt x="232" y="118"/>
                    <a:pt x="231" y="121"/>
                    <a:pt x="229" y="123"/>
                  </a:cubicBezTo>
                  <a:cubicBezTo>
                    <a:pt x="225" y="127"/>
                    <a:pt x="220" y="129"/>
                    <a:pt x="215" y="130"/>
                  </a:cubicBezTo>
                  <a:cubicBezTo>
                    <a:pt x="210" y="131"/>
                    <a:pt x="205" y="131"/>
                    <a:pt x="200" y="129"/>
                  </a:cubicBezTo>
                  <a:cubicBezTo>
                    <a:pt x="198" y="128"/>
                    <a:pt x="195" y="126"/>
                    <a:pt x="193" y="124"/>
                  </a:cubicBezTo>
                  <a:cubicBezTo>
                    <a:pt x="191" y="123"/>
                    <a:pt x="190" y="121"/>
                    <a:pt x="189" y="118"/>
                  </a:cubicBezTo>
                  <a:cubicBezTo>
                    <a:pt x="194" y="120"/>
                    <a:pt x="194" y="120"/>
                    <a:pt x="194" y="120"/>
                  </a:cubicBezTo>
                  <a:cubicBezTo>
                    <a:pt x="191" y="122"/>
                    <a:pt x="187" y="124"/>
                    <a:pt x="182" y="125"/>
                  </a:cubicBezTo>
                  <a:cubicBezTo>
                    <a:pt x="178" y="126"/>
                    <a:pt x="173" y="125"/>
                    <a:pt x="169" y="123"/>
                  </a:cubicBezTo>
                  <a:cubicBezTo>
                    <a:pt x="164" y="121"/>
                    <a:pt x="161" y="117"/>
                    <a:pt x="159" y="114"/>
                  </a:cubicBezTo>
                  <a:cubicBezTo>
                    <a:pt x="157" y="110"/>
                    <a:pt x="155" y="107"/>
                    <a:pt x="153" y="103"/>
                  </a:cubicBezTo>
                  <a:cubicBezTo>
                    <a:pt x="160" y="102"/>
                    <a:pt x="160" y="102"/>
                    <a:pt x="160" y="102"/>
                  </a:cubicBezTo>
                  <a:cubicBezTo>
                    <a:pt x="159" y="107"/>
                    <a:pt x="157" y="113"/>
                    <a:pt x="154" y="117"/>
                  </a:cubicBezTo>
                  <a:cubicBezTo>
                    <a:pt x="152" y="119"/>
                    <a:pt x="149" y="121"/>
                    <a:pt x="147" y="122"/>
                  </a:cubicBezTo>
                  <a:cubicBezTo>
                    <a:pt x="145" y="123"/>
                    <a:pt x="142" y="124"/>
                    <a:pt x="139" y="124"/>
                  </a:cubicBezTo>
                  <a:cubicBezTo>
                    <a:pt x="138" y="125"/>
                    <a:pt x="137" y="125"/>
                    <a:pt x="136" y="125"/>
                  </a:cubicBezTo>
                  <a:cubicBezTo>
                    <a:pt x="134" y="125"/>
                    <a:pt x="133" y="125"/>
                    <a:pt x="132" y="125"/>
                  </a:cubicBezTo>
                  <a:cubicBezTo>
                    <a:pt x="129" y="124"/>
                    <a:pt x="126" y="123"/>
                    <a:pt x="124" y="122"/>
                  </a:cubicBezTo>
                  <a:cubicBezTo>
                    <a:pt x="121" y="120"/>
                    <a:pt x="120" y="118"/>
                    <a:pt x="118" y="117"/>
                  </a:cubicBezTo>
                  <a:cubicBezTo>
                    <a:pt x="116" y="115"/>
                    <a:pt x="115" y="113"/>
                    <a:pt x="113" y="112"/>
                  </a:cubicBezTo>
                  <a:cubicBezTo>
                    <a:pt x="117" y="110"/>
                    <a:pt x="117" y="110"/>
                    <a:pt x="117" y="110"/>
                  </a:cubicBezTo>
                  <a:cubicBezTo>
                    <a:pt x="117" y="113"/>
                    <a:pt x="117" y="116"/>
                    <a:pt x="115" y="118"/>
                  </a:cubicBezTo>
                  <a:cubicBezTo>
                    <a:pt x="114" y="121"/>
                    <a:pt x="111" y="123"/>
                    <a:pt x="109" y="124"/>
                  </a:cubicBezTo>
                  <a:cubicBezTo>
                    <a:pt x="104" y="126"/>
                    <a:pt x="98" y="127"/>
                    <a:pt x="93" y="125"/>
                  </a:cubicBezTo>
                  <a:cubicBezTo>
                    <a:pt x="95" y="124"/>
                    <a:pt x="95" y="124"/>
                    <a:pt x="95" y="124"/>
                  </a:cubicBezTo>
                  <a:cubicBezTo>
                    <a:pt x="94" y="127"/>
                    <a:pt x="92" y="129"/>
                    <a:pt x="90" y="131"/>
                  </a:cubicBezTo>
                  <a:cubicBezTo>
                    <a:pt x="88" y="132"/>
                    <a:pt x="86" y="133"/>
                    <a:pt x="83" y="134"/>
                  </a:cubicBezTo>
                  <a:cubicBezTo>
                    <a:pt x="80" y="134"/>
                    <a:pt x="78" y="133"/>
                    <a:pt x="76" y="131"/>
                  </a:cubicBezTo>
                  <a:cubicBezTo>
                    <a:pt x="73" y="130"/>
                    <a:pt x="72" y="127"/>
                    <a:pt x="72" y="125"/>
                  </a:cubicBezTo>
                  <a:cubicBezTo>
                    <a:pt x="72" y="124"/>
                    <a:pt x="72" y="124"/>
                    <a:pt x="72" y="124"/>
                  </a:cubicBezTo>
                  <a:cubicBezTo>
                    <a:pt x="72" y="125"/>
                    <a:pt x="72" y="125"/>
                    <a:pt x="72" y="125"/>
                  </a:cubicBezTo>
                  <a:cubicBezTo>
                    <a:pt x="73" y="127"/>
                    <a:pt x="74" y="129"/>
                    <a:pt x="76" y="130"/>
                  </a:cubicBezTo>
                  <a:cubicBezTo>
                    <a:pt x="78" y="131"/>
                    <a:pt x="81" y="132"/>
                    <a:pt x="83" y="132"/>
                  </a:cubicBezTo>
                  <a:cubicBezTo>
                    <a:pt x="85" y="131"/>
                    <a:pt x="87" y="130"/>
                    <a:pt x="89" y="129"/>
                  </a:cubicBezTo>
                  <a:cubicBezTo>
                    <a:pt x="90" y="127"/>
                    <a:pt x="91" y="125"/>
                    <a:pt x="92" y="123"/>
                  </a:cubicBezTo>
                  <a:cubicBezTo>
                    <a:pt x="92" y="123"/>
                    <a:pt x="93" y="122"/>
                    <a:pt x="94" y="122"/>
                  </a:cubicBezTo>
                  <a:cubicBezTo>
                    <a:pt x="94" y="122"/>
                    <a:pt x="94" y="122"/>
                    <a:pt x="94" y="122"/>
                  </a:cubicBezTo>
                  <a:cubicBezTo>
                    <a:pt x="94" y="122"/>
                    <a:pt x="94" y="122"/>
                    <a:pt x="94" y="122"/>
                  </a:cubicBezTo>
                  <a:cubicBezTo>
                    <a:pt x="98" y="123"/>
                    <a:pt x="103" y="123"/>
                    <a:pt x="107" y="121"/>
                  </a:cubicBezTo>
                  <a:cubicBezTo>
                    <a:pt x="109" y="120"/>
                    <a:pt x="111" y="118"/>
                    <a:pt x="111" y="116"/>
                  </a:cubicBezTo>
                  <a:cubicBezTo>
                    <a:pt x="112" y="115"/>
                    <a:pt x="113" y="112"/>
                    <a:pt x="112" y="110"/>
                  </a:cubicBezTo>
                  <a:cubicBezTo>
                    <a:pt x="112" y="109"/>
                    <a:pt x="113" y="108"/>
                    <a:pt x="114" y="108"/>
                  </a:cubicBezTo>
                  <a:cubicBezTo>
                    <a:pt x="115" y="108"/>
                    <a:pt x="115" y="108"/>
                    <a:pt x="116" y="108"/>
                  </a:cubicBezTo>
                  <a:cubicBezTo>
                    <a:pt x="116" y="108"/>
                    <a:pt x="116" y="108"/>
                    <a:pt x="116" y="108"/>
                  </a:cubicBezTo>
                  <a:cubicBezTo>
                    <a:pt x="120" y="111"/>
                    <a:pt x="123" y="115"/>
                    <a:pt x="127" y="117"/>
                  </a:cubicBezTo>
                  <a:cubicBezTo>
                    <a:pt x="128" y="118"/>
                    <a:pt x="130" y="119"/>
                    <a:pt x="132" y="119"/>
                  </a:cubicBezTo>
                  <a:cubicBezTo>
                    <a:pt x="133" y="119"/>
                    <a:pt x="134" y="119"/>
                    <a:pt x="135" y="119"/>
                  </a:cubicBezTo>
                  <a:cubicBezTo>
                    <a:pt x="136" y="119"/>
                    <a:pt x="138" y="118"/>
                    <a:pt x="138" y="118"/>
                  </a:cubicBezTo>
                  <a:cubicBezTo>
                    <a:pt x="142" y="117"/>
                    <a:pt x="146" y="116"/>
                    <a:pt x="149" y="112"/>
                  </a:cubicBezTo>
                  <a:cubicBezTo>
                    <a:pt x="151" y="109"/>
                    <a:pt x="152" y="105"/>
                    <a:pt x="153" y="101"/>
                  </a:cubicBezTo>
                  <a:cubicBezTo>
                    <a:pt x="153" y="99"/>
                    <a:pt x="155" y="98"/>
                    <a:pt x="157" y="98"/>
                  </a:cubicBezTo>
                  <a:cubicBezTo>
                    <a:pt x="158" y="98"/>
                    <a:pt x="159" y="99"/>
                    <a:pt x="160" y="100"/>
                  </a:cubicBezTo>
                  <a:cubicBezTo>
                    <a:pt x="160" y="100"/>
                    <a:pt x="160" y="100"/>
                    <a:pt x="160" y="100"/>
                  </a:cubicBezTo>
                  <a:cubicBezTo>
                    <a:pt x="161" y="104"/>
                    <a:pt x="163" y="107"/>
                    <a:pt x="165" y="110"/>
                  </a:cubicBezTo>
                  <a:cubicBezTo>
                    <a:pt x="167" y="113"/>
                    <a:pt x="169" y="115"/>
                    <a:pt x="172" y="116"/>
                  </a:cubicBezTo>
                  <a:cubicBezTo>
                    <a:pt x="175" y="118"/>
                    <a:pt x="178" y="118"/>
                    <a:pt x="181" y="117"/>
                  </a:cubicBezTo>
                  <a:cubicBezTo>
                    <a:pt x="184" y="116"/>
                    <a:pt x="187" y="115"/>
                    <a:pt x="190" y="113"/>
                  </a:cubicBezTo>
                  <a:cubicBezTo>
                    <a:pt x="192" y="112"/>
                    <a:pt x="194" y="112"/>
                    <a:pt x="196" y="114"/>
                  </a:cubicBezTo>
                  <a:cubicBezTo>
                    <a:pt x="196" y="114"/>
                    <a:pt x="196" y="114"/>
                    <a:pt x="196" y="114"/>
                  </a:cubicBezTo>
                  <a:cubicBezTo>
                    <a:pt x="196" y="114"/>
                    <a:pt x="196" y="114"/>
                    <a:pt x="196" y="114"/>
                  </a:cubicBezTo>
                  <a:cubicBezTo>
                    <a:pt x="197" y="117"/>
                    <a:pt x="200" y="120"/>
                    <a:pt x="203" y="121"/>
                  </a:cubicBezTo>
                  <a:cubicBezTo>
                    <a:pt x="207" y="122"/>
                    <a:pt x="210" y="122"/>
                    <a:pt x="214" y="122"/>
                  </a:cubicBezTo>
                  <a:cubicBezTo>
                    <a:pt x="217" y="121"/>
                    <a:pt x="220" y="119"/>
                    <a:pt x="223" y="117"/>
                  </a:cubicBezTo>
                  <a:cubicBezTo>
                    <a:pt x="225" y="114"/>
                    <a:pt x="226" y="111"/>
                    <a:pt x="227" y="108"/>
                  </a:cubicBezTo>
                  <a:cubicBezTo>
                    <a:pt x="227" y="105"/>
                    <a:pt x="229" y="104"/>
                    <a:pt x="231" y="104"/>
                  </a:cubicBezTo>
                  <a:cubicBezTo>
                    <a:pt x="232" y="104"/>
                    <a:pt x="233" y="104"/>
                    <a:pt x="234" y="105"/>
                  </a:cubicBezTo>
                  <a:cubicBezTo>
                    <a:pt x="240" y="112"/>
                    <a:pt x="246" y="118"/>
                    <a:pt x="254" y="119"/>
                  </a:cubicBezTo>
                  <a:cubicBezTo>
                    <a:pt x="258" y="120"/>
                    <a:pt x="262" y="120"/>
                    <a:pt x="266" y="119"/>
                  </a:cubicBezTo>
                  <a:cubicBezTo>
                    <a:pt x="268" y="119"/>
                    <a:pt x="270" y="118"/>
                    <a:pt x="271" y="117"/>
                  </a:cubicBezTo>
                  <a:cubicBezTo>
                    <a:pt x="273" y="116"/>
                    <a:pt x="275" y="115"/>
                    <a:pt x="276" y="113"/>
                  </a:cubicBezTo>
                  <a:cubicBezTo>
                    <a:pt x="278" y="112"/>
                    <a:pt x="278" y="112"/>
                    <a:pt x="278" y="112"/>
                  </a:cubicBezTo>
                  <a:cubicBezTo>
                    <a:pt x="279" y="111"/>
                    <a:pt x="279" y="111"/>
                    <a:pt x="279" y="111"/>
                  </a:cubicBezTo>
                  <a:cubicBezTo>
                    <a:pt x="279" y="110"/>
                    <a:pt x="280" y="110"/>
                    <a:pt x="281" y="109"/>
                  </a:cubicBezTo>
                  <a:cubicBezTo>
                    <a:pt x="282" y="107"/>
                    <a:pt x="283" y="105"/>
                    <a:pt x="283" y="104"/>
                  </a:cubicBezTo>
                  <a:cubicBezTo>
                    <a:pt x="284" y="100"/>
                    <a:pt x="284" y="96"/>
                    <a:pt x="283" y="92"/>
                  </a:cubicBezTo>
                  <a:cubicBezTo>
                    <a:pt x="282" y="88"/>
                    <a:pt x="280" y="85"/>
                    <a:pt x="277" y="81"/>
                  </a:cubicBezTo>
                  <a:cubicBezTo>
                    <a:pt x="274" y="78"/>
                    <a:pt x="271" y="74"/>
                    <a:pt x="268" y="71"/>
                  </a:cubicBezTo>
                  <a:cubicBezTo>
                    <a:pt x="267" y="71"/>
                    <a:pt x="266" y="69"/>
                    <a:pt x="267" y="68"/>
                  </a:cubicBezTo>
                  <a:cubicBezTo>
                    <a:pt x="267" y="68"/>
                    <a:pt x="267" y="68"/>
                    <a:pt x="267" y="68"/>
                  </a:cubicBezTo>
                  <a:cubicBezTo>
                    <a:pt x="268" y="66"/>
                    <a:pt x="268" y="65"/>
                    <a:pt x="269" y="63"/>
                  </a:cubicBezTo>
                  <a:cubicBezTo>
                    <a:pt x="269" y="62"/>
                    <a:pt x="269" y="60"/>
                    <a:pt x="270" y="59"/>
                  </a:cubicBezTo>
                  <a:cubicBezTo>
                    <a:pt x="270" y="56"/>
                    <a:pt x="270" y="53"/>
                    <a:pt x="269" y="50"/>
                  </a:cubicBezTo>
                  <a:cubicBezTo>
                    <a:pt x="269" y="49"/>
                    <a:pt x="268" y="48"/>
                    <a:pt x="267" y="46"/>
                  </a:cubicBezTo>
                  <a:cubicBezTo>
                    <a:pt x="266" y="45"/>
                    <a:pt x="265" y="44"/>
                    <a:pt x="264" y="43"/>
                  </a:cubicBezTo>
                  <a:cubicBezTo>
                    <a:pt x="263" y="42"/>
                    <a:pt x="262" y="41"/>
                    <a:pt x="261" y="40"/>
                  </a:cubicBezTo>
                  <a:cubicBezTo>
                    <a:pt x="259" y="40"/>
                    <a:pt x="258" y="39"/>
                    <a:pt x="256" y="38"/>
                  </a:cubicBezTo>
                  <a:cubicBezTo>
                    <a:pt x="250" y="36"/>
                    <a:pt x="244" y="35"/>
                    <a:pt x="237" y="35"/>
                  </a:cubicBezTo>
                  <a:cubicBezTo>
                    <a:pt x="231" y="35"/>
                    <a:pt x="224" y="37"/>
                    <a:pt x="218" y="39"/>
                  </a:cubicBezTo>
                  <a:cubicBezTo>
                    <a:pt x="218" y="39"/>
                    <a:pt x="218" y="39"/>
                    <a:pt x="218" y="39"/>
                  </a:cubicBezTo>
                  <a:cubicBezTo>
                    <a:pt x="217" y="40"/>
                    <a:pt x="216" y="39"/>
                    <a:pt x="216" y="38"/>
                  </a:cubicBezTo>
                  <a:cubicBezTo>
                    <a:pt x="216" y="38"/>
                    <a:pt x="216" y="38"/>
                    <a:pt x="216" y="38"/>
                  </a:cubicBezTo>
                  <a:cubicBezTo>
                    <a:pt x="216" y="35"/>
                    <a:pt x="216" y="33"/>
                    <a:pt x="215" y="30"/>
                  </a:cubicBezTo>
                  <a:cubicBezTo>
                    <a:pt x="215" y="28"/>
                    <a:pt x="214" y="26"/>
                    <a:pt x="212" y="24"/>
                  </a:cubicBezTo>
                  <a:cubicBezTo>
                    <a:pt x="210" y="20"/>
                    <a:pt x="205" y="17"/>
                    <a:pt x="201" y="15"/>
                  </a:cubicBezTo>
                  <a:cubicBezTo>
                    <a:pt x="191" y="12"/>
                    <a:pt x="180" y="14"/>
                    <a:pt x="172" y="20"/>
                  </a:cubicBezTo>
                  <a:cubicBezTo>
                    <a:pt x="172" y="21"/>
                    <a:pt x="171" y="21"/>
                    <a:pt x="171" y="20"/>
                  </a:cubicBezTo>
                  <a:cubicBezTo>
                    <a:pt x="170" y="19"/>
                    <a:pt x="170" y="19"/>
                    <a:pt x="170" y="19"/>
                  </a:cubicBezTo>
                  <a:cubicBezTo>
                    <a:pt x="170" y="19"/>
                    <a:pt x="170" y="19"/>
                    <a:pt x="170" y="19"/>
                  </a:cubicBezTo>
                  <a:cubicBezTo>
                    <a:pt x="170" y="16"/>
                    <a:pt x="169" y="13"/>
                    <a:pt x="168" y="11"/>
                  </a:cubicBezTo>
                  <a:cubicBezTo>
                    <a:pt x="166" y="9"/>
                    <a:pt x="164" y="7"/>
                    <a:pt x="161" y="6"/>
                  </a:cubicBezTo>
                  <a:cubicBezTo>
                    <a:pt x="155" y="4"/>
                    <a:pt x="149" y="4"/>
                    <a:pt x="143" y="5"/>
                  </a:cubicBezTo>
                  <a:cubicBezTo>
                    <a:pt x="137" y="6"/>
                    <a:pt x="131" y="8"/>
                    <a:pt x="127" y="11"/>
                  </a:cubicBezTo>
                  <a:cubicBezTo>
                    <a:pt x="123" y="15"/>
                    <a:pt x="120" y="21"/>
                    <a:pt x="118" y="26"/>
                  </a:cubicBezTo>
                  <a:cubicBezTo>
                    <a:pt x="118" y="28"/>
                    <a:pt x="116" y="29"/>
                    <a:pt x="115" y="28"/>
                  </a:cubicBezTo>
                  <a:cubicBezTo>
                    <a:pt x="114" y="28"/>
                    <a:pt x="113" y="28"/>
                    <a:pt x="113" y="27"/>
                  </a:cubicBezTo>
                  <a:cubicBezTo>
                    <a:pt x="113" y="27"/>
                    <a:pt x="113" y="27"/>
                    <a:pt x="113" y="27"/>
                  </a:cubicBezTo>
                  <a:cubicBezTo>
                    <a:pt x="111" y="24"/>
                    <a:pt x="109" y="21"/>
                    <a:pt x="107" y="20"/>
                  </a:cubicBezTo>
                  <a:cubicBezTo>
                    <a:pt x="105" y="18"/>
                    <a:pt x="102" y="17"/>
                    <a:pt x="99" y="18"/>
                  </a:cubicBezTo>
                  <a:cubicBezTo>
                    <a:pt x="93" y="18"/>
                    <a:pt x="87" y="22"/>
                    <a:pt x="83" y="27"/>
                  </a:cubicBezTo>
                  <a:cubicBezTo>
                    <a:pt x="83" y="27"/>
                    <a:pt x="82" y="28"/>
                    <a:pt x="82" y="28"/>
                  </a:cubicBezTo>
                  <a:cubicBezTo>
                    <a:pt x="80" y="30"/>
                    <a:pt x="80" y="30"/>
                    <a:pt x="80" y="30"/>
                  </a:cubicBezTo>
                  <a:cubicBezTo>
                    <a:pt x="79" y="32"/>
                    <a:pt x="78" y="33"/>
                    <a:pt x="78" y="35"/>
                  </a:cubicBezTo>
                  <a:cubicBezTo>
                    <a:pt x="76" y="38"/>
                    <a:pt x="75" y="41"/>
                    <a:pt x="74" y="44"/>
                  </a:cubicBezTo>
                  <a:cubicBezTo>
                    <a:pt x="72" y="51"/>
                    <a:pt x="71" y="58"/>
                    <a:pt x="69" y="65"/>
                  </a:cubicBezTo>
                  <a:cubicBezTo>
                    <a:pt x="69" y="65"/>
                    <a:pt x="69" y="65"/>
                    <a:pt x="69" y="65"/>
                  </a:cubicBezTo>
                  <a:cubicBezTo>
                    <a:pt x="68" y="67"/>
                    <a:pt x="67" y="68"/>
                    <a:pt x="65" y="67"/>
                  </a:cubicBezTo>
                  <a:cubicBezTo>
                    <a:pt x="64" y="67"/>
                    <a:pt x="64" y="67"/>
                    <a:pt x="63" y="66"/>
                  </a:cubicBezTo>
                  <a:cubicBezTo>
                    <a:pt x="62" y="65"/>
                    <a:pt x="60" y="64"/>
                    <a:pt x="60" y="64"/>
                  </a:cubicBezTo>
                  <a:cubicBezTo>
                    <a:pt x="59" y="64"/>
                    <a:pt x="59" y="64"/>
                    <a:pt x="59" y="64"/>
                  </a:cubicBezTo>
                  <a:cubicBezTo>
                    <a:pt x="58" y="65"/>
                    <a:pt x="58" y="65"/>
                    <a:pt x="57" y="66"/>
                  </a:cubicBezTo>
                  <a:cubicBezTo>
                    <a:pt x="56" y="67"/>
                    <a:pt x="55" y="69"/>
                    <a:pt x="55" y="71"/>
                  </a:cubicBezTo>
                  <a:cubicBezTo>
                    <a:pt x="54" y="73"/>
                    <a:pt x="53" y="75"/>
                    <a:pt x="53" y="77"/>
                  </a:cubicBezTo>
                  <a:cubicBezTo>
                    <a:pt x="53" y="77"/>
                    <a:pt x="53" y="77"/>
                    <a:pt x="53" y="77"/>
                  </a:cubicBezTo>
                  <a:cubicBezTo>
                    <a:pt x="52" y="79"/>
                    <a:pt x="50" y="80"/>
                    <a:pt x="49" y="79"/>
                  </a:cubicBezTo>
                  <a:cubicBezTo>
                    <a:pt x="49" y="79"/>
                    <a:pt x="49" y="79"/>
                    <a:pt x="49" y="79"/>
                  </a:cubicBezTo>
                  <a:cubicBezTo>
                    <a:pt x="47" y="78"/>
                    <a:pt x="45" y="78"/>
                    <a:pt x="43" y="78"/>
                  </a:cubicBezTo>
                  <a:cubicBezTo>
                    <a:pt x="42" y="78"/>
                    <a:pt x="40" y="78"/>
                    <a:pt x="38" y="79"/>
                  </a:cubicBezTo>
                  <a:cubicBezTo>
                    <a:pt x="35" y="81"/>
                    <a:pt x="33" y="84"/>
                    <a:pt x="32" y="88"/>
                  </a:cubicBezTo>
                  <a:cubicBezTo>
                    <a:pt x="28" y="96"/>
                    <a:pt x="27" y="105"/>
                    <a:pt x="27" y="114"/>
                  </a:cubicBezTo>
                  <a:cubicBezTo>
                    <a:pt x="27" y="114"/>
                    <a:pt x="27" y="114"/>
                    <a:pt x="27" y="114"/>
                  </a:cubicBezTo>
                  <a:cubicBezTo>
                    <a:pt x="26" y="115"/>
                    <a:pt x="26" y="116"/>
                    <a:pt x="25" y="115"/>
                  </a:cubicBezTo>
                  <a:cubicBezTo>
                    <a:pt x="24" y="115"/>
                    <a:pt x="24" y="115"/>
                    <a:pt x="24" y="115"/>
                  </a:cubicBezTo>
                  <a:cubicBezTo>
                    <a:pt x="21" y="113"/>
                    <a:pt x="19" y="112"/>
                    <a:pt x="16" y="111"/>
                  </a:cubicBezTo>
                  <a:cubicBezTo>
                    <a:pt x="13" y="110"/>
                    <a:pt x="10" y="111"/>
                    <a:pt x="7" y="112"/>
                  </a:cubicBezTo>
                  <a:cubicBezTo>
                    <a:pt x="4" y="113"/>
                    <a:pt x="2" y="115"/>
                    <a:pt x="2" y="118"/>
                  </a:cubicBezTo>
                  <a:cubicBezTo>
                    <a:pt x="1" y="121"/>
                    <a:pt x="2" y="124"/>
                    <a:pt x="3" y="127"/>
                  </a:cubicBezTo>
                  <a:cubicBezTo>
                    <a:pt x="3" y="128"/>
                    <a:pt x="3" y="128"/>
                    <a:pt x="3" y="128"/>
                  </a:cubicBezTo>
                  <a:cubicBezTo>
                    <a:pt x="2" y="127"/>
                    <a:pt x="2" y="127"/>
                    <a:pt x="2" y="127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6" name="Freeform 100"/>
            <p:cNvSpPr>
              <a:spLocks/>
            </p:cNvSpPr>
            <p:nvPr/>
          </p:nvSpPr>
          <p:spPr bwMode="auto">
            <a:xfrm>
              <a:off x="2724150" y="3948114"/>
              <a:ext cx="276225" cy="231775"/>
            </a:xfrm>
            <a:custGeom>
              <a:avLst/>
              <a:gdLst/>
              <a:ahLst/>
              <a:cxnLst>
                <a:cxn ang="0">
                  <a:pos x="1" y="127"/>
                </a:cxn>
                <a:cxn ang="0">
                  <a:pos x="4" y="102"/>
                </a:cxn>
                <a:cxn ang="0">
                  <a:pos x="21" y="97"/>
                </a:cxn>
                <a:cxn ang="0">
                  <a:pos x="22" y="102"/>
                </a:cxn>
                <a:cxn ang="0">
                  <a:pos x="21" y="92"/>
                </a:cxn>
                <a:cxn ang="0">
                  <a:pos x="29" y="82"/>
                </a:cxn>
                <a:cxn ang="0">
                  <a:pos x="40" y="84"/>
                </a:cxn>
                <a:cxn ang="0">
                  <a:pos x="34" y="80"/>
                </a:cxn>
                <a:cxn ang="0">
                  <a:pos x="48" y="47"/>
                </a:cxn>
                <a:cxn ang="0">
                  <a:pos x="66" y="50"/>
                </a:cxn>
                <a:cxn ang="0">
                  <a:pos x="68" y="55"/>
                </a:cxn>
                <a:cxn ang="0">
                  <a:pos x="79" y="40"/>
                </a:cxn>
                <a:cxn ang="0">
                  <a:pos x="89" y="45"/>
                </a:cxn>
                <a:cxn ang="0">
                  <a:pos x="83" y="28"/>
                </a:cxn>
                <a:cxn ang="0">
                  <a:pos x="90" y="11"/>
                </a:cxn>
                <a:cxn ang="0">
                  <a:pos x="95" y="6"/>
                </a:cxn>
                <a:cxn ang="0">
                  <a:pos x="111" y="0"/>
                </a:cxn>
                <a:cxn ang="0">
                  <a:pos x="125" y="17"/>
                </a:cxn>
                <a:cxn ang="0">
                  <a:pos x="126" y="8"/>
                </a:cxn>
                <a:cxn ang="0">
                  <a:pos x="138" y="5"/>
                </a:cxn>
                <a:cxn ang="0">
                  <a:pos x="146" y="14"/>
                </a:cxn>
                <a:cxn ang="0">
                  <a:pos x="145" y="16"/>
                </a:cxn>
                <a:cxn ang="0">
                  <a:pos x="155" y="12"/>
                </a:cxn>
                <a:cxn ang="0">
                  <a:pos x="164" y="19"/>
                </a:cxn>
                <a:cxn ang="0">
                  <a:pos x="166" y="30"/>
                </a:cxn>
                <a:cxn ang="0">
                  <a:pos x="165" y="28"/>
                </a:cxn>
                <a:cxn ang="0">
                  <a:pos x="160" y="19"/>
                </a:cxn>
                <a:cxn ang="0">
                  <a:pos x="152" y="16"/>
                </a:cxn>
                <a:cxn ang="0">
                  <a:pos x="148" y="20"/>
                </a:cxn>
                <a:cxn ang="0">
                  <a:pos x="142" y="22"/>
                </a:cxn>
                <a:cxn ang="0">
                  <a:pos x="138" y="12"/>
                </a:cxn>
                <a:cxn ang="0">
                  <a:pos x="129" y="14"/>
                </a:cxn>
                <a:cxn ang="0">
                  <a:pos x="119" y="19"/>
                </a:cxn>
                <a:cxn ang="0">
                  <a:pos x="116" y="10"/>
                </a:cxn>
                <a:cxn ang="0">
                  <a:pos x="104" y="11"/>
                </a:cxn>
                <a:cxn ang="0">
                  <a:pos x="99" y="14"/>
                </a:cxn>
                <a:cxn ang="0">
                  <a:pos x="93" y="21"/>
                </a:cxn>
                <a:cxn ang="0">
                  <a:pos x="90" y="38"/>
                </a:cxn>
                <a:cxn ang="0">
                  <a:pos x="84" y="49"/>
                </a:cxn>
                <a:cxn ang="0">
                  <a:pos x="80" y="46"/>
                </a:cxn>
                <a:cxn ang="0">
                  <a:pos x="72" y="55"/>
                </a:cxn>
                <a:cxn ang="0">
                  <a:pos x="68" y="59"/>
                </a:cxn>
                <a:cxn ang="0">
                  <a:pos x="57" y="48"/>
                </a:cxn>
                <a:cxn ang="0">
                  <a:pos x="37" y="71"/>
                </a:cxn>
                <a:cxn ang="0">
                  <a:pos x="41" y="90"/>
                </a:cxn>
                <a:cxn ang="0">
                  <a:pos x="35" y="88"/>
                </a:cxn>
                <a:cxn ang="0">
                  <a:pos x="30" y="89"/>
                </a:cxn>
                <a:cxn ang="0">
                  <a:pos x="28" y="95"/>
                </a:cxn>
                <a:cxn ang="0">
                  <a:pos x="29" y="100"/>
                </a:cxn>
                <a:cxn ang="0">
                  <a:pos x="26" y="106"/>
                </a:cxn>
                <a:cxn ang="0">
                  <a:pos x="11" y="104"/>
                </a:cxn>
                <a:cxn ang="0">
                  <a:pos x="5" y="126"/>
                </a:cxn>
                <a:cxn ang="0">
                  <a:pos x="12" y="138"/>
                </a:cxn>
              </a:cxnLst>
              <a:rect l="0" t="0" r="r" b="b"/>
              <a:pathLst>
                <a:path w="166" h="139">
                  <a:moveTo>
                    <a:pt x="12" y="139"/>
                  </a:moveTo>
                  <a:cubicBezTo>
                    <a:pt x="11" y="139"/>
                    <a:pt x="9" y="139"/>
                    <a:pt x="8" y="138"/>
                  </a:cubicBezTo>
                  <a:cubicBezTo>
                    <a:pt x="6" y="137"/>
                    <a:pt x="6" y="136"/>
                    <a:pt x="5" y="135"/>
                  </a:cubicBezTo>
                  <a:cubicBezTo>
                    <a:pt x="3" y="132"/>
                    <a:pt x="2" y="130"/>
                    <a:pt x="1" y="127"/>
                  </a:cubicBezTo>
                  <a:cubicBezTo>
                    <a:pt x="1" y="125"/>
                    <a:pt x="0" y="122"/>
                    <a:pt x="0" y="119"/>
                  </a:cubicBezTo>
                  <a:cubicBezTo>
                    <a:pt x="0" y="116"/>
                    <a:pt x="0" y="113"/>
                    <a:pt x="1" y="111"/>
                  </a:cubicBezTo>
                  <a:cubicBezTo>
                    <a:pt x="1" y="109"/>
                    <a:pt x="1" y="108"/>
                    <a:pt x="2" y="106"/>
                  </a:cubicBezTo>
                  <a:cubicBezTo>
                    <a:pt x="2" y="105"/>
                    <a:pt x="3" y="104"/>
                    <a:pt x="4" y="102"/>
                  </a:cubicBezTo>
                  <a:cubicBezTo>
                    <a:pt x="5" y="101"/>
                    <a:pt x="6" y="100"/>
                    <a:pt x="7" y="99"/>
                  </a:cubicBezTo>
                  <a:cubicBezTo>
                    <a:pt x="9" y="98"/>
                    <a:pt x="10" y="97"/>
                    <a:pt x="12" y="97"/>
                  </a:cubicBezTo>
                  <a:cubicBezTo>
                    <a:pt x="14" y="96"/>
                    <a:pt x="15" y="96"/>
                    <a:pt x="17" y="96"/>
                  </a:cubicBezTo>
                  <a:cubicBezTo>
                    <a:pt x="18" y="96"/>
                    <a:pt x="20" y="96"/>
                    <a:pt x="21" y="97"/>
                  </a:cubicBezTo>
                  <a:cubicBezTo>
                    <a:pt x="24" y="98"/>
                    <a:pt x="27" y="99"/>
                    <a:pt x="29" y="100"/>
                  </a:cubicBezTo>
                  <a:cubicBezTo>
                    <a:pt x="25" y="106"/>
                    <a:pt x="25" y="106"/>
                    <a:pt x="25" y="106"/>
                  </a:cubicBezTo>
                  <a:cubicBezTo>
                    <a:pt x="23" y="104"/>
                    <a:pt x="23" y="104"/>
                    <a:pt x="23" y="104"/>
                  </a:cubicBezTo>
                  <a:cubicBezTo>
                    <a:pt x="23" y="103"/>
                    <a:pt x="22" y="103"/>
                    <a:pt x="22" y="102"/>
                  </a:cubicBezTo>
                  <a:cubicBezTo>
                    <a:pt x="22" y="101"/>
                    <a:pt x="21" y="100"/>
                    <a:pt x="21" y="99"/>
                  </a:cubicBezTo>
                  <a:cubicBezTo>
                    <a:pt x="21" y="99"/>
                    <a:pt x="21" y="98"/>
                    <a:pt x="21" y="97"/>
                  </a:cubicBezTo>
                  <a:cubicBezTo>
                    <a:pt x="20" y="96"/>
                    <a:pt x="20" y="95"/>
                    <a:pt x="20" y="94"/>
                  </a:cubicBezTo>
                  <a:cubicBezTo>
                    <a:pt x="20" y="93"/>
                    <a:pt x="21" y="93"/>
                    <a:pt x="21" y="92"/>
                  </a:cubicBezTo>
                  <a:cubicBezTo>
                    <a:pt x="21" y="91"/>
                    <a:pt x="21" y="90"/>
                    <a:pt x="22" y="89"/>
                  </a:cubicBezTo>
                  <a:cubicBezTo>
                    <a:pt x="22" y="88"/>
                    <a:pt x="22" y="88"/>
                    <a:pt x="23" y="87"/>
                  </a:cubicBezTo>
                  <a:cubicBezTo>
                    <a:pt x="24" y="85"/>
                    <a:pt x="25" y="84"/>
                    <a:pt x="27" y="83"/>
                  </a:cubicBezTo>
                  <a:cubicBezTo>
                    <a:pt x="28" y="83"/>
                    <a:pt x="28" y="82"/>
                    <a:pt x="29" y="82"/>
                  </a:cubicBezTo>
                  <a:cubicBezTo>
                    <a:pt x="30" y="82"/>
                    <a:pt x="31" y="81"/>
                    <a:pt x="32" y="81"/>
                  </a:cubicBezTo>
                  <a:cubicBezTo>
                    <a:pt x="33" y="81"/>
                    <a:pt x="34" y="81"/>
                    <a:pt x="35" y="82"/>
                  </a:cubicBezTo>
                  <a:cubicBezTo>
                    <a:pt x="36" y="82"/>
                    <a:pt x="37" y="82"/>
                    <a:pt x="38" y="83"/>
                  </a:cubicBezTo>
                  <a:cubicBezTo>
                    <a:pt x="38" y="83"/>
                    <a:pt x="39" y="84"/>
                    <a:pt x="40" y="84"/>
                  </a:cubicBezTo>
                  <a:cubicBezTo>
                    <a:pt x="41" y="86"/>
                    <a:pt x="41" y="86"/>
                    <a:pt x="41" y="86"/>
                  </a:cubicBezTo>
                  <a:cubicBezTo>
                    <a:pt x="37" y="90"/>
                    <a:pt x="37" y="90"/>
                    <a:pt x="37" y="90"/>
                  </a:cubicBezTo>
                  <a:cubicBezTo>
                    <a:pt x="36" y="88"/>
                    <a:pt x="35" y="87"/>
                    <a:pt x="35" y="85"/>
                  </a:cubicBezTo>
                  <a:cubicBezTo>
                    <a:pt x="34" y="83"/>
                    <a:pt x="34" y="82"/>
                    <a:pt x="34" y="80"/>
                  </a:cubicBezTo>
                  <a:cubicBezTo>
                    <a:pt x="33" y="77"/>
                    <a:pt x="33" y="74"/>
                    <a:pt x="33" y="71"/>
                  </a:cubicBezTo>
                  <a:cubicBezTo>
                    <a:pt x="34" y="64"/>
                    <a:pt x="36" y="58"/>
                    <a:pt x="40" y="53"/>
                  </a:cubicBezTo>
                  <a:cubicBezTo>
                    <a:pt x="41" y="52"/>
                    <a:pt x="43" y="51"/>
                    <a:pt x="44" y="50"/>
                  </a:cubicBezTo>
                  <a:cubicBezTo>
                    <a:pt x="45" y="49"/>
                    <a:pt x="46" y="48"/>
                    <a:pt x="48" y="47"/>
                  </a:cubicBezTo>
                  <a:cubicBezTo>
                    <a:pt x="49" y="46"/>
                    <a:pt x="51" y="46"/>
                    <a:pt x="52" y="45"/>
                  </a:cubicBezTo>
                  <a:cubicBezTo>
                    <a:pt x="54" y="45"/>
                    <a:pt x="56" y="45"/>
                    <a:pt x="57" y="45"/>
                  </a:cubicBezTo>
                  <a:cubicBezTo>
                    <a:pt x="59" y="46"/>
                    <a:pt x="61" y="46"/>
                    <a:pt x="62" y="47"/>
                  </a:cubicBezTo>
                  <a:cubicBezTo>
                    <a:pt x="64" y="48"/>
                    <a:pt x="65" y="49"/>
                    <a:pt x="66" y="50"/>
                  </a:cubicBezTo>
                  <a:cubicBezTo>
                    <a:pt x="67" y="51"/>
                    <a:pt x="69" y="52"/>
                    <a:pt x="69" y="53"/>
                  </a:cubicBezTo>
                  <a:cubicBezTo>
                    <a:pt x="71" y="55"/>
                    <a:pt x="71" y="56"/>
                    <a:pt x="72" y="57"/>
                  </a:cubicBezTo>
                  <a:cubicBezTo>
                    <a:pt x="68" y="59"/>
                    <a:pt x="68" y="59"/>
                    <a:pt x="68" y="59"/>
                  </a:cubicBezTo>
                  <a:cubicBezTo>
                    <a:pt x="68" y="57"/>
                    <a:pt x="68" y="56"/>
                    <a:pt x="68" y="55"/>
                  </a:cubicBezTo>
                  <a:cubicBezTo>
                    <a:pt x="68" y="53"/>
                    <a:pt x="68" y="52"/>
                    <a:pt x="69" y="51"/>
                  </a:cubicBezTo>
                  <a:cubicBezTo>
                    <a:pt x="69" y="48"/>
                    <a:pt x="71" y="46"/>
                    <a:pt x="73" y="44"/>
                  </a:cubicBezTo>
                  <a:cubicBezTo>
                    <a:pt x="74" y="42"/>
                    <a:pt x="75" y="42"/>
                    <a:pt x="76" y="41"/>
                  </a:cubicBezTo>
                  <a:cubicBezTo>
                    <a:pt x="77" y="41"/>
                    <a:pt x="78" y="40"/>
                    <a:pt x="79" y="40"/>
                  </a:cubicBezTo>
                  <a:cubicBezTo>
                    <a:pt x="80" y="40"/>
                    <a:pt x="81" y="40"/>
                    <a:pt x="81" y="40"/>
                  </a:cubicBezTo>
                  <a:cubicBezTo>
                    <a:pt x="83" y="40"/>
                    <a:pt x="85" y="41"/>
                    <a:pt x="86" y="42"/>
                  </a:cubicBezTo>
                  <a:cubicBezTo>
                    <a:pt x="87" y="42"/>
                    <a:pt x="87" y="43"/>
                    <a:pt x="88" y="43"/>
                  </a:cubicBezTo>
                  <a:cubicBezTo>
                    <a:pt x="89" y="45"/>
                    <a:pt x="89" y="45"/>
                    <a:pt x="89" y="45"/>
                  </a:cubicBezTo>
                  <a:cubicBezTo>
                    <a:pt x="83" y="47"/>
                    <a:pt x="83" y="47"/>
                    <a:pt x="83" y="47"/>
                  </a:cubicBezTo>
                  <a:cubicBezTo>
                    <a:pt x="83" y="38"/>
                    <a:pt x="83" y="38"/>
                    <a:pt x="83" y="38"/>
                  </a:cubicBezTo>
                  <a:cubicBezTo>
                    <a:pt x="83" y="36"/>
                    <a:pt x="83" y="35"/>
                    <a:pt x="83" y="33"/>
                  </a:cubicBezTo>
                  <a:cubicBezTo>
                    <a:pt x="83" y="31"/>
                    <a:pt x="83" y="30"/>
                    <a:pt x="83" y="28"/>
                  </a:cubicBezTo>
                  <a:cubicBezTo>
                    <a:pt x="83" y="26"/>
                    <a:pt x="83" y="25"/>
                    <a:pt x="84" y="23"/>
                  </a:cubicBezTo>
                  <a:cubicBezTo>
                    <a:pt x="84" y="21"/>
                    <a:pt x="85" y="20"/>
                    <a:pt x="85" y="18"/>
                  </a:cubicBezTo>
                  <a:cubicBezTo>
                    <a:pt x="86" y="16"/>
                    <a:pt x="87" y="15"/>
                    <a:pt x="88" y="13"/>
                  </a:cubicBezTo>
                  <a:cubicBezTo>
                    <a:pt x="89" y="13"/>
                    <a:pt x="89" y="12"/>
                    <a:pt x="90" y="11"/>
                  </a:cubicBezTo>
                  <a:cubicBezTo>
                    <a:pt x="92" y="9"/>
                    <a:pt x="92" y="9"/>
                    <a:pt x="92" y="9"/>
                  </a:cubicBezTo>
                  <a:cubicBezTo>
                    <a:pt x="93" y="7"/>
                    <a:pt x="93" y="7"/>
                    <a:pt x="93" y="7"/>
                  </a:cubicBezTo>
                  <a:cubicBezTo>
                    <a:pt x="94" y="7"/>
                    <a:pt x="94" y="7"/>
                    <a:pt x="94" y="7"/>
                  </a:cubicBezTo>
                  <a:cubicBezTo>
                    <a:pt x="95" y="6"/>
                    <a:pt x="95" y="6"/>
                    <a:pt x="95" y="6"/>
                  </a:cubicBezTo>
                  <a:cubicBezTo>
                    <a:pt x="95" y="6"/>
                    <a:pt x="95" y="6"/>
                    <a:pt x="95" y="6"/>
                  </a:cubicBezTo>
                  <a:cubicBezTo>
                    <a:pt x="97" y="5"/>
                    <a:pt x="99" y="4"/>
                    <a:pt x="100" y="3"/>
                  </a:cubicBezTo>
                  <a:cubicBezTo>
                    <a:pt x="102" y="2"/>
                    <a:pt x="103" y="2"/>
                    <a:pt x="105" y="1"/>
                  </a:cubicBezTo>
                  <a:cubicBezTo>
                    <a:pt x="107" y="1"/>
                    <a:pt x="109" y="0"/>
                    <a:pt x="111" y="0"/>
                  </a:cubicBezTo>
                  <a:cubicBezTo>
                    <a:pt x="113" y="0"/>
                    <a:pt x="115" y="0"/>
                    <a:pt x="117" y="1"/>
                  </a:cubicBezTo>
                  <a:cubicBezTo>
                    <a:pt x="119" y="2"/>
                    <a:pt x="121" y="3"/>
                    <a:pt x="122" y="5"/>
                  </a:cubicBezTo>
                  <a:cubicBezTo>
                    <a:pt x="124" y="7"/>
                    <a:pt x="125" y="9"/>
                    <a:pt x="125" y="11"/>
                  </a:cubicBezTo>
                  <a:cubicBezTo>
                    <a:pt x="126" y="13"/>
                    <a:pt x="125" y="15"/>
                    <a:pt x="125" y="17"/>
                  </a:cubicBezTo>
                  <a:cubicBezTo>
                    <a:pt x="118" y="14"/>
                    <a:pt x="118" y="14"/>
                    <a:pt x="118" y="14"/>
                  </a:cubicBezTo>
                  <a:cubicBezTo>
                    <a:pt x="120" y="12"/>
                    <a:pt x="120" y="12"/>
                    <a:pt x="120" y="12"/>
                  </a:cubicBezTo>
                  <a:cubicBezTo>
                    <a:pt x="121" y="11"/>
                    <a:pt x="122" y="10"/>
                    <a:pt x="123" y="10"/>
                  </a:cubicBezTo>
                  <a:cubicBezTo>
                    <a:pt x="124" y="9"/>
                    <a:pt x="125" y="8"/>
                    <a:pt x="126" y="8"/>
                  </a:cubicBezTo>
                  <a:cubicBezTo>
                    <a:pt x="127" y="7"/>
                    <a:pt x="128" y="7"/>
                    <a:pt x="129" y="6"/>
                  </a:cubicBezTo>
                  <a:cubicBezTo>
                    <a:pt x="130" y="6"/>
                    <a:pt x="131" y="6"/>
                    <a:pt x="132" y="6"/>
                  </a:cubicBezTo>
                  <a:cubicBezTo>
                    <a:pt x="133" y="6"/>
                    <a:pt x="134" y="5"/>
                    <a:pt x="135" y="5"/>
                  </a:cubicBezTo>
                  <a:cubicBezTo>
                    <a:pt x="136" y="5"/>
                    <a:pt x="137" y="5"/>
                    <a:pt x="138" y="5"/>
                  </a:cubicBezTo>
                  <a:cubicBezTo>
                    <a:pt x="141" y="6"/>
                    <a:pt x="141" y="6"/>
                    <a:pt x="141" y="6"/>
                  </a:cubicBezTo>
                  <a:cubicBezTo>
                    <a:pt x="142" y="6"/>
                    <a:pt x="142" y="6"/>
                    <a:pt x="142" y="6"/>
                  </a:cubicBezTo>
                  <a:cubicBezTo>
                    <a:pt x="143" y="6"/>
                    <a:pt x="144" y="7"/>
                    <a:pt x="144" y="8"/>
                  </a:cubicBezTo>
                  <a:cubicBezTo>
                    <a:pt x="146" y="14"/>
                    <a:pt x="146" y="14"/>
                    <a:pt x="146" y="14"/>
                  </a:cubicBezTo>
                  <a:cubicBezTo>
                    <a:pt x="147" y="16"/>
                    <a:pt x="147" y="18"/>
                    <a:pt x="148" y="20"/>
                  </a:cubicBezTo>
                  <a:cubicBezTo>
                    <a:pt x="142" y="20"/>
                    <a:pt x="142" y="20"/>
                    <a:pt x="142" y="20"/>
                  </a:cubicBezTo>
                  <a:cubicBezTo>
                    <a:pt x="143" y="18"/>
                    <a:pt x="143" y="18"/>
                    <a:pt x="143" y="18"/>
                  </a:cubicBezTo>
                  <a:cubicBezTo>
                    <a:pt x="144" y="17"/>
                    <a:pt x="144" y="16"/>
                    <a:pt x="145" y="16"/>
                  </a:cubicBezTo>
                  <a:cubicBezTo>
                    <a:pt x="145" y="15"/>
                    <a:pt x="146" y="14"/>
                    <a:pt x="147" y="14"/>
                  </a:cubicBezTo>
                  <a:cubicBezTo>
                    <a:pt x="147" y="13"/>
                    <a:pt x="148" y="13"/>
                    <a:pt x="149" y="12"/>
                  </a:cubicBezTo>
                  <a:cubicBezTo>
                    <a:pt x="150" y="12"/>
                    <a:pt x="151" y="12"/>
                    <a:pt x="152" y="11"/>
                  </a:cubicBezTo>
                  <a:cubicBezTo>
                    <a:pt x="153" y="11"/>
                    <a:pt x="154" y="11"/>
                    <a:pt x="155" y="12"/>
                  </a:cubicBezTo>
                  <a:cubicBezTo>
                    <a:pt x="155" y="12"/>
                    <a:pt x="156" y="12"/>
                    <a:pt x="157" y="13"/>
                  </a:cubicBezTo>
                  <a:cubicBezTo>
                    <a:pt x="158" y="13"/>
                    <a:pt x="159" y="13"/>
                    <a:pt x="159" y="14"/>
                  </a:cubicBezTo>
                  <a:cubicBezTo>
                    <a:pt x="160" y="15"/>
                    <a:pt x="162" y="16"/>
                    <a:pt x="163" y="17"/>
                  </a:cubicBezTo>
                  <a:cubicBezTo>
                    <a:pt x="163" y="18"/>
                    <a:pt x="163" y="18"/>
                    <a:pt x="164" y="19"/>
                  </a:cubicBezTo>
                  <a:cubicBezTo>
                    <a:pt x="164" y="20"/>
                    <a:pt x="165" y="20"/>
                    <a:pt x="165" y="21"/>
                  </a:cubicBezTo>
                  <a:cubicBezTo>
                    <a:pt x="166" y="23"/>
                    <a:pt x="166" y="24"/>
                    <a:pt x="166" y="26"/>
                  </a:cubicBezTo>
                  <a:cubicBezTo>
                    <a:pt x="166" y="26"/>
                    <a:pt x="166" y="27"/>
                    <a:pt x="166" y="28"/>
                  </a:cubicBezTo>
                  <a:cubicBezTo>
                    <a:pt x="166" y="30"/>
                    <a:pt x="166" y="30"/>
                    <a:pt x="166" y="30"/>
                  </a:cubicBezTo>
                  <a:cubicBezTo>
                    <a:pt x="166" y="31"/>
                    <a:pt x="166" y="31"/>
                    <a:pt x="166" y="31"/>
                  </a:cubicBezTo>
                  <a:cubicBezTo>
                    <a:pt x="165" y="30"/>
                    <a:pt x="165" y="30"/>
                    <a:pt x="165" y="30"/>
                  </a:cubicBezTo>
                  <a:cubicBezTo>
                    <a:pt x="165" y="30"/>
                    <a:pt x="165" y="30"/>
                    <a:pt x="165" y="30"/>
                  </a:cubicBezTo>
                  <a:cubicBezTo>
                    <a:pt x="165" y="28"/>
                    <a:pt x="165" y="28"/>
                    <a:pt x="165" y="28"/>
                  </a:cubicBezTo>
                  <a:cubicBezTo>
                    <a:pt x="165" y="27"/>
                    <a:pt x="165" y="27"/>
                    <a:pt x="165" y="26"/>
                  </a:cubicBezTo>
                  <a:cubicBezTo>
                    <a:pt x="164" y="25"/>
                    <a:pt x="164" y="23"/>
                    <a:pt x="163" y="22"/>
                  </a:cubicBezTo>
                  <a:cubicBezTo>
                    <a:pt x="163" y="22"/>
                    <a:pt x="162" y="21"/>
                    <a:pt x="162" y="21"/>
                  </a:cubicBezTo>
                  <a:cubicBezTo>
                    <a:pt x="161" y="20"/>
                    <a:pt x="161" y="20"/>
                    <a:pt x="160" y="19"/>
                  </a:cubicBezTo>
                  <a:cubicBezTo>
                    <a:pt x="159" y="18"/>
                    <a:pt x="158" y="17"/>
                    <a:pt x="157" y="17"/>
                  </a:cubicBezTo>
                  <a:cubicBezTo>
                    <a:pt x="157" y="16"/>
                    <a:pt x="156" y="16"/>
                    <a:pt x="155" y="16"/>
                  </a:cubicBezTo>
                  <a:cubicBezTo>
                    <a:pt x="155" y="16"/>
                    <a:pt x="154" y="16"/>
                    <a:pt x="154" y="16"/>
                  </a:cubicBezTo>
                  <a:cubicBezTo>
                    <a:pt x="153" y="16"/>
                    <a:pt x="153" y="16"/>
                    <a:pt x="152" y="16"/>
                  </a:cubicBezTo>
                  <a:cubicBezTo>
                    <a:pt x="152" y="16"/>
                    <a:pt x="151" y="16"/>
                    <a:pt x="151" y="16"/>
                  </a:cubicBezTo>
                  <a:cubicBezTo>
                    <a:pt x="151" y="17"/>
                    <a:pt x="150" y="17"/>
                    <a:pt x="150" y="17"/>
                  </a:cubicBezTo>
                  <a:cubicBezTo>
                    <a:pt x="149" y="18"/>
                    <a:pt x="149" y="18"/>
                    <a:pt x="149" y="18"/>
                  </a:cubicBezTo>
                  <a:cubicBezTo>
                    <a:pt x="149" y="19"/>
                    <a:pt x="148" y="19"/>
                    <a:pt x="148" y="20"/>
                  </a:cubicBezTo>
                  <a:cubicBezTo>
                    <a:pt x="148" y="22"/>
                    <a:pt x="148" y="22"/>
                    <a:pt x="148" y="22"/>
                  </a:cubicBezTo>
                  <a:cubicBezTo>
                    <a:pt x="147" y="23"/>
                    <a:pt x="146" y="24"/>
                    <a:pt x="144" y="24"/>
                  </a:cubicBezTo>
                  <a:cubicBezTo>
                    <a:pt x="143" y="23"/>
                    <a:pt x="143" y="23"/>
                    <a:pt x="142" y="22"/>
                  </a:cubicBezTo>
                  <a:cubicBezTo>
                    <a:pt x="142" y="22"/>
                    <a:pt x="142" y="22"/>
                    <a:pt x="142" y="22"/>
                  </a:cubicBezTo>
                  <a:cubicBezTo>
                    <a:pt x="140" y="16"/>
                    <a:pt x="140" y="16"/>
                    <a:pt x="140" y="16"/>
                  </a:cubicBezTo>
                  <a:cubicBezTo>
                    <a:pt x="138" y="11"/>
                    <a:pt x="138" y="11"/>
                    <a:pt x="138" y="11"/>
                  </a:cubicBezTo>
                  <a:cubicBezTo>
                    <a:pt x="140" y="13"/>
                    <a:pt x="140" y="13"/>
                    <a:pt x="140" y="13"/>
                  </a:cubicBezTo>
                  <a:cubicBezTo>
                    <a:pt x="138" y="12"/>
                    <a:pt x="138" y="12"/>
                    <a:pt x="138" y="12"/>
                  </a:cubicBezTo>
                  <a:cubicBezTo>
                    <a:pt x="137" y="12"/>
                    <a:pt x="136" y="12"/>
                    <a:pt x="136" y="12"/>
                  </a:cubicBezTo>
                  <a:cubicBezTo>
                    <a:pt x="135" y="12"/>
                    <a:pt x="134" y="13"/>
                    <a:pt x="133" y="13"/>
                  </a:cubicBezTo>
                  <a:cubicBezTo>
                    <a:pt x="133" y="13"/>
                    <a:pt x="132" y="13"/>
                    <a:pt x="131" y="13"/>
                  </a:cubicBezTo>
                  <a:cubicBezTo>
                    <a:pt x="131" y="14"/>
                    <a:pt x="130" y="14"/>
                    <a:pt x="129" y="14"/>
                  </a:cubicBezTo>
                  <a:cubicBezTo>
                    <a:pt x="128" y="16"/>
                    <a:pt x="128" y="16"/>
                    <a:pt x="128" y="16"/>
                  </a:cubicBezTo>
                  <a:cubicBezTo>
                    <a:pt x="126" y="17"/>
                    <a:pt x="126" y="17"/>
                    <a:pt x="126" y="17"/>
                  </a:cubicBezTo>
                  <a:cubicBezTo>
                    <a:pt x="124" y="19"/>
                    <a:pt x="124" y="19"/>
                    <a:pt x="124" y="19"/>
                  </a:cubicBezTo>
                  <a:cubicBezTo>
                    <a:pt x="123" y="21"/>
                    <a:pt x="120" y="21"/>
                    <a:pt x="119" y="19"/>
                  </a:cubicBezTo>
                  <a:cubicBezTo>
                    <a:pt x="118" y="19"/>
                    <a:pt x="117" y="17"/>
                    <a:pt x="117" y="16"/>
                  </a:cubicBezTo>
                  <a:cubicBezTo>
                    <a:pt x="117" y="16"/>
                    <a:pt x="117" y="16"/>
                    <a:pt x="117" y="16"/>
                  </a:cubicBezTo>
                  <a:cubicBezTo>
                    <a:pt x="117" y="15"/>
                    <a:pt x="117" y="14"/>
                    <a:pt x="117" y="13"/>
                  </a:cubicBezTo>
                  <a:cubicBezTo>
                    <a:pt x="117" y="12"/>
                    <a:pt x="117" y="11"/>
                    <a:pt x="116" y="10"/>
                  </a:cubicBezTo>
                  <a:cubicBezTo>
                    <a:pt x="116" y="10"/>
                    <a:pt x="115" y="9"/>
                    <a:pt x="114" y="9"/>
                  </a:cubicBezTo>
                  <a:cubicBezTo>
                    <a:pt x="113" y="9"/>
                    <a:pt x="112" y="9"/>
                    <a:pt x="111" y="9"/>
                  </a:cubicBezTo>
                  <a:cubicBezTo>
                    <a:pt x="110" y="9"/>
                    <a:pt x="109" y="9"/>
                    <a:pt x="107" y="10"/>
                  </a:cubicBezTo>
                  <a:cubicBezTo>
                    <a:pt x="106" y="10"/>
                    <a:pt x="105" y="10"/>
                    <a:pt x="104" y="11"/>
                  </a:cubicBezTo>
                  <a:cubicBezTo>
                    <a:pt x="102" y="11"/>
                    <a:pt x="102" y="12"/>
                    <a:pt x="100" y="13"/>
                  </a:cubicBezTo>
                  <a:cubicBezTo>
                    <a:pt x="99" y="13"/>
                    <a:pt x="99" y="13"/>
                    <a:pt x="99" y="13"/>
                  </a:cubicBezTo>
                  <a:cubicBezTo>
                    <a:pt x="99" y="14"/>
                    <a:pt x="99" y="14"/>
                    <a:pt x="99" y="14"/>
                  </a:cubicBezTo>
                  <a:cubicBezTo>
                    <a:pt x="99" y="14"/>
                    <a:pt x="99" y="14"/>
                    <a:pt x="99" y="14"/>
                  </a:cubicBezTo>
                  <a:cubicBezTo>
                    <a:pt x="97" y="15"/>
                    <a:pt x="97" y="15"/>
                    <a:pt x="97" y="15"/>
                  </a:cubicBezTo>
                  <a:cubicBezTo>
                    <a:pt x="96" y="17"/>
                    <a:pt x="96" y="17"/>
                    <a:pt x="96" y="17"/>
                  </a:cubicBezTo>
                  <a:cubicBezTo>
                    <a:pt x="95" y="18"/>
                    <a:pt x="95" y="18"/>
                    <a:pt x="95" y="18"/>
                  </a:cubicBezTo>
                  <a:cubicBezTo>
                    <a:pt x="94" y="19"/>
                    <a:pt x="93" y="20"/>
                    <a:pt x="93" y="21"/>
                  </a:cubicBezTo>
                  <a:cubicBezTo>
                    <a:pt x="92" y="23"/>
                    <a:pt x="92" y="24"/>
                    <a:pt x="91" y="25"/>
                  </a:cubicBezTo>
                  <a:cubicBezTo>
                    <a:pt x="91" y="26"/>
                    <a:pt x="91" y="28"/>
                    <a:pt x="90" y="29"/>
                  </a:cubicBezTo>
                  <a:cubicBezTo>
                    <a:pt x="90" y="31"/>
                    <a:pt x="90" y="32"/>
                    <a:pt x="90" y="33"/>
                  </a:cubicBezTo>
                  <a:cubicBezTo>
                    <a:pt x="90" y="35"/>
                    <a:pt x="90" y="36"/>
                    <a:pt x="90" y="38"/>
                  </a:cubicBezTo>
                  <a:cubicBezTo>
                    <a:pt x="90" y="47"/>
                    <a:pt x="90" y="47"/>
                    <a:pt x="90" y="47"/>
                  </a:cubicBezTo>
                  <a:cubicBezTo>
                    <a:pt x="90" y="49"/>
                    <a:pt x="88" y="50"/>
                    <a:pt x="86" y="50"/>
                  </a:cubicBezTo>
                  <a:cubicBezTo>
                    <a:pt x="85" y="50"/>
                    <a:pt x="84" y="50"/>
                    <a:pt x="84" y="49"/>
                  </a:cubicBezTo>
                  <a:cubicBezTo>
                    <a:pt x="84" y="49"/>
                    <a:pt x="84" y="49"/>
                    <a:pt x="84" y="49"/>
                  </a:cubicBezTo>
                  <a:cubicBezTo>
                    <a:pt x="83" y="48"/>
                    <a:pt x="83" y="48"/>
                    <a:pt x="83" y="48"/>
                  </a:cubicBezTo>
                  <a:cubicBezTo>
                    <a:pt x="83" y="48"/>
                    <a:pt x="82" y="48"/>
                    <a:pt x="82" y="47"/>
                  </a:cubicBezTo>
                  <a:cubicBezTo>
                    <a:pt x="82" y="47"/>
                    <a:pt x="81" y="47"/>
                    <a:pt x="80" y="46"/>
                  </a:cubicBezTo>
                  <a:cubicBezTo>
                    <a:pt x="80" y="46"/>
                    <a:pt x="80" y="46"/>
                    <a:pt x="80" y="46"/>
                  </a:cubicBezTo>
                  <a:cubicBezTo>
                    <a:pt x="79" y="46"/>
                    <a:pt x="79" y="46"/>
                    <a:pt x="79" y="46"/>
                  </a:cubicBezTo>
                  <a:cubicBezTo>
                    <a:pt x="78" y="47"/>
                    <a:pt x="77" y="47"/>
                    <a:pt x="76" y="48"/>
                  </a:cubicBezTo>
                  <a:cubicBezTo>
                    <a:pt x="75" y="49"/>
                    <a:pt x="74" y="50"/>
                    <a:pt x="73" y="52"/>
                  </a:cubicBezTo>
                  <a:cubicBezTo>
                    <a:pt x="73" y="53"/>
                    <a:pt x="73" y="54"/>
                    <a:pt x="72" y="55"/>
                  </a:cubicBezTo>
                  <a:cubicBezTo>
                    <a:pt x="72" y="56"/>
                    <a:pt x="72" y="57"/>
                    <a:pt x="72" y="58"/>
                  </a:cubicBezTo>
                  <a:cubicBezTo>
                    <a:pt x="72" y="58"/>
                    <a:pt x="72" y="58"/>
                    <a:pt x="72" y="58"/>
                  </a:cubicBezTo>
                  <a:cubicBezTo>
                    <a:pt x="73" y="59"/>
                    <a:pt x="72" y="60"/>
                    <a:pt x="71" y="60"/>
                  </a:cubicBezTo>
                  <a:cubicBezTo>
                    <a:pt x="70" y="60"/>
                    <a:pt x="69" y="60"/>
                    <a:pt x="68" y="59"/>
                  </a:cubicBezTo>
                  <a:cubicBezTo>
                    <a:pt x="68" y="58"/>
                    <a:pt x="67" y="57"/>
                    <a:pt x="66" y="56"/>
                  </a:cubicBezTo>
                  <a:cubicBezTo>
                    <a:pt x="66" y="54"/>
                    <a:pt x="65" y="53"/>
                    <a:pt x="64" y="52"/>
                  </a:cubicBezTo>
                  <a:cubicBezTo>
                    <a:pt x="63" y="51"/>
                    <a:pt x="62" y="50"/>
                    <a:pt x="61" y="50"/>
                  </a:cubicBezTo>
                  <a:cubicBezTo>
                    <a:pt x="59" y="49"/>
                    <a:pt x="58" y="48"/>
                    <a:pt x="57" y="48"/>
                  </a:cubicBezTo>
                  <a:cubicBezTo>
                    <a:pt x="54" y="48"/>
                    <a:pt x="51" y="48"/>
                    <a:pt x="49" y="49"/>
                  </a:cubicBezTo>
                  <a:cubicBezTo>
                    <a:pt x="48" y="50"/>
                    <a:pt x="46" y="51"/>
                    <a:pt x="45" y="52"/>
                  </a:cubicBezTo>
                  <a:cubicBezTo>
                    <a:pt x="44" y="53"/>
                    <a:pt x="43" y="54"/>
                    <a:pt x="42" y="55"/>
                  </a:cubicBezTo>
                  <a:cubicBezTo>
                    <a:pt x="39" y="59"/>
                    <a:pt x="37" y="65"/>
                    <a:pt x="37" y="71"/>
                  </a:cubicBezTo>
                  <a:cubicBezTo>
                    <a:pt x="37" y="74"/>
                    <a:pt x="37" y="76"/>
                    <a:pt x="38" y="79"/>
                  </a:cubicBezTo>
                  <a:cubicBezTo>
                    <a:pt x="39" y="80"/>
                    <a:pt x="39" y="82"/>
                    <a:pt x="40" y="83"/>
                  </a:cubicBezTo>
                  <a:cubicBezTo>
                    <a:pt x="40" y="84"/>
                    <a:pt x="41" y="85"/>
                    <a:pt x="42" y="87"/>
                  </a:cubicBezTo>
                  <a:cubicBezTo>
                    <a:pt x="43" y="88"/>
                    <a:pt x="42" y="90"/>
                    <a:pt x="41" y="90"/>
                  </a:cubicBezTo>
                  <a:cubicBezTo>
                    <a:pt x="40" y="91"/>
                    <a:pt x="39" y="91"/>
                    <a:pt x="38" y="90"/>
                  </a:cubicBezTo>
                  <a:cubicBezTo>
                    <a:pt x="37" y="90"/>
                    <a:pt x="37" y="90"/>
                    <a:pt x="37" y="90"/>
                  </a:cubicBezTo>
                  <a:cubicBezTo>
                    <a:pt x="36" y="89"/>
                    <a:pt x="36" y="89"/>
                    <a:pt x="36" y="89"/>
                  </a:cubicBezTo>
                  <a:cubicBezTo>
                    <a:pt x="36" y="89"/>
                    <a:pt x="35" y="89"/>
                    <a:pt x="35" y="88"/>
                  </a:cubicBezTo>
                  <a:cubicBezTo>
                    <a:pt x="34" y="88"/>
                    <a:pt x="34" y="88"/>
                    <a:pt x="34" y="88"/>
                  </a:cubicBezTo>
                  <a:cubicBezTo>
                    <a:pt x="33" y="88"/>
                    <a:pt x="33" y="88"/>
                    <a:pt x="32" y="88"/>
                  </a:cubicBezTo>
                  <a:cubicBezTo>
                    <a:pt x="32" y="88"/>
                    <a:pt x="32" y="88"/>
                    <a:pt x="31" y="88"/>
                  </a:cubicBezTo>
                  <a:cubicBezTo>
                    <a:pt x="30" y="89"/>
                    <a:pt x="30" y="89"/>
                    <a:pt x="30" y="89"/>
                  </a:cubicBezTo>
                  <a:cubicBezTo>
                    <a:pt x="30" y="89"/>
                    <a:pt x="29" y="90"/>
                    <a:pt x="29" y="91"/>
                  </a:cubicBezTo>
                  <a:cubicBezTo>
                    <a:pt x="29" y="91"/>
                    <a:pt x="28" y="91"/>
                    <a:pt x="28" y="92"/>
                  </a:cubicBezTo>
                  <a:cubicBezTo>
                    <a:pt x="28" y="92"/>
                    <a:pt x="28" y="93"/>
                    <a:pt x="28" y="93"/>
                  </a:cubicBezTo>
                  <a:cubicBezTo>
                    <a:pt x="28" y="94"/>
                    <a:pt x="28" y="94"/>
                    <a:pt x="28" y="95"/>
                  </a:cubicBezTo>
                  <a:cubicBezTo>
                    <a:pt x="28" y="95"/>
                    <a:pt x="27" y="96"/>
                    <a:pt x="28" y="96"/>
                  </a:cubicBezTo>
                  <a:cubicBezTo>
                    <a:pt x="28" y="96"/>
                    <a:pt x="28" y="97"/>
                    <a:pt x="28" y="97"/>
                  </a:cubicBezTo>
                  <a:cubicBezTo>
                    <a:pt x="28" y="98"/>
                    <a:pt x="28" y="98"/>
                    <a:pt x="28" y="99"/>
                  </a:cubicBezTo>
                  <a:cubicBezTo>
                    <a:pt x="29" y="99"/>
                    <a:pt x="29" y="99"/>
                    <a:pt x="29" y="100"/>
                  </a:cubicBezTo>
                  <a:cubicBezTo>
                    <a:pt x="29" y="100"/>
                    <a:pt x="30" y="100"/>
                    <a:pt x="30" y="101"/>
                  </a:cubicBezTo>
                  <a:cubicBezTo>
                    <a:pt x="30" y="101"/>
                    <a:pt x="30" y="101"/>
                    <a:pt x="30" y="101"/>
                  </a:cubicBezTo>
                  <a:cubicBezTo>
                    <a:pt x="32" y="103"/>
                    <a:pt x="31" y="105"/>
                    <a:pt x="30" y="106"/>
                  </a:cubicBezTo>
                  <a:cubicBezTo>
                    <a:pt x="29" y="107"/>
                    <a:pt x="27" y="107"/>
                    <a:pt x="26" y="106"/>
                  </a:cubicBezTo>
                  <a:cubicBezTo>
                    <a:pt x="24" y="105"/>
                    <a:pt x="22" y="104"/>
                    <a:pt x="20" y="103"/>
                  </a:cubicBezTo>
                  <a:cubicBezTo>
                    <a:pt x="18" y="103"/>
                    <a:pt x="17" y="103"/>
                    <a:pt x="16" y="103"/>
                  </a:cubicBezTo>
                  <a:cubicBezTo>
                    <a:pt x="15" y="103"/>
                    <a:pt x="14" y="103"/>
                    <a:pt x="14" y="103"/>
                  </a:cubicBezTo>
                  <a:cubicBezTo>
                    <a:pt x="13" y="103"/>
                    <a:pt x="12" y="103"/>
                    <a:pt x="11" y="104"/>
                  </a:cubicBezTo>
                  <a:cubicBezTo>
                    <a:pt x="10" y="104"/>
                    <a:pt x="10" y="105"/>
                    <a:pt x="9" y="106"/>
                  </a:cubicBezTo>
                  <a:cubicBezTo>
                    <a:pt x="8" y="107"/>
                    <a:pt x="8" y="108"/>
                    <a:pt x="7" y="109"/>
                  </a:cubicBezTo>
                  <a:cubicBezTo>
                    <a:pt x="7" y="110"/>
                    <a:pt x="6" y="111"/>
                    <a:pt x="6" y="112"/>
                  </a:cubicBezTo>
                  <a:cubicBezTo>
                    <a:pt x="5" y="116"/>
                    <a:pt x="4" y="122"/>
                    <a:pt x="5" y="126"/>
                  </a:cubicBezTo>
                  <a:cubicBezTo>
                    <a:pt x="5" y="129"/>
                    <a:pt x="6" y="131"/>
                    <a:pt x="7" y="134"/>
                  </a:cubicBezTo>
                  <a:cubicBezTo>
                    <a:pt x="7" y="135"/>
                    <a:pt x="8" y="136"/>
                    <a:pt x="9" y="137"/>
                  </a:cubicBezTo>
                  <a:cubicBezTo>
                    <a:pt x="10" y="137"/>
                    <a:pt x="10" y="138"/>
                    <a:pt x="12" y="138"/>
                  </a:cubicBezTo>
                  <a:cubicBezTo>
                    <a:pt x="12" y="138"/>
                    <a:pt x="12" y="138"/>
                    <a:pt x="12" y="138"/>
                  </a:cubicBezTo>
                  <a:cubicBezTo>
                    <a:pt x="12" y="138"/>
                    <a:pt x="12" y="138"/>
                    <a:pt x="12" y="138"/>
                  </a:cubicBezTo>
                  <a:lnTo>
                    <a:pt x="12" y="13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118" name="Freeform 124"/>
          <p:cNvSpPr>
            <a:spLocks noEditPoints="1"/>
          </p:cNvSpPr>
          <p:nvPr/>
        </p:nvSpPr>
        <p:spPr bwMode="auto">
          <a:xfrm>
            <a:off x="423804" y="7382907"/>
            <a:ext cx="166473" cy="122809"/>
          </a:xfrm>
          <a:custGeom>
            <a:avLst/>
            <a:gdLst/>
            <a:ahLst/>
            <a:cxnLst>
              <a:cxn ang="0">
                <a:pos x="68" y="43"/>
              </a:cxn>
              <a:cxn ang="0">
                <a:pos x="66" y="46"/>
              </a:cxn>
              <a:cxn ang="0">
                <a:pos x="2" y="46"/>
              </a:cxn>
              <a:cxn ang="0">
                <a:pos x="0" y="43"/>
              </a:cxn>
              <a:cxn ang="0">
                <a:pos x="0" y="2"/>
              </a:cxn>
              <a:cxn ang="0">
                <a:pos x="2" y="0"/>
              </a:cxn>
              <a:cxn ang="0">
                <a:pos x="66" y="0"/>
              </a:cxn>
              <a:cxn ang="0">
                <a:pos x="68" y="2"/>
              </a:cxn>
              <a:cxn ang="0">
                <a:pos x="68" y="43"/>
              </a:cxn>
              <a:cxn ang="0">
                <a:pos x="64" y="14"/>
              </a:cxn>
              <a:cxn ang="0">
                <a:pos x="55" y="4"/>
              </a:cxn>
              <a:cxn ang="0">
                <a:pos x="13" y="4"/>
              </a:cxn>
              <a:cxn ang="0">
                <a:pos x="4" y="14"/>
              </a:cxn>
              <a:cxn ang="0">
                <a:pos x="4" y="32"/>
              </a:cxn>
              <a:cxn ang="0">
                <a:pos x="13" y="41"/>
              </a:cxn>
              <a:cxn ang="0">
                <a:pos x="55" y="41"/>
              </a:cxn>
              <a:cxn ang="0">
                <a:pos x="64" y="32"/>
              </a:cxn>
              <a:cxn ang="0">
                <a:pos x="64" y="14"/>
              </a:cxn>
              <a:cxn ang="0">
                <a:pos x="34" y="38"/>
              </a:cxn>
              <a:cxn ang="0">
                <a:pos x="23" y="23"/>
              </a:cxn>
              <a:cxn ang="0">
                <a:pos x="34" y="8"/>
              </a:cxn>
              <a:cxn ang="0">
                <a:pos x="45" y="23"/>
              </a:cxn>
              <a:cxn ang="0">
                <a:pos x="34" y="38"/>
              </a:cxn>
              <a:cxn ang="0">
                <a:pos x="41" y="32"/>
              </a:cxn>
              <a:cxn ang="0">
                <a:pos x="41" y="28"/>
              </a:cxn>
              <a:cxn ang="0">
                <a:pos x="36" y="28"/>
              </a:cxn>
              <a:cxn ang="0">
                <a:pos x="36" y="12"/>
              </a:cxn>
              <a:cxn ang="0">
                <a:pos x="32" y="12"/>
              </a:cxn>
              <a:cxn ang="0">
                <a:pos x="27" y="17"/>
              </a:cxn>
              <a:cxn ang="0">
                <a:pos x="30" y="20"/>
              </a:cxn>
              <a:cxn ang="0">
                <a:pos x="32" y="18"/>
              </a:cxn>
              <a:cxn ang="0">
                <a:pos x="32" y="18"/>
              </a:cxn>
              <a:cxn ang="0">
                <a:pos x="32" y="28"/>
              </a:cxn>
              <a:cxn ang="0">
                <a:pos x="27" y="28"/>
              </a:cxn>
              <a:cxn ang="0">
                <a:pos x="27" y="32"/>
              </a:cxn>
              <a:cxn ang="0">
                <a:pos x="41" y="32"/>
              </a:cxn>
            </a:cxnLst>
            <a:rect l="0" t="0" r="r" b="b"/>
            <a:pathLst>
              <a:path w="68" h="46">
                <a:moveTo>
                  <a:pt x="68" y="43"/>
                </a:moveTo>
                <a:cubicBezTo>
                  <a:pt x="68" y="45"/>
                  <a:pt x="67" y="46"/>
                  <a:pt x="66" y="46"/>
                </a:cubicBezTo>
                <a:cubicBezTo>
                  <a:pt x="2" y="46"/>
                  <a:pt x="2" y="46"/>
                  <a:pt x="2" y="46"/>
                </a:cubicBezTo>
                <a:cubicBezTo>
                  <a:pt x="1" y="46"/>
                  <a:pt x="0" y="45"/>
                  <a:pt x="0" y="43"/>
                </a:cubicBezTo>
                <a:cubicBezTo>
                  <a:pt x="0" y="2"/>
                  <a:pt x="0" y="2"/>
                  <a:pt x="0" y="2"/>
                </a:cubicBezTo>
                <a:cubicBezTo>
                  <a:pt x="0" y="1"/>
                  <a:pt x="1" y="0"/>
                  <a:pt x="2" y="0"/>
                </a:cubicBezTo>
                <a:cubicBezTo>
                  <a:pt x="66" y="0"/>
                  <a:pt x="66" y="0"/>
                  <a:pt x="66" y="0"/>
                </a:cubicBezTo>
                <a:cubicBezTo>
                  <a:pt x="67" y="0"/>
                  <a:pt x="68" y="1"/>
                  <a:pt x="68" y="2"/>
                </a:cubicBezTo>
                <a:lnTo>
                  <a:pt x="68" y="43"/>
                </a:lnTo>
                <a:close/>
                <a:moveTo>
                  <a:pt x="64" y="14"/>
                </a:moveTo>
                <a:cubicBezTo>
                  <a:pt x="59" y="14"/>
                  <a:pt x="55" y="10"/>
                  <a:pt x="55" y="4"/>
                </a:cubicBezTo>
                <a:cubicBezTo>
                  <a:pt x="13" y="4"/>
                  <a:pt x="13" y="4"/>
                  <a:pt x="13" y="4"/>
                </a:cubicBezTo>
                <a:cubicBezTo>
                  <a:pt x="13" y="10"/>
                  <a:pt x="9" y="14"/>
                  <a:pt x="4" y="14"/>
                </a:cubicBezTo>
                <a:cubicBezTo>
                  <a:pt x="4" y="32"/>
                  <a:pt x="4" y="32"/>
                  <a:pt x="4" y="32"/>
                </a:cubicBezTo>
                <a:cubicBezTo>
                  <a:pt x="9" y="32"/>
                  <a:pt x="13" y="36"/>
                  <a:pt x="13" y="41"/>
                </a:cubicBezTo>
                <a:cubicBezTo>
                  <a:pt x="55" y="41"/>
                  <a:pt x="55" y="41"/>
                  <a:pt x="55" y="41"/>
                </a:cubicBezTo>
                <a:cubicBezTo>
                  <a:pt x="55" y="36"/>
                  <a:pt x="59" y="32"/>
                  <a:pt x="64" y="32"/>
                </a:cubicBezTo>
                <a:lnTo>
                  <a:pt x="64" y="14"/>
                </a:lnTo>
                <a:close/>
                <a:moveTo>
                  <a:pt x="34" y="38"/>
                </a:moveTo>
                <a:cubicBezTo>
                  <a:pt x="27" y="38"/>
                  <a:pt x="23" y="29"/>
                  <a:pt x="23" y="23"/>
                </a:cubicBezTo>
                <a:cubicBezTo>
                  <a:pt x="23" y="16"/>
                  <a:pt x="27" y="8"/>
                  <a:pt x="34" y="8"/>
                </a:cubicBezTo>
                <a:cubicBezTo>
                  <a:pt x="42" y="8"/>
                  <a:pt x="45" y="16"/>
                  <a:pt x="45" y="23"/>
                </a:cubicBezTo>
                <a:cubicBezTo>
                  <a:pt x="45" y="29"/>
                  <a:pt x="42" y="38"/>
                  <a:pt x="34" y="38"/>
                </a:cubicBezTo>
                <a:close/>
                <a:moveTo>
                  <a:pt x="41" y="32"/>
                </a:moveTo>
                <a:cubicBezTo>
                  <a:pt x="41" y="28"/>
                  <a:pt x="41" y="28"/>
                  <a:pt x="41" y="28"/>
                </a:cubicBezTo>
                <a:cubicBezTo>
                  <a:pt x="36" y="28"/>
                  <a:pt x="36" y="28"/>
                  <a:pt x="36" y="28"/>
                </a:cubicBezTo>
                <a:cubicBezTo>
                  <a:pt x="36" y="12"/>
                  <a:pt x="36" y="12"/>
                  <a:pt x="36" y="12"/>
                </a:cubicBezTo>
                <a:cubicBezTo>
                  <a:pt x="32" y="12"/>
                  <a:pt x="32" y="12"/>
                  <a:pt x="32" y="12"/>
                </a:cubicBezTo>
                <a:cubicBezTo>
                  <a:pt x="27" y="17"/>
                  <a:pt x="27" y="17"/>
                  <a:pt x="27" y="17"/>
                </a:cubicBezTo>
                <a:cubicBezTo>
                  <a:pt x="30" y="20"/>
                  <a:pt x="30" y="20"/>
                  <a:pt x="30" y="20"/>
                </a:cubicBezTo>
                <a:cubicBezTo>
                  <a:pt x="31" y="19"/>
                  <a:pt x="31" y="19"/>
                  <a:pt x="32" y="18"/>
                </a:cubicBezTo>
                <a:cubicBezTo>
                  <a:pt x="32" y="18"/>
                  <a:pt x="32" y="18"/>
                  <a:pt x="32" y="18"/>
                </a:cubicBezTo>
                <a:cubicBezTo>
                  <a:pt x="32" y="28"/>
                  <a:pt x="32" y="28"/>
                  <a:pt x="32" y="28"/>
                </a:cubicBezTo>
                <a:cubicBezTo>
                  <a:pt x="27" y="28"/>
                  <a:pt x="27" y="28"/>
                  <a:pt x="27" y="28"/>
                </a:cubicBezTo>
                <a:cubicBezTo>
                  <a:pt x="27" y="32"/>
                  <a:pt x="27" y="32"/>
                  <a:pt x="27" y="32"/>
                </a:cubicBezTo>
                <a:lnTo>
                  <a:pt x="41" y="32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17" tIns="45709" rIns="91417" bIns="45709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19" name="Freeform 101"/>
          <p:cNvSpPr>
            <a:spLocks noEditPoints="1"/>
          </p:cNvSpPr>
          <p:nvPr/>
        </p:nvSpPr>
        <p:spPr bwMode="auto">
          <a:xfrm>
            <a:off x="421051" y="8115561"/>
            <a:ext cx="150179" cy="142373"/>
          </a:xfrm>
          <a:custGeom>
            <a:avLst/>
            <a:gdLst/>
            <a:ahLst/>
            <a:cxnLst>
              <a:cxn ang="0">
                <a:pos x="39" y="36"/>
              </a:cxn>
              <a:cxn ang="0">
                <a:pos x="41" y="44"/>
              </a:cxn>
              <a:cxn ang="0">
                <a:pos x="35" y="50"/>
              </a:cxn>
              <a:cxn ang="0">
                <a:pos x="27" y="53"/>
              </a:cxn>
              <a:cxn ang="0">
                <a:pos x="18" y="53"/>
              </a:cxn>
              <a:cxn ang="0">
                <a:pos x="11" y="50"/>
              </a:cxn>
              <a:cxn ang="0">
                <a:pos x="4" y="44"/>
              </a:cxn>
              <a:cxn ang="0">
                <a:pos x="6" y="36"/>
              </a:cxn>
              <a:cxn ang="0">
                <a:pos x="0" y="28"/>
              </a:cxn>
              <a:cxn ang="0">
                <a:pos x="7" y="23"/>
              </a:cxn>
              <a:cxn ang="0">
                <a:pos x="4" y="18"/>
              </a:cxn>
              <a:cxn ang="0">
                <a:pos x="15" y="16"/>
              </a:cxn>
              <a:cxn ang="0">
                <a:pos x="19" y="8"/>
              </a:cxn>
              <a:cxn ang="0">
                <a:pos x="28" y="15"/>
              </a:cxn>
              <a:cxn ang="0">
                <a:pos x="35" y="12"/>
              </a:cxn>
              <a:cxn ang="0">
                <a:pos x="41" y="19"/>
              </a:cxn>
              <a:cxn ang="0">
                <a:pos x="45" y="27"/>
              </a:cxn>
              <a:cxn ang="0">
                <a:pos x="23" y="22"/>
              </a:cxn>
              <a:cxn ang="0">
                <a:pos x="32" y="31"/>
              </a:cxn>
              <a:cxn ang="0">
                <a:pos x="63" y="16"/>
              </a:cxn>
              <a:cxn ang="0">
                <a:pos x="64" y="24"/>
              </a:cxn>
              <a:cxn ang="0">
                <a:pos x="55" y="22"/>
              </a:cxn>
              <a:cxn ang="0">
                <a:pos x="46" y="24"/>
              </a:cxn>
              <a:cxn ang="0">
                <a:pos x="46" y="16"/>
              </a:cxn>
              <a:cxn ang="0">
                <a:pos x="46" y="9"/>
              </a:cxn>
              <a:cxn ang="0">
                <a:pos x="46" y="2"/>
              </a:cxn>
              <a:cxn ang="0">
                <a:pos x="55" y="4"/>
              </a:cxn>
              <a:cxn ang="0">
                <a:pos x="59" y="0"/>
              </a:cxn>
              <a:cxn ang="0">
                <a:pos x="62" y="7"/>
              </a:cxn>
              <a:cxn ang="0">
                <a:pos x="68" y="15"/>
              </a:cxn>
              <a:cxn ang="0">
                <a:pos x="62" y="55"/>
              </a:cxn>
              <a:cxn ang="0">
                <a:pos x="59" y="63"/>
              </a:cxn>
              <a:cxn ang="0">
                <a:pos x="54" y="59"/>
              </a:cxn>
              <a:cxn ang="0">
                <a:pos x="45" y="60"/>
              </a:cxn>
              <a:cxn ang="0">
                <a:pos x="41" y="52"/>
              </a:cxn>
              <a:cxn ang="0">
                <a:pos x="47" y="44"/>
              </a:cxn>
              <a:cxn ang="0">
                <a:pos x="50" y="36"/>
              </a:cxn>
              <a:cxn ang="0">
                <a:pos x="56" y="40"/>
              </a:cxn>
              <a:cxn ang="0">
                <a:pos x="64" y="39"/>
              </a:cxn>
              <a:cxn ang="0">
                <a:pos x="63" y="46"/>
              </a:cxn>
              <a:cxn ang="0">
                <a:pos x="55" y="8"/>
              </a:cxn>
              <a:cxn ang="0">
                <a:pos x="59" y="13"/>
              </a:cxn>
              <a:cxn ang="0">
                <a:pos x="50" y="49"/>
              </a:cxn>
              <a:cxn ang="0">
                <a:pos x="55" y="45"/>
              </a:cxn>
            </a:cxnLst>
            <a:rect l="0" t="0" r="r" b="b"/>
            <a:pathLst>
              <a:path w="68" h="63">
                <a:moveTo>
                  <a:pt x="45" y="35"/>
                </a:moveTo>
                <a:cubicBezTo>
                  <a:pt x="45" y="35"/>
                  <a:pt x="45" y="36"/>
                  <a:pt x="45" y="36"/>
                </a:cubicBezTo>
                <a:cubicBezTo>
                  <a:pt x="39" y="36"/>
                  <a:pt x="39" y="36"/>
                  <a:pt x="39" y="36"/>
                </a:cubicBezTo>
                <a:cubicBezTo>
                  <a:pt x="39" y="37"/>
                  <a:pt x="38" y="38"/>
                  <a:pt x="38" y="39"/>
                </a:cubicBezTo>
                <a:cubicBezTo>
                  <a:pt x="39" y="41"/>
                  <a:pt x="40" y="42"/>
                  <a:pt x="41" y="43"/>
                </a:cubicBezTo>
                <a:cubicBezTo>
                  <a:pt x="41" y="43"/>
                  <a:pt x="41" y="44"/>
                  <a:pt x="41" y="44"/>
                </a:cubicBezTo>
                <a:cubicBezTo>
                  <a:pt x="41" y="44"/>
                  <a:pt x="41" y="44"/>
                  <a:pt x="41" y="45"/>
                </a:cubicBezTo>
                <a:cubicBezTo>
                  <a:pt x="40" y="46"/>
                  <a:pt x="36" y="50"/>
                  <a:pt x="35" y="50"/>
                </a:cubicBezTo>
                <a:cubicBezTo>
                  <a:pt x="35" y="50"/>
                  <a:pt x="35" y="50"/>
                  <a:pt x="35" y="50"/>
                </a:cubicBezTo>
                <a:cubicBezTo>
                  <a:pt x="31" y="47"/>
                  <a:pt x="31" y="47"/>
                  <a:pt x="31" y="47"/>
                </a:cubicBezTo>
                <a:cubicBezTo>
                  <a:pt x="30" y="47"/>
                  <a:pt x="29" y="47"/>
                  <a:pt x="28" y="48"/>
                </a:cubicBezTo>
                <a:cubicBezTo>
                  <a:pt x="28" y="49"/>
                  <a:pt x="27" y="51"/>
                  <a:pt x="27" y="53"/>
                </a:cubicBezTo>
                <a:cubicBezTo>
                  <a:pt x="27" y="54"/>
                  <a:pt x="26" y="54"/>
                  <a:pt x="26" y="54"/>
                </a:cubicBezTo>
                <a:cubicBezTo>
                  <a:pt x="19" y="54"/>
                  <a:pt x="19" y="54"/>
                  <a:pt x="19" y="54"/>
                </a:cubicBezTo>
                <a:cubicBezTo>
                  <a:pt x="19" y="54"/>
                  <a:pt x="18" y="54"/>
                  <a:pt x="18" y="53"/>
                </a:cubicBezTo>
                <a:cubicBezTo>
                  <a:pt x="17" y="48"/>
                  <a:pt x="17" y="48"/>
                  <a:pt x="17" y="48"/>
                </a:cubicBezTo>
                <a:cubicBezTo>
                  <a:pt x="16" y="47"/>
                  <a:pt x="16" y="47"/>
                  <a:pt x="15" y="47"/>
                </a:cubicBezTo>
                <a:cubicBezTo>
                  <a:pt x="11" y="50"/>
                  <a:pt x="11" y="50"/>
                  <a:pt x="11" y="50"/>
                </a:cubicBezTo>
                <a:cubicBezTo>
                  <a:pt x="10" y="50"/>
                  <a:pt x="10" y="50"/>
                  <a:pt x="10" y="50"/>
                </a:cubicBezTo>
                <a:cubicBezTo>
                  <a:pt x="10" y="50"/>
                  <a:pt x="9" y="50"/>
                  <a:pt x="9" y="50"/>
                </a:cubicBezTo>
                <a:cubicBezTo>
                  <a:pt x="8" y="49"/>
                  <a:pt x="4" y="45"/>
                  <a:pt x="4" y="44"/>
                </a:cubicBezTo>
                <a:cubicBezTo>
                  <a:pt x="4" y="44"/>
                  <a:pt x="4" y="44"/>
                  <a:pt x="4" y="43"/>
                </a:cubicBezTo>
                <a:cubicBezTo>
                  <a:pt x="5" y="42"/>
                  <a:pt x="6" y="41"/>
                  <a:pt x="7" y="39"/>
                </a:cubicBezTo>
                <a:cubicBezTo>
                  <a:pt x="7" y="38"/>
                  <a:pt x="6" y="37"/>
                  <a:pt x="6" y="36"/>
                </a:cubicBezTo>
                <a:cubicBezTo>
                  <a:pt x="1" y="35"/>
                  <a:pt x="1" y="35"/>
                  <a:pt x="1" y="35"/>
                </a:cubicBezTo>
                <a:cubicBezTo>
                  <a:pt x="0" y="35"/>
                  <a:pt x="0" y="35"/>
                  <a:pt x="0" y="34"/>
                </a:cubicBezTo>
                <a:cubicBezTo>
                  <a:pt x="0" y="28"/>
                  <a:pt x="0" y="28"/>
                  <a:pt x="0" y="28"/>
                </a:cubicBezTo>
                <a:cubicBezTo>
                  <a:pt x="0" y="27"/>
                  <a:pt x="0" y="27"/>
                  <a:pt x="1" y="27"/>
                </a:cubicBezTo>
                <a:cubicBezTo>
                  <a:pt x="6" y="26"/>
                  <a:pt x="6" y="26"/>
                  <a:pt x="6" y="26"/>
                </a:cubicBezTo>
                <a:cubicBezTo>
                  <a:pt x="6" y="25"/>
                  <a:pt x="7" y="24"/>
                  <a:pt x="7" y="23"/>
                </a:cubicBezTo>
                <a:cubicBezTo>
                  <a:pt x="6" y="22"/>
                  <a:pt x="5" y="20"/>
                  <a:pt x="4" y="19"/>
                </a:cubicBezTo>
                <a:cubicBezTo>
                  <a:pt x="4" y="19"/>
                  <a:pt x="4" y="19"/>
                  <a:pt x="4" y="18"/>
                </a:cubicBezTo>
                <a:cubicBezTo>
                  <a:pt x="4" y="18"/>
                  <a:pt x="4" y="18"/>
                  <a:pt x="4" y="18"/>
                </a:cubicBezTo>
                <a:cubicBezTo>
                  <a:pt x="5" y="17"/>
                  <a:pt x="9" y="12"/>
                  <a:pt x="10" y="12"/>
                </a:cubicBezTo>
                <a:cubicBezTo>
                  <a:pt x="10" y="12"/>
                  <a:pt x="10" y="12"/>
                  <a:pt x="11" y="13"/>
                </a:cubicBezTo>
                <a:cubicBezTo>
                  <a:pt x="15" y="16"/>
                  <a:pt x="15" y="16"/>
                  <a:pt x="15" y="16"/>
                </a:cubicBezTo>
                <a:cubicBezTo>
                  <a:pt x="16" y="15"/>
                  <a:pt x="16" y="15"/>
                  <a:pt x="17" y="15"/>
                </a:cubicBezTo>
                <a:cubicBezTo>
                  <a:pt x="18" y="13"/>
                  <a:pt x="18" y="11"/>
                  <a:pt x="18" y="9"/>
                </a:cubicBezTo>
                <a:cubicBezTo>
                  <a:pt x="18" y="9"/>
                  <a:pt x="19" y="8"/>
                  <a:pt x="19" y="8"/>
                </a:cubicBezTo>
                <a:cubicBezTo>
                  <a:pt x="26" y="8"/>
                  <a:pt x="26" y="8"/>
                  <a:pt x="26" y="8"/>
                </a:cubicBezTo>
                <a:cubicBezTo>
                  <a:pt x="26" y="8"/>
                  <a:pt x="27" y="9"/>
                  <a:pt x="27" y="9"/>
                </a:cubicBezTo>
                <a:cubicBezTo>
                  <a:pt x="28" y="15"/>
                  <a:pt x="28" y="15"/>
                  <a:pt x="28" y="15"/>
                </a:cubicBezTo>
                <a:cubicBezTo>
                  <a:pt x="29" y="15"/>
                  <a:pt x="30" y="15"/>
                  <a:pt x="31" y="16"/>
                </a:cubicBezTo>
                <a:cubicBezTo>
                  <a:pt x="35" y="13"/>
                  <a:pt x="35" y="13"/>
                  <a:pt x="35" y="13"/>
                </a:cubicBezTo>
                <a:cubicBezTo>
                  <a:pt x="35" y="12"/>
                  <a:pt x="35" y="12"/>
                  <a:pt x="35" y="12"/>
                </a:cubicBezTo>
                <a:cubicBezTo>
                  <a:pt x="36" y="12"/>
                  <a:pt x="36" y="12"/>
                  <a:pt x="36" y="13"/>
                </a:cubicBezTo>
                <a:cubicBezTo>
                  <a:pt x="37" y="13"/>
                  <a:pt x="41" y="17"/>
                  <a:pt x="41" y="18"/>
                </a:cubicBezTo>
                <a:cubicBezTo>
                  <a:pt x="41" y="19"/>
                  <a:pt x="41" y="19"/>
                  <a:pt x="41" y="19"/>
                </a:cubicBezTo>
                <a:cubicBezTo>
                  <a:pt x="40" y="20"/>
                  <a:pt x="39" y="22"/>
                  <a:pt x="38" y="23"/>
                </a:cubicBezTo>
                <a:cubicBezTo>
                  <a:pt x="38" y="24"/>
                  <a:pt x="39" y="25"/>
                  <a:pt x="39" y="26"/>
                </a:cubicBezTo>
                <a:cubicBezTo>
                  <a:pt x="45" y="27"/>
                  <a:pt x="45" y="27"/>
                  <a:pt x="45" y="27"/>
                </a:cubicBezTo>
                <a:cubicBezTo>
                  <a:pt x="45" y="27"/>
                  <a:pt x="45" y="27"/>
                  <a:pt x="45" y="28"/>
                </a:cubicBezTo>
                <a:lnTo>
                  <a:pt x="45" y="35"/>
                </a:lnTo>
                <a:close/>
                <a:moveTo>
                  <a:pt x="23" y="22"/>
                </a:moveTo>
                <a:cubicBezTo>
                  <a:pt x="18" y="22"/>
                  <a:pt x="13" y="26"/>
                  <a:pt x="13" y="31"/>
                </a:cubicBezTo>
                <a:cubicBezTo>
                  <a:pt x="13" y="36"/>
                  <a:pt x="18" y="40"/>
                  <a:pt x="23" y="40"/>
                </a:cubicBezTo>
                <a:cubicBezTo>
                  <a:pt x="28" y="40"/>
                  <a:pt x="32" y="36"/>
                  <a:pt x="32" y="31"/>
                </a:cubicBezTo>
                <a:cubicBezTo>
                  <a:pt x="32" y="26"/>
                  <a:pt x="28" y="22"/>
                  <a:pt x="23" y="22"/>
                </a:cubicBezTo>
                <a:close/>
                <a:moveTo>
                  <a:pt x="68" y="15"/>
                </a:moveTo>
                <a:cubicBezTo>
                  <a:pt x="68" y="16"/>
                  <a:pt x="64" y="16"/>
                  <a:pt x="63" y="16"/>
                </a:cubicBezTo>
                <a:cubicBezTo>
                  <a:pt x="63" y="17"/>
                  <a:pt x="62" y="18"/>
                  <a:pt x="62" y="18"/>
                </a:cubicBezTo>
                <a:cubicBezTo>
                  <a:pt x="62" y="19"/>
                  <a:pt x="64" y="23"/>
                  <a:pt x="64" y="23"/>
                </a:cubicBezTo>
                <a:cubicBezTo>
                  <a:pt x="64" y="23"/>
                  <a:pt x="64" y="23"/>
                  <a:pt x="64" y="24"/>
                </a:cubicBezTo>
                <a:cubicBezTo>
                  <a:pt x="63" y="24"/>
                  <a:pt x="59" y="26"/>
                  <a:pt x="59" y="26"/>
                </a:cubicBezTo>
                <a:cubicBezTo>
                  <a:pt x="59" y="26"/>
                  <a:pt x="56" y="22"/>
                  <a:pt x="56" y="22"/>
                </a:cubicBezTo>
                <a:cubicBezTo>
                  <a:pt x="55" y="22"/>
                  <a:pt x="55" y="22"/>
                  <a:pt x="55" y="22"/>
                </a:cubicBezTo>
                <a:cubicBezTo>
                  <a:pt x="54" y="22"/>
                  <a:pt x="54" y="22"/>
                  <a:pt x="54" y="22"/>
                </a:cubicBezTo>
                <a:cubicBezTo>
                  <a:pt x="53" y="22"/>
                  <a:pt x="50" y="26"/>
                  <a:pt x="50" y="26"/>
                </a:cubicBezTo>
                <a:cubicBezTo>
                  <a:pt x="50" y="26"/>
                  <a:pt x="46" y="24"/>
                  <a:pt x="46" y="24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7" y="19"/>
                  <a:pt x="47" y="18"/>
                </a:cubicBezTo>
                <a:cubicBezTo>
                  <a:pt x="47" y="18"/>
                  <a:pt x="46" y="17"/>
                  <a:pt x="46" y="16"/>
                </a:cubicBezTo>
                <a:cubicBezTo>
                  <a:pt x="45" y="16"/>
                  <a:pt x="41" y="16"/>
                  <a:pt x="41" y="15"/>
                </a:cubicBezTo>
                <a:cubicBezTo>
                  <a:pt x="41" y="10"/>
                  <a:pt x="41" y="10"/>
                  <a:pt x="41" y="10"/>
                </a:cubicBezTo>
                <a:cubicBezTo>
                  <a:pt x="41" y="10"/>
                  <a:pt x="45" y="9"/>
                  <a:pt x="46" y="9"/>
                </a:cubicBezTo>
                <a:cubicBezTo>
                  <a:pt x="46" y="9"/>
                  <a:pt x="47" y="8"/>
                  <a:pt x="47" y="7"/>
                </a:cubicBezTo>
                <a:cubicBezTo>
                  <a:pt x="47" y="7"/>
                  <a:pt x="45" y="3"/>
                  <a:pt x="45" y="2"/>
                </a:cubicBezTo>
                <a:cubicBezTo>
                  <a:pt x="45" y="2"/>
                  <a:pt x="45" y="2"/>
                  <a:pt x="46" y="2"/>
                </a:cubicBezTo>
                <a:cubicBezTo>
                  <a:pt x="46" y="2"/>
                  <a:pt x="50" y="0"/>
                  <a:pt x="50" y="0"/>
                </a:cubicBezTo>
                <a:cubicBezTo>
                  <a:pt x="50" y="0"/>
                  <a:pt x="53" y="3"/>
                  <a:pt x="54" y="4"/>
                </a:cubicBezTo>
                <a:cubicBezTo>
                  <a:pt x="54" y="4"/>
                  <a:pt x="54" y="4"/>
                  <a:pt x="55" y="4"/>
                </a:cubicBezTo>
                <a:cubicBezTo>
                  <a:pt x="55" y="4"/>
                  <a:pt x="55" y="4"/>
                  <a:pt x="56" y="4"/>
                </a:cubicBezTo>
                <a:cubicBezTo>
                  <a:pt x="57" y="2"/>
                  <a:pt x="58" y="1"/>
                  <a:pt x="59" y="0"/>
                </a:cubicBezTo>
                <a:cubicBezTo>
                  <a:pt x="59" y="0"/>
                  <a:pt x="59" y="0"/>
                  <a:pt x="59" y="0"/>
                </a:cubicBezTo>
                <a:cubicBezTo>
                  <a:pt x="59" y="0"/>
                  <a:pt x="63" y="2"/>
                  <a:pt x="64" y="2"/>
                </a:cubicBezTo>
                <a:cubicBezTo>
                  <a:pt x="64" y="2"/>
                  <a:pt x="64" y="2"/>
                  <a:pt x="64" y="2"/>
                </a:cubicBezTo>
                <a:cubicBezTo>
                  <a:pt x="64" y="3"/>
                  <a:pt x="62" y="7"/>
                  <a:pt x="62" y="7"/>
                </a:cubicBezTo>
                <a:cubicBezTo>
                  <a:pt x="62" y="8"/>
                  <a:pt x="63" y="9"/>
                  <a:pt x="63" y="9"/>
                </a:cubicBezTo>
                <a:cubicBezTo>
                  <a:pt x="64" y="9"/>
                  <a:pt x="68" y="10"/>
                  <a:pt x="68" y="10"/>
                </a:cubicBezTo>
                <a:lnTo>
                  <a:pt x="68" y="15"/>
                </a:lnTo>
                <a:close/>
                <a:moveTo>
                  <a:pt x="68" y="52"/>
                </a:moveTo>
                <a:cubicBezTo>
                  <a:pt x="68" y="52"/>
                  <a:pt x="64" y="53"/>
                  <a:pt x="63" y="53"/>
                </a:cubicBezTo>
                <a:cubicBezTo>
                  <a:pt x="63" y="54"/>
                  <a:pt x="62" y="54"/>
                  <a:pt x="62" y="55"/>
                </a:cubicBezTo>
                <a:cubicBezTo>
                  <a:pt x="62" y="56"/>
                  <a:pt x="64" y="59"/>
                  <a:pt x="64" y="60"/>
                </a:cubicBezTo>
                <a:cubicBezTo>
                  <a:pt x="64" y="60"/>
                  <a:pt x="64" y="60"/>
                  <a:pt x="64" y="60"/>
                </a:cubicBezTo>
                <a:cubicBezTo>
                  <a:pt x="63" y="60"/>
                  <a:pt x="59" y="63"/>
                  <a:pt x="59" y="63"/>
                </a:cubicBezTo>
                <a:cubicBezTo>
                  <a:pt x="59" y="63"/>
                  <a:pt x="56" y="59"/>
                  <a:pt x="56" y="59"/>
                </a:cubicBezTo>
                <a:cubicBezTo>
                  <a:pt x="55" y="59"/>
                  <a:pt x="55" y="59"/>
                  <a:pt x="55" y="59"/>
                </a:cubicBezTo>
                <a:cubicBezTo>
                  <a:pt x="54" y="59"/>
                  <a:pt x="54" y="59"/>
                  <a:pt x="54" y="59"/>
                </a:cubicBezTo>
                <a:cubicBezTo>
                  <a:pt x="53" y="59"/>
                  <a:pt x="50" y="63"/>
                  <a:pt x="50" y="63"/>
                </a:cubicBezTo>
                <a:cubicBezTo>
                  <a:pt x="50" y="63"/>
                  <a:pt x="46" y="60"/>
                  <a:pt x="46" y="60"/>
                </a:cubicBezTo>
                <a:cubicBezTo>
                  <a:pt x="45" y="60"/>
                  <a:pt x="45" y="60"/>
                  <a:pt x="45" y="60"/>
                </a:cubicBezTo>
                <a:cubicBezTo>
                  <a:pt x="45" y="59"/>
                  <a:pt x="47" y="56"/>
                  <a:pt x="47" y="55"/>
                </a:cubicBezTo>
                <a:cubicBezTo>
                  <a:pt x="47" y="54"/>
                  <a:pt x="46" y="54"/>
                  <a:pt x="46" y="53"/>
                </a:cubicBezTo>
                <a:cubicBezTo>
                  <a:pt x="45" y="53"/>
                  <a:pt x="41" y="52"/>
                  <a:pt x="41" y="52"/>
                </a:cubicBezTo>
                <a:cubicBezTo>
                  <a:pt x="41" y="47"/>
                  <a:pt x="41" y="47"/>
                  <a:pt x="41" y="47"/>
                </a:cubicBezTo>
                <a:cubicBezTo>
                  <a:pt x="41" y="46"/>
                  <a:pt x="45" y="46"/>
                  <a:pt x="46" y="46"/>
                </a:cubicBezTo>
                <a:cubicBezTo>
                  <a:pt x="46" y="45"/>
                  <a:pt x="47" y="45"/>
                  <a:pt x="47" y="44"/>
                </a:cubicBezTo>
                <a:cubicBezTo>
                  <a:pt x="47" y="43"/>
                  <a:pt x="45" y="40"/>
                  <a:pt x="45" y="39"/>
                </a:cubicBezTo>
                <a:cubicBezTo>
                  <a:pt x="45" y="39"/>
                  <a:pt x="45" y="39"/>
                  <a:pt x="46" y="39"/>
                </a:cubicBezTo>
                <a:cubicBezTo>
                  <a:pt x="46" y="39"/>
                  <a:pt x="50" y="36"/>
                  <a:pt x="50" y="36"/>
                </a:cubicBezTo>
                <a:cubicBezTo>
                  <a:pt x="50" y="36"/>
                  <a:pt x="53" y="40"/>
                  <a:pt x="54" y="40"/>
                </a:cubicBezTo>
                <a:cubicBezTo>
                  <a:pt x="54" y="40"/>
                  <a:pt x="54" y="40"/>
                  <a:pt x="55" y="40"/>
                </a:cubicBezTo>
                <a:cubicBezTo>
                  <a:pt x="55" y="40"/>
                  <a:pt x="55" y="40"/>
                  <a:pt x="56" y="40"/>
                </a:cubicBezTo>
                <a:cubicBezTo>
                  <a:pt x="57" y="39"/>
                  <a:pt x="58" y="38"/>
                  <a:pt x="59" y="36"/>
                </a:cubicBezTo>
                <a:cubicBezTo>
                  <a:pt x="59" y="36"/>
                  <a:pt x="59" y="36"/>
                  <a:pt x="59" y="36"/>
                </a:cubicBezTo>
                <a:cubicBezTo>
                  <a:pt x="59" y="36"/>
                  <a:pt x="63" y="39"/>
                  <a:pt x="64" y="39"/>
                </a:cubicBezTo>
                <a:cubicBezTo>
                  <a:pt x="64" y="39"/>
                  <a:pt x="64" y="39"/>
                  <a:pt x="64" y="39"/>
                </a:cubicBezTo>
                <a:cubicBezTo>
                  <a:pt x="64" y="40"/>
                  <a:pt x="62" y="43"/>
                  <a:pt x="62" y="44"/>
                </a:cubicBezTo>
                <a:cubicBezTo>
                  <a:pt x="62" y="45"/>
                  <a:pt x="63" y="45"/>
                  <a:pt x="63" y="46"/>
                </a:cubicBezTo>
                <a:cubicBezTo>
                  <a:pt x="64" y="46"/>
                  <a:pt x="68" y="46"/>
                  <a:pt x="68" y="47"/>
                </a:cubicBezTo>
                <a:lnTo>
                  <a:pt x="68" y="52"/>
                </a:lnTo>
                <a:close/>
                <a:moveTo>
                  <a:pt x="55" y="8"/>
                </a:moveTo>
                <a:cubicBezTo>
                  <a:pt x="52" y="8"/>
                  <a:pt x="50" y="10"/>
                  <a:pt x="50" y="13"/>
                </a:cubicBezTo>
                <a:cubicBezTo>
                  <a:pt x="50" y="15"/>
                  <a:pt x="52" y="17"/>
                  <a:pt x="55" y="17"/>
                </a:cubicBezTo>
                <a:cubicBezTo>
                  <a:pt x="57" y="17"/>
                  <a:pt x="59" y="15"/>
                  <a:pt x="59" y="13"/>
                </a:cubicBezTo>
                <a:cubicBezTo>
                  <a:pt x="59" y="10"/>
                  <a:pt x="57" y="8"/>
                  <a:pt x="55" y="8"/>
                </a:cubicBezTo>
                <a:close/>
                <a:moveTo>
                  <a:pt x="55" y="45"/>
                </a:moveTo>
                <a:cubicBezTo>
                  <a:pt x="52" y="45"/>
                  <a:pt x="50" y="47"/>
                  <a:pt x="50" y="49"/>
                </a:cubicBezTo>
                <a:cubicBezTo>
                  <a:pt x="50" y="52"/>
                  <a:pt x="52" y="54"/>
                  <a:pt x="55" y="54"/>
                </a:cubicBezTo>
                <a:cubicBezTo>
                  <a:pt x="57" y="54"/>
                  <a:pt x="59" y="52"/>
                  <a:pt x="59" y="49"/>
                </a:cubicBezTo>
                <a:cubicBezTo>
                  <a:pt x="59" y="47"/>
                  <a:pt x="57" y="45"/>
                  <a:pt x="55" y="45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17" tIns="45709" rIns="91417" bIns="45709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20" name="Freeform 131"/>
          <p:cNvSpPr>
            <a:spLocks/>
          </p:cNvSpPr>
          <p:nvPr/>
        </p:nvSpPr>
        <p:spPr bwMode="auto">
          <a:xfrm>
            <a:off x="421051" y="6934535"/>
            <a:ext cx="128797" cy="133785"/>
          </a:xfrm>
          <a:custGeom>
            <a:avLst/>
            <a:gdLst/>
            <a:ahLst/>
            <a:cxnLst>
              <a:cxn ang="0">
                <a:pos x="61" y="49"/>
              </a:cxn>
              <a:cxn ang="0">
                <a:pos x="49" y="62"/>
              </a:cxn>
              <a:cxn ang="0">
                <a:pos x="36" y="49"/>
              </a:cxn>
              <a:cxn ang="0">
                <a:pos x="36" y="48"/>
              </a:cxn>
              <a:cxn ang="0">
                <a:pos x="21" y="41"/>
              </a:cxn>
              <a:cxn ang="0">
                <a:pos x="13" y="44"/>
              </a:cxn>
              <a:cxn ang="0">
                <a:pos x="0" y="31"/>
              </a:cxn>
              <a:cxn ang="0">
                <a:pos x="13" y="18"/>
              </a:cxn>
              <a:cxn ang="0">
                <a:pos x="21" y="22"/>
              </a:cxn>
              <a:cxn ang="0">
                <a:pos x="36" y="15"/>
              </a:cxn>
              <a:cxn ang="0">
                <a:pos x="36" y="13"/>
              </a:cxn>
              <a:cxn ang="0">
                <a:pos x="49" y="0"/>
              </a:cxn>
              <a:cxn ang="0">
                <a:pos x="61" y="13"/>
              </a:cxn>
              <a:cxn ang="0">
                <a:pos x="49" y="26"/>
              </a:cxn>
              <a:cxn ang="0">
                <a:pos x="40" y="23"/>
              </a:cxn>
              <a:cxn ang="0">
                <a:pos x="25" y="30"/>
              </a:cxn>
              <a:cxn ang="0">
                <a:pos x="25" y="31"/>
              </a:cxn>
              <a:cxn ang="0">
                <a:pos x="25" y="33"/>
              </a:cxn>
              <a:cxn ang="0">
                <a:pos x="40" y="40"/>
              </a:cxn>
              <a:cxn ang="0">
                <a:pos x="49" y="36"/>
              </a:cxn>
              <a:cxn ang="0">
                <a:pos x="61" y="49"/>
              </a:cxn>
            </a:cxnLst>
            <a:rect l="0" t="0" r="r" b="b"/>
            <a:pathLst>
              <a:path w="61" h="62">
                <a:moveTo>
                  <a:pt x="61" y="49"/>
                </a:moveTo>
                <a:cubicBezTo>
                  <a:pt x="61" y="56"/>
                  <a:pt x="56" y="62"/>
                  <a:pt x="49" y="62"/>
                </a:cubicBezTo>
                <a:cubicBezTo>
                  <a:pt x="41" y="62"/>
                  <a:pt x="36" y="56"/>
                  <a:pt x="36" y="49"/>
                </a:cubicBezTo>
                <a:cubicBezTo>
                  <a:pt x="36" y="49"/>
                  <a:pt x="36" y="48"/>
                  <a:pt x="36" y="48"/>
                </a:cubicBezTo>
                <a:cubicBezTo>
                  <a:pt x="21" y="41"/>
                  <a:pt x="21" y="41"/>
                  <a:pt x="21" y="41"/>
                </a:cubicBezTo>
                <a:cubicBezTo>
                  <a:pt x="19" y="43"/>
                  <a:pt x="16" y="44"/>
                  <a:pt x="13" y="44"/>
                </a:cubicBezTo>
                <a:cubicBezTo>
                  <a:pt x="6" y="44"/>
                  <a:pt x="0" y="38"/>
                  <a:pt x="0" y="31"/>
                </a:cubicBezTo>
                <a:cubicBezTo>
                  <a:pt x="0" y="24"/>
                  <a:pt x="6" y="18"/>
                  <a:pt x="13" y="18"/>
                </a:cubicBezTo>
                <a:cubicBezTo>
                  <a:pt x="16" y="18"/>
                  <a:pt x="19" y="20"/>
                  <a:pt x="21" y="22"/>
                </a:cubicBezTo>
                <a:cubicBezTo>
                  <a:pt x="36" y="15"/>
                  <a:pt x="36" y="15"/>
                  <a:pt x="36" y="15"/>
                </a:cubicBezTo>
                <a:cubicBezTo>
                  <a:pt x="36" y="14"/>
                  <a:pt x="36" y="14"/>
                  <a:pt x="36" y="13"/>
                </a:cubicBezTo>
                <a:cubicBezTo>
                  <a:pt x="36" y="6"/>
                  <a:pt x="41" y="0"/>
                  <a:pt x="49" y="0"/>
                </a:cubicBezTo>
                <a:cubicBezTo>
                  <a:pt x="56" y="0"/>
                  <a:pt x="61" y="6"/>
                  <a:pt x="61" y="13"/>
                </a:cubicBezTo>
                <a:cubicBezTo>
                  <a:pt x="61" y="20"/>
                  <a:pt x="56" y="26"/>
                  <a:pt x="49" y="26"/>
                </a:cubicBezTo>
                <a:cubicBezTo>
                  <a:pt x="45" y="26"/>
                  <a:pt x="42" y="25"/>
                  <a:pt x="40" y="23"/>
                </a:cubicBezTo>
                <a:cubicBezTo>
                  <a:pt x="25" y="30"/>
                  <a:pt x="25" y="30"/>
                  <a:pt x="25" y="30"/>
                </a:cubicBezTo>
                <a:cubicBezTo>
                  <a:pt x="25" y="30"/>
                  <a:pt x="25" y="31"/>
                  <a:pt x="25" y="31"/>
                </a:cubicBezTo>
                <a:cubicBezTo>
                  <a:pt x="25" y="32"/>
                  <a:pt x="25" y="32"/>
                  <a:pt x="25" y="33"/>
                </a:cubicBezTo>
                <a:cubicBezTo>
                  <a:pt x="40" y="40"/>
                  <a:pt x="40" y="40"/>
                  <a:pt x="40" y="40"/>
                </a:cubicBezTo>
                <a:cubicBezTo>
                  <a:pt x="42" y="38"/>
                  <a:pt x="45" y="36"/>
                  <a:pt x="49" y="36"/>
                </a:cubicBezTo>
                <a:cubicBezTo>
                  <a:pt x="56" y="36"/>
                  <a:pt x="61" y="42"/>
                  <a:pt x="61" y="49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17" tIns="45709" rIns="91417" bIns="45709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21" name="TextBox 120"/>
          <p:cNvSpPr txBox="1"/>
          <p:nvPr/>
        </p:nvSpPr>
        <p:spPr>
          <a:xfrm>
            <a:off x="6603882" y="152414"/>
            <a:ext cx="6048672" cy="292376"/>
          </a:xfrm>
          <a:prstGeom prst="rect">
            <a:avLst/>
          </a:prstGeom>
          <a:noFill/>
        </p:spPr>
        <p:txBody>
          <a:bodyPr wrap="square" lIns="91417" tIns="45709" rIns="91417" bIns="45709" rtlCol="0">
            <a:spAutoFit/>
          </a:bodyPr>
          <a:lstStyle/>
          <a:p>
            <a:r>
              <a:rPr lang="ru-RU" sz="1300" dirty="0">
                <a:latin typeface="Arial Black" panose="020B0A04020102020204" pitchFamily="34" charset="0"/>
              </a:rPr>
              <a:t>Какова структура бюджетной системы Ярославской области?</a:t>
            </a:r>
          </a:p>
        </p:txBody>
      </p:sp>
      <p:sp>
        <p:nvSpPr>
          <p:cNvPr id="64" name="Блок-схема: извлечение 63"/>
          <p:cNvSpPr/>
          <p:nvPr/>
        </p:nvSpPr>
        <p:spPr>
          <a:xfrm>
            <a:off x="6437704" y="526770"/>
            <a:ext cx="3537355" cy="813964"/>
          </a:xfrm>
          <a:prstGeom prst="flowChartExtra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7" tIns="45709" rIns="91417" bIns="45709"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65" name="Скругленный прямоугольник 64"/>
          <p:cNvSpPr/>
          <p:nvPr/>
        </p:nvSpPr>
        <p:spPr>
          <a:xfrm>
            <a:off x="6726042" y="1374160"/>
            <a:ext cx="1500157" cy="747368"/>
          </a:xfrm>
          <a:prstGeom prst="roundRect">
            <a:avLst/>
          </a:prstGeom>
          <a:solidFill>
            <a:srgbClr val="FFD8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7" tIns="45709" rIns="91417" bIns="45709" rtlCol="0" anchor="ctr"/>
          <a:lstStyle/>
          <a:p>
            <a:pPr algn="ctr"/>
            <a:endParaRPr lang="ru-RU">
              <a:noFill/>
            </a:endParaRPr>
          </a:p>
        </p:txBody>
      </p:sp>
      <p:sp>
        <p:nvSpPr>
          <p:cNvPr id="122" name="Скругленный прямоугольник 121"/>
          <p:cNvSpPr/>
          <p:nvPr/>
        </p:nvSpPr>
        <p:spPr>
          <a:xfrm>
            <a:off x="8268854" y="1374160"/>
            <a:ext cx="1296144" cy="747368"/>
          </a:xfrm>
          <a:prstGeom prst="roundRect">
            <a:avLst/>
          </a:prstGeom>
          <a:solidFill>
            <a:srgbClr val="FFD8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7" tIns="45709" rIns="91417" bIns="45709" rtlCol="0" anchor="ctr"/>
          <a:lstStyle/>
          <a:p>
            <a:pPr algn="ctr"/>
            <a:endParaRPr lang="ru-RU"/>
          </a:p>
        </p:txBody>
      </p:sp>
      <p:sp>
        <p:nvSpPr>
          <p:cNvPr id="123" name="Скругленный прямоугольник 122"/>
          <p:cNvSpPr/>
          <p:nvPr/>
        </p:nvSpPr>
        <p:spPr>
          <a:xfrm>
            <a:off x="6726040" y="2145277"/>
            <a:ext cx="720080" cy="398901"/>
          </a:xfrm>
          <a:prstGeom prst="roundRect">
            <a:avLst/>
          </a:prstGeom>
          <a:solidFill>
            <a:srgbClr val="FF33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7" tIns="45709" rIns="91417" bIns="45709" rtlCol="0" anchor="ctr"/>
          <a:lstStyle/>
          <a:p>
            <a:pPr algn="ctr"/>
            <a:endParaRPr lang="ru-RU"/>
          </a:p>
        </p:txBody>
      </p:sp>
      <p:sp>
        <p:nvSpPr>
          <p:cNvPr id="124" name="Скругленный прямоугольник 123"/>
          <p:cNvSpPr/>
          <p:nvPr/>
        </p:nvSpPr>
        <p:spPr>
          <a:xfrm>
            <a:off x="7490020" y="2145277"/>
            <a:ext cx="720080" cy="398901"/>
          </a:xfrm>
          <a:prstGeom prst="roundRect">
            <a:avLst/>
          </a:prstGeom>
          <a:solidFill>
            <a:srgbClr val="99CC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7" tIns="45709" rIns="91417" bIns="45709"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66" name="Прямоугольник 65"/>
          <p:cNvSpPr/>
          <p:nvPr/>
        </p:nvSpPr>
        <p:spPr>
          <a:xfrm>
            <a:off x="7467990" y="819188"/>
            <a:ext cx="1558439" cy="400110"/>
          </a:xfrm>
          <a:prstGeom prst="rect">
            <a:avLst/>
          </a:prstGeom>
        </p:spPr>
        <p:txBody>
          <a:bodyPr wrap="none" lIns="91417" tIns="45709" rIns="91417" bIns="45709">
            <a:spAutoFit/>
          </a:bodyPr>
          <a:lstStyle/>
          <a:p>
            <a:pPr lvl="0"/>
            <a:r>
              <a:rPr lang="ru-RU" sz="1000" b="1" dirty="0">
                <a:latin typeface="Arial Narrow" panose="020B0606020202030204" pitchFamily="34" charset="0"/>
              </a:rPr>
              <a:t>БЮДЖЕТНАЯ СИСТЕМА </a:t>
            </a:r>
          </a:p>
          <a:p>
            <a:pPr lvl="0"/>
            <a:r>
              <a:rPr lang="ru-RU" sz="1000" b="1" dirty="0">
                <a:latin typeface="Arial Narrow" panose="020B0606020202030204" pitchFamily="34" charset="0"/>
              </a:rPr>
              <a:t>ЯРОСЛАВСКОЙ ОБЛАСТИ</a:t>
            </a:r>
          </a:p>
        </p:txBody>
      </p:sp>
      <p:sp>
        <p:nvSpPr>
          <p:cNvPr id="67" name="Прямоугольник 66"/>
          <p:cNvSpPr/>
          <p:nvPr/>
        </p:nvSpPr>
        <p:spPr>
          <a:xfrm>
            <a:off x="6810044" y="1470846"/>
            <a:ext cx="1332148" cy="553998"/>
          </a:xfrm>
          <a:prstGeom prst="rect">
            <a:avLst/>
          </a:prstGeom>
        </p:spPr>
        <p:txBody>
          <a:bodyPr wrap="square" lIns="91417" tIns="45709" rIns="91417" bIns="45709">
            <a:spAutoFit/>
          </a:bodyPr>
          <a:lstStyle/>
          <a:p>
            <a:pPr lvl="0" algn="ctr"/>
            <a:r>
              <a:rPr lang="ru-RU" sz="1000" dirty="0">
                <a:latin typeface="Arial Narrow" panose="020B0606020202030204" pitchFamily="34" charset="0"/>
              </a:rPr>
              <a:t>Консолидированный бюджет Ярославской области</a:t>
            </a:r>
          </a:p>
        </p:txBody>
      </p:sp>
      <p:sp>
        <p:nvSpPr>
          <p:cNvPr id="68" name="Прямоугольник 67"/>
          <p:cNvSpPr/>
          <p:nvPr/>
        </p:nvSpPr>
        <p:spPr>
          <a:xfrm>
            <a:off x="8237414" y="1306412"/>
            <a:ext cx="1338802" cy="861774"/>
          </a:xfrm>
          <a:prstGeom prst="rect">
            <a:avLst/>
          </a:prstGeom>
          <a:ln>
            <a:noFill/>
          </a:ln>
        </p:spPr>
        <p:txBody>
          <a:bodyPr wrap="square" lIns="91417" tIns="45709" rIns="91417" bIns="45709">
            <a:spAutoFit/>
          </a:bodyPr>
          <a:lstStyle/>
          <a:p>
            <a:pPr lvl="0" algn="ctr"/>
            <a:r>
              <a:rPr lang="ru-RU" sz="1000" dirty="0">
                <a:latin typeface="Arial Narrow" panose="020B0606020202030204" pitchFamily="34" charset="0"/>
                <a:cs typeface="Times New Roman" panose="02020603050405020304" pitchFamily="18" charset="0"/>
              </a:rPr>
              <a:t>Бюджет Территориального фонда обязательного</a:t>
            </a:r>
          </a:p>
          <a:p>
            <a:pPr lvl="0" algn="ctr"/>
            <a:r>
              <a:rPr lang="ru-RU" sz="1000" dirty="0">
                <a:latin typeface="Arial Narrow" panose="020B0606020202030204" pitchFamily="34" charset="0"/>
                <a:cs typeface="Times New Roman" panose="02020603050405020304" pitchFamily="18" charset="0"/>
              </a:rPr>
              <a:t>медицинского страхования</a:t>
            </a:r>
          </a:p>
        </p:txBody>
      </p:sp>
      <p:sp>
        <p:nvSpPr>
          <p:cNvPr id="69" name="Прямоугольник 68"/>
          <p:cNvSpPr/>
          <p:nvPr/>
        </p:nvSpPr>
        <p:spPr>
          <a:xfrm>
            <a:off x="6701247" y="2148435"/>
            <a:ext cx="788775" cy="400110"/>
          </a:xfrm>
          <a:prstGeom prst="rect">
            <a:avLst/>
          </a:prstGeom>
        </p:spPr>
        <p:txBody>
          <a:bodyPr wrap="square" lIns="91417" tIns="45709" rIns="91417" bIns="45709">
            <a:spAutoFit/>
          </a:bodyPr>
          <a:lstStyle/>
          <a:p>
            <a:pPr lvl="0" algn="ctr"/>
            <a:r>
              <a:rPr lang="ru-RU" sz="1000" dirty="0">
                <a:latin typeface="Arial Narrow" panose="020B0606020202030204" pitchFamily="34" charset="0"/>
              </a:rPr>
              <a:t>Областной бюджет</a:t>
            </a:r>
          </a:p>
        </p:txBody>
      </p:sp>
      <p:sp>
        <p:nvSpPr>
          <p:cNvPr id="125" name="Прямоугольник 124"/>
          <p:cNvSpPr/>
          <p:nvPr/>
        </p:nvSpPr>
        <p:spPr>
          <a:xfrm>
            <a:off x="7456478" y="2154784"/>
            <a:ext cx="788775" cy="400110"/>
          </a:xfrm>
          <a:prstGeom prst="rect">
            <a:avLst/>
          </a:prstGeom>
        </p:spPr>
        <p:txBody>
          <a:bodyPr wrap="square" lIns="91417" tIns="45709" rIns="91417" bIns="45709">
            <a:spAutoFit/>
          </a:bodyPr>
          <a:lstStyle/>
          <a:p>
            <a:pPr lvl="0" algn="ctr"/>
            <a:r>
              <a:rPr lang="ru-RU" sz="1000" dirty="0">
                <a:latin typeface="Arial Narrow" panose="020B0606020202030204" pitchFamily="34" charset="0"/>
              </a:rPr>
              <a:t>Местные бюджеты</a:t>
            </a:r>
          </a:p>
        </p:txBody>
      </p:sp>
      <p:sp>
        <p:nvSpPr>
          <p:cNvPr id="73" name="Прямоугольник 72"/>
          <p:cNvSpPr/>
          <p:nvPr/>
        </p:nvSpPr>
        <p:spPr>
          <a:xfrm>
            <a:off x="9923665" y="624996"/>
            <a:ext cx="2744216" cy="1015664"/>
          </a:xfrm>
          <a:prstGeom prst="rect">
            <a:avLst/>
          </a:prstGeom>
        </p:spPr>
        <p:txBody>
          <a:bodyPr wrap="square" lIns="91417" tIns="45709" rIns="91417" bIns="45709">
            <a:spAutoFit/>
          </a:bodyPr>
          <a:lstStyle/>
          <a:p>
            <a:r>
              <a:rPr lang="ru-RU" sz="1000" dirty="0">
                <a:latin typeface="Arial Narrow" panose="020B0606020202030204" pitchFamily="34" charset="0"/>
              </a:rPr>
              <a:t>БЮДЖЕТНАЯ СИСТЕМА – совокупность бюджета субъекта РФ (областного бюджета), местных бюджетов и бюджета территориального фонда обязательного медицинского страхования, основанная на экономических отношениях и юридических нормах</a:t>
            </a:r>
          </a:p>
        </p:txBody>
      </p:sp>
      <p:sp>
        <p:nvSpPr>
          <p:cNvPr id="75" name="Прямоугольник 74"/>
          <p:cNvSpPr/>
          <p:nvPr/>
        </p:nvSpPr>
        <p:spPr>
          <a:xfrm>
            <a:off x="9923663" y="1615399"/>
            <a:ext cx="2672208" cy="861774"/>
          </a:xfrm>
          <a:prstGeom prst="rect">
            <a:avLst/>
          </a:prstGeom>
        </p:spPr>
        <p:txBody>
          <a:bodyPr wrap="square" lIns="91417" tIns="45709" rIns="91417" bIns="45709">
            <a:spAutoFit/>
          </a:bodyPr>
          <a:lstStyle/>
          <a:p>
            <a:r>
              <a:rPr lang="ru-RU" sz="1000" dirty="0">
                <a:latin typeface="Arial Narrow" panose="020B0606020202030204" pitchFamily="34" charset="0"/>
              </a:rPr>
              <a:t>КОНСОЛИДИРОВАННЫЙ БЮДЖЕТ —</a:t>
            </a:r>
            <a:r>
              <a:rPr lang="en-US" sz="1000" dirty="0">
                <a:latin typeface="Arial Narrow" panose="020B0606020202030204" pitchFamily="34" charset="0"/>
              </a:rPr>
              <a:t> </a:t>
            </a:r>
            <a:r>
              <a:rPr lang="ru-RU" sz="1000" dirty="0">
                <a:latin typeface="Arial Narrow" panose="020B0606020202030204" pitchFamily="34" charset="0"/>
              </a:rPr>
              <a:t>свод регионального бюджета, местных бюджетов территорий, административно входящих в субъект РФ, без бюджета территориального фонда обязательного медицинского страхования ТФОМС</a:t>
            </a:r>
          </a:p>
        </p:txBody>
      </p:sp>
      <p:pic>
        <p:nvPicPr>
          <p:cNvPr id="76" name="Picture 3" descr="C:\Users\Kosolapova\Desktop\entrance-01.jpg"/>
          <p:cNvPicPr>
            <a:picLocks noChangeAspect="1" noChangeArrowheads="1"/>
          </p:cNvPicPr>
          <p:nvPr/>
        </p:nvPicPr>
        <p:blipFill rotWithShape="1">
          <a:blip r:embed="rId12" cstate="print"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backgroundRemoval t="53419" b="96368" l="39525" r="57835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0575" t="52942" r="41445" b="2704"/>
          <a:stretch/>
        </p:blipFill>
        <p:spPr bwMode="auto">
          <a:xfrm>
            <a:off x="9281122" y="2125028"/>
            <a:ext cx="351477" cy="5167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7" name="Picture 5" descr="C:\Users\Kosolapova\Desktop\window-1975938_1280.png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26431" y="2151368"/>
            <a:ext cx="216385" cy="3112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9" name="Picture 5" descr="C:\Users\Kosolapova\Desktop\window-1975938_1280.png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01333" y="2153051"/>
            <a:ext cx="210967" cy="3034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0" name="TextBox 159"/>
          <p:cNvSpPr txBox="1"/>
          <p:nvPr/>
        </p:nvSpPr>
        <p:spPr>
          <a:xfrm>
            <a:off x="6607085" y="2971980"/>
            <a:ext cx="6060797" cy="492430"/>
          </a:xfrm>
          <a:prstGeom prst="rect">
            <a:avLst/>
          </a:prstGeom>
          <a:noFill/>
        </p:spPr>
        <p:txBody>
          <a:bodyPr wrap="square" lIns="91417" tIns="45709" rIns="91417" bIns="45709" rtlCol="0">
            <a:spAutoFit/>
          </a:bodyPr>
          <a:lstStyle/>
          <a:p>
            <a:r>
              <a:rPr lang="ru-RU" sz="1300" dirty="0">
                <a:latin typeface="Arial Black" panose="020B0A04020102020204" pitchFamily="34" charset="0"/>
              </a:rPr>
              <a:t>Какие основные этапы бюджетного процесса Ярославской области?</a:t>
            </a:r>
          </a:p>
        </p:txBody>
      </p:sp>
      <p:graphicFrame>
        <p:nvGraphicFramePr>
          <p:cNvPr id="81" name="Схема 80"/>
          <p:cNvGraphicFramePr/>
          <p:nvPr>
            <p:extLst>
              <p:ext uri="{D42A27DB-BD31-4B8C-83A1-F6EECF244321}">
                <p14:modId xmlns:p14="http://schemas.microsoft.com/office/powerpoint/2010/main" val="1452373497"/>
              </p:ext>
            </p:extLst>
          </p:nvPr>
        </p:nvGraphicFramePr>
        <p:xfrm>
          <a:off x="6598882" y="3303628"/>
          <a:ext cx="6077198" cy="173606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6" r:lo="rId17" r:qs="rId18" r:cs="rId19"/>
          </a:graphicData>
        </a:graphic>
      </p:graphicFrame>
      <p:cxnSp>
        <p:nvCxnSpPr>
          <p:cNvPr id="4097" name="Прямая соединительная линия 4096"/>
          <p:cNvCxnSpPr/>
          <p:nvPr/>
        </p:nvCxnSpPr>
        <p:spPr>
          <a:xfrm>
            <a:off x="9052171" y="3716257"/>
            <a:ext cx="12565" cy="1264138"/>
          </a:xfrm>
          <a:prstGeom prst="line">
            <a:avLst/>
          </a:prstGeom>
          <a:ln w="19050">
            <a:solidFill>
              <a:srgbClr val="009999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06" name="Прямая со стрелкой 4105"/>
          <p:cNvCxnSpPr/>
          <p:nvPr/>
        </p:nvCxnSpPr>
        <p:spPr>
          <a:xfrm>
            <a:off x="6566371" y="4980395"/>
            <a:ext cx="6109709" cy="0"/>
          </a:xfrm>
          <a:prstGeom prst="straightConnector1">
            <a:avLst/>
          </a:prstGeom>
          <a:ln w="19050">
            <a:solidFill>
              <a:srgbClr val="009999"/>
            </a:solidFill>
            <a:prstDash val="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09" name="TextBox 4108"/>
          <p:cNvSpPr txBox="1"/>
          <p:nvPr/>
        </p:nvSpPr>
        <p:spPr>
          <a:xfrm>
            <a:off x="7464676" y="4977251"/>
            <a:ext cx="752083" cy="292366"/>
          </a:xfrm>
          <a:prstGeom prst="rect">
            <a:avLst/>
          </a:prstGeom>
          <a:noFill/>
        </p:spPr>
        <p:txBody>
          <a:bodyPr wrap="none" lIns="91417" tIns="45709" rIns="91417" bIns="45709" rtlCol="0">
            <a:spAutoFit/>
          </a:bodyPr>
          <a:lstStyle/>
          <a:p>
            <a:r>
              <a:rPr lang="ru-RU" sz="1300" b="1" dirty="0" smtClean="0">
                <a:latin typeface="Arial Narrow" panose="020B0606020202030204" pitchFamily="34" charset="0"/>
              </a:rPr>
              <a:t>2020 </a:t>
            </a:r>
            <a:r>
              <a:rPr lang="ru-RU" sz="1300" b="1" dirty="0">
                <a:latin typeface="Arial Narrow" panose="020B0606020202030204" pitchFamily="34" charset="0"/>
              </a:rPr>
              <a:t>год</a:t>
            </a:r>
          </a:p>
        </p:txBody>
      </p:sp>
      <p:sp>
        <p:nvSpPr>
          <p:cNvPr id="213" name="TextBox 212"/>
          <p:cNvSpPr txBox="1"/>
          <p:nvPr/>
        </p:nvSpPr>
        <p:spPr>
          <a:xfrm>
            <a:off x="11267970" y="4977251"/>
            <a:ext cx="752083" cy="292366"/>
          </a:xfrm>
          <a:prstGeom prst="rect">
            <a:avLst/>
          </a:prstGeom>
          <a:noFill/>
        </p:spPr>
        <p:txBody>
          <a:bodyPr wrap="none" lIns="91417" tIns="45709" rIns="91417" bIns="45709" rtlCol="0">
            <a:spAutoFit/>
          </a:bodyPr>
          <a:lstStyle/>
          <a:p>
            <a:r>
              <a:rPr lang="ru-RU" sz="1300" b="1" dirty="0">
                <a:latin typeface="Arial Narrow" panose="020B0606020202030204" pitchFamily="34" charset="0"/>
              </a:rPr>
              <a:t>20</a:t>
            </a:r>
            <a:r>
              <a:rPr lang="en-US" sz="1300" b="1" dirty="0" smtClean="0">
                <a:latin typeface="Arial Narrow" panose="020B0606020202030204" pitchFamily="34" charset="0"/>
              </a:rPr>
              <a:t>2</a:t>
            </a:r>
            <a:r>
              <a:rPr lang="ru-RU" sz="1300" b="1" dirty="0" smtClean="0">
                <a:latin typeface="Arial Narrow" panose="020B0606020202030204" pitchFamily="34" charset="0"/>
              </a:rPr>
              <a:t>2 </a:t>
            </a:r>
            <a:r>
              <a:rPr lang="ru-RU" sz="1300" b="1" dirty="0">
                <a:latin typeface="Arial Narrow" panose="020B0606020202030204" pitchFamily="34" charset="0"/>
              </a:rPr>
              <a:t>год</a:t>
            </a:r>
          </a:p>
        </p:txBody>
      </p:sp>
      <p:sp>
        <p:nvSpPr>
          <p:cNvPr id="4117" name="Прямоугольник 4116"/>
          <p:cNvSpPr/>
          <p:nvPr/>
        </p:nvSpPr>
        <p:spPr>
          <a:xfrm>
            <a:off x="6526249" y="6098220"/>
            <a:ext cx="3088768" cy="2585311"/>
          </a:xfrm>
          <a:prstGeom prst="rect">
            <a:avLst/>
          </a:prstGeom>
        </p:spPr>
        <p:txBody>
          <a:bodyPr wrap="square" lIns="91417" tIns="45709" rIns="91417" bIns="45709">
            <a:spAutoFit/>
          </a:bodyPr>
          <a:lstStyle/>
          <a:p>
            <a:pPr marL="143966" indent="-171409">
              <a:buBlip>
                <a:blip r:embed="rId6"/>
              </a:buBlip>
            </a:pPr>
            <a:r>
              <a:rPr lang="ru-RU" sz="1300" dirty="0">
                <a:latin typeface="Arial Narrow" panose="020B0606020202030204" pitchFamily="34" charset="0"/>
              </a:rPr>
              <a:t>послание Президента Российской Федерации Федеральному Собранию</a:t>
            </a:r>
          </a:p>
          <a:p>
            <a:endParaRPr lang="ru-RU" sz="800" dirty="0">
              <a:latin typeface="Arial Narrow" panose="020B0606020202030204" pitchFamily="34" charset="0"/>
            </a:endParaRPr>
          </a:p>
          <a:p>
            <a:pPr marL="143966" indent="-171409">
              <a:buBlip>
                <a:blip r:embed="rId6"/>
              </a:buBlip>
            </a:pPr>
            <a:r>
              <a:rPr lang="ru-RU" sz="1300" dirty="0">
                <a:latin typeface="Arial Narrow" panose="020B0606020202030204" pitchFamily="34" charset="0"/>
              </a:rPr>
              <a:t>основные направления бюджетной и налоговой политики Ярославской области</a:t>
            </a:r>
          </a:p>
          <a:p>
            <a:endParaRPr lang="ru-RU" sz="800" dirty="0">
              <a:latin typeface="Arial Narrow" panose="020B0606020202030204" pitchFamily="34" charset="0"/>
            </a:endParaRPr>
          </a:p>
          <a:p>
            <a:pPr marL="143966" indent="-171409">
              <a:buBlip>
                <a:blip r:embed="rId6"/>
              </a:buBlip>
            </a:pPr>
            <a:r>
              <a:rPr lang="ru-RU" sz="1300" dirty="0">
                <a:latin typeface="Arial Narrow" panose="020B0606020202030204" pitchFamily="34" charset="0"/>
              </a:rPr>
              <a:t>прогноз социально-экономического развития области Ярославской области</a:t>
            </a:r>
          </a:p>
          <a:p>
            <a:endParaRPr lang="ru-RU" sz="800" dirty="0">
              <a:latin typeface="Arial Narrow" panose="020B0606020202030204" pitchFamily="34" charset="0"/>
            </a:endParaRPr>
          </a:p>
          <a:p>
            <a:pPr marL="143966" indent="-171409">
              <a:buBlip>
                <a:blip r:embed="rId6"/>
              </a:buBlip>
            </a:pPr>
            <a:r>
              <a:rPr lang="ru-RU" sz="1300" dirty="0">
                <a:latin typeface="Arial Narrow" panose="020B0606020202030204" pitchFamily="34" charset="0"/>
              </a:rPr>
              <a:t>бюджетный прогноз Ярославской области на долгосрочный период</a:t>
            </a:r>
          </a:p>
          <a:p>
            <a:endParaRPr lang="ru-RU" sz="800" dirty="0">
              <a:latin typeface="Arial Narrow" panose="020B0606020202030204" pitchFamily="34" charset="0"/>
            </a:endParaRPr>
          </a:p>
          <a:p>
            <a:pPr marL="143966" indent="-171409">
              <a:buBlip>
                <a:blip r:embed="rId6"/>
              </a:buBlip>
            </a:pPr>
            <a:r>
              <a:rPr lang="ru-RU" sz="1300" dirty="0">
                <a:latin typeface="Arial Narrow" panose="020B0606020202030204" pitchFamily="34" charset="0"/>
              </a:rPr>
              <a:t>государственные программы Ярославской области</a:t>
            </a:r>
          </a:p>
        </p:txBody>
      </p:sp>
      <p:sp>
        <p:nvSpPr>
          <p:cNvPr id="4118" name="Прямоугольник 4117"/>
          <p:cNvSpPr/>
          <p:nvPr/>
        </p:nvSpPr>
        <p:spPr>
          <a:xfrm>
            <a:off x="6542210" y="5438965"/>
            <a:ext cx="3095271" cy="692485"/>
          </a:xfrm>
          <a:prstGeom prst="rect">
            <a:avLst/>
          </a:prstGeom>
        </p:spPr>
        <p:txBody>
          <a:bodyPr wrap="square" lIns="91417" tIns="45709" rIns="91417" bIns="45709">
            <a:spAutoFit/>
          </a:bodyPr>
          <a:lstStyle/>
          <a:p>
            <a:pPr lvl="0"/>
            <a:r>
              <a:rPr lang="ru-RU" sz="1300" b="1" dirty="0">
                <a:solidFill>
                  <a:prstClr val="black"/>
                </a:solidFill>
                <a:latin typeface="Arial Black" panose="020B0A04020102020204" pitchFamily="34" charset="0"/>
              </a:rPr>
              <a:t>На основе каких </a:t>
            </a:r>
          </a:p>
          <a:p>
            <a:pPr lvl="0"/>
            <a:r>
              <a:rPr lang="ru-RU" sz="1300" b="1" dirty="0">
                <a:solidFill>
                  <a:prstClr val="black"/>
                </a:solidFill>
                <a:latin typeface="Arial Black" panose="020B0A04020102020204" pitchFamily="34" charset="0"/>
              </a:rPr>
              <a:t>документов составляется проект областного бюджета?</a:t>
            </a:r>
          </a:p>
        </p:txBody>
      </p:sp>
      <p:sp>
        <p:nvSpPr>
          <p:cNvPr id="225" name="Прямоугольник 224"/>
          <p:cNvSpPr/>
          <p:nvPr/>
        </p:nvSpPr>
        <p:spPr>
          <a:xfrm>
            <a:off x="9755516" y="5478064"/>
            <a:ext cx="2820202" cy="492430"/>
          </a:xfrm>
          <a:prstGeom prst="rect">
            <a:avLst/>
          </a:prstGeom>
        </p:spPr>
        <p:txBody>
          <a:bodyPr wrap="square" lIns="91417" tIns="45709" rIns="91417" bIns="45709">
            <a:spAutoFit/>
          </a:bodyPr>
          <a:lstStyle/>
          <a:p>
            <a:pPr lvl="0"/>
            <a:r>
              <a:rPr lang="ru-RU" sz="1300" b="1" dirty="0">
                <a:solidFill>
                  <a:prstClr val="black"/>
                </a:solidFill>
                <a:latin typeface="Arial Black" panose="020B0A04020102020204" pitchFamily="34" charset="0"/>
              </a:rPr>
              <a:t>Как гражданин участвует в бюджетном процессе?</a:t>
            </a:r>
          </a:p>
        </p:txBody>
      </p:sp>
      <p:sp>
        <p:nvSpPr>
          <p:cNvPr id="4129" name="TextBox 4128"/>
          <p:cNvSpPr txBox="1"/>
          <p:nvPr/>
        </p:nvSpPr>
        <p:spPr>
          <a:xfrm>
            <a:off x="9755518" y="6026600"/>
            <a:ext cx="2876243" cy="1815870"/>
          </a:xfrm>
          <a:prstGeom prst="rect">
            <a:avLst/>
          </a:prstGeom>
          <a:noFill/>
        </p:spPr>
        <p:txBody>
          <a:bodyPr wrap="square" lIns="91417" tIns="45709" rIns="91417" bIns="45709" rtlCol="0">
            <a:spAutoFit/>
          </a:bodyPr>
          <a:lstStyle/>
          <a:p>
            <a:pPr marL="171409" indent="-171409">
              <a:buFont typeface="Wingdings" panose="05000000000000000000" pitchFamily="2" charset="2"/>
              <a:buChar char="ü"/>
            </a:pPr>
            <a:r>
              <a:rPr lang="ru-RU" sz="1300" b="1" dirty="0">
                <a:latin typeface="Arial Narrow" panose="020B0606020202030204" pitchFamily="34" charset="0"/>
              </a:rPr>
              <a:t>Гражданин</a:t>
            </a:r>
            <a:r>
              <a:rPr lang="ru-RU" sz="1300" dirty="0">
                <a:latin typeface="Arial Narrow" panose="020B0606020202030204" pitchFamily="34" charset="0"/>
              </a:rPr>
              <a:t> платит налоги в бюджет и получает социальные гарантии и услуги за счет средств бюджета</a:t>
            </a:r>
          </a:p>
          <a:p>
            <a:pPr marL="171409" indent="-171409">
              <a:buFont typeface="Wingdings" panose="05000000000000000000" pitchFamily="2" charset="2"/>
              <a:buChar char="ü"/>
            </a:pPr>
            <a:endParaRPr lang="ru-RU" sz="800" dirty="0">
              <a:latin typeface="Arial Narrow" panose="020B0606020202030204" pitchFamily="34" charset="0"/>
            </a:endParaRPr>
          </a:p>
          <a:p>
            <a:pPr marL="171409" indent="-171409">
              <a:buFont typeface="Wingdings" panose="05000000000000000000" pitchFamily="2" charset="2"/>
              <a:buChar char="ü"/>
            </a:pPr>
            <a:r>
              <a:rPr lang="ru-RU" sz="1300" b="1" dirty="0">
                <a:latin typeface="Arial Narrow" panose="020B0606020202030204" pitchFamily="34" charset="0"/>
              </a:rPr>
              <a:t>Гражданин</a:t>
            </a:r>
            <a:r>
              <a:rPr lang="ru-RU" sz="1300" dirty="0">
                <a:latin typeface="Arial Narrow" panose="020B0606020202030204" pitchFamily="34" charset="0"/>
              </a:rPr>
              <a:t> участвует в публичных слушаниях по проекту бюджета и отчету от исполнении бюджета, которые организует </a:t>
            </a:r>
            <a:r>
              <a:rPr lang="ru-RU" sz="1300" b="1" dirty="0">
                <a:latin typeface="Arial Narrow" panose="020B0606020202030204" pitchFamily="34" charset="0"/>
              </a:rPr>
              <a:t>Общественная палата Ярославской области :</a:t>
            </a:r>
          </a:p>
        </p:txBody>
      </p:sp>
      <p:pic>
        <p:nvPicPr>
          <p:cNvPr id="227" name="Picture 3" descr="C:\Users\Kosolapova\Pictures\logo_with_text.png"/>
          <p:cNvPicPr>
            <a:picLocks noChangeAspect="1" noChangeArrowheads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11766" y="8393966"/>
            <a:ext cx="781187" cy="8311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30" name="TextBox 4129"/>
          <p:cNvSpPr txBox="1"/>
          <p:nvPr/>
        </p:nvSpPr>
        <p:spPr>
          <a:xfrm>
            <a:off x="9817456" y="7845024"/>
            <a:ext cx="828549" cy="307777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  <a:prstDash val="dash"/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ru-RU" sz="1000" b="1" dirty="0">
                <a:latin typeface="Arial Narrow" panose="020B0606020202030204" pitchFamily="34" charset="0"/>
              </a:rPr>
              <a:t>Правительство </a:t>
            </a:r>
          </a:p>
          <a:p>
            <a:pPr algn="ctr"/>
            <a:r>
              <a:rPr lang="ru-RU" sz="1000" b="1" dirty="0">
                <a:latin typeface="Arial Narrow" panose="020B0606020202030204" pitchFamily="34" charset="0"/>
              </a:rPr>
              <a:t>области</a:t>
            </a:r>
          </a:p>
        </p:txBody>
      </p:sp>
      <p:sp>
        <p:nvSpPr>
          <p:cNvPr id="231" name="TextBox 230"/>
          <p:cNvSpPr txBox="1"/>
          <p:nvPr/>
        </p:nvSpPr>
        <p:spPr>
          <a:xfrm>
            <a:off x="11766824" y="7840499"/>
            <a:ext cx="934410" cy="307777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  <a:prstDash val="dash"/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ru-RU" sz="1000" b="1" dirty="0">
                <a:latin typeface="Arial Narrow" panose="020B0606020202030204" pitchFamily="34" charset="0"/>
              </a:rPr>
              <a:t>Ярославская </a:t>
            </a:r>
          </a:p>
          <a:p>
            <a:pPr algn="ctr"/>
            <a:r>
              <a:rPr lang="ru-RU" sz="1000" b="1" dirty="0">
                <a:latin typeface="Arial Narrow" panose="020B0606020202030204" pitchFamily="34" charset="0"/>
              </a:rPr>
              <a:t>областная Дума</a:t>
            </a:r>
          </a:p>
        </p:txBody>
      </p:sp>
      <p:cxnSp>
        <p:nvCxnSpPr>
          <p:cNvPr id="4132" name="Прямая со стрелкой 4131"/>
          <p:cNvCxnSpPr>
            <a:stCxn id="4130" idx="2"/>
          </p:cNvCxnSpPr>
          <p:nvPr/>
        </p:nvCxnSpPr>
        <p:spPr>
          <a:xfrm>
            <a:off x="10231729" y="8152799"/>
            <a:ext cx="633774" cy="58007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4" name="Прямая со стрелкой 233"/>
          <p:cNvCxnSpPr>
            <a:endCxn id="231" idx="2"/>
          </p:cNvCxnSpPr>
          <p:nvPr/>
        </p:nvCxnSpPr>
        <p:spPr>
          <a:xfrm flipV="1">
            <a:off x="11656199" y="8148274"/>
            <a:ext cx="577830" cy="59453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41" name="TextBox 4140"/>
          <p:cNvSpPr txBox="1"/>
          <p:nvPr/>
        </p:nvSpPr>
        <p:spPr>
          <a:xfrm>
            <a:off x="9488072" y="8332480"/>
            <a:ext cx="1236236" cy="553998"/>
          </a:xfrm>
          <a:prstGeom prst="rect">
            <a:avLst/>
          </a:prstGeom>
          <a:noFill/>
        </p:spPr>
        <p:txBody>
          <a:bodyPr wrap="none" lIns="91417" tIns="45709" rIns="91417" bIns="45709" rtlCol="0">
            <a:spAutoFit/>
          </a:bodyPr>
          <a:lstStyle/>
          <a:p>
            <a:pPr algn="ctr"/>
            <a:r>
              <a:rPr lang="ru-RU" sz="1000" dirty="0">
                <a:latin typeface="Arial Narrow" panose="020B0606020202030204" pitchFamily="34" charset="0"/>
              </a:rPr>
              <a:t>проект бюджета /</a:t>
            </a:r>
          </a:p>
          <a:p>
            <a:pPr algn="ctr"/>
            <a:r>
              <a:rPr lang="ru-RU" sz="1000" dirty="0">
                <a:latin typeface="Arial Narrow" panose="020B0606020202030204" pitchFamily="34" charset="0"/>
              </a:rPr>
              <a:t> отчет об исполнении</a:t>
            </a:r>
          </a:p>
          <a:p>
            <a:pPr algn="ctr"/>
            <a:r>
              <a:rPr lang="ru-RU" sz="1000" dirty="0">
                <a:latin typeface="Arial Narrow" panose="020B0606020202030204" pitchFamily="34" charset="0"/>
              </a:rPr>
              <a:t> бюджета</a:t>
            </a:r>
          </a:p>
        </p:txBody>
      </p:sp>
      <p:sp>
        <p:nvSpPr>
          <p:cNvPr id="244" name="TextBox 243"/>
          <p:cNvSpPr txBox="1"/>
          <p:nvPr/>
        </p:nvSpPr>
        <p:spPr>
          <a:xfrm>
            <a:off x="10569379" y="7790285"/>
            <a:ext cx="1236236" cy="553998"/>
          </a:xfrm>
          <a:prstGeom prst="rect">
            <a:avLst/>
          </a:prstGeom>
          <a:noFill/>
        </p:spPr>
        <p:txBody>
          <a:bodyPr wrap="none" lIns="91417" tIns="45709" rIns="91417" bIns="45709" rtlCol="0">
            <a:spAutoFit/>
          </a:bodyPr>
          <a:lstStyle/>
          <a:p>
            <a:pPr algn="ctr"/>
            <a:r>
              <a:rPr lang="ru-RU" sz="1000" dirty="0">
                <a:latin typeface="Arial Narrow" panose="020B0606020202030204" pitchFamily="34" charset="0"/>
              </a:rPr>
              <a:t>проект бюджета /</a:t>
            </a:r>
          </a:p>
          <a:p>
            <a:pPr algn="ctr"/>
            <a:r>
              <a:rPr lang="ru-RU" sz="1000" dirty="0">
                <a:latin typeface="Arial Narrow" panose="020B0606020202030204" pitchFamily="34" charset="0"/>
              </a:rPr>
              <a:t> отчет об исполнении</a:t>
            </a:r>
          </a:p>
          <a:p>
            <a:pPr algn="ctr"/>
            <a:r>
              <a:rPr lang="ru-RU" sz="1000" dirty="0">
                <a:latin typeface="Arial Narrow" panose="020B0606020202030204" pitchFamily="34" charset="0"/>
              </a:rPr>
              <a:t> бюджета</a:t>
            </a:r>
          </a:p>
        </p:txBody>
      </p:sp>
      <p:sp>
        <p:nvSpPr>
          <p:cNvPr id="263" name="TextBox 262"/>
          <p:cNvSpPr txBox="1"/>
          <p:nvPr/>
        </p:nvSpPr>
        <p:spPr>
          <a:xfrm>
            <a:off x="0" y="9340583"/>
            <a:ext cx="248794" cy="246221"/>
          </a:xfrm>
          <a:prstGeom prst="rect">
            <a:avLst/>
          </a:prstGeom>
          <a:noFill/>
        </p:spPr>
        <p:txBody>
          <a:bodyPr wrap="square" lIns="91417" tIns="45709" rIns="91417" bIns="45709" rtlCol="0">
            <a:spAutoFit/>
          </a:bodyPr>
          <a:lstStyle/>
          <a:p>
            <a:r>
              <a:rPr lang="ru-RU" sz="1000" dirty="0">
                <a:latin typeface="Arial Black" panose="020B0A04020102020204" pitchFamily="34" charset="0"/>
              </a:rPr>
              <a:t>2</a:t>
            </a:r>
          </a:p>
        </p:txBody>
      </p:sp>
      <p:sp>
        <p:nvSpPr>
          <p:cNvPr id="264" name="TextBox 263"/>
          <p:cNvSpPr txBox="1"/>
          <p:nvPr/>
        </p:nvSpPr>
        <p:spPr>
          <a:xfrm>
            <a:off x="12502330" y="9309021"/>
            <a:ext cx="248794" cy="246221"/>
          </a:xfrm>
          <a:prstGeom prst="rect">
            <a:avLst/>
          </a:prstGeom>
          <a:noFill/>
        </p:spPr>
        <p:txBody>
          <a:bodyPr wrap="square" lIns="91417" tIns="45709" rIns="91417" bIns="45709" rtlCol="0">
            <a:spAutoFit/>
          </a:bodyPr>
          <a:lstStyle/>
          <a:p>
            <a:r>
              <a:rPr lang="ru-RU" sz="1000" dirty="0">
                <a:latin typeface="Arial Black" panose="020B0A04020102020204" pitchFamily="34" charset="0"/>
              </a:rPr>
              <a:t>3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6590681" y="3924006"/>
            <a:ext cx="1032332" cy="400110"/>
          </a:xfrm>
          <a:prstGeom prst="rect">
            <a:avLst/>
          </a:prstGeom>
        </p:spPr>
        <p:txBody>
          <a:bodyPr wrap="square" lIns="91417" tIns="45709" rIns="91417" bIns="45709">
            <a:spAutoFit/>
          </a:bodyPr>
          <a:lstStyle/>
          <a:p>
            <a:pPr lvl="0" algn="ctr"/>
            <a:r>
              <a:rPr lang="ru-RU" sz="1000" dirty="0">
                <a:latin typeface="Arial Narrow" panose="020B0606020202030204" pitchFamily="34" charset="0"/>
              </a:rPr>
              <a:t>Составление проекта бюджета</a:t>
            </a:r>
          </a:p>
        </p:txBody>
      </p:sp>
      <p:sp>
        <p:nvSpPr>
          <p:cNvPr id="20" name="Прямоугольник 19"/>
          <p:cNvSpPr/>
          <p:nvPr/>
        </p:nvSpPr>
        <p:spPr>
          <a:xfrm>
            <a:off x="7872767" y="3924006"/>
            <a:ext cx="988957" cy="553998"/>
          </a:xfrm>
          <a:prstGeom prst="rect">
            <a:avLst/>
          </a:prstGeom>
        </p:spPr>
        <p:txBody>
          <a:bodyPr wrap="square" lIns="91417" tIns="45709" rIns="91417" bIns="45709">
            <a:spAutoFit/>
          </a:bodyPr>
          <a:lstStyle/>
          <a:p>
            <a:pPr lvl="0" algn="ctr"/>
            <a:r>
              <a:rPr lang="en-US" sz="100" dirty="0">
                <a:solidFill>
                  <a:schemeClr val="bg1"/>
                </a:solidFill>
                <a:latin typeface="Arial Narrow" panose="020B0606020202030204" pitchFamily="34" charset="0"/>
              </a:rPr>
              <a:t>1</a:t>
            </a:r>
            <a:r>
              <a:rPr lang="ru-RU" sz="1000" dirty="0">
                <a:latin typeface="Arial Narrow" panose="020B0606020202030204" pitchFamily="34" charset="0"/>
              </a:rPr>
              <a:t>Рассмотрение и утверждение бюджета</a:t>
            </a:r>
          </a:p>
        </p:txBody>
      </p:sp>
      <p:sp>
        <p:nvSpPr>
          <p:cNvPr id="25" name="Прямоугольник 24"/>
          <p:cNvSpPr/>
          <p:nvPr/>
        </p:nvSpPr>
        <p:spPr>
          <a:xfrm>
            <a:off x="9145723" y="3905617"/>
            <a:ext cx="938588" cy="400110"/>
          </a:xfrm>
          <a:prstGeom prst="rect">
            <a:avLst/>
          </a:prstGeom>
        </p:spPr>
        <p:txBody>
          <a:bodyPr wrap="square" lIns="91417" tIns="45709" rIns="91417" bIns="45709">
            <a:spAutoFit/>
          </a:bodyPr>
          <a:lstStyle/>
          <a:p>
            <a:pPr lvl="0" algn="ctr"/>
            <a:r>
              <a:rPr lang="en-US" sz="100" dirty="0">
                <a:solidFill>
                  <a:schemeClr val="bg1"/>
                </a:solidFill>
                <a:latin typeface="Arial Narrow" panose="020B0606020202030204" pitchFamily="34" charset="0"/>
              </a:rPr>
              <a:t>1</a:t>
            </a:r>
            <a:r>
              <a:rPr lang="ru-RU" sz="1000" dirty="0">
                <a:latin typeface="Arial Narrow" panose="020B0606020202030204" pitchFamily="34" charset="0"/>
              </a:rPr>
              <a:t>Исполнение бюджета</a:t>
            </a:r>
          </a:p>
        </p:txBody>
      </p:sp>
      <p:sp>
        <p:nvSpPr>
          <p:cNvPr id="31" name="Прямоугольник 30"/>
          <p:cNvSpPr/>
          <p:nvPr/>
        </p:nvSpPr>
        <p:spPr>
          <a:xfrm>
            <a:off x="10310881" y="3847062"/>
            <a:ext cx="1101878" cy="707886"/>
          </a:xfrm>
          <a:prstGeom prst="rect">
            <a:avLst/>
          </a:prstGeom>
        </p:spPr>
        <p:txBody>
          <a:bodyPr wrap="square" lIns="91417" tIns="45709" rIns="91417" bIns="45709">
            <a:spAutoFit/>
          </a:bodyPr>
          <a:lstStyle/>
          <a:p>
            <a:pPr lvl="0" algn="ctr"/>
            <a:r>
              <a:rPr lang="ru-RU" sz="1000" dirty="0">
                <a:latin typeface="Arial Narrow" panose="020B0606020202030204" pitchFamily="34" charset="0"/>
              </a:rPr>
              <a:t>Подготовка годового отчета об исполнении бюджета</a:t>
            </a:r>
          </a:p>
        </p:txBody>
      </p:sp>
      <p:sp>
        <p:nvSpPr>
          <p:cNvPr id="226" name="Прямоугольник 225"/>
          <p:cNvSpPr/>
          <p:nvPr/>
        </p:nvSpPr>
        <p:spPr>
          <a:xfrm>
            <a:off x="11686366" y="3751729"/>
            <a:ext cx="952988" cy="707886"/>
          </a:xfrm>
          <a:prstGeom prst="rect">
            <a:avLst/>
          </a:prstGeom>
        </p:spPr>
        <p:txBody>
          <a:bodyPr wrap="square" lIns="91417" tIns="45709" rIns="91417" bIns="45709">
            <a:spAutoFit/>
          </a:bodyPr>
          <a:lstStyle/>
          <a:p>
            <a:pPr lvl="0" algn="ctr"/>
            <a:r>
              <a:rPr lang="ru-RU" sz="1000" dirty="0">
                <a:latin typeface="Arial Narrow" panose="020B0606020202030204" pitchFamily="34" charset="0"/>
              </a:rPr>
              <a:t>Утверждение годового отчета об исполнении бюджета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314" t="21653" r="62762" b="68866"/>
          <a:stretch/>
        </p:blipFill>
        <p:spPr bwMode="auto">
          <a:xfrm>
            <a:off x="353717" y="1686300"/>
            <a:ext cx="2363593" cy="9753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33" name="Прямая соединительная линия 132"/>
          <p:cNvCxnSpPr/>
          <p:nvPr/>
        </p:nvCxnSpPr>
        <p:spPr>
          <a:xfrm>
            <a:off x="10217227" y="3716257"/>
            <a:ext cx="12565" cy="1264138"/>
          </a:xfrm>
          <a:prstGeom prst="line">
            <a:avLst/>
          </a:prstGeom>
          <a:ln w="19050">
            <a:solidFill>
              <a:srgbClr val="009999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3" name="TextBox 152"/>
          <p:cNvSpPr txBox="1"/>
          <p:nvPr/>
        </p:nvSpPr>
        <p:spPr>
          <a:xfrm>
            <a:off x="9265200" y="4977251"/>
            <a:ext cx="752083" cy="292366"/>
          </a:xfrm>
          <a:prstGeom prst="rect">
            <a:avLst/>
          </a:prstGeom>
          <a:noFill/>
        </p:spPr>
        <p:txBody>
          <a:bodyPr wrap="none" lIns="91417" tIns="45709" rIns="91417" bIns="45709" rtlCol="0">
            <a:spAutoFit/>
          </a:bodyPr>
          <a:lstStyle/>
          <a:p>
            <a:r>
              <a:rPr lang="ru-RU" sz="1300" b="1" dirty="0" smtClean="0">
                <a:latin typeface="Arial Narrow" panose="020B0606020202030204" pitchFamily="34" charset="0"/>
              </a:rPr>
              <a:t>2021 </a:t>
            </a:r>
            <a:r>
              <a:rPr lang="ru-RU" sz="1300" b="1" dirty="0">
                <a:latin typeface="Arial Narrow" panose="020B0606020202030204" pitchFamily="34" charset="0"/>
              </a:rPr>
              <a:t>год</a:t>
            </a:r>
          </a:p>
        </p:txBody>
      </p:sp>
      <p:cxnSp>
        <p:nvCxnSpPr>
          <p:cNvPr id="154" name="Прямая со стрелкой 153"/>
          <p:cNvCxnSpPr>
            <a:stCxn id="4130" idx="3"/>
            <a:endCxn id="231" idx="1"/>
          </p:cNvCxnSpPr>
          <p:nvPr/>
        </p:nvCxnSpPr>
        <p:spPr>
          <a:xfrm flipV="1">
            <a:off x="10646003" y="7994389"/>
            <a:ext cx="1120820" cy="4523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5" name="TextBox 164"/>
          <p:cNvSpPr txBox="1"/>
          <p:nvPr/>
        </p:nvSpPr>
        <p:spPr>
          <a:xfrm>
            <a:off x="11700972" y="8332480"/>
            <a:ext cx="991199" cy="553998"/>
          </a:xfrm>
          <a:prstGeom prst="rect">
            <a:avLst/>
          </a:prstGeom>
          <a:noFill/>
        </p:spPr>
        <p:txBody>
          <a:bodyPr wrap="square" lIns="91417" tIns="45709" rIns="91417" bIns="45709" rtlCol="0">
            <a:spAutoFit/>
          </a:bodyPr>
          <a:lstStyle/>
          <a:p>
            <a:pPr algn="ctr"/>
            <a:r>
              <a:rPr lang="ru-RU" sz="1000" dirty="0">
                <a:latin typeface="Arial Narrow" panose="020B0606020202030204" pitchFamily="34" charset="0"/>
              </a:rPr>
              <a:t>протокол публичных слушаний</a:t>
            </a:r>
          </a:p>
        </p:txBody>
      </p:sp>
      <p:grpSp>
        <p:nvGrpSpPr>
          <p:cNvPr id="151" name="Group 36"/>
          <p:cNvGrpSpPr/>
          <p:nvPr/>
        </p:nvGrpSpPr>
        <p:grpSpPr>
          <a:xfrm>
            <a:off x="3693754" y="8273784"/>
            <a:ext cx="2680371" cy="708682"/>
            <a:chOff x="5391782" y="2457000"/>
            <a:chExt cx="3204323" cy="708682"/>
          </a:xfrm>
        </p:grpSpPr>
        <p:sp>
          <p:nvSpPr>
            <p:cNvPr id="155" name="TextBox 154"/>
            <p:cNvSpPr txBox="1"/>
            <p:nvPr/>
          </p:nvSpPr>
          <p:spPr>
            <a:xfrm>
              <a:off x="5391782" y="2457000"/>
              <a:ext cx="3147917" cy="153888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r>
                <a:rPr lang="ru-RU" sz="1000" b="1" dirty="0" smtClean="0">
                  <a:latin typeface="Arial Narrow" panose="020B0606020202030204" pitchFamily="34" charset="0"/>
                </a:rPr>
                <a:t>Производство и передача электроэнергии</a:t>
              </a:r>
              <a:endParaRPr lang="ru-RU" sz="1000" b="1" dirty="0">
                <a:latin typeface="Arial Narrow" panose="020B0606020202030204" pitchFamily="34" charset="0"/>
              </a:endParaRPr>
            </a:p>
          </p:txBody>
        </p:sp>
        <p:sp>
          <p:nvSpPr>
            <p:cNvPr id="157" name="TextBox 156"/>
            <p:cNvSpPr txBox="1"/>
            <p:nvPr/>
          </p:nvSpPr>
          <p:spPr>
            <a:xfrm>
              <a:off x="5418733" y="2642462"/>
              <a:ext cx="3177372" cy="52322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914180">
                <a:spcBef>
                  <a:spcPct val="20000"/>
                </a:spcBef>
                <a:defRPr/>
              </a:pPr>
              <a:r>
                <a:rPr lang="ru-RU" sz="1000" dirty="0" smtClean="0">
                  <a:latin typeface="Arial Narrow" panose="020B0606020202030204" pitchFamily="34" charset="0"/>
                </a:rPr>
                <a:t>Филиал ПАО «МРСК </a:t>
              </a:r>
              <a:r>
                <a:rPr lang="ru-RU" sz="1000" dirty="0">
                  <a:latin typeface="Arial Narrow" panose="020B0606020202030204" pitchFamily="34" charset="0"/>
                </a:rPr>
                <a:t>Центра»-«Ярэнерго</a:t>
              </a:r>
              <a:r>
                <a:rPr lang="ru-RU" sz="1000" dirty="0" smtClean="0">
                  <a:latin typeface="Arial Narrow" panose="020B0606020202030204" pitchFamily="34" charset="0"/>
                </a:rPr>
                <a:t>»</a:t>
              </a:r>
              <a:endParaRPr lang="ru-RU" sz="1000" dirty="0">
                <a:latin typeface="Arial Narrow" panose="020B0606020202030204" pitchFamily="34" charset="0"/>
              </a:endParaRPr>
            </a:p>
            <a:p>
              <a:pPr defTabSz="914180">
                <a:spcBef>
                  <a:spcPct val="20000"/>
                </a:spcBef>
                <a:defRPr/>
              </a:pPr>
              <a:r>
                <a:rPr lang="ru-RU" sz="1000" dirty="0" smtClean="0">
                  <a:latin typeface="Arial Narrow" panose="020B0606020202030204" pitchFamily="34" charset="0"/>
                </a:rPr>
                <a:t>ПАО «ТГК-2»</a:t>
              </a:r>
            </a:p>
            <a:p>
              <a:pPr defTabSz="914180">
                <a:spcBef>
                  <a:spcPct val="20000"/>
                </a:spcBef>
                <a:defRPr/>
              </a:pPr>
              <a:r>
                <a:rPr lang="ru-RU" sz="1000" dirty="0" smtClean="0">
                  <a:latin typeface="Arial Narrow" panose="020B0606020202030204" pitchFamily="34" charset="0"/>
                </a:rPr>
                <a:t>ПАО «</a:t>
              </a:r>
              <a:r>
                <a:rPr lang="ru-RU" sz="1000" dirty="0" err="1" smtClean="0">
                  <a:latin typeface="Arial Narrow" panose="020B0606020202030204" pitchFamily="34" charset="0"/>
                </a:rPr>
                <a:t>РусГидро</a:t>
              </a:r>
              <a:r>
                <a:rPr lang="ru-RU" sz="1000" dirty="0" smtClean="0">
                  <a:latin typeface="Arial Narrow" panose="020B0606020202030204" pitchFamily="34" charset="0"/>
                </a:rPr>
                <a:t>» </a:t>
              </a:r>
              <a:endParaRPr lang="ru-RU" sz="1000" dirty="0">
                <a:latin typeface="Arial Narrow" panose="020B0606020202030204" pitchFamily="34" charset="0"/>
              </a:endParaRPr>
            </a:p>
          </p:txBody>
        </p:sp>
      </p:grpSp>
      <p:grpSp>
        <p:nvGrpSpPr>
          <p:cNvPr id="158" name="Group 36"/>
          <p:cNvGrpSpPr/>
          <p:nvPr/>
        </p:nvGrpSpPr>
        <p:grpSpPr>
          <a:xfrm>
            <a:off x="3699997" y="7770360"/>
            <a:ext cx="2510880" cy="349309"/>
            <a:chOff x="5651448" y="2326152"/>
            <a:chExt cx="2667239" cy="349309"/>
          </a:xfrm>
        </p:grpSpPr>
        <p:sp>
          <p:nvSpPr>
            <p:cNvPr id="161" name="TextBox 160"/>
            <p:cNvSpPr txBox="1"/>
            <p:nvPr/>
          </p:nvSpPr>
          <p:spPr>
            <a:xfrm>
              <a:off x="5651448" y="2326152"/>
              <a:ext cx="2248057" cy="153888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r>
                <a:rPr lang="ru-RU" sz="1000" b="1" dirty="0" smtClean="0">
                  <a:latin typeface="Arial Narrow" panose="020B0606020202030204" pitchFamily="34" charset="0"/>
                </a:rPr>
                <a:t>Производство резиновых изделий</a:t>
              </a:r>
              <a:endParaRPr lang="ru-RU" sz="1000" b="1" dirty="0">
                <a:latin typeface="Arial Narrow" panose="020B0606020202030204" pitchFamily="34" charset="0"/>
              </a:endParaRPr>
            </a:p>
          </p:txBody>
        </p:sp>
        <p:sp>
          <p:nvSpPr>
            <p:cNvPr id="162" name="TextBox 161"/>
            <p:cNvSpPr txBox="1"/>
            <p:nvPr/>
          </p:nvSpPr>
          <p:spPr>
            <a:xfrm>
              <a:off x="5668764" y="2521573"/>
              <a:ext cx="2649923" cy="153888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914180">
                <a:spcBef>
                  <a:spcPct val="20000"/>
                </a:spcBef>
                <a:defRPr/>
              </a:pPr>
              <a:r>
                <a:rPr lang="ru-RU" sz="1000" dirty="0" smtClean="0">
                  <a:latin typeface="Arial Narrow" panose="020B0606020202030204" pitchFamily="34" charset="0"/>
                </a:rPr>
                <a:t>АО «</a:t>
              </a:r>
              <a:r>
                <a:rPr lang="ru-RU" sz="1000" dirty="0" err="1" smtClean="0">
                  <a:latin typeface="Arial Narrow" panose="020B0606020202030204" pitchFamily="34" charset="0"/>
                </a:rPr>
                <a:t>Кордиант</a:t>
              </a:r>
              <a:r>
                <a:rPr lang="ru-RU" sz="1000" dirty="0" smtClean="0">
                  <a:latin typeface="Arial Narrow" panose="020B0606020202030204" pitchFamily="34" charset="0"/>
                </a:rPr>
                <a:t>» </a:t>
              </a:r>
              <a:endParaRPr lang="ru-RU" sz="1000" dirty="0">
                <a:latin typeface="Arial Narrow" panose="020B0606020202030204" pitchFamily="34" charset="0"/>
              </a:endParaRPr>
            </a:p>
          </p:txBody>
        </p:sp>
      </p:grpSp>
      <p:grpSp>
        <p:nvGrpSpPr>
          <p:cNvPr id="163" name="Group 36"/>
          <p:cNvGrpSpPr/>
          <p:nvPr/>
        </p:nvGrpSpPr>
        <p:grpSpPr>
          <a:xfrm>
            <a:off x="3632279" y="6983566"/>
            <a:ext cx="2680579" cy="577150"/>
            <a:chOff x="5776475" y="2403866"/>
            <a:chExt cx="2845587" cy="577150"/>
          </a:xfrm>
        </p:grpSpPr>
        <p:sp>
          <p:nvSpPr>
            <p:cNvPr id="164" name="TextBox 163"/>
            <p:cNvSpPr txBox="1"/>
            <p:nvPr/>
          </p:nvSpPr>
          <p:spPr>
            <a:xfrm>
              <a:off x="5776475" y="2403866"/>
              <a:ext cx="2845587" cy="153888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r>
                <a:rPr lang="ru-RU" sz="1000" b="1" dirty="0" smtClean="0">
                  <a:latin typeface="Arial Narrow" panose="020B0606020202030204" pitchFamily="34" charset="0"/>
                </a:rPr>
                <a:t>Производство и торговля </a:t>
              </a:r>
              <a:r>
                <a:rPr lang="ru-RU" sz="1000" b="1" dirty="0" err="1" smtClean="0">
                  <a:latin typeface="Arial Narrow" panose="020B0606020202030204" pitchFamily="34" charset="0"/>
                </a:rPr>
                <a:t>фармпродукцией</a:t>
              </a:r>
              <a:endParaRPr lang="ru-RU" sz="1000" b="1" dirty="0">
                <a:latin typeface="Arial Narrow" panose="020B0606020202030204" pitchFamily="34" charset="0"/>
              </a:endParaRPr>
            </a:p>
          </p:txBody>
        </p:sp>
        <p:sp>
          <p:nvSpPr>
            <p:cNvPr id="166" name="TextBox 165"/>
            <p:cNvSpPr txBox="1"/>
            <p:nvPr/>
          </p:nvSpPr>
          <p:spPr>
            <a:xfrm>
              <a:off x="5815458" y="2642462"/>
              <a:ext cx="1765055" cy="338554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914180">
                <a:spcBef>
                  <a:spcPct val="20000"/>
                </a:spcBef>
                <a:defRPr/>
              </a:pPr>
              <a:r>
                <a:rPr lang="ru-RU" sz="1000" dirty="0" smtClean="0">
                  <a:latin typeface="Arial Narrow" panose="020B0606020202030204" pitchFamily="34" charset="0"/>
                </a:rPr>
                <a:t>АО «Р-ФАРМ»</a:t>
              </a:r>
              <a:endParaRPr lang="ru-RU" sz="1000" dirty="0">
                <a:latin typeface="Arial Narrow" panose="020B0606020202030204" pitchFamily="34" charset="0"/>
              </a:endParaRPr>
            </a:p>
            <a:p>
              <a:pPr defTabSz="914180">
                <a:spcBef>
                  <a:spcPct val="20000"/>
                </a:spcBef>
                <a:defRPr/>
              </a:pPr>
              <a:r>
                <a:rPr lang="ru-RU" sz="1000" dirty="0" smtClean="0">
                  <a:latin typeface="Arial Narrow" panose="020B0606020202030204" pitchFamily="34" charset="0"/>
                </a:rPr>
                <a:t>ООО «</a:t>
              </a:r>
              <a:r>
                <a:rPr lang="ru-RU" sz="1000" dirty="0" err="1" smtClean="0">
                  <a:latin typeface="Arial Narrow" panose="020B0606020202030204" pitchFamily="34" charset="0"/>
                </a:rPr>
                <a:t>Тева</a:t>
              </a:r>
              <a:r>
                <a:rPr lang="ru-RU" sz="1000" dirty="0" smtClean="0">
                  <a:latin typeface="Arial Narrow" panose="020B0606020202030204" pitchFamily="34" charset="0"/>
                </a:rPr>
                <a:t>» </a:t>
              </a:r>
              <a:endParaRPr lang="ru-RU" sz="1000" dirty="0">
                <a:latin typeface="Arial Narrow" panose="020B0606020202030204" pitchFamily="34" charset="0"/>
              </a:endParaRPr>
            </a:p>
          </p:txBody>
        </p:sp>
      </p:grpSp>
      <p:pic>
        <p:nvPicPr>
          <p:cNvPr id="247" name="Picture 3"/>
          <p:cNvPicPr>
            <a:picLocks noChangeAspect="1" noChangeArrowheads="1"/>
          </p:cNvPicPr>
          <p:nvPr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03654" y="7013676"/>
            <a:ext cx="178146" cy="1781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2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7663" y="8237392"/>
            <a:ext cx="184616" cy="1846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48" name="Picture 5"/>
          <p:cNvPicPr>
            <a:picLocks noChangeAspect="1" noChangeArrowheads="1"/>
          </p:cNvPicPr>
          <p:nvPr/>
        </p:nvPicPr>
        <p:blipFill>
          <a:blip r:embed="rId2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58564" y="7743847"/>
            <a:ext cx="162811" cy="1628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AutoShape 2" descr="Строитель icon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grpSp>
        <p:nvGrpSpPr>
          <p:cNvPr id="150" name="Group 37"/>
          <p:cNvGrpSpPr/>
          <p:nvPr/>
        </p:nvGrpSpPr>
        <p:grpSpPr>
          <a:xfrm>
            <a:off x="732366" y="8915166"/>
            <a:ext cx="2633187" cy="520005"/>
            <a:chOff x="5708195" y="3391262"/>
            <a:chExt cx="2584889" cy="412713"/>
          </a:xfrm>
        </p:grpSpPr>
        <p:sp>
          <p:nvSpPr>
            <p:cNvPr id="152" name="TextBox 151"/>
            <p:cNvSpPr txBox="1"/>
            <p:nvPr/>
          </p:nvSpPr>
          <p:spPr>
            <a:xfrm>
              <a:off x="5713848" y="3391262"/>
              <a:ext cx="2579236" cy="122573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r>
                <a:rPr lang="ru-RU" sz="1000" b="1" dirty="0" smtClean="0">
                  <a:latin typeface="Arial Narrow" panose="020B0606020202030204" pitchFamily="34" charset="0"/>
                </a:rPr>
                <a:t>Строительство</a:t>
              </a:r>
              <a:endParaRPr lang="ru-RU" sz="1000" b="1" dirty="0">
                <a:latin typeface="Arial Narrow" panose="020B0606020202030204" pitchFamily="34" charset="0"/>
              </a:endParaRPr>
            </a:p>
          </p:txBody>
        </p:sp>
        <p:sp>
          <p:nvSpPr>
            <p:cNvPr id="167" name="TextBox 166"/>
            <p:cNvSpPr txBox="1"/>
            <p:nvPr/>
          </p:nvSpPr>
          <p:spPr>
            <a:xfrm>
              <a:off x="5708195" y="3535274"/>
              <a:ext cx="2366007" cy="268701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914180">
                <a:spcBef>
                  <a:spcPct val="20000"/>
                </a:spcBef>
                <a:defRPr/>
              </a:pPr>
              <a:r>
                <a:rPr lang="ru-RU" sz="1000" dirty="0" smtClean="0">
                  <a:latin typeface="Arial Narrow" panose="020B0606020202030204" pitchFamily="34" charset="0"/>
                </a:rPr>
                <a:t>АО </a:t>
              </a:r>
              <a:r>
                <a:rPr lang="ru-RU" sz="1000" dirty="0">
                  <a:latin typeface="Arial Narrow" panose="020B0606020202030204" pitchFamily="34" charset="0"/>
                </a:rPr>
                <a:t>«</a:t>
              </a:r>
              <a:r>
                <a:rPr lang="ru-RU" sz="1000" dirty="0" smtClean="0">
                  <a:latin typeface="Arial Narrow" panose="020B0606020202030204" pitchFamily="34" charset="0"/>
                </a:rPr>
                <a:t>ГК «ЕКС»</a:t>
              </a:r>
              <a:endParaRPr lang="ru-RU" sz="1000" dirty="0">
                <a:latin typeface="Arial Narrow" panose="020B0606020202030204" pitchFamily="34" charset="0"/>
              </a:endParaRPr>
            </a:p>
            <a:p>
              <a:pPr defTabSz="914180">
                <a:spcBef>
                  <a:spcPct val="20000"/>
                </a:spcBef>
                <a:defRPr/>
              </a:pPr>
              <a:r>
                <a:rPr lang="ru-RU" sz="1000" dirty="0" smtClean="0">
                  <a:latin typeface="Arial Narrow" panose="020B0606020202030204" pitchFamily="34" charset="0"/>
                </a:rPr>
                <a:t>ООО «</a:t>
              </a:r>
              <a:r>
                <a:rPr lang="ru-RU" sz="1000" dirty="0" err="1" smtClean="0">
                  <a:latin typeface="Arial Narrow" panose="020B0606020202030204" pitchFamily="34" charset="0"/>
                </a:rPr>
                <a:t>ГлавУКС</a:t>
              </a:r>
              <a:r>
                <a:rPr lang="ru-RU" sz="1000" dirty="0" smtClean="0">
                  <a:latin typeface="Arial Narrow" panose="020B0606020202030204" pitchFamily="34" charset="0"/>
                </a:rPr>
                <a:t> Волга»</a:t>
              </a:r>
              <a:endParaRPr lang="ru-RU" sz="1000" dirty="0">
                <a:latin typeface="Arial Narrow" panose="020B0606020202030204" pitchFamily="34" charset="0"/>
              </a:endParaRPr>
            </a:p>
          </p:txBody>
        </p:sp>
      </p:grpSp>
      <p:sp>
        <p:nvSpPr>
          <p:cNvPr id="11" name="AutoShape 5" descr="Строитель icon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8" name="Oval 58"/>
          <p:cNvSpPr/>
          <p:nvPr/>
        </p:nvSpPr>
        <p:spPr>
          <a:xfrm>
            <a:off x="369143" y="8915166"/>
            <a:ext cx="265811" cy="259092"/>
          </a:xfrm>
          <a:prstGeom prst="ellipse">
            <a:avLst/>
          </a:prstGeom>
          <a:solidFill>
            <a:srgbClr val="0099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7" tIns="45709" rIns="91417" bIns="45709" rtlCol="0" anchor="ctr"/>
          <a:lstStyle/>
          <a:p>
            <a:pPr algn="ctr"/>
            <a:endParaRPr lang="en-US" sz="1000" b="1" dirty="0">
              <a:solidFill>
                <a:schemeClr val="tx1"/>
              </a:solidFill>
              <a:latin typeface="Arial Narrow" panose="020B0606020202030204" pitchFamily="34" charset="0"/>
            </a:endParaRPr>
          </a:p>
        </p:txBody>
      </p:sp>
      <p:sp>
        <p:nvSpPr>
          <p:cNvPr id="18" name="AutoShape 2" descr="работы, строительство, ремонт, инструмент, строительство, работа, сооружение, строительство значок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2" name="AutoShape 4" descr="работы, строительство, ремонт, инструмент, строительство, работа, сооружение, строительство значок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9" name="AutoShape 2" descr="предупреждение безопасность знак осторожность вывески строительство Дорога скорость Опасность ограничение "/>
          <p:cNvSpPr>
            <a:spLocks noChangeAspect="1" noChangeArrowheads="1"/>
          </p:cNvSpPr>
          <p:nvPr/>
        </p:nvSpPr>
        <p:spPr bwMode="auto">
          <a:xfrm>
            <a:off x="6248400" y="4648200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endParaRPr lang="ru-RU"/>
          </a:p>
        </p:txBody>
      </p:sp>
      <p:sp>
        <p:nvSpPr>
          <p:cNvPr id="170" name="AutoShape 2" descr="предупреждение безопасность знак осторожность вывески строительство Дорога скорость Опасность ограничение "/>
          <p:cNvSpPr>
            <a:spLocks noChangeAspect="1" noChangeArrowheads="1"/>
          </p:cNvSpPr>
          <p:nvPr/>
        </p:nvSpPr>
        <p:spPr bwMode="auto">
          <a:xfrm>
            <a:off x="6400800" y="4800600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pic>
        <p:nvPicPr>
          <p:cNvPr id="9222" name="Picture 6"/>
          <p:cNvPicPr>
            <a:picLocks noChangeAspect="1" noChangeArrowheads="1"/>
          </p:cNvPicPr>
          <p:nvPr/>
        </p:nvPicPr>
        <p:blipFill>
          <a:blip r:embed="rId2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3804" y="8950226"/>
            <a:ext cx="166825" cy="166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55507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1" name="Группа 40"/>
          <p:cNvGrpSpPr/>
          <p:nvPr/>
        </p:nvGrpSpPr>
        <p:grpSpPr>
          <a:xfrm>
            <a:off x="115894" y="6343709"/>
            <a:ext cx="2901384" cy="2857349"/>
            <a:chOff x="115891" y="6343709"/>
            <a:chExt cx="2901385" cy="2857349"/>
          </a:xfrm>
        </p:grpSpPr>
        <p:sp>
          <p:nvSpPr>
            <p:cNvPr id="36" name="TextBox 35"/>
            <p:cNvSpPr txBox="1"/>
            <p:nvPr/>
          </p:nvSpPr>
          <p:spPr>
            <a:xfrm>
              <a:off x="301792" y="8800948"/>
              <a:ext cx="271548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1000" dirty="0">
                  <a:latin typeface="Arial Narrow" panose="020B0606020202030204" pitchFamily="34" charset="0"/>
                </a:rPr>
                <a:t>Ввод в эксплуатацию жилых домов, построенных населением, тыс. </a:t>
              </a:r>
              <a:r>
                <a:rPr lang="ru-RU" sz="1000" dirty="0" smtClean="0">
                  <a:latin typeface="Arial Narrow" panose="020B0606020202030204" pitchFamily="34" charset="0"/>
                </a:rPr>
                <a:t>кв. м.</a:t>
              </a:r>
              <a:endParaRPr lang="ru-RU" sz="1000" dirty="0">
                <a:latin typeface="Arial Narrow" panose="020B0606020202030204" pitchFamily="34" charset="0"/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115891" y="6343709"/>
              <a:ext cx="2691764" cy="29238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300" dirty="0">
                  <a:latin typeface="Arial Black" panose="020B0A04020102020204" pitchFamily="34" charset="0"/>
                </a:rPr>
                <a:t>Жилищное строительство:</a:t>
              </a:r>
              <a:endParaRPr lang="ru-RU" sz="1100" dirty="0">
                <a:latin typeface="Arial Black" panose="020B0A04020102020204" pitchFamily="34" charset="0"/>
              </a:endParaRPr>
            </a:p>
          </p:txBody>
        </p:sp>
        <p:pic>
          <p:nvPicPr>
            <p:cNvPr id="1027" name="Picture 3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5050" t="39276" r="62969" b="57029"/>
            <a:stretch/>
          </p:blipFill>
          <p:spPr bwMode="auto">
            <a:xfrm flipV="1">
              <a:off x="301792" y="9001003"/>
              <a:ext cx="79256" cy="831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cxnSp>
        <p:nvCxnSpPr>
          <p:cNvPr id="3" name="Прямая соединительная линия 2"/>
          <p:cNvCxnSpPr/>
          <p:nvPr/>
        </p:nvCxnSpPr>
        <p:spPr>
          <a:xfrm>
            <a:off x="6410110" y="0"/>
            <a:ext cx="0" cy="9601200"/>
          </a:xfrm>
          <a:prstGeom prst="line">
            <a:avLst/>
          </a:prstGeom>
          <a:ln w="88900">
            <a:solidFill>
              <a:schemeClr val="bg2">
                <a:lumMod val="5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Прямоугольник 3"/>
          <p:cNvSpPr/>
          <p:nvPr/>
        </p:nvSpPr>
        <p:spPr>
          <a:xfrm>
            <a:off x="289970" y="148840"/>
            <a:ext cx="5904655" cy="566286"/>
          </a:xfrm>
          <a:prstGeom prst="rect">
            <a:avLst/>
          </a:prstGeom>
          <a:solidFill>
            <a:srgbClr val="009999"/>
          </a:solidFill>
        </p:spPr>
        <p:txBody>
          <a:bodyPr wrap="square" lIns="91417" tIns="45709" rIns="91417" bIns="45709">
            <a:spAutoFit/>
          </a:bodyPr>
          <a:lstStyle/>
          <a:p>
            <a:pPr algn="ctr"/>
            <a:r>
              <a:rPr lang="ru-RU" sz="1500" b="1" dirty="0">
                <a:solidFill>
                  <a:schemeClr val="bg1"/>
                </a:solidFill>
                <a:latin typeface="Arial Narrow" panose="020B0606020202030204" pitchFamily="34" charset="0"/>
              </a:rPr>
              <a:t>Основные показатели социально-экономического развития Ярославской области (благоприятный прогноз)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0" y="9340583"/>
            <a:ext cx="248794" cy="246221"/>
          </a:xfrm>
          <a:prstGeom prst="rect">
            <a:avLst/>
          </a:prstGeom>
          <a:noFill/>
        </p:spPr>
        <p:txBody>
          <a:bodyPr wrap="square" lIns="91417" tIns="45709" rIns="91417" bIns="45709" rtlCol="0">
            <a:spAutoFit/>
          </a:bodyPr>
          <a:lstStyle/>
          <a:p>
            <a:r>
              <a:rPr lang="ru-RU" sz="1000" dirty="0">
                <a:latin typeface="Arial Black" panose="020B0A04020102020204" pitchFamily="34" charset="0"/>
              </a:rPr>
              <a:t>4</a:t>
            </a:r>
          </a:p>
        </p:txBody>
      </p:sp>
      <p:grpSp>
        <p:nvGrpSpPr>
          <p:cNvPr id="37" name="Группа 36"/>
          <p:cNvGrpSpPr/>
          <p:nvPr/>
        </p:nvGrpSpPr>
        <p:grpSpPr>
          <a:xfrm>
            <a:off x="190999" y="847045"/>
            <a:ext cx="3367645" cy="2635224"/>
            <a:chOff x="190999" y="847045"/>
            <a:chExt cx="3367645" cy="2635224"/>
          </a:xfrm>
        </p:grpSpPr>
        <p:sp>
          <p:nvSpPr>
            <p:cNvPr id="8" name="TextBox 7"/>
            <p:cNvSpPr txBox="1"/>
            <p:nvPr/>
          </p:nvSpPr>
          <p:spPr>
            <a:xfrm>
              <a:off x="238504" y="847045"/>
              <a:ext cx="332014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300" dirty="0">
                  <a:latin typeface="Arial Black" panose="020B0A04020102020204" pitchFamily="34" charset="0"/>
                </a:rPr>
                <a:t>Валовой региональный продукт: </a:t>
              </a:r>
            </a:p>
            <a:p>
              <a:r>
                <a:rPr lang="ru-RU" sz="1100" dirty="0">
                  <a:latin typeface="Arial Black" panose="020B0A04020102020204" pitchFamily="34" charset="0"/>
                </a:rPr>
                <a:t>млрд. руб.</a:t>
              </a:r>
            </a:p>
          </p:txBody>
        </p:sp>
        <p:sp>
          <p:nvSpPr>
            <p:cNvPr id="12" name="Прямоугольник 11"/>
            <p:cNvSpPr/>
            <p:nvPr/>
          </p:nvSpPr>
          <p:spPr>
            <a:xfrm>
              <a:off x="712499" y="3236048"/>
              <a:ext cx="2449710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sz="1000" dirty="0">
                  <a:latin typeface="Arial Narrow" panose="020B0606020202030204" pitchFamily="34" charset="0"/>
                </a:rPr>
                <a:t>% к предыдущему году в сопоставимых ценах</a:t>
              </a:r>
            </a:p>
          </p:txBody>
        </p:sp>
        <p:pic>
          <p:nvPicPr>
            <p:cNvPr id="1026" name="Picture 2"/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0669" t="21882" r="35627" b="65833"/>
            <a:stretch/>
          </p:blipFill>
          <p:spPr bwMode="auto">
            <a:xfrm rot="156260">
              <a:off x="190999" y="3247710"/>
              <a:ext cx="517549" cy="18565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15" name="Прямоугольник 14"/>
          <p:cNvSpPr/>
          <p:nvPr/>
        </p:nvSpPr>
        <p:spPr>
          <a:xfrm>
            <a:off x="3476911" y="847046"/>
            <a:ext cx="3013967" cy="2923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300" dirty="0">
                <a:latin typeface="Arial Black" panose="020B0A04020102020204" pitchFamily="34" charset="0"/>
              </a:rPr>
              <a:t>Индекс потребительских цен: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3017281" y="3623626"/>
            <a:ext cx="1856574" cy="292376"/>
          </a:xfrm>
          <a:prstGeom prst="rect">
            <a:avLst/>
          </a:prstGeom>
          <a:noFill/>
        </p:spPr>
        <p:txBody>
          <a:bodyPr wrap="none" lIns="91417" tIns="45709" rIns="91417" bIns="45709" rtlCol="0">
            <a:spAutoFit/>
          </a:bodyPr>
          <a:lstStyle/>
          <a:p>
            <a:r>
              <a:rPr lang="ru-RU" sz="1300" dirty="0">
                <a:latin typeface="Arial Black" panose="020B0A04020102020204" pitchFamily="34" charset="0"/>
              </a:rPr>
              <a:t>Труд и занятость:</a:t>
            </a:r>
            <a:endParaRPr lang="ru-RU" sz="1100" dirty="0">
              <a:latin typeface="Arial Black" panose="020B0A04020102020204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017279" y="6331774"/>
            <a:ext cx="2762295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300" dirty="0">
                <a:latin typeface="Arial Black" panose="020B0A04020102020204" pitchFamily="34" charset="0"/>
              </a:rPr>
              <a:t>Уровень жизни населения:</a:t>
            </a:r>
            <a:endParaRPr lang="ru-RU" sz="1100" dirty="0">
              <a:latin typeface="Arial Black" panose="020B0A0402010202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2502330" y="9309021"/>
            <a:ext cx="248794" cy="246221"/>
          </a:xfrm>
          <a:prstGeom prst="rect">
            <a:avLst/>
          </a:prstGeom>
          <a:noFill/>
        </p:spPr>
        <p:txBody>
          <a:bodyPr wrap="square" lIns="91417" tIns="45709" rIns="91417" bIns="45709" rtlCol="0">
            <a:spAutoFit/>
          </a:bodyPr>
          <a:lstStyle/>
          <a:p>
            <a:r>
              <a:rPr lang="ru-RU" sz="1000" dirty="0">
                <a:latin typeface="Arial Black" panose="020B0A04020102020204" pitchFamily="34" charset="0"/>
              </a:rPr>
              <a:t>5</a:t>
            </a:r>
          </a:p>
        </p:txBody>
      </p:sp>
      <p:graphicFrame>
        <p:nvGraphicFramePr>
          <p:cNvPr id="21" name="Схема 20"/>
          <p:cNvGraphicFramePr/>
          <p:nvPr>
            <p:extLst>
              <p:ext uri="{D42A27DB-BD31-4B8C-83A1-F6EECF244321}">
                <p14:modId xmlns:p14="http://schemas.microsoft.com/office/powerpoint/2010/main" val="1779689160"/>
              </p:ext>
            </p:extLst>
          </p:nvPr>
        </p:nvGraphicFramePr>
        <p:xfrm>
          <a:off x="-126240" y="3684477"/>
          <a:ext cx="3102009" cy="22322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sp>
        <p:nvSpPr>
          <p:cNvPr id="29" name="Прямоугольник 28"/>
          <p:cNvSpPr/>
          <p:nvPr/>
        </p:nvSpPr>
        <p:spPr>
          <a:xfrm>
            <a:off x="759392" y="4296546"/>
            <a:ext cx="1415366" cy="861774"/>
          </a:xfrm>
          <a:prstGeom prst="rect">
            <a:avLst/>
          </a:prstGeom>
        </p:spPr>
        <p:txBody>
          <a:bodyPr wrap="square" lIns="91417" tIns="45709" rIns="91417" bIns="45709">
            <a:spAutoFit/>
          </a:bodyPr>
          <a:lstStyle/>
          <a:p>
            <a:pPr lvl="0" algn="ctr"/>
            <a:r>
              <a:rPr lang="ru-RU" sz="1000" dirty="0">
                <a:solidFill>
                  <a:prstClr val="black"/>
                </a:solidFill>
                <a:latin typeface="Arial Black" panose="020B0A04020102020204" pitchFamily="34" charset="0"/>
              </a:rPr>
              <a:t>Численность</a:t>
            </a:r>
          </a:p>
          <a:p>
            <a:pPr lvl="0" algn="ctr"/>
            <a:r>
              <a:rPr lang="ru-RU" sz="1000" dirty="0">
                <a:solidFill>
                  <a:prstClr val="black"/>
                </a:solidFill>
                <a:latin typeface="Arial Black" panose="020B0A04020102020204" pitchFamily="34" charset="0"/>
              </a:rPr>
              <a:t>постоянного населения (среднегодовая),  </a:t>
            </a:r>
          </a:p>
          <a:p>
            <a:pPr lvl="0" algn="ctr"/>
            <a:r>
              <a:rPr lang="ru-RU" sz="1000" dirty="0">
                <a:solidFill>
                  <a:prstClr val="black"/>
                </a:solidFill>
                <a:latin typeface="Arial Black" panose="020B0A04020102020204" pitchFamily="34" charset="0"/>
              </a:rPr>
              <a:t>  тыс. чел.</a:t>
            </a:r>
          </a:p>
        </p:txBody>
      </p:sp>
      <p:sp>
        <p:nvSpPr>
          <p:cNvPr id="47" name="Прямоугольник 46"/>
          <p:cNvSpPr/>
          <p:nvPr/>
        </p:nvSpPr>
        <p:spPr>
          <a:xfrm>
            <a:off x="6887654" y="148838"/>
            <a:ext cx="5489809" cy="566286"/>
          </a:xfrm>
          <a:prstGeom prst="rect">
            <a:avLst/>
          </a:prstGeom>
          <a:solidFill>
            <a:schemeClr val="accent4"/>
          </a:solidFill>
        </p:spPr>
        <p:txBody>
          <a:bodyPr wrap="square" lIns="91417" tIns="45709" rIns="91417" bIns="45709">
            <a:spAutoFit/>
          </a:bodyPr>
          <a:lstStyle/>
          <a:p>
            <a:pPr algn="ctr"/>
            <a:r>
              <a:rPr lang="ru-RU" sz="1500" b="1" dirty="0">
                <a:solidFill>
                  <a:schemeClr val="bg1"/>
                </a:solidFill>
                <a:latin typeface="Arial Narrow" panose="020B0606020202030204" pitchFamily="34" charset="0"/>
              </a:rPr>
              <a:t>Основные задачи бюджетной политики </a:t>
            </a:r>
          </a:p>
          <a:p>
            <a:pPr algn="ctr"/>
            <a:r>
              <a:rPr lang="ru-RU" sz="1500" b="1" dirty="0">
                <a:solidFill>
                  <a:schemeClr val="bg1"/>
                </a:solidFill>
                <a:latin typeface="Arial Narrow" panose="020B0606020202030204" pitchFamily="34" charset="0"/>
              </a:rPr>
              <a:t>на </a:t>
            </a:r>
            <a:r>
              <a:rPr lang="ru-RU" sz="1500" b="1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2021 </a:t>
            </a:r>
            <a:r>
              <a:rPr lang="ru-RU" sz="1500" b="1" dirty="0">
                <a:solidFill>
                  <a:schemeClr val="bg1"/>
                </a:solidFill>
                <a:latin typeface="Arial Narrow" panose="020B0606020202030204" pitchFamily="34" charset="0"/>
              </a:rPr>
              <a:t>- </a:t>
            </a:r>
            <a:r>
              <a:rPr lang="ru-RU" sz="1500" b="1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2023 </a:t>
            </a:r>
            <a:r>
              <a:rPr lang="ru-RU" sz="1500" b="1" dirty="0">
                <a:solidFill>
                  <a:schemeClr val="bg1"/>
                </a:solidFill>
                <a:latin typeface="Arial Narrow" panose="020B0606020202030204" pitchFamily="34" charset="0"/>
              </a:rPr>
              <a:t>годы</a:t>
            </a:r>
          </a:p>
        </p:txBody>
      </p:sp>
      <p:sp>
        <p:nvSpPr>
          <p:cNvPr id="46" name="Прямоугольник 45"/>
          <p:cNvSpPr/>
          <p:nvPr/>
        </p:nvSpPr>
        <p:spPr>
          <a:xfrm>
            <a:off x="6717381" y="901119"/>
            <a:ext cx="5750219" cy="3716380"/>
          </a:xfrm>
          <a:prstGeom prst="rect">
            <a:avLst/>
          </a:prstGeom>
        </p:spPr>
        <p:txBody>
          <a:bodyPr wrap="square" lIns="91417" tIns="45709" rIns="91417" bIns="45709">
            <a:spAutoFit/>
          </a:bodyPr>
          <a:lstStyle/>
          <a:p>
            <a:pPr marL="171450" indent="-171450" algn="just">
              <a:spcAft>
                <a:spcPts val="200"/>
              </a:spcAft>
              <a:buClr>
                <a:schemeClr val="accent5">
                  <a:lumMod val="75000"/>
                </a:schemeClr>
              </a:buClr>
              <a:buFont typeface="Wingdings" panose="05000000000000000000" pitchFamily="2" charset="2"/>
              <a:buChar char="q"/>
            </a:pPr>
            <a:r>
              <a:rPr lang="ru-RU" sz="1050" dirty="0" smtClean="0">
                <a:latin typeface="Arial" panose="020B0604020202020204" pitchFamily="34" charset="0"/>
                <a:cs typeface="Arial" panose="020B0604020202020204" pitchFamily="34" charset="0"/>
              </a:rPr>
              <a:t>Обеспечение </a:t>
            </a:r>
            <a:r>
              <a:rPr lang="ru-RU" sz="1050" dirty="0">
                <a:latin typeface="Arial" panose="020B0604020202020204" pitchFamily="34" charset="0"/>
                <a:cs typeface="Arial" panose="020B0604020202020204" pitchFamily="34" charset="0"/>
              </a:rPr>
              <a:t>долгосрочной стабильности и устойчивости областного </a:t>
            </a:r>
            <a:r>
              <a:rPr lang="ru-RU" sz="1050" dirty="0" smtClean="0">
                <a:latin typeface="Arial" panose="020B0604020202020204" pitchFamily="34" charset="0"/>
                <a:cs typeface="Arial" panose="020B0604020202020204" pitchFamily="34" charset="0"/>
              </a:rPr>
              <a:t>бюджета</a:t>
            </a:r>
            <a:endParaRPr lang="ru-RU" sz="105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indent="-171450" algn="just">
              <a:spcAft>
                <a:spcPts val="200"/>
              </a:spcAft>
              <a:buClr>
                <a:schemeClr val="accent5">
                  <a:lumMod val="75000"/>
                </a:schemeClr>
              </a:buClr>
              <a:buFont typeface="Wingdings" panose="05000000000000000000" pitchFamily="2" charset="2"/>
              <a:buChar char="q"/>
            </a:pPr>
            <a:r>
              <a:rPr lang="ru-RU" sz="1050" dirty="0" smtClean="0">
                <a:latin typeface="Arial" panose="020B0604020202020204" pitchFamily="34" charset="0"/>
                <a:cs typeface="Arial" panose="020B0604020202020204" pitchFamily="34" charset="0"/>
              </a:rPr>
              <a:t>Улучшение </a:t>
            </a:r>
            <a:r>
              <a:rPr lang="ru-RU" sz="1050" dirty="0">
                <a:latin typeface="Arial" panose="020B0604020202020204" pitchFamily="34" charset="0"/>
                <a:cs typeface="Arial" panose="020B0604020202020204" pitchFamily="34" charset="0"/>
              </a:rPr>
              <a:t>условий жизни населения Ярославской </a:t>
            </a:r>
            <a:r>
              <a:rPr lang="ru-RU" sz="1050" dirty="0" smtClean="0">
                <a:latin typeface="Arial" panose="020B0604020202020204" pitchFamily="34" charset="0"/>
                <a:cs typeface="Arial" panose="020B0604020202020204" pitchFamily="34" charset="0"/>
              </a:rPr>
              <a:t>области</a:t>
            </a:r>
            <a:endParaRPr lang="ru-RU" sz="105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indent="-171450" algn="just">
              <a:spcAft>
                <a:spcPts val="200"/>
              </a:spcAft>
              <a:buClr>
                <a:schemeClr val="accent5">
                  <a:lumMod val="75000"/>
                </a:schemeClr>
              </a:buClr>
              <a:buFont typeface="Wingdings" panose="05000000000000000000" pitchFamily="2" charset="2"/>
              <a:buChar char="q"/>
            </a:pPr>
            <a:r>
              <a:rPr lang="ru-RU" sz="1050" dirty="0">
                <a:latin typeface="Arial" panose="020B0604020202020204" pitchFamily="34" charset="0"/>
                <a:cs typeface="Arial" panose="020B0604020202020204" pitchFamily="34" charset="0"/>
              </a:rPr>
              <a:t>П</a:t>
            </a:r>
            <a:r>
              <a:rPr lang="ru-RU" sz="1050" dirty="0" smtClean="0">
                <a:latin typeface="Arial" panose="020B0604020202020204" pitchFamily="34" charset="0"/>
                <a:cs typeface="Arial" panose="020B0604020202020204" pitchFamily="34" charset="0"/>
              </a:rPr>
              <a:t>роведение </a:t>
            </a:r>
            <a:r>
              <a:rPr lang="ru-RU" sz="1050" dirty="0">
                <a:latin typeface="Arial" panose="020B0604020202020204" pitchFamily="34" charset="0"/>
                <a:cs typeface="Arial" panose="020B0604020202020204" pitchFamily="34" charset="0"/>
              </a:rPr>
              <a:t>политики сдерживания роста бюджетных расходов при безусловном исполнении законодательно установленных публично-нормативных и иных социально значимых </a:t>
            </a:r>
            <a:r>
              <a:rPr lang="ru-RU" sz="1050" dirty="0" smtClean="0">
                <a:latin typeface="Arial" panose="020B0604020202020204" pitchFamily="34" charset="0"/>
                <a:cs typeface="Arial" panose="020B0604020202020204" pitchFamily="34" charset="0"/>
              </a:rPr>
              <a:t>обязательств</a:t>
            </a:r>
            <a:endParaRPr lang="ru-RU" sz="105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indent="-171450" algn="just">
              <a:spcAft>
                <a:spcPts val="200"/>
              </a:spcAft>
              <a:buClr>
                <a:schemeClr val="accent5">
                  <a:lumMod val="75000"/>
                </a:schemeClr>
              </a:buClr>
              <a:buFont typeface="Wingdings" panose="05000000000000000000" pitchFamily="2" charset="2"/>
              <a:buChar char="q"/>
            </a:pPr>
            <a:r>
              <a:rPr lang="ru-RU" sz="1050" dirty="0" smtClean="0">
                <a:latin typeface="Arial" panose="020B0604020202020204" pitchFamily="34" charset="0"/>
                <a:cs typeface="Arial" panose="020B0604020202020204" pitchFamily="34" charset="0"/>
              </a:rPr>
              <a:t>Повышение </a:t>
            </a:r>
            <a:r>
              <a:rPr lang="ru-RU" sz="1050" dirty="0">
                <a:latin typeface="Arial" panose="020B0604020202020204" pitchFamily="34" charset="0"/>
                <a:cs typeface="Arial" panose="020B0604020202020204" pitchFamily="34" charset="0"/>
              </a:rPr>
              <a:t>эффективности бюджетных расходов и устойчивости бюджета за счет выявления и сокращения неэффективных затрат, концентрации ресурсов на приоритетных направлениях развития и выполнении публичных </a:t>
            </a:r>
            <a:r>
              <a:rPr lang="ru-RU" sz="1050" dirty="0" smtClean="0">
                <a:latin typeface="Arial" panose="020B0604020202020204" pitchFamily="34" charset="0"/>
                <a:cs typeface="Arial" panose="020B0604020202020204" pitchFamily="34" charset="0"/>
              </a:rPr>
              <a:t>обязательств</a:t>
            </a:r>
            <a:endParaRPr lang="ru-RU" sz="105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indent="-171450" algn="just">
              <a:spcAft>
                <a:spcPts val="200"/>
              </a:spcAft>
              <a:buClr>
                <a:schemeClr val="accent5">
                  <a:lumMod val="75000"/>
                </a:schemeClr>
              </a:buClr>
              <a:buFont typeface="Wingdings" panose="05000000000000000000" pitchFamily="2" charset="2"/>
              <a:buChar char="q"/>
            </a:pPr>
            <a:r>
              <a:rPr lang="ru-RU" sz="1050" dirty="0">
                <a:latin typeface="Arial" panose="020B0604020202020204" pitchFamily="34" charset="0"/>
                <a:cs typeface="Arial" panose="020B0604020202020204" pitchFamily="34" charset="0"/>
              </a:rPr>
              <a:t>И</a:t>
            </a:r>
            <a:r>
              <a:rPr lang="ru-RU" sz="1050" dirty="0" smtClean="0">
                <a:latin typeface="Arial" panose="020B0604020202020204" pitchFamily="34" charset="0"/>
                <a:cs typeface="Arial" panose="020B0604020202020204" pitchFamily="34" charset="0"/>
              </a:rPr>
              <a:t>спользование </a:t>
            </a:r>
            <a:r>
              <a:rPr lang="ru-RU" sz="1050" dirty="0">
                <a:latin typeface="Arial" panose="020B0604020202020204" pitchFamily="34" charset="0"/>
                <a:cs typeface="Arial" panose="020B0604020202020204" pitchFamily="34" charset="0"/>
              </a:rPr>
              <a:t>механизмов государственно-частного партнерства, позволяющих привлечь инвестиции и услуги частных компаний для решения задач бюджетной </a:t>
            </a:r>
            <a:r>
              <a:rPr lang="ru-RU" sz="1050" dirty="0" smtClean="0">
                <a:latin typeface="Arial" panose="020B0604020202020204" pitchFamily="34" charset="0"/>
                <a:cs typeface="Arial" panose="020B0604020202020204" pitchFamily="34" charset="0"/>
              </a:rPr>
              <a:t>сферы</a:t>
            </a:r>
            <a:endParaRPr lang="ru-RU" sz="105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indent="-171450" algn="just">
              <a:spcAft>
                <a:spcPts val="200"/>
              </a:spcAft>
              <a:buClr>
                <a:schemeClr val="accent5">
                  <a:lumMod val="75000"/>
                </a:schemeClr>
              </a:buClr>
              <a:buFont typeface="Wingdings" panose="05000000000000000000" pitchFamily="2" charset="2"/>
              <a:buChar char="q"/>
            </a:pPr>
            <a:r>
              <a:rPr lang="ru-RU" sz="1050" dirty="0">
                <a:latin typeface="Arial" panose="020B0604020202020204" pitchFamily="34" charset="0"/>
                <a:cs typeface="Arial" panose="020B0604020202020204" pitchFamily="34" charset="0"/>
              </a:rPr>
              <a:t>О</a:t>
            </a:r>
            <a:r>
              <a:rPr lang="ru-RU" sz="1050" dirty="0" smtClean="0">
                <a:latin typeface="Arial" panose="020B0604020202020204" pitchFamily="34" charset="0"/>
                <a:cs typeface="Arial" panose="020B0604020202020204" pitchFamily="34" charset="0"/>
              </a:rPr>
              <a:t>казание </a:t>
            </a:r>
            <a:r>
              <a:rPr lang="ru-RU" sz="1050" dirty="0">
                <a:latin typeface="Arial" panose="020B0604020202020204" pitchFamily="34" charset="0"/>
                <a:cs typeface="Arial" panose="020B0604020202020204" pitchFamily="34" charset="0"/>
              </a:rPr>
              <a:t>поддержки реальному сектору </a:t>
            </a:r>
            <a:r>
              <a:rPr lang="ru-RU" sz="1050" dirty="0" smtClean="0">
                <a:latin typeface="Arial" panose="020B0604020202020204" pitchFamily="34" charset="0"/>
                <a:cs typeface="Arial" panose="020B0604020202020204" pitchFamily="34" charset="0"/>
              </a:rPr>
              <a:t>экономики</a:t>
            </a:r>
            <a:endParaRPr lang="ru-RU" sz="105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indent="-171450" algn="just">
              <a:spcAft>
                <a:spcPts val="200"/>
              </a:spcAft>
              <a:buClr>
                <a:schemeClr val="accent5">
                  <a:lumMod val="75000"/>
                </a:schemeClr>
              </a:buClr>
              <a:buFont typeface="Wingdings" panose="05000000000000000000" pitchFamily="2" charset="2"/>
              <a:buChar char="q"/>
            </a:pPr>
            <a:r>
              <a:rPr lang="ru-RU" sz="1050" dirty="0">
                <a:latin typeface="Arial" panose="020B0604020202020204" pitchFamily="34" charset="0"/>
                <a:cs typeface="Arial" panose="020B0604020202020204" pitchFamily="34" charset="0"/>
              </a:rPr>
              <a:t>С</a:t>
            </a:r>
            <a:r>
              <a:rPr lang="ru-RU" sz="1050" dirty="0" smtClean="0">
                <a:latin typeface="Arial" panose="020B0604020202020204" pitchFamily="34" charset="0"/>
                <a:cs typeface="Arial" panose="020B0604020202020204" pitchFamily="34" charset="0"/>
              </a:rPr>
              <a:t>тимулирование </a:t>
            </a:r>
            <a:r>
              <a:rPr lang="ru-RU" sz="1050" dirty="0">
                <a:latin typeface="Arial" panose="020B0604020202020204" pitchFamily="34" charset="0"/>
                <a:cs typeface="Arial" panose="020B0604020202020204" pitchFamily="34" charset="0"/>
              </a:rPr>
              <a:t>инновационного развития </a:t>
            </a:r>
            <a:r>
              <a:rPr lang="ru-RU" sz="1050" dirty="0" smtClean="0">
                <a:latin typeface="Arial" panose="020B0604020202020204" pitchFamily="34" charset="0"/>
                <a:cs typeface="Arial" panose="020B0604020202020204" pitchFamily="34" charset="0"/>
              </a:rPr>
              <a:t>экономики</a:t>
            </a:r>
            <a:endParaRPr lang="ru-RU" sz="105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indent="-171450" algn="just">
              <a:spcAft>
                <a:spcPts val="200"/>
              </a:spcAft>
              <a:buClr>
                <a:schemeClr val="accent5">
                  <a:lumMod val="75000"/>
                </a:schemeClr>
              </a:buClr>
              <a:buFont typeface="Wingdings" panose="05000000000000000000" pitchFamily="2" charset="2"/>
              <a:buChar char="q"/>
            </a:pPr>
            <a:r>
              <a:rPr lang="ru-RU" sz="1050" dirty="0">
                <a:latin typeface="Arial" panose="020B0604020202020204" pitchFamily="34" charset="0"/>
                <a:cs typeface="Arial" panose="020B0604020202020204" pitchFamily="34" charset="0"/>
              </a:rPr>
              <a:t>П</a:t>
            </a:r>
            <a:r>
              <a:rPr lang="ru-RU" sz="1050" dirty="0" smtClean="0">
                <a:latin typeface="Arial" panose="020B0604020202020204" pitchFamily="34" charset="0"/>
                <a:cs typeface="Arial" panose="020B0604020202020204" pitchFamily="34" charset="0"/>
              </a:rPr>
              <a:t>овышение </a:t>
            </a:r>
            <a:r>
              <a:rPr lang="ru-RU" sz="1050" dirty="0">
                <a:latin typeface="Arial" panose="020B0604020202020204" pitchFamily="34" charset="0"/>
                <a:cs typeface="Arial" panose="020B0604020202020204" pitchFamily="34" charset="0"/>
              </a:rPr>
              <a:t>открытости бюджетного процесса на областном и муниципальном </a:t>
            </a:r>
            <a:r>
              <a:rPr lang="ru-RU" sz="1050" dirty="0" smtClean="0">
                <a:latin typeface="Arial" panose="020B0604020202020204" pitchFamily="34" charset="0"/>
                <a:cs typeface="Arial" panose="020B0604020202020204" pitchFamily="34" charset="0"/>
              </a:rPr>
              <a:t>уровнях</a:t>
            </a:r>
            <a:endParaRPr lang="ru-RU" sz="105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indent="-171450" algn="just">
              <a:spcAft>
                <a:spcPts val="200"/>
              </a:spcAft>
              <a:buClr>
                <a:schemeClr val="accent5">
                  <a:lumMod val="75000"/>
                </a:schemeClr>
              </a:buClr>
              <a:buFont typeface="Wingdings" panose="05000000000000000000" pitchFamily="2" charset="2"/>
              <a:buChar char="q"/>
            </a:pPr>
            <a:r>
              <a:rPr lang="ru-RU" sz="1050" dirty="0" smtClean="0">
                <a:latin typeface="Arial" panose="020B0604020202020204" pitchFamily="34" charset="0"/>
                <a:cs typeface="Arial" panose="020B0604020202020204" pitchFamily="34" charset="0"/>
              </a:rPr>
              <a:t>Проведение </a:t>
            </a:r>
            <a:r>
              <a:rPr lang="ru-RU" sz="1050" dirty="0">
                <a:latin typeface="Arial" panose="020B0604020202020204" pitchFamily="34" charset="0"/>
                <a:cs typeface="Arial" panose="020B0604020202020204" pitchFamily="34" charset="0"/>
              </a:rPr>
              <a:t>мероприятий по повышению финансовой грамотности населения Ярославской области, способствующих получению различными категориями населения новых знаний, навыков и установок в сфере финансового поведения человека, ведущих к улучшению благосостояния и повышению качества </a:t>
            </a:r>
            <a:r>
              <a:rPr lang="ru-RU" sz="1050" dirty="0" smtClean="0">
                <a:latin typeface="Arial" panose="020B0604020202020204" pitchFamily="34" charset="0"/>
                <a:cs typeface="Arial" panose="020B0604020202020204" pitchFamily="34" charset="0"/>
              </a:rPr>
              <a:t>жизни</a:t>
            </a:r>
            <a:endParaRPr lang="ru-RU" sz="105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indent="-171450" algn="just">
              <a:spcAft>
                <a:spcPts val="200"/>
              </a:spcAft>
              <a:buClr>
                <a:schemeClr val="accent5">
                  <a:lumMod val="75000"/>
                </a:schemeClr>
              </a:buClr>
              <a:buFont typeface="Wingdings" panose="05000000000000000000" pitchFamily="2" charset="2"/>
              <a:buChar char="q"/>
            </a:pPr>
            <a:r>
              <a:rPr lang="ru-RU" sz="1050" dirty="0">
                <a:latin typeface="Arial" panose="020B0604020202020204" pitchFamily="34" charset="0"/>
                <a:cs typeface="Arial" panose="020B0604020202020204" pitchFamily="34" charset="0"/>
              </a:rPr>
              <a:t>Д</a:t>
            </a:r>
            <a:r>
              <a:rPr lang="ru-RU" sz="1050" dirty="0" smtClean="0">
                <a:latin typeface="Arial" panose="020B0604020202020204" pitchFamily="34" charset="0"/>
                <a:cs typeface="Arial" panose="020B0604020202020204" pitchFamily="34" charset="0"/>
              </a:rPr>
              <a:t>альнейшее </a:t>
            </a:r>
            <a:r>
              <a:rPr lang="ru-RU" sz="1050" dirty="0">
                <a:latin typeface="Arial" panose="020B0604020202020204" pitchFamily="34" charset="0"/>
                <a:cs typeface="Arial" panose="020B0604020202020204" pitchFamily="34" charset="0"/>
              </a:rPr>
              <a:t>совершенствование межбюджетных отношений с муниципальными образованиями Ярославской </a:t>
            </a:r>
            <a:r>
              <a:rPr lang="ru-RU" sz="1050" dirty="0" smtClean="0">
                <a:latin typeface="Arial" panose="020B0604020202020204" pitchFamily="34" charset="0"/>
                <a:cs typeface="Arial" panose="020B0604020202020204" pitchFamily="34" charset="0"/>
              </a:rPr>
              <a:t>области</a:t>
            </a:r>
            <a:endParaRPr lang="ru-RU" sz="105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5" name="Прямоугольник 54"/>
          <p:cNvSpPr/>
          <p:nvPr/>
        </p:nvSpPr>
        <p:spPr>
          <a:xfrm>
            <a:off x="0" y="2"/>
            <a:ext cx="12801600" cy="9586804"/>
          </a:xfrm>
          <a:prstGeom prst="rect">
            <a:avLst/>
          </a:prstGeom>
          <a:noFill/>
          <a:ln w="88900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7" tIns="45709" rIns="91417" bIns="45709" rtlCol="0" anchor="ctr"/>
          <a:lstStyle/>
          <a:p>
            <a:pPr algn="ctr"/>
            <a:endParaRPr lang="ru-RU"/>
          </a:p>
        </p:txBody>
      </p:sp>
      <p:sp>
        <p:nvSpPr>
          <p:cNvPr id="58" name="Прямоугольник 57"/>
          <p:cNvSpPr/>
          <p:nvPr/>
        </p:nvSpPr>
        <p:spPr>
          <a:xfrm>
            <a:off x="6887654" y="4875177"/>
            <a:ext cx="5489809" cy="566286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txBody>
          <a:bodyPr wrap="square" lIns="91417" tIns="45709" rIns="91417" bIns="45709">
            <a:spAutoFit/>
          </a:bodyPr>
          <a:lstStyle/>
          <a:p>
            <a:pPr algn="ctr"/>
            <a:r>
              <a:rPr lang="ru-RU" sz="1500" b="1" dirty="0">
                <a:solidFill>
                  <a:schemeClr val="bg1"/>
                </a:solidFill>
                <a:latin typeface="Arial Narrow" panose="020B0606020202030204" pitchFamily="34" charset="0"/>
              </a:rPr>
              <a:t>Мероприятия по реализации налоговой политики, </a:t>
            </a:r>
            <a:endParaRPr lang="ru-RU" sz="1500" b="1" dirty="0" smtClean="0">
              <a:solidFill>
                <a:schemeClr val="bg1"/>
              </a:solidFill>
              <a:latin typeface="Arial Narrow" panose="020B0606020202030204" pitchFamily="34" charset="0"/>
            </a:endParaRPr>
          </a:p>
          <a:p>
            <a:pPr algn="ctr"/>
            <a:r>
              <a:rPr lang="ru-RU" sz="1500" b="1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планируемые </a:t>
            </a:r>
            <a:r>
              <a:rPr lang="ru-RU" sz="1500" b="1" dirty="0">
                <a:solidFill>
                  <a:schemeClr val="bg1"/>
                </a:solidFill>
                <a:latin typeface="Arial Narrow" panose="020B0606020202030204" pitchFamily="34" charset="0"/>
              </a:rPr>
              <a:t>на </a:t>
            </a:r>
            <a:r>
              <a:rPr lang="ru-RU" sz="1500" b="1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2021 </a:t>
            </a:r>
            <a:r>
              <a:rPr lang="ru-RU" sz="1500" b="1" dirty="0">
                <a:solidFill>
                  <a:schemeClr val="bg1"/>
                </a:solidFill>
                <a:latin typeface="Arial Narrow" panose="020B0606020202030204" pitchFamily="34" charset="0"/>
              </a:rPr>
              <a:t>- </a:t>
            </a:r>
            <a:r>
              <a:rPr lang="ru-RU" sz="1500" b="1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2023 </a:t>
            </a:r>
            <a:r>
              <a:rPr lang="ru-RU" sz="1500" b="1" dirty="0">
                <a:solidFill>
                  <a:schemeClr val="bg1"/>
                </a:solidFill>
                <a:latin typeface="Arial Narrow" panose="020B0606020202030204" pitchFamily="34" charset="0"/>
              </a:rPr>
              <a:t>годы</a:t>
            </a:r>
          </a:p>
        </p:txBody>
      </p:sp>
      <p:sp>
        <p:nvSpPr>
          <p:cNvPr id="56" name="Прямоугольник 55"/>
          <p:cNvSpPr/>
          <p:nvPr/>
        </p:nvSpPr>
        <p:spPr>
          <a:xfrm>
            <a:off x="6727656" y="5598650"/>
            <a:ext cx="5750219" cy="3162382"/>
          </a:xfrm>
          <a:prstGeom prst="rect">
            <a:avLst/>
          </a:prstGeom>
        </p:spPr>
        <p:txBody>
          <a:bodyPr wrap="square" lIns="91417" tIns="45709" rIns="91417" bIns="45709">
            <a:spAutoFit/>
          </a:bodyPr>
          <a:lstStyle/>
          <a:p>
            <a:pPr marL="228544" indent="-228544" algn="just">
              <a:buClr>
                <a:schemeClr val="accent4"/>
              </a:buClr>
              <a:buFont typeface="Wingdings" panose="05000000000000000000" pitchFamily="2" charset="2"/>
              <a:buChar char="q"/>
            </a:pPr>
            <a:r>
              <a:rPr lang="ru-RU" sz="1050" dirty="0" smtClean="0">
                <a:latin typeface="Arial" panose="020B0604020202020204" pitchFamily="34" charset="0"/>
                <a:cs typeface="Arial" panose="020B0604020202020204" pitchFamily="34" charset="0"/>
              </a:rPr>
              <a:t>Развитие территорий опережающего социально-экономического развития, созданных в моногородах Ярославской области, за счет привлечения потенциальных резидентов, мониторинг и законодательное совершенствование финансовых  форм государственной поддержки</a:t>
            </a:r>
          </a:p>
          <a:p>
            <a:pPr marL="228544" indent="-228544" algn="just">
              <a:buClr>
                <a:schemeClr val="accent4"/>
              </a:buClr>
              <a:buFont typeface="Wingdings" panose="05000000000000000000" pitchFamily="2" charset="2"/>
              <a:buChar char="q"/>
            </a:pPr>
            <a:r>
              <a:rPr lang="ru-RU" sz="1050" dirty="0" smtClean="0">
                <a:latin typeface="Arial" panose="020B0604020202020204" pitchFamily="34" charset="0"/>
                <a:cs typeface="Arial" panose="020B0604020202020204" pitchFamily="34" charset="0"/>
              </a:rPr>
              <a:t>Оказание содействия промышленным предприятиям Ярославской области при реализации программ и проектов, направленных на модернизацию и развитие производства, повышение производительности труда, рост экспортной выручки, в том числе в рамках федеральных программ и национальных проектов</a:t>
            </a:r>
          </a:p>
          <a:p>
            <a:pPr marL="228544" indent="-228544" algn="just">
              <a:buClr>
                <a:schemeClr val="accent4"/>
              </a:buClr>
              <a:buFont typeface="Wingdings" panose="05000000000000000000" pitchFamily="2" charset="2"/>
              <a:buChar char="q"/>
            </a:pPr>
            <a:r>
              <a:rPr lang="ru-RU" sz="1050" dirty="0" smtClean="0">
                <a:latin typeface="Arial" panose="020B0604020202020204" pitchFamily="34" charset="0"/>
                <a:cs typeface="Arial" panose="020B0604020202020204" pitchFamily="34" charset="0"/>
              </a:rPr>
              <a:t>Оценка эффективности региональных налоговых льгот, подготовка для рассмотрения предложений по расширению социальных и инвестиционных льгот</a:t>
            </a:r>
            <a:endParaRPr lang="ru-RU" sz="105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544" indent="-228544" algn="just">
              <a:buClr>
                <a:schemeClr val="accent4"/>
              </a:buClr>
              <a:buFont typeface="Wingdings" panose="05000000000000000000" pitchFamily="2" charset="2"/>
              <a:buChar char="q"/>
            </a:pPr>
            <a:r>
              <a:rPr lang="ru-RU" sz="1050" dirty="0" smtClean="0">
                <a:latin typeface="Arial" panose="020B0604020202020204" pitchFamily="34" charset="0"/>
                <a:cs typeface="Arial" panose="020B0604020202020204" pitchFamily="34" charset="0"/>
              </a:rPr>
              <a:t>Продолжение </a:t>
            </a:r>
            <a:r>
              <a:rPr lang="ru-RU" sz="1050" dirty="0">
                <a:latin typeface="Arial" panose="020B0604020202020204" pitchFamily="34" charset="0"/>
                <a:cs typeface="Arial" panose="020B0604020202020204" pitchFamily="34" charset="0"/>
              </a:rPr>
              <a:t>работы по </a:t>
            </a:r>
            <a:r>
              <a:rPr lang="ru-RU" sz="1050" dirty="0" smtClean="0">
                <a:latin typeface="Arial" panose="020B0604020202020204" pitchFamily="34" charset="0"/>
                <a:cs typeface="Arial" panose="020B0604020202020204" pitchFamily="34" charset="0"/>
              </a:rPr>
              <a:t>верификации </a:t>
            </a:r>
            <a:r>
              <a:rPr lang="ru-RU" sz="1050" dirty="0">
                <a:latin typeface="Arial" panose="020B0604020202020204" pitchFamily="34" charset="0"/>
                <a:cs typeface="Arial" panose="020B0604020202020204" pitchFamily="34" charset="0"/>
              </a:rPr>
              <a:t>сведений в отношении объектов </a:t>
            </a:r>
            <a:r>
              <a:rPr lang="ru-RU" sz="1050" dirty="0" smtClean="0">
                <a:latin typeface="Arial" panose="020B0604020202020204" pitchFamily="34" charset="0"/>
                <a:cs typeface="Arial" panose="020B0604020202020204" pitchFamily="34" charset="0"/>
              </a:rPr>
              <a:t>недвижимого имущества для обеспечения полноты формирования налоговой базы</a:t>
            </a:r>
          </a:p>
          <a:p>
            <a:pPr marL="228544" indent="-228544" algn="just">
              <a:buClr>
                <a:schemeClr val="accent4"/>
              </a:buClr>
              <a:buFont typeface="Wingdings" panose="05000000000000000000" pitchFamily="2" charset="2"/>
              <a:buChar char="q"/>
            </a:pPr>
            <a:r>
              <a:rPr lang="ru-RU" sz="1050" dirty="0" smtClean="0">
                <a:latin typeface="Arial" panose="020B0604020202020204" pitchFamily="34" charset="0"/>
                <a:cs typeface="Arial" panose="020B0604020202020204" pitchFamily="34" charset="0"/>
              </a:rPr>
              <a:t>Расширение перечня </a:t>
            </a:r>
            <a:r>
              <a:rPr lang="ru-RU" sz="1050" dirty="0">
                <a:latin typeface="Arial" panose="020B0604020202020204" pitchFamily="34" charset="0"/>
                <a:cs typeface="Arial" panose="020B0604020202020204" pitchFamily="34" charset="0"/>
              </a:rPr>
              <a:t>объектов капитального </a:t>
            </a:r>
            <a:r>
              <a:rPr lang="ru-RU" sz="1050" dirty="0" smtClean="0">
                <a:latin typeface="Arial" panose="020B0604020202020204" pitchFamily="34" charset="0"/>
                <a:cs typeface="Arial" panose="020B0604020202020204" pitchFamily="34" charset="0"/>
              </a:rPr>
              <a:t>строительства, в отношении которых налоговая база при исчислении налога на имущество определяется как  кадастровая стоимость имущества</a:t>
            </a:r>
          </a:p>
          <a:p>
            <a:pPr marL="228544" indent="-228544" algn="just">
              <a:buClr>
                <a:schemeClr val="accent4"/>
              </a:buClr>
              <a:buFont typeface="Wingdings" panose="05000000000000000000" pitchFamily="2" charset="2"/>
              <a:buChar char="q"/>
            </a:pPr>
            <a:r>
              <a:rPr lang="ru-RU" sz="1050" dirty="0" smtClean="0">
                <a:latin typeface="Arial" panose="020B0604020202020204" pitchFamily="34" charset="0"/>
                <a:cs typeface="Arial" panose="020B0604020202020204" pitchFamily="34" charset="0"/>
              </a:rPr>
              <a:t>Разработка изменений в Закон  Ярославской области от 8 ноября 2012 г. № 47-з «О введении на территории Ярославской области патентной системы налогообложения» с целью адаптации налогового законодательства в условиях прекращения действия единого налога на вмененный доход</a:t>
            </a:r>
            <a:endParaRPr lang="ru-RU" sz="105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807" t="35400" r="73326" b="62071"/>
          <a:stretch/>
        </p:blipFill>
        <p:spPr bwMode="auto">
          <a:xfrm>
            <a:off x="74832" y="3184810"/>
            <a:ext cx="707148" cy="2602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64" name="Диаграмма 6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36930716"/>
              </p:ext>
            </p:extLst>
          </p:nvPr>
        </p:nvGraphicFramePr>
        <p:xfrm>
          <a:off x="74832" y="1139435"/>
          <a:ext cx="3790950" cy="243702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1"/>
          </a:graphicData>
        </a:graphic>
      </p:graphicFrame>
      <p:graphicFrame>
        <p:nvGraphicFramePr>
          <p:cNvPr id="65" name="Диаграмма 6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04957944"/>
              </p:ext>
            </p:extLst>
          </p:nvPr>
        </p:nvGraphicFramePr>
        <p:xfrm>
          <a:off x="238504" y="1632248"/>
          <a:ext cx="3238408" cy="12430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2"/>
          </a:graphicData>
        </a:graphic>
      </p:graphicFrame>
      <p:graphicFrame>
        <p:nvGraphicFramePr>
          <p:cNvPr id="68" name="Диаграмма 6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92584706"/>
              </p:ext>
            </p:extLst>
          </p:nvPr>
        </p:nvGraphicFramePr>
        <p:xfrm>
          <a:off x="3242297" y="1101633"/>
          <a:ext cx="3438525" cy="25574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3"/>
          </a:graphicData>
        </a:graphic>
      </p:graphicFrame>
      <p:graphicFrame>
        <p:nvGraphicFramePr>
          <p:cNvPr id="70" name="Диаграмма 6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18390404"/>
              </p:ext>
            </p:extLst>
          </p:nvPr>
        </p:nvGraphicFramePr>
        <p:xfrm>
          <a:off x="2845149" y="3340539"/>
          <a:ext cx="3349476" cy="28845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4"/>
          </a:graphicData>
        </a:graphic>
      </p:graphicFrame>
      <p:graphicFrame>
        <p:nvGraphicFramePr>
          <p:cNvPr id="71" name="Диаграмма 7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14605887"/>
              </p:ext>
            </p:extLst>
          </p:nvPr>
        </p:nvGraphicFramePr>
        <p:xfrm>
          <a:off x="124396" y="6600162"/>
          <a:ext cx="2683259" cy="2321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5"/>
          </a:graphicData>
        </a:graphic>
      </p:graphicFrame>
      <p:sp>
        <p:nvSpPr>
          <p:cNvPr id="72" name="Скругленный прямоугольник 71"/>
          <p:cNvSpPr/>
          <p:nvPr/>
        </p:nvSpPr>
        <p:spPr>
          <a:xfrm>
            <a:off x="1009705" y="8160232"/>
            <a:ext cx="569587" cy="125479"/>
          </a:xfrm>
          <a:prstGeom prst="roundRect">
            <a:avLst/>
          </a:prstGeom>
          <a:pattFill prst="pct50">
            <a:fgClr>
              <a:srgbClr val="FF99CC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600" b="1" dirty="0">
              <a:solidFill>
                <a:schemeClr val="tx1"/>
              </a:solidFill>
              <a:latin typeface="Arial Narrow" panose="020B0606020202030204" pitchFamily="34" charset="0"/>
            </a:endParaRPr>
          </a:p>
        </p:txBody>
      </p:sp>
      <p:sp>
        <p:nvSpPr>
          <p:cNvPr id="73" name="Прямоугольник 72"/>
          <p:cNvSpPr/>
          <p:nvPr/>
        </p:nvSpPr>
        <p:spPr>
          <a:xfrm>
            <a:off x="1004575" y="8085015"/>
            <a:ext cx="457200" cy="28207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00" b="1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401,8</a:t>
            </a:r>
            <a:endParaRPr lang="ru-RU" sz="900" b="1" dirty="0">
              <a:solidFill>
                <a:schemeClr val="tx1"/>
              </a:solidFill>
              <a:latin typeface="Arial Narrow" panose="020B0606020202030204" pitchFamily="34" charset="0"/>
            </a:endParaRPr>
          </a:p>
        </p:txBody>
      </p:sp>
      <p:sp>
        <p:nvSpPr>
          <p:cNvPr id="74" name="Скругленный прямоугольник 73"/>
          <p:cNvSpPr/>
          <p:nvPr/>
        </p:nvSpPr>
        <p:spPr>
          <a:xfrm>
            <a:off x="1009705" y="7875592"/>
            <a:ext cx="513393" cy="138411"/>
          </a:xfrm>
          <a:prstGeom prst="roundRect">
            <a:avLst/>
          </a:prstGeom>
          <a:pattFill prst="pct50">
            <a:fgClr>
              <a:srgbClr val="FF99CC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600" b="1" dirty="0">
              <a:solidFill>
                <a:schemeClr val="tx1"/>
              </a:solidFill>
              <a:latin typeface="Arial Narrow" panose="020B0606020202030204" pitchFamily="34" charset="0"/>
            </a:endParaRPr>
          </a:p>
        </p:txBody>
      </p:sp>
      <p:sp>
        <p:nvSpPr>
          <p:cNvPr id="75" name="Прямоугольник 74"/>
          <p:cNvSpPr/>
          <p:nvPr/>
        </p:nvSpPr>
        <p:spPr>
          <a:xfrm>
            <a:off x="992707" y="7802945"/>
            <a:ext cx="457200" cy="28207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00" b="1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395,9</a:t>
            </a:r>
            <a:endParaRPr lang="ru-RU" sz="900" b="1" dirty="0">
              <a:solidFill>
                <a:schemeClr val="tx1"/>
              </a:solidFill>
              <a:latin typeface="Arial Narrow" panose="020B0606020202030204" pitchFamily="34" charset="0"/>
            </a:endParaRPr>
          </a:p>
        </p:txBody>
      </p:sp>
      <p:sp>
        <p:nvSpPr>
          <p:cNvPr id="76" name="Скругленный прямоугольник 75"/>
          <p:cNvSpPr/>
          <p:nvPr/>
        </p:nvSpPr>
        <p:spPr>
          <a:xfrm>
            <a:off x="1009134" y="6785091"/>
            <a:ext cx="457941" cy="138411"/>
          </a:xfrm>
          <a:prstGeom prst="roundRect">
            <a:avLst/>
          </a:prstGeom>
          <a:pattFill prst="pct50">
            <a:fgClr>
              <a:srgbClr val="FF99CC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600" b="1" dirty="0">
              <a:solidFill>
                <a:schemeClr val="tx1"/>
              </a:solidFill>
              <a:latin typeface="Arial Narrow" panose="020B0606020202030204" pitchFamily="34" charset="0"/>
            </a:endParaRPr>
          </a:p>
        </p:txBody>
      </p:sp>
      <p:sp>
        <p:nvSpPr>
          <p:cNvPr id="77" name="Прямоугольник 76"/>
          <p:cNvSpPr/>
          <p:nvPr/>
        </p:nvSpPr>
        <p:spPr>
          <a:xfrm>
            <a:off x="1027877" y="6713261"/>
            <a:ext cx="457200" cy="28207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00" b="1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367,8</a:t>
            </a:r>
            <a:endParaRPr lang="ru-RU" sz="900" b="1" dirty="0">
              <a:solidFill>
                <a:schemeClr val="tx1"/>
              </a:solidFill>
              <a:latin typeface="Arial Narrow" panose="020B0606020202030204" pitchFamily="34" charset="0"/>
            </a:endParaRPr>
          </a:p>
        </p:txBody>
      </p:sp>
      <p:sp>
        <p:nvSpPr>
          <p:cNvPr id="78" name="Скругленный прямоугольник 77"/>
          <p:cNvSpPr/>
          <p:nvPr/>
        </p:nvSpPr>
        <p:spPr>
          <a:xfrm>
            <a:off x="1009134" y="7050933"/>
            <a:ext cx="432048" cy="138411"/>
          </a:xfrm>
          <a:prstGeom prst="roundRect">
            <a:avLst/>
          </a:prstGeom>
          <a:pattFill prst="pct50">
            <a:fgClr>
              <a:srgbClr val="FF99CC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600" b="1" dirty="0">
              <a:solidFill>
                <a:schemeClr val="tx1"/>
              </a:solidFill>
              <a:latin typeface="Arial Narrow" panose="020B0606020202030204" pitchFamily="34" charset="0"/>
            </a:endParaRPr>
          </a:p>
        </p:txBody>
      </p:sp>
      <p:sp>
        <p:nvSpPr>
          <p:cNvPr id="79" name="Прямоугольник 78"/>
          <p:cNvSpPr/>
          <p:nvPr/>
        </p:nvSpPr>
        <p:spPr>
          <a:xfrm>
            <a:off x="1024425" y="6995331"/>
            <a:ext cx="457200" cy="25965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00" b="1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353,5</a:t>
            </a:r>
            <a:endParaRPr lang="ru-RU" sz="900" b="1" dirty="0">
              <a:solidFill>
                <a:schemeClr val="tx1"/>
              </a:solidFill>
              <a:latin typeface="Arial Narrow" panose="020B0606020202030204" pitchFamily="34" charset="0"/>
            </a:endParaRPr>
          </a:p>
        </p:txBody>
      </p:sp>
      <p:sp>
        <p:nvSpPr>
          <p:cNvPr id="80" name="Скругленный прямоугольник 79"/>
          <p:cNvSpPr/>
          <p:nvPr/>
        </p:nvSpPr>
        <p:spPr>
          <a:xfrm>
            <a:off x="1009705" y="7320913"/>
            <a:ext cx="397929" cy="138411"/>
          </a:xfrm>
          <a:prstGeom prst="roundRect">
            <a:avLst/>
          </a:prstGeom>
          <a:pattFill prst="pct50">
            <a:fgClr>
              <a:srgbClr val="FF99CC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600" b="1" dirty="0">
              <a:solidFill>
                <a:schemeClr val="tx1"/>
              </a:solidFill>
              <a:latin typeface="Arial Narrow" panose="020B0606020202030204" pitchFamily="34" charset="0"/>
            </a:endParaRPr>
          </a:p>
        </p:txBody>
      </p:sp>
      <p:sp>
        <p:nvSpPr>
          <p:cNvPr id="81" name="Прямоугольник 80"/>
          <p:cNvSpPr/>
          <p:nvPr/>
        </p:nvSpPr>
        <p:spPr>
          <a:xfrm>
            <a:off x="1025677" y="7249083"/>
            <a:ext cx="457200" cy="28207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00" b="1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341,4</a:t>
            </a:r>
            <a:endParaRPr lang="ru-RU" sz="900" b="1" dirty="0">
              <a:solidFill>
                <a:schemeClr val="tx1"/>
              </a:solidFill>
              <a:latin typeface="Arial Narrow" panose="020B0606020202030204" pitchFamily="34" charset="0"/>
            </a:endParaRPr>
          </a:p>
        </p:txBody>
      </p:sp>
      <p:sp>
        <p:nvSpPr>
          <p:cNvPr id="83" name="Скругленный прямоугольник 82"/>
          <p:cNvSpPr/>
          <p:nvPr/>
        </p:nvSpPr>
        <p:spPr>
          <a:xfrm>
            <a:off x="1009705" y="7592704"/>
            <a:ext cx="359709" cy="138411"/>
          </a:xfrm>
          <a:prstGeom prst="roundRect">
            <a:avLst/>
          </a:prstGeom>
          <a:pattFill prst="pct50">
            <a:fgClr>
              <a:srgbClr val="FF99CC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600" b="1" dirty="0">
              <a:solidFill>
                <a:schemeClr val="tx1"/>
              </a:solidFill>
              <a:latin typeface="Arial Narrow" panose="020B0606020202030204" pitchFamily="34" charset="0"/>
            </a:endParaRPr>
          </a:p>
        </p:txBody>
      </p:sp>
      <p:sp>
        <p:nvSpPr>
          <p:cNvPr id="84" name="Прямоугольник 83"/>
          <p:cNvSpPr/>
          <p:nvPr/>
        </p:nvSpPr>
        <p:spPr>
          <a:xfrm>
            <a:off x="992707" y="7520875"/>
            <a:ext cx="457200" cy="28207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00" b="1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331,7</a:t>
            </a:r>
            <a:endParaRPr lang="ru-RU" sz="900" b="1" dirty="0">
              <a:solidFill>
                <a:schemeClr val="tx1"/>
              </a:solidFill>
              <a:latin typeface="Arial Narrow" panose="020B0606020202030204" pitchFamily="34" charset="0"/>
            </a:endParaRPr>
          </a:p>
        </p:txBody>
      </p:sp>
      <p:graphicFrame>
        <p:nvGraphicFramePr>
          <p:cNvPr id="87" name="Диаграмма 8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34740755"/>
              </p:ext>
            </p:extLst>
          </p:nvPr>
        </p:nvGraphicFramePr>
        <p:xfrm>
          <a:off x="2812630" y="7050701"/>
          <a:ext cx="3516162" cy="21574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6"/>
          </a:graphicData>
        </a:graphic>
      </p:graphicFrame>
      <p:graphicFrame>
        <p:nvGraphicFramePr>
          <p:cNvPr id="88" name="Диаграмма 8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75504716"/>
              </p:ext>
            </p:extLst>
          </p:nvPr>
        </p:nvGraphicFramePr>
        <p:xfrm>
          <a:off x="2661828" y="6653104"/>
          <a:ext cx="3748282" cy="29337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7"/>
          </a:graphicData>
        </a:graphic>
      </p:graphicFrame>
      <p:graphicFrame>
        <p:nvGraphicFramePr>
          <p:cNvPr id="89" name="Диаграмма 8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68772469"/>
              </p:ext>
            </p:extLst>
          </p:nvPr>
        </p:nvGraphicFramePr>
        <p:xfrm>
          <a:off x="2879924" y="3972517"/>
          <a:ext cx="3314701" cy="237119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8"/>
          </a:graphicData>
        </a:graphic>
      </p:graphicFrame>
    </p:spTree>
    <p:extLst>
      <p:ext uri="{BB962C8B-B14F-4D97-AF65-F5344CB8AC3E}">
        <p14:creationId xmlns:p14="http://schemas.microsoft.com/office/powerpoint/2010/main" val="2811528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3" name="Таблица 4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19420166"/>
              </p:ext>
            </p:extLst>
          </p:nvPr>
        </p:nvGraphicFramePr>
        <p:xfrm>
          <a:off x="6743187" y="578263"/>
          <a:ext cx="5759148" cy="4030297"/>
        </p:xfrm>
        <a:graphic>
          <a:graphicData uri="http://schemas.openxmlformats.org/drawingml/2006/table">
            <a:tbl>
              <a:tblPr firstRow="1">
                <a:tableStyleId>{EB9631B5-78F2-41C9-869B-9F39066F8104}</a:tableStyleId>
              </a:tblPr>
              <a:tblGrid>
                <a:gridCol w="2797653"/>
                <a:gridCol w="594721"/>
                <a:gridCol w="631140"/>
                <a:gridCol w="552247"/>
                <a:gridCol w="552247"/>
                <a:gridCol w="631140"/>
              </a:tblGrid>
              <a:tr h="312752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Наименование доходов</a:t>
                      </a:r>
                      <a:endParaRPr lang="ru-RU" sz="1000" b="1" i="0" u="none" strike="noStrike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7951" marR="7951" marT="7951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u="none" strike="noStrike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2019 </a:t>
                      </a:r>
                      <a:r>
                        <a:rPr lang="ru-RU" sz="100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год</a:t>
                      </a:r>
                      <a:endParaRPr lang="ru-RU" sz="1000" b="1" i="0" u="none" strike="noStrike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7951" marR="7951" marT="7951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u="none" strike="noStrike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2020 </a:t>
                      </a:r>
                      <a:r>
                        <a:rPr lang="ru-RU" sz="100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год (оценка)</a:t>
                      </a:r>
                      <a:endParaRPr lang="ru-RU" sz="1000" b="1" i="0" u="none" strike="noStrike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7951" marR="7951" marT="7951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u="none" strike="noStrike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2021 </a:t>
                      </a:r>
                      <a:r>
                        <a:rPr lang="ru-RU" sz="100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год (план)</a:t>
                      </a:r>
                      <a:endParaRPr lang="ru-RU" sz="1000" b="1" i="0" u="none" strike="noStrike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7951" marR="7951" marT="7951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u="none" strike="noStrike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2022 </a:t>
                      </a:r>
                      <a:r>
                        <a:rPr lang="ru-RU" sz="100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год (план)</a:t>
                      </a:r>
                      <a:endParaRPr lang="ru-RU" sz="1000" b="1" i="0" u="none" strike="noStrike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7951" marR="7951" marT="7951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u="none" strike="noStrike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2023 </a:t>
                      </a:r>
                      <a:r>
                        <a:rPr lang="ru-RU" sz="100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год (план)</a:t>
                      </a:r>
                      <a:endParaRPr lang="ru-RU" sz="1000" b="1" i="0" u="none" strike="noStrike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7951" marR="7951" marT="7951" marB="0"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rtl="0" fontAlgn="t"/>
                      <a:r>
                        <a:rPr lang="ru-RU" sz="1000" b="1" u="none" strike="noStrike" dirty="0">
                          <a:effectLst/>
                          <a:latin typeface="Arial Narrow" panose="020B0606020202030204" pitchFamily="34" charset="0"/>
                        </a:rPr>
                        <a:t>НАЛОГОВЫЕ И НЕНАЛОГОВЫЕ </a:t>
                      </a:r>
                      <a:r>
                        <a:rPr lang="ru-RU" sz="1000" b="1" u="none" strike="noStrike" dirty="0" smtClean="0">
                          <a:effectLst/>
                          <a:latin typeface="Arial Narrow" panose="020B0606020202030204" pitchFamily="34" charset="0"/>
                        </a:rPr>
                        <a:t>ДОХОДЫ</a:t>
                      </a:r>
                      <a:endParaRPr lang="ru-RU" sz="1000" b="1" i="0" u="none" strike="noStrike" dirty="0">
                        <a:solidFill>
                          <a:srgbClr val="30303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7951" marR="7951" marT="7951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56 893,3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6" marR="9526" marT="9526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56 056,4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6" marR="9526" marT="9526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58 781,9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6" marR="9526" marT="9526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61 715,4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6" marR="9526" marT="9526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67 017,7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6" marR="9526" marT="9526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rtl="0" fontAlgn="t"/>
                      <a:r>
                        <a:rPr lang="ru-RU" sz="1000" u="none" strike="noStrike" dirty="0">
                          <a:effectLst/>
                          <a:latin typeface="Arial Narrow" panose="020B0606020202030204" pitchFamily="34" charset="0"/>
                        </a:rPr>
                        <a:t>Налог на прибыль организаций</a:t>
                      </a:r>
                      <a:endParaRPr lang="ru-RU" sz="1000" b="0" i="0" u="none" strike="noStrike" dirty="0">
                        <a:solidFill>
                          <a:srgbClr val="30303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7951" marR="7951" marT="7951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17 876,9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6" marR="9526" marT="9526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16 260,3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6" marR="9526" marT="9526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15 235,9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6" marR="9526" marT="9526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15 266,4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6" marR="9526" marT="9526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16 976,2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6" marR="9526" marT="9526" marB="0" anchor="ctr">
                    <a:solidFill>
                      <a:schemeClr val="bg1"/>
                    </a:solidFill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rtl="0" fontAlgn="t"/>
                      <a:r>
                        <a:rPr lang="ru-RU" sz="1000" u="none" strike="noStrike" dirty="0">
                          <a:effectLst/>
                          <a:latin typeface="Arial Narrow" panose="020B0606020202030204" pitchFamily="34" charset="0"/>
                        </a:rPr>
                        <a:t>Налог на доходы физических лиц</a:t>
                      </a:r>
                      <a:endParaRPr lang="ru-RU" sz="1000" b="0" i="0" u="none" strike="noStrike" dirty="0">
                        <a:solidFill>
                          <a:srgbClr val="30303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7951" marR="7951" marT="7951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17 814,3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6" marR="9526" marT="9526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17 569,0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6" marR="9526" marT="9526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18 858,8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6" marR="9526" marT="9526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19 820,5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6" marR="9526" marT="9526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20 851,3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6" marR="9526" marT="9526" marB="0" anchor="ctr">
                    <a:solidFill>
                      <a:schemeClr val="bg1"/>
                    </a:solidFill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rtl="0" fontAlgn="t"/>
                      <a:r>
                        <a:rPr lang="ru-RU" sz="1000" u="none" strike="noStrike" dirty="0">
                          <a:effectLst/>
                          <a:latin typeface="Arial Narrow" panose="020B0606020202030204" pitchFamily="34" charset="0"/>
                        </a:rPr>
                        <a:t>Акцизы</a:t>
                      </a:r>
                      <a:endParaRPr lang="ru-RU" sz="1000" b="0" i="0" u="none" strike="noStrike" dirty="0">
                        <a:solidFill>
                          <a:srgbClr val="30303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7951" marR="7951" marT="7951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10 205,8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6" marR="9526" marT="9526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11 494,3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6" marR="9526" marT="9526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13 </a:t>
                      </a:r>
                      <a:r>
                        <a:rPr lang="ru-RU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 Narrow"/>
                        </a:rPr>
                        <a:t>617,4</a:t>
                      </a:r>
                      <a:endParaRPr lang="ru-RU" sz="1000" b="0" i="0" u="none" strike="noStrike" dirty="0">
                        <a:solidFill>
                          <a:schemeClr val="tx1"/>
                        </a:solidFill>
                        <a:effectLst/>
                        <a:latin typeface="Arial Narrow"/>
                      </a:endParaRPr>
                    </a:p>
                  </a:txBody>
                  <a:tcPr marL="9526" marR="9526" marT="9526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15 239,5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6" marR="9526" marT="9526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17 513,6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6" marR="9526" marT="9526" marB="0" anchor="ctr">
                    <a:solidFill>
                      <a:schemeClr val="bg1"/>
                    </a:solidFill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rtl="0" fontAlgn="t"/>
                      <a:r>
                        <a:rPr lang="ru-RU" sz="1000" u="none" strike="noStrike" dirty="0">
                          <a:effectLst/>
                          <a:latin typeface="Arial Narrow" panose="020B0606020202030204" pitchFamily="34" charset="0"/>
                        </a:rPr>
                        <a:t>Налог, взимаемый в связи с применением УСН</a:t>
                      </a:r>
                      <a:endParaRPr lang="ru-RU" sz="1000" b="0" i="0" u="none" strike="noStrike" dirty="0">
                        <a:solidFill>
                          <a:srgbClr val="30303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7951" marR="7951" marT="7951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3 196,5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6" marR="9526" marT="9526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3 200,8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6" marR="9526" marT="9526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3 240,2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6" marR="9526" marT="9526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3 343,0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6" marR="9526" marT="9526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3 427,0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6" marR="9526" marT="9526" marB="0" anchor="ctr">
                    <a:solidFill>
                      <a:schemeClr val="bg1"/>
                    </a:solidFill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rtl="0" fontAlgn="t"/>
                      <a:r>
                        <a:rPr lang="ru-RU" sz="1000" u="none" strike="noStrike" dirty="0">
                          <a:effectLst/>
                          <a:latin typeface="Arial Narrow" panose="020B0606020202030204" pitchFamily="34" charset="0"/>
                        </a:rPr>
                        <a:t>Налог на имущество организаций</a:t>
                      </a:r>
                      <a:endParaRPr lang="ru-RU" sz="1000" b="0" i="0" u="none" strike="noStrike" dirty="0">
                        <a:solidFill>
                          <a:srgbClr val="30303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7951" marR="7951" marT="7951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 Narrow"/>
                        </a:rPr>
                        <a:t>5 334,4</a:t>
                      </a:r>
                      <a:endParaRPr lang="ru-RU" sz="1000" b="0" i="0" u="none" strike="noStrike" dirty="0">
                        <a:solidFill>
                          <a:schemeClr val="tx1"/>
                        </a:solidFill>
                        <a:effectLst/>
                        <a:latin typeface="Arial Narrow"/>
                      </a:endParaRPr>
                    </a:p>
                  </a:txBody>
                  <a:tcPr marL="9526" marR="9526" marT="9526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5 167,0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6" marR="9526" marT="9526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5 482,6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6" marR="9526" marT="9526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5 697,9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6" marR="9526" marT="9526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5 878,0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6" marR="9526" marT="9526" marB="0" anchor="ctr">
                    <a:solidFill>
                      <a:schemeClr val="bg1"/>
                    </a:solidFill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rtl="0" fontAlgn="t"/>
                      <a:r>
                        <a:rPr lang="ru-RU" sz="1000" u="none" strike="noStrike" dirty="0">
                          <a:effectLst/>
                          <a:latin typeface="Arial Narrow" panose="020B0606020202030204" pitchFamily="34" charset="0"/>
                        </a:rPr>
                        <a:t>Транспортный  налог</a:t>
                      </a:r>
                      <a:endParaRPr lang="ru-RU" sz="1000" b="0" i="0" u="none" strike="noStrike" dirty="0">
                        <a:solidFill>
                          <a:srgbClr val="30303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7951" marR="7951" marT="7951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 Narrow"/>
                        </a:rPr>
                        <a:t>1 325,3</a:t>
                      </a:r>
                      <a:endParaRPr lang="ru-RU" sz="1000" b="0" i="0" u="none" strike="noStrike" dirty="0">
                        <a:solidFill>
                          <a:schemeClr val="tx1"/>
                        </a:solidFill>
                        <a:effectLst/>
                        <a:latin typeface="Arial Narrow"/>
                      </a:endParaRPr>
                    </a:p>
                  </a:txBody>
                  <a:tcPr marL="9526" marR="9526" marT="9526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1 359,6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6" marR="9526" marT="9526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1 406,9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6" marR="9526" marT="9526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1 415,1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6" marR="9526" marT="9526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1 430,7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6" marR="9526" marT="9526" marB="0" anchor="ctr">
                    <a:solidFill>
                      <a:schemeClr val="bg1"/>
                    </a:solidFill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rtl="0" fontAlgn="t"/>
                      <a:r>
                        <a:rPr lang="ru-RU" sz="1000" u="none" strike="noStrike" dirty="0">
                          <a:effectLst/>
                          <a:latin typeface="Arial Narrow" panose="020B0606020202030204" pitchFamily="34" charset="0"/>
                        </a:rPr>
                        <a:t>Налог на игорный бизнес</a:t>
                      </a:r>
                      <a:endParaRPr lang="ru-RU" sz="1000" b="0" i="0" u="none" strike="noStrike" dirty="0">
                        <a:solidFill>
                          <a:srgbClr val="30303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7951" marR="7951" marT="7951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 Narrow"/>
                        </a:rPr>
                        <a:t>5,6</a:t>
                      </a:r>
                      <a:endParaRPr lang="ru-RU" sz="1000" b="0" i="0" u="none" strike="noStrike" dirty="0">
                        <a:solidFill>
                          <a:schemeClr val="tx1"/>
                        </a:solidFill>
                        <a:effectLst/>
                        <a:latin typeface="Arial Narrow"/>
                      </a:endParaRPr>
                    </a:p>
                  </a:txBody>
                  <a:tcPr marL="9526" marR="9526" marT="9526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3,7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6" marR="9526" marT="9526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3,0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6" marR="9526" marT="9526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3,0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6" marR="9526" marT="9526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3,0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6" marR="9526" marT="9526" marB="0" anchor="ctr">
                    <a:solidFill>
                      <a:schemeClr val="bg1"/>
                    </a:solidFill>
                  </a:tcPr>
                </a:tc>
              </a:tr>
              <a:tr h="312752">
                <a:tc>
                  <a:txBody>
                    <a:bodyPr/>
                    <a:lstStyle/>
                    <a:p>
                      <a:pPr algn="l" rtl="0" fontAlgn="t"/>
                      <a:r>
                        <a:rPr lang="ru-RU" sz="1000" u="none" strike="noStrike" dirty="0">
                          <a:effectLst/>
                          <a:latin typeface="Arial Narrow" panose="020B0606020202030204" pitchFamily="34" charset="0"/>
                        </a:rPr>
                        <a:t>Налоги, сборы и регулярные платежи за пользование природными ресурсами</a:t>
                      </a:r>
                      <a:endParaRPr lang="ru-RU" sz="1000" b="0" i="0" u="none" strike="noStrike" dirty="0">
                        <a:solidFill>
                          <a:srgbClr val="30303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7951" marR="7951" marT="7951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 Narrow"/>
                        </a:rPr>
                        <a:t>17,8</a:t>
                      </a:r>
                      <a:endParaRPr lang="ru-RU" sz="1000" b="0" i="0" u="none" strike="noStrike" dirty="0">
                        <a:solidFill>
                          <a:schemeClr val="tx1"/>
                        </a:solidFill>
                        <a:effectLst/>
                        <a:latin typeface="Arial Narrow"/>
                      </a:endParaRPr>
                    </a:p>
                  </a:txBody>
                  <a:tcPr marL="9526" marR="9526" marT="9526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13,9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6" marR="9526" marT="9526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16,6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6" marR="9526" marT="9526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16,7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6" marR="9526" marT="9526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16,9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6" marR="9526" marT="9526" marB="0" anchor="ctr">
                    <a:solidFill>
                      <a:schemeClr val="bg1"/>
                    </a:solidFill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rtl="0" fontAlgn="t"/>
                      <a:r>
                        <a:rPr lang="ru-RU" sz="1000" u="none" strike="noStrike" dirty="0">
                          <a:effectLst/>
                          <a:latin typeface="Arial Narrow" panose="020B0606020202030204" pitchFamily="34" charset="0"/>
                        </a:rPr>
                        <a:t>Государственная пошлина</a:t>
                      </a:r>
                      <a:endParaRPr lang="ru-RU" sz="1000" b="0" i="0" u="none" strike="noStrike" dirty="0">
                        <a:solidFill>
                          <a:srgbClr val="30303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7951" marR="7951" marT="7951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 Narrow"/>
                        </a:rPr>
                        <a:t>262,1</a:t>
                      </a:r>
                      <a:endParaRPr lang="ru-RU" sz="1000" b="0" i="0" u="none" strike="noStrike" dirty="0">
                        <a:solidFill>
                          <a:schemeClr val="tx1"/>
                        </a:solidFill>
                        <a:effectLst/>
                        <a:latin typeface="Arial Narrow"/>
                      </a:endParaRPr>
                    </a:p>
                  </a:txBody>
                  <a:tcPr marL="9526" marR="9526" marT="9526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199,5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6" marR="9526" marT="9526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206,5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6" marR="9526" marT="9526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211,7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6" marR="9526" marT="9526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217,3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6" marR="9526" marT="9526" marB="0" anchor="ctr">
                    <a:solidFill>
                      <a:schemeClr val="bg1"/>
                    </a:solidFill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rtl="0" fontAlgn="t"/>
                      <a:r>
                        <a:rPr lang="ru-RU" sz="1000" u="none" strike="noStrike">
                          <a:effectLst/>
                          <a:latin typeface="Arial Narrow" panose="020B0606020202030204" pitchFamily="34" charset="0"/>
                        </a:rPr>
                        <a:t>Другие неналоговые доходы</a:t>
                      </a:r>
                      <a:endParaRPr lang="ru-RU" sz="1000" b="0" i="0" u="none" strike="noStrike">
                        <a:solidFill>
                          <a:srgbClr val="30303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7951" marR="7951" marT="7951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 Narrow"/>
                        </a:rPr>
                        <a:t>854,6</a:t>
                      </a:r>
                      <a:endParaRPr lang="ru-RU" sz="1000" b="0" i="0" u="none" strike="noStrike" dirty="0">
                        <a:solidFill>
                          <a:schemeClr val="tx1"/>
                        </a:solidFill>
                        <a:effectLst/>
                        <a:latin typeface="Arial Narrow"/>
                      </a:endParaRPr>
                    </a:p>
                  </a:txBody>
                  <a:tcPr marL="9526" marR="9526" marT="9526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788,3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6" marR="9526" marT="9526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714,0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6" marR="9526" marT="9526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701,6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6" marR="9526" marT="9526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703,7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6" marR="9526" marT="9526" marB="0" anchor="ctr">
                    <a:solidFill>
                      <a:schemeClr val="bg1"/>
                    </a:solidFill>
                  </a:tcPr>
                </a:tc>
              </a:tr>
              <a:tr h="177373">
                <a:tc>
                  <a:txBody>
                    <a:bodyPr/>
                    <a:lstStyle/>
                    <a:p>
                      <a:pPr algn="l" rtl="0" fontAlgn="t"/>
                      <a:r>
                        <a:rPr lang="ru-RU" sz="1000" b="1" u="none" strike="noStrike" dirty="0">
                          <a:effectLst/>
                          <a:latin typeface="Arial Narrow" panose="020B0606020202030204" pitchFamily="34" charset="0"/>
                        </a:rPr>
                        <a:t>БЕЗВОЗМЕЗДНЫЕ </a:t>
                      </a:r>
                      <a:r>
                        <a:rPr lang="ru-RU" sz="1000" b="1" u="none" strike="noStrike" dirty="0" smtClean="0">
                          <a:effectLst/>
                          <a:latin typeface="Arial Narrow" panose="020B0606020202030204" pitchFamily="34" charset="0"/>
                        </a:rPr>
                        <a:t>ПОСТУПЛЕНИЯ</a:t>
                      </a:r>
                      <a:endParaRPr lang="ru-RU" sz="1000" b="1" i="0" u="none" strike="noStrike" dirty="0">
                        <a:solidFill>
                          <a:srgbClr val="30303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7951" marR="7951" marT="7951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12 038,3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6" marR="9526" marT="9526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 Narrow"/>
                        </a:rPr>
                        <a:t>22 959,6</a:t>
                      </a:r>
                      <a:endParaRPr lang="ru-RU" sz="1000" b="1" i="0" u="none" strike="noStrike" dirty="0">
                        <a:solidFill>
                          <a:schemeClr val="tx1"/>
                        </a:solidFill>
                        <a:effectLst/>
                        <a:latin typeface="Arial Narrow"/>
                      </a:endParaRPr>
                    </a:p>
                  </a:txBody>
                  <a:tcPr marL="9526" marR="9526" marT="9526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11 604,3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6" marR="9526" marT="9526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9 </a:t>
                      </a:r>
                      <a:r>
                        <a:rPr lang="ru-RU" sz="10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 Narrow"/>
                        </a:rPr>
                        <a:t>293,7</a:t>
                      </a:r>
                      <a:endParaRPr lang="ru-RU" sz="1000" b="1" i="0" u="none" strike="noStrike" dirty="0">
                        <a:solidFill>
                          <a:schemeClr val="tx1"/>
                        </a:solidFill>
                        <a:effectLst/>
                        <a:latin typeface="Arial Narrow"/>
                      </a:endParaRPr>
                    </a:p>
                  </a:txBody>
                  <a:tcPr marL="9526" marR="9526" marT="9526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10 113,1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6" marR="9526" marT="9526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rtl="0" fontAlgn="t"/>
                      <a:r>
                        <a:rPr lang="ru-RU" sz="1000" u="none" strike="noStrike" dirty="0">
                          <a:effectLst/>
                          <a:latin typeface="Arial Narrow" panose="020B0606020202030204" pitchFamily="34" charset="0"/>
                        </a:rPr>
                        <a:t>Дотации</a:t>
                      </a:r>
                      <a:endParaRPr lang="ru-RU" sz="1000" b="0" i="0" u="none" strike="noStrike" dirty="0">
                        <a:solidFill>
                          <a:srgbClr val="30303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7951" marR="7951" marT="7951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1 532,9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6" marR="9526" marT="9526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4 621,7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6" marR="9526" marT="9526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1 353,1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6" marR="9526" marT="9526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6" marR="9526" marT="9526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6" marR="9526" marT="9526" marB="0" anchor="ctr">
                    <a:solidFill>
                      <a:schemeClr val="bg1"/>
                    </a:solidFill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rtl="0" fontAlgn="t"/>
                      <a:r>
                        <a:rPr lang="ru-RU" sz="1000" u="none" strike="noStrike" dirty="0">
                          <a:effectLst/>
                          <a:latin typeface="Arial Narrow" panose="020B0606020202030204" pitchFamily="34" charset="0"/>
                        </a:rPr>
                        <a:t>Межбюджетные субсидии</a:t>
                      </a:r>
                      <a:endParaRPr lang="ru-RU" sz="1000" b="0" i="0" u="none" strike="noStrike" dirty="0">
                        <a:solidFill>
                          <a:srgbClr val="30303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7951" marR="7951" marT="7951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3 450,5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6" marR="9526" marT="9526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8 920,7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6" marR="9526" marT="9526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4 385,3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6" marR="9526" marT="9526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4 594,1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6" marR="9526" marT="9526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5 490,5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6" marR="9526" marT="9526" marB="0" anchor="ctr">
                    <a:solidFill>
                      <a:schemeClr val="bg1"/>
                    </a:solidFill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rtl="0" fontAlgn="t"/>
                      <a:r>
                        <a:rPr lang="ru-RU" sz="1000" u="none" strike="noStrike" dirty="0">
                          <a:effectLst/>
                          <a:latin typeface="Arial Narrow" panose="020B0606020202030204" pitchFamily="34" charset="0"/>
                        </a:rPr>
                        <a:t>Субвенции</a:t>
                      </a:r>
                      <a:endParaRPr lang="ru-RU" sz="1000" b="0" i="0" u="none" strike="noStrike" dirty="0">
                        <a:solidFill>
                          <a:srgbClr val="30303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7951" marR="7951" marT="7951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2 983,6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6" marR="9526" marT="9526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4 596,3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6" marR="9526" marT="9526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4 609,5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6" marR="9526" marT="9526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4 218,5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6" marR="9526" marT="9526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4 349,9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6" marR="9526" marT="9526" marB="0" anchor="ctr">
                    <a:solidFill>
                      <a:schemeClr val="bg1"/>
                    </a:solidFill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rtl="0" fontAlgn="t"/>
                      <a:r>
                        <a:rPr lang="ru-RU" sz="1000" u="none" strike="noStrike" dirty="0">
                          <a:effectLst/>
                          <a:latin typeface="Arial Narrow" panose="020B0606020202030204" pitchFamily="34" charset="0"/>
                        </a:rPr>
                        <a:t>Иные межбюджетные трансферты</a:t>
                      </a:r>
                      <a:endParaRPr lang="ru-RU" sz="1000" b="0" i="0" u="none" strike="noStrike" dirty="0">
                        <a:solidFill>
                          <a:srgbClr val="30303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7951" marR="7951" marT="7951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3 647,8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6" marR="9526" marT="9526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4 235,4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6" marR="9526" marT="9526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1 256,4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6" marR="9526" marT="9526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481,1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6" marR="9526" marT="9526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 272,7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6" marR="9526" marT="9526" marB="0" anchor="ctr">
                    <a:solidFill>
                      <a:schemeClr val="bg1"/>
                    </a:solidFill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rtl="0" fontAlgn="t"/>
                      <a:r>
                        <a:rPr lang="ru-RU" sz="1000" u="none" strike="noStrike" dirty="0">
                          <a:effectLst/>
                          <a:latin typeface="Arial Narrow" panose="020B0606020202030204" pitchFamily="34" charset="0"/>
                        </a:rPr>
                        <a:t>Безвозмездные поступления от Фонда ЖКХ</a:t>
                      </a:r>
                      <a:endParaRPr lang="ru-RU" sz="1000" b="0" i="0" u="none" strike="noStrike" dirty="0">
                        <a:solidFill>
                          <a:srgbClr val="30303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7951" marR="7951" marT="7951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372,3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6" marR="9526" marT="9526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6" marR="9526" marT="9526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0,0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6" marR="9526" marT="9526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0,0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6" marR="9526" marT="9526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0,0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6" marR="9526" marT="9526" marB="0" anchor="ctr">
                    <a:solidFill>
                      <a:schemeClr val="bg1"/>
                    </a:solidFill>
                  </a:tcPr>
                </a:tc>
              </a:tr>
              <a:tr h="312752">
                <a:tc>
                  <a:txBody>
                    <a:bodyPr/>
                    <a:lstStyle/>
                    <a:p>
                      <a:pPr algn="l" rtl="0" fontAlgn="t"/>
                      <a:r>
                        <a:rPr lang="ru-RU" sz="1000" u="none" strike="noStrike" dirty="0">
                          <a:effectLst/>
                          <a:latin typeface="Arial Narrow" panose="020B0606020202030204" pitchFamily="34" charset="0"/>
                        </a:rPr>
                        <a:t>Доходы от возврата бюджетами и организациями остатков целевых МБТ прошлых лет </a:t>
                      </a:r>
                      <a:endParaRPr lang="ru-RU" sz="1000" b="0" i="0" u="none" strike="noStrike" dirty="0">
                        <a:solidFill>
                          <a:srgbClr val="30303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7951" marR="7951" marT="7951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121,4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6" marR="9526" marT="9526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6" marR="9526" marT="9526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0,0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6" marR="9526" marT="9526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0,0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6" marR="9526" marT="9526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0,0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6" marR="9526" marT="9526" marB="0" anchor="ctr">
                    <a:solidFill>
                      <a:schemeClr val="bg1"/>
                    </a:solidFill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marL="0" marR="0" indent="0" algn="l" defTabSz="1279622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u="none" strike="noStrike" dirty="0" smtClean="0">
                          <a:effectLst/>
                          <a:latin typeface="Arial Narrow" panose="020B0606020202030204" pitchFamily="34" charset="0"/>
                        </a:rPr>
                        <a:t>Возврат остатков целевых МБТ прошлых лет</a:t>
                      </a:r>
                      <a:endParaRPr lang="ru-RU" sz="1000" b="0" i="0" u="none" strike="noStrike" dirty="0">
                        <a:solidFill>
                          <a:srgbClr val="30303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7951" marR="7951" marT="7951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1279622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-72,2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6" marR="9526" marT="9526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6" marR="9526" marT="9526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6" marR="9526" marT="9526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6" marR="9526" marT="9526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6" marR="9526" marT="9526" marB="0" anchor="ctr">
                    <a:solidFill>
                      <a:schemeClr val="bg1"/>
                    </a:solidFill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rtl="0" fontAlgn="t"/>
                      <a:r>
                        <a:rPr lang="ru-RU" sz="1000" u="none" strike="noStrike" dirty="0" smtClean="0">
                          <a:effectLst/>
                          <a:latin typeface="Arial Narrow" panose="020B0606020202030204" pitchFamily="34" charset="0"/>
                        </a:rPr>
                        <a:t>Поступления от денежных пожертвований</a:t>
                      </a:r>
                      <a:endParaRPr lang="ru-RU" sz="1000" b="0" i="0" u="none" strike="noStrike" dirty="0">
                        <a:solidFill>
                          <a:srgbClr val="30303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7951" marR="7951" marT="7951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2,0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6" marR="9526" marT="9526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6" marR="9526" marT="9526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0,0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6" marR="9526" marT="9526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0,0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6" marR="9526" marT="9526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0,0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6" marR="9526" marT="9526" marB="0" anchor="ctr">
                    <a:solidFill>
                      <a:schemeClr val="bg1"/>
                    </a:solidFill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000" b="1" u="none" strike="noStrike" dirty="0">
                          <a:effectLst/>
                          <a:latin typeface="Arial Narrow" panose="020B0606020202030204" pitchFamily="34" charset="0"/>
                        </a:rPr>
                        <a:t> ВСЕГО ДОХОДОВ</a:t>
                      </a:r>
                      <a:endParaRPr lang="ru-RU" sz="1000" b="1" i="0" u="none" strike="noStrike" dirty="0">
                        <a:solidFill>
                          <a:srgbClr val="30303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7951" marR="7951" marT="7951" marB="0" anchor="b"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68 931,6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6" marR="9526" marT="9526" marB="0" anchor="ctr"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79</a:t>
                      </a:r>
                      <a:r>
                        <a:rPr lang="ru-RU" sz="10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 016,0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6" marR="9526" marT="9526" marB="0" anchor="ctr"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70 386,2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6" marR="9526" marT="9526" marB="0" anchor="ctr"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71 009,1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6" marR="9526" marT="9526" marB="0" anchor="ctr"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77 130,8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6" marR="9526" marT="9526" marB="0" anchor="ctr"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cxnSp>
        <p:nvCxnSpPr>
          <p:cNvPr id="3" name="Прямая соединительная линия 2"/>
          <p:cNvCxnSpPr/>
          <p:nvPr/>
        </p:nvCxnSpPr>
        <p:spPr>
          <a:xfrm>
            <a:off x="6410110" y="23936"/>
            <a:ext cx="0" cy="9601200"/>
          </a:xfrm>
          <a:prstGeom prst="line">
            <a:avLst/>
          </a:prstGeom>
          <a:ln w="88900">
            <a:solidFill>
              <a:schemeClr val="bg2">
                <a:lumMod val="5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Прямоугольник 3"/>
          <p:cNvSpPr/>
          <p:nvPr/>
        </p:nvSpPr>
        <p:spPr>
          <a:xfrm>
            <a:off x="0" y="2"/>
            <a:ext cx="12801600" cy="9586804"/>
          </a:xfrm>
          <a:prstGeom prst="rect">
            <a:avLst/>
          </a:prstGeom>
          <a:noFill/>
          <a:ln w="88900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7" tIns="45709" rIns="91417" bIns="45709"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289970" y="148840"/>
            <a:ext cx="5822800" cy="329298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rgbClr val="009999"/>
            </a:solidFill>
          </a:ln>
        </p:spPr>
        <p:txBody>
          <a:bodyPr wrap="square" lIns="91417" tIns="45709" rIns="91417" bIns="45709">
            <a:spAutoFit/>
          </a:bodyPr>
          <a:lstStyle/>
          <a:p>
            <a:pPr algn="ctr"/>
            <a:r>
              <a:rPr lang="ru-RU" sz="1500" b="1" dirty="0">
                <a:solidFill>
                  <a:schemeClr val="bg1"/>
                </a:solidFill>
                <a:latin typeface="Arial Narrow" panose="020B0606020202030204" pitchFamily="34" charset="0"/>
              </a:rPr>
              <a:t>Основные параметры бюджета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165571" y="3048443"/>
            <a:ext cx="5586762" cy="292376"/>
          </a:xfrm>
          <a:prstGeom prst="rect">
            <a:avLst/>
          </a:prstGeom>
          <a:noFill/>
        </p:spPr>
        <p:txBody>
          <a:bodyPr wrap="none" lIns="91417" tIns="45709" rIns="91417" bIns="45709" rtlCol="0">
            <a:spAutoFit/>
          </a:bodyPr>
          <a:lstStyle/>
          <a:p>
            <a:r>
              <a:rPr lang="ru-RU" sz="1300" dirty="0">
                <a:latin typeface="Arial Black" panose="020B0A04020102020204" pitchFamily="34" charset="0"/>
              </a:rPr>
              <a:t>Исполнение ДОХОДОВ на 1 человека по ЦФО, тыс. руб. :</a:t>
            </a:r>
            <a:endParaRPr lang="ru-RU" sz="1100" dirty="0">
              <a:latin typeface="Arial Black" panose="020B0A04020102020204" pitchFamily="34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188319" y="6093323"/>
            <a:ext cx="5743856" cy="292376"/>
          </a:xfrm>
          <a:prstGeom prst="rect">
            <a:avLst/>
          </a:prstGeom>
          <a:noFill/>
        </p:spPr>
        <p:txBody>
          <a:bodyPr wrap="none" lIns="91417" tIns="45709" rIns="91417" bIns="45709" rtlCol="0">
            <a:spAutoFit/>
          </a:bodyPr>
          <a:lstStyle/>
          <a:p>
            <a:r>
              <a:rPr lang="ru-RU" sz="1300" dirty="0">
                <a:latin typeface="Arial Black" panose="020B0A04020102020204" pitchFamily="34" charset="0"/>
              </a:rPr>
              <a:t>Исполнение РАСХОДОВ на 1 человека по ЦФО , тыс. руб. :</a:t>
            </a:r>
            <a:endParaRPr lang="ru-RU" sz="1100" dirty="0">
              <a:latin typeface="Arial Black" panose="020B0A04020102020204" pitchFamily="34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12502330" y="9309021"/>
            <a:ext cx="248794" cy="246221"/>
          </a:xfrm>
          <a:prstGeom prst="rect">
            <a:avLst/>
          </a:prstGeom>
          <a:noFill/>
        </p:spPr>
        <p:txBody>
          <a:bodyPr wrap="square" lIns="91417" tIns="45709" rIns="91417" bIns="45709" rtlCol="0">
            <a:spAutoFit/>
          </a:bodyPr>
          <a:lstStyle/>
          <a:p>
            <a:r>
              <a:rPr lang="ru-RU" sz="1000" dirty="0">
                <a:latin typeface="Arial Black" panose="020B0A04020102020204" pitchFamily="34" charset="0"/>
              </a:rPr>
              <a:t>7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41176" y="9288680"/>
            <a:ext cx="248794" cy="246221"/>
          </a:xfrm>
          <a:prstGeom prst="rect">
            <a:avLst/>
          </a:prstGeom>
          <a:noFill/>
        </p:spPr>
        <p:txBody>
          <a:bodyPr wrap="square" lIns="91417" tIns="45709" rIns="91417" bIns="45709" rtlCol="0">
            <a:spAutoFit/>
          </a:bodyPr>
          <a:lstStyle/>
          <a:p>
            <a:r>
              <a:rPr lang="ru-RU" sz="1000" dirty="0">
                <a:latin typeface="Arial Black" panose="020B0A04020102020204" pitchFamily="34" charset="0"/>
              </a:rPr>
              <a:t>6</a:t>
            </a:r>
          </a:p>
        </p:txBody>
      </p:sp>
      <p:sp>
        <p:nvSpPr>
          <p:cNvPr id="40" name="TextBox 1"/>
          <p:cNvSpPr txBox="1"/>
          <p:nvPr/>
        </p:nvSpPr>
        <p:spPr>
          <a:xfrm>
            <a:off x="2964661" y="6348979"/>
            <a:ext cx="3148110" cy="932504"/>
          </a:xfrm>
          <a:prstGeom prst="rect">
            <a:avLst/>
          </a:prstGeom>
        </p:spPr>
        <p:txBody>
          <a:bodyPr wrap="none" lIns="91417" tIns="45709" rIns="91417" bIns="45709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ru-RU" dirty="0">
                <a:latin typeface="Arial Narrow" panose="020B0606020202030204" pitchFamily="34" charset="0"/>
              </a:rPr>
              <a:t>Рейтинг Ярославской области в ЦФО по расходам</a:t>
            </a:r>
          </a:p>
          <a:p>
            <a:pPr algn="r"/>
            <a:r>
              <a:rPr lang="ru-RU" dirty="0">
                <a:latin typeface="Arial Narrow" panose="020B0606020202030204" pitchFamily="34" charset="0"/>
              </a:rPr>
              <a:t> консолидированного бюджета на душу </a:t>
            </a:r>
            <a:endParaRPr lang="ru-RU" dirty="0" smtClean="0">
              <a:latin typeface="Arial Narrow" panose="020B0606020202030204" pitchFamily="34" charset="0"/>
            </a:endParaRPr>
          </a:p>
          <a:p>
            <a:pPr algn="r"/>
            <a:r>
              <a:rPr lang="ru-RU" dirty="0" smtClean="0">
                <a:latin typeface="Arial Narrow" panose="020B0606020202030204" pitchFamily="34" charset="0"/>
              </a:rPr>
              <a:t>населения</a:t>
            </a:r>
            <a:r>
              <a:rPr lang="ru-RU" sz="1200" dirty="0">
                <a:latin typeface="Arial Narrow" panose="020B0606020202030204" pitchFamily="34" charset="0"/>
              </a:rPr>
              <a:t>:</a:t>
            </a:r>
          </a:p>
          <a:p>
            <a:r>
              <a:rPr lang="ru-RU" sz="1200" dirty="0">
                <a:latin typeface="Arial Narrow" panose="020B0606020202030204" pitchFamily="34" charset="0"/>
              </a:rPr>
              <a:t>	</a:t>
            </a:r>
            <a:r>
              <a:rPr lang="ru-RU" dirty="0">
                <a:latin typeface="Arial Narrow" panose="020B0606020202030204" pitchFamily="34" charset="0"/>
              </a:rPr>
              <a:t>            </a:t>
            </a:r>
            <a:r>
              <a:rPr lang="ru-RU" dirty="0" smtClean="0">
                <a:latin typeface="Arial Narrow" panose="020B0606020202030204" pitchFamily="34" charset="0"/>
              </a:rPr>
              <a:t>    2017 </a:t>
            </a:r>
            <a:r>
              <a:rPr lang="ru-RU" dirty="0">
                <a:latin typeface="Arial Narrow" panose="020B0606020202030204" pitchFamily="34" charset="0"/>
              </a:rPr>
              <a:t>год – </a:t>
            </a:r>
            <a:r>
              <a:rPr lang="ru-RU" dirty="0" smtClean="0">
                <a:latin typeface="Arial Narrow" panose="020B0606020202030204" pitchFamily="34" charset="0"/>
              </a:rPr>
              <a:t>6 </a:t>
            </a:r>
            <a:r>
              <a:rPr lang="ru-RU" dirty="0">
                <a:latin typeface="Arial Narrow" panose="020B0606020202030204" pitchFamily="34" charset="0"/>
              </a:rPr>
              <a:t>место</a:t>
            </a:r>
          </a:p>
          <a:p>
            <a:r>
              <a:rPr lang="ru-RU" dirty="0">
                <a:latin typeface="Arial Narrow" panose="020B0606020202030204" pitchFamily="34" charset="0"/>
              </a:rPr>
              <a:t>	            </a:t>
            </a:r>
            <a:r>
              <a:rPr lang="ru-RU" dirty="0" smtClean="0">
                <a:latin typeface="Arial Narrow" panose="020B0606020202030204" pitchFamily="34" charset="0"/>
              </a:rPr>
              <a:t>    2018 </a:t>
            </a:r>
            <a:r>
              <a:rPr lang="ru-RU" dirty="0">
                <a:latin typeface="Arial Narrow" panose="020B0606020202030204" pitchFamily="34" charset="0"/>
              </a:rPr>
              <a:t>год – 5</a:t>
            </a:r>
            <a:r>
              <a:rPr lang="ru-RU" dirty="0" smtClean="0">
                <a:latin typeface="Arial Narrow" panose="020B0606020202030204" pitchFamily="34" charset="0"/>
              </a:rPr>
              <a:t> </a:t>
            </a:r>
            <a:r>
              <a:rPr lang="ru-RU" dirty="0">
                <a:latin typeface="Arial Narrow" panose="020B0606020202030204" pitchFamily="34" charset="0"/>
              </a:rPr>
              <a:t>место</a:t>
            </a:r>
          </a:p>
          <a:p>
            <a:r>
              <a:rPr lang="ru-RU" dirty="0">
                <a:latin typeface="Arial Narrow" panose="020B0606020202030204" pitchFamily="34" charset="0"/>
              </a:rPr>
              <a:t>	             </a:t>
            </a:r>
            <a:r>
              <a:rPr lang="ru-RU" dirty="0" smtClean="0">
                <a:latin typeface="Arial Narrow" panose="020B0606020202030204" pitchFamily="34" charset="0"/>
              </a:rPr>
              <a:t>   2019 </a:t>
            </a:r>
            <a:r>
              <a:rPr lang="ru-RU" dirty="0">
                <a:latin typeface="Arial Narrow" panose="020B0606020202030204" pitchFamily="34" charset="0"/>
              </a:rPr>
              <a:t>год – </a:t>
            </a:r>
            <a:r>
              <a:rPr lang="ru-RU" dirty="0" smtClean="0">
                <a:latin typeface="Arial Narrow" panose="020B0606020202030204" pitchFamily="34" charset="0"/>
              </a:rPr>
              <a:t>8 </a:t>
            </a:r>
            <a:r>
              <a:rPr lang="ru-RU" dirty="0">
                <a:latin typeface="Arial Narrow" panose="020B0606020202030204" pitchFamily="34" charset="0"/>
              </a:rPr>
              <a:t>место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10574022" y="5831701"/>
            <a:ext cx="1368152" cy="400087"/>
          </a:xfrm>
          <a:prstGeom prst="rect">
            <a:avLst/>
          </a:prstGeom>
          <a:noFill/>
        </p:spPr>
        <p:txBody>
          <a:bodyPr wrap="square" lIns="91417" tIns="45709" rIns="91417" bIns="45709" rtlCol="0">
            <a:spAutoFit/>
          </a:bodyPr>
          <a:lstStyle/>
          <a:p>
            <a:pPr algn="ctr"/>
            <a:r>
              <a:rPr lang="ru-RU" sz="1000" dirty="0" smtClean="0">
                <a:latin typeface="Arial Black" panose="020B0A04020102020204" pitchFamily="34" charset="0"/>
              </a:rPr>
              <a:t>Безвозмездные поступления</a:t>
            </a:r>
            <a:endParaRPr lang="ru-RU" sz="1000" dirty="0">
              <a:latin typeface="Arial Black" panose="020B0A04020102020204" pitchFamily="34" charset="0"/>
            </a:endParaRPr>
          </a:p>
        </p:txBody>
      </p:sp>
      <p:sp>
        <p:nvSpPr>
          <p:cNvPr id="51" name="Прямоугольник 50"/>
          <p:cNvSpPr/>
          <p:nvPr/>
        </p:nvSpPr>
        <p:spPr>
          <a:xfrm>
            <a:off x="6743186" y="148840"/>
            <a:ext cx="5759146" cy="329298"/>
          </a:xfrm>
          <a:prstGeom prst="rect">
            <a:avLst/>
          </a:prstGeom>
          <a:solidFill>
            <a:srgbClr val="FF9999"/>
          </a:solidFill>
        </p:spPr>
        <p:txBody>
          <a:bodyPr wrap="square" lIns="91417" tIns="45709" rIns="91417" bIns="45709">
            <a:spAutoFit/>
          </a:bodyPr>
          <a:lstStyle/>
          <a:p>
            <a:pPr algn="ctr"/>
            <a:r>
              <a:rPr lang="ru-RU" sz="1500" b="1" dirty="0">
                <a:solidFill>
                  <a:schemeClr val="bg1"/>
                </a:solidFill>
                <a:latin typeface="Arial Narrow" panose="020B0606020202030204" pitchFamily="34" charset="0"/>
              </a:rPr>
              <a:t>Доходы областного бюджета, </a:t>
            </a:r>
            <a:r>
              <a:rPr lang="ru-RU" sz="1500" b="1" dirty="0" err="1">
                <a:solidFill>
                  <a:schemeClr val="bg1"/>
                </a:solidFill>
                <a:latin typeface="Arial Narrow" panose="020B0606020202030204" pitchFamily="34" charset="0"/>
              </a:rPr>
              <a:t>млн.руб</a:t>
            </a:r>
            <a:r>
              <a:rPr lang="ru-RU" sz="1500" b="1" dirty="0">
                <a:solidFill>
                  <a:schemeClr val="bg1"/>
                </a:solidFill>
                <a:latin typeface="Arial Narrow" panose="020B0606020202030204" pitchFamily="34" charset="0"/>
              </a:rPr>
              <a:t>.</a:t>
            </a:r>
          </a:p>
        </p:txBody>
      </p:sp>
      <p:graphicFrame>
        <p:nvGraphicFramePr>
          <p:cNvPr id="46" name="Таблица 4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88023160"/>
              </p:ext>
            </p:extLst>
          </p:nvPr>
        </p:nvGraphicFramePr>
        <p:xfrm>
          <a:off x="9401454" y="6815231"/>
          <a:ext cx="618576" cy="1828804"/>
        </p:xfrm>
        <a:graphic>
          <a:graphicData uri="http://schemas.openxmlformats.org/drawingml/2006/table">
            <a:tbl>
              <a:tblPr firstRow="1" bandRow="1"/>
              <a:tblGrid>
                <a:gridCol w="618576"/>
              </a:tblGrid>
              <a:tr h="243839"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 smtClean="0">
                          <a:latin typeface="Arial Narrow" panose="020B0606020202030204" pitchFamily="34" charset="0"/>
                        </a:rPr>
                        <a:t>2019 год</a:t>
                      </a:r>
                      <a:endParaRPr lang="ru-RU" sz="1000" b="0" dirty="0">
                        <a:latin typeface="Arial Narrow" panose="020B0606020202030204" pitchFamily="34" charset="0"/>
                      </a:endParaRPr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96241"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 smtClean="0">
                          <a:latin typeface="Arial Narrow" panose="020B0606020202030204" pitchFamily="34" charset="0"/>
                        </a:rPr>
                        <a:t>2020 год (оценка)</a:t>
                      </a:r>
                      <a:endParaRPr lang="ru-RU" sz="1000" b="0" dirty="0">
                        <a:latin typeface="Arial Narrow" panose="020B0606020202030204" pitchFamily="34" charset="0"/>
                      </a:endParaRPr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96241"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 smtClean="0">
                          <a:latin typeface="Arial Narrow" panose="020B0606020202030204" pitchFamily="34" charset="0"/>
                        </a:rPr>
                        <a:t>2021 год (план)</a:t>
                      </a:r>
                      <a:endParaRPr lang="ru-RU" sz="1000" b="0" dirty="0">
                        <a:latin typeface="Arial Narrow" panose="020B0606020202030204" pitchFamily="34" charset="0"/>
                      </a:endParaRPr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96241"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 smtClean="0">
                          <a:latin typeface="Arial Narrow" panose="020B0606020202030204" pitchFamily="34" charset="0"/>
                        </a:rPr>
                        <a:t>2022 год (план)</a:t>
                      </a:r>
                      <a:endParaRPr lang="ru-RU" sz="1000" b="0" dirty="0">
                        <a:latin typeface="Arial Narrow" panose="020B0606020202030204" pitchFamily="34" charset="0"/>
                      </a:endParaRPr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96241"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 smtClean="0">
                          <a:latin typeface="Arial Narrow" panose="020B0606020202030204" pitchFamily="34" charset="0"/>
                        </a:rPr>
                        <a:t>2023 год (план)</a:t>
                      </a:r>
                      <a:endParaRPr lang="ru-RU" sz="1000" b="0" dirty="0">
                        <a:latin typeface="Arial Narrow" panose="020B0606020202030204" pitchFamily="34" charset="0"/>
                      </a:endParaRPr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2" name="Прямоугольник 1"/>
          <p:cNvSpPr/>
          <p:nvPr/>
        </p:nvSpPr>
        <p:spPr>
          <a:xfrm>
            <a:off x="5445865" y="487395"/>
            <a:ext cx="772944" cy="292376"/>
          </a:xfrm>
          <a:prstGeom prst="rect">
            <a:avLst/>
          </a:prstGeom>
        </p:spPr>
        <p:txBody>
          <a:bodyPr wrap="none" lIns="91417" tIns="45709" rIns="91417" bIns="45709">
            <a:spAutoFit/>
          </a:bodyPr>
          <a:lstStyle/>
          <a:p>
            <a:pPr algn="ctr"/>
            <a:r>
              <a:rPr lang="ru-RU" sz="1300" dirty="0">
                <a:latin typeface="Arial Narrow" panose="020B0606020202030204" pitchFamily="34" charset="0"/>
              </a:rPr>
              <a:t>млн. руб.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1596282" y="3349939"/>
            <a:ext cx="1584177" cy="246199"/>
          </a:xfrm>
          <a:prstGeom prst="rect">
            <a:avLst/>
          </a:prstGeom>
        </p:spPr>
        <p:txBody>
          <a:bodyPr wrap="square" lIns="91417" tIns="45709" rIns="91417" bIns="45709">
            <a:spAutoFit/>
          </a:bodyPr>
          <a:lstStyle/>
          <a:p>
            <a:pPr lvl="0"/>
            <a:endParaRPr lang="ru-RU" sz="1000" dirty="0">
              <a:solidFill>
                <a:prstClr val="black"/>
              </a:solidFill>
              <a:latin typeface="Arial Narrow" panose="020B0606020202030204" pitchFamily="34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165571" y="6348979"/>
            <a:ext cx="1525266" cy="246199"/>
          </a:xfrm>
          <a:prstGeom prst="rect">
            <a:avLst/>
          </a:prstGeom>
        </p:spPr>
        <p:txBody>
          <a:bodyPr wrap="square" lIns="91417" tIns="45709" rIns="91417" bIns="45709">
            <a:spAutoFit/>
          </a:bodyPr>
          <a:lstStyle/>
          <a:p>
            <a:endParaRPr lang="ru-RU" sz="1000" dirty="0" smtClean="0">
              <a:latin typeface="Arial Narrow" panose="020B0606020202030204" pitchFamily="34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1644970" y="6375867"/>
            <a:ext cx="1584177" cy="246199"/>
          </a:xfrm>
          <a:prstGeom prst="rect">
            <a:avLst/>
          </a:prstGeom>
        </p:spPr>
        <p:txBody>
          <a:bodyPr wrap="square" lIns="91417" tIns="45709" rIns="91417" bIns="45709">
            <a:spAutoFit/>
          </a:bodyPr>
          <a:lstStyle/>
          <a:p>
            <a:endParaRPr lang="ru-RU" sz="1000" dirty="0">
              <a:solidFill>
                <a:prstClr val="black"/>
              </a:solidFill>
              <a:latin typeface="Arial Narrow" panose="020B0606020202030204" pitchFamily="34" charset="0"/>
            </a:endParaRPr>
          </a:p>
        </p:txBody>
      </p:sp>
      <p:sp>
        <p:nvSpPr>
          <p:cNvPr id="99" name="TextBox 98"/>
          <p:cNvSpPr txBox="1"/>
          <p:nvPr/>
        </p:nvSpPr>
        <p:spPr>
          <a:xfrm>
            <a:off x="7472240" y="5831701"/>
            <a:ext cx="1224135" cy="553998"/>
          </a:xfrm>
          <a:prstGeom prst="rect">
            <a:avLst/>
          </a:prstGeom>
          <a:noFill/>
        </p:spPr>
        <p:txBody>
          <a:bodyPr wrap="square" lIns="91417" tIns="45709" rIns="91417" bIns="45709" rtlCol="0">
            <a:spAutoFit/>
          </a:bodyPr>
          <a:lstStyle/>
          <a:p>
            <a:pPr algn="ctr"/>
            <a:r>
              <a:rPr lang="ru-RU" sz="1000" dirty="0">
                <a:latin typeface="Arial Black" panose="020B0A04020102020204" pitchFamily="34" charset="0"/>
              </a:rPr>
              <a:t>Налоговые и неналоговые доходы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3158498" y="3340819"/>
            <a:ext cx="2866469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1100" dirty="0">
                <a:latin typeface="Arial Narrow" panose="020B0606020202030204" pitchFamily="34" charset="0"/>
              </a:rPr>
              <a:t>Рейтинг Ярославской области в ЦФО по доходам</a:t>
            </a:r>
          </a:p>
          <a:p>
            <a:pPr algn="r"/>
            <a:r>
              <a:rPr lang="ru-RU" sz="1100" dirty="0">
                <a:latin typeface="Arial Narrow" panose="020B0606020202030204" pitchFamily="34" charset="0"/>
              </a:rPr>
              <a:t> консолидированного бюджета на душу населения:</a:t>
            </a:r>
          </a:p>
          <a:p>
            <a:r>
              <a:rPr lang="ru-RU" sz="1100" dirty="0">
                <a:latin typeface="Arial Narrow" panose="020B0606020202030204" pitchFamily="34" charset="0"/>
              </a:rPr>
              <a:t>	        </a:t>
            </a:r>
            <a:r>
              <a:rPr lang="ru-RU" sz="1100" dirty="0" smtClean="0">
                <a:latin typeface="Arial Narrow" panose="020B0606020202030204" pitchFamily="34" charset="0"/>
              </a:rPr>
              <a:t>2017 </a:t>
            </a:r>
            <a:r>
              <a:rPr lang="ru-RU" sz="1100" dirty="0">
                <a:latin typeface="Arial Narrow" panose="020B0606020202030204" pitchFamily="34" charset="0"/>
              </a:rPr>
              <a:t>год – </a:t>
            </a:r>
            <a:r>
              <a:rPr lang="ru-RU" sz="1100" dirty="0" smtClean="0">
                <a:latin typeface="Arial Narrow" panose="020B0606020202030204" pitchFamily="34" charset="0"/>
              </a:rPr>
              <a:t>6 </a:t>
            </a:r>
            <a:r>
              <a:rPr lang="ru-RU" sz="1100" dirty="0">
                <a:latin typeface="Arial Narrow" panose="020B0606020202030204" pitchFamily="34" charset="0"/>
              </a:rPr>
              <a:t>место</a:t>
            </a:r>
          </a:p>
          <a:p>
            <a:r>
              <a:rPr lang="ru-RU" sz="1100" dirty="0">
                <a:latin typeface="Arial Narrow" panose="020B0606020202030204" pitchFamily="34" charset="0"/>
              </a:rPr>
              <a:t>	        </a:t>
            </a:r>
            <a:r>
              <a:rPr lang="ru-RU" sz="1100" dirty="0" smtClean="0">
                <a:latin typeface="Arial Narrow" panose="020B0606020202030204" pitchFamily="34" charset="0"/>
              </a:rPr>
              <a:t>2018 </a:t>
            </a:r>
            <a:r>
              <a:rPr lang="ru-RU" sz="1100" dirty="0">
                <a:latin typeface="Arial Narrow" panose="020B0606020202030204" pitchFamily="34" charset="0"/>
              </a:rPr>
              <a:t>год – 6 место</a:t>
            </a:r>
          </a:p>
          <a:p>
            <a:r>
              <a:rPr lang="ru-RU" sz="1100" dirty="0">
                <a:latin typeface="Arial Narrow" panose="020B0606020202030204" pitchFamily="34" charset="0"/>
              </a:rPr>
              <a:t>	        </a:t>
            </a:r>
            <a:r>
              <a:rPr lang="ru-RU" sz="1100" dirty="0" smtClean="0">
                <a:latin typeface="Arial Narrow" panose="020B0606020202030204" pitchFamily="34" charset="0"/>
              </a:rPr>
              <a:t>2019 </a:t>
            </a:r>
            <a:r>
              <a:rPr lang="ru-RU" sz="1100" dirty="0">
                <a:latin typeface="Arial Narrow" panose="020B0606020202030204" pitchFamily="34" charset="0"/>
              </a:rPr>
              <a:t>год – </a:t>
            </a:r>
            <a:r>
              <a:rPr lang="ru-RU" sz="1100" dirty="0" smtClean="0">
                <a:latin typeface="Arial Narrow" panose="020B0606020202030204" pitchFamily="34" charset="0"/>
              </a:rPr>
              <a:t>9 </a:t>
            </a:r>
            <a:r>
              <a:rPr lang="ru-RU" sz="1100" dirty="0">
                <a:latin typeface="Arial Narrow" panose="020B0606020202030204" pitchFamily="34" charset="0"/>
              </a:rPr>
              <a:t>место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147069" y="3340819"/>
            <a:ext cx="1976264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dirty="0">
                <a:latin typeface="Arial Narrow" panose="020B0606020202030204" pitchFamily="34" charset="0"/>
              </a:rPr>
              <a:t>Ивановская область (1) </a:t>
            </a:r>
            <a:endParaRPr lang="ru-RU" sz="1000" dirty="0" smtClean="0">
              <a:latin typeface="Arial Narrow" panose="020B0606020202030204" pitchFamily="34" charset="0"/>
            </a:endParaRPr>
          </a:p>
          <a:p>
            <a:r>
              <a:rPr lang="ru-RU" sz="1000" dirty="0" smtClean="0">
                <a:latin typeface="Arial Narrow" panose="020B0606020202030204" pitchFamily="34" charset="0"/>
              </a:rPr>
              <a:t>Тамбовская </a:t>
            </a:r>
            <a:r>
              <a:rPr lang="ru-RU" sz="1000" dirty="0">
                <a:latin typeface="Arial Narrow" panose="020B0606020202030204" pitchFamily="34" charset="0"/>
              </a:rPr>
              <a:t>область (2) </a:t>
            </a:r>
          </a:p>
          <a:p>
            <a:r>
              <a:rPr lang="ru-RU" sz="1000" dirty="0">
                <a:latin typeface="Arial Narrow" panose="020B0606020202030204" pitchFamily="34" charset="0"/>
              </a:rPr>
              <a:t>Орловская область (3)</a:t>
            </a:r>
          </a:p>
          <a:p>
            <a:r>
              <a:rPr lang="ru-RU" sz="1000" dirty="0">
                <a:latin typeface="Arial Narrow" panose="020B0606020202030204" pitchFamily="34" charset="0"/>
              </a:rPr>
              <a:t>Смоленская область (4)</a:t>
            </a:r>
          </a:p>
          <a:p>
            <a:r>
              <a:rPr lang="ru-RU" sz="1000" dirty="0">
                <a:latin typeface="Arial Narrow" panose="020B0606020202030204" pitchFamily="34" charset="0"/>
              </a:rPr>
              <a:t>Владимирская область (5)</a:t>
            </a:r>
          </a:p>
          <a:p>
            <a:pPr lvl="0"/>
            <a:r>
              <a:rPr lang="ru-RU" sz="1000" dirty="0">
                <a:solidFill>
                  <a:prstClr val="black"/>
                </a:solidFill>
                <a:latin typeface="Arial Narrow" panose="020B0606020202030204" pitchFamily="34" charset="0"/>
              </a:rPr>
              <a:t>Воронежская область (6)</a:t>
            </a:r>
          </a:p>
          <a:p>
            <a:r>
              <a:rPr lang="ru-RU" sz="1000" dirty="0">
                <a:latin typeface="Arial Narrow" panose="020B0606020202030204" pitchFamily="34" charset="0"/>
              </a:rPr>
              <a:t>Брянская область (7)</a:t>
            </a:r>
          </a:p>
          <a:p>
            <a:pPr lvl="0"/>
            <a:r>
              <a:rPr lang="ru-RU" sz="1000" dirty="0">
                <a:solidFill>
                  <a:prstClr val="black"/>
                </a:solidFill>
                <a:latin typeface="Arial Narrow" panose="020B0606020202030204" pitchFamily="34" charset="0"/>
              </a:rPr>
              <a:t>Тверская область (8)</a:t>
            </a:r>
          </a:p>
          <a:p>
            <a:pPr lvl="0"/>
            <a:r>
              <a:rPr lang="ru-RU" sz="1000" dirty="0">
                <a:latin typeface="Arial Narrow" panose="020B0606020202030204" pitchFamily="34" charset="0"/>
              </a:rPr>
              <a:t>Рязанская область (9)</a:t>
            </a:r>
            <a:endParaRPr lang="ru-RU" sz="1000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1644970" y="3340819"/>
            <a:ext cx="168823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b="1" dirty="0">
                <a:solidFill>
                  <a:srgbClr val="FF3399"/>
                </a:solidFill>
                <a:latin typeface="Arial Narrow" panose="020B0606020202030204" pitchFamily="34" charset="0"/>
              </a:rPr>
              <a:t>Ярославская область (10)</a:t>
            </a:r>
          </a:p>
          <a:p>
            <a:r>
              <a:rPr lang="ru-RU" sz="1000" dirty="0">
                <a:latin typeface="Arial Narrow" panose="020B0606020202030204" pitchFamily="34" charset="0"/>
              </a:rPr>
              <a:t>Костромская область (11)</a:t>
            </a:r>
          </a:p>
          <a:p>
            <a:r>
              <a:rPr lang="ru-RU" sz="1000" dirty="0">
                <a:solidFill>
                  <a:prstClr val="black"/>
                </a:solidFill>
                <a:latin typeface="Arial Narrow" panose="020B0606020202030204" pitchFamily="34" charset="0"/>
              </a:rPr>
              <a:t>Липецкая область (12)</a:t>
            </a:r>
          </a:p>
          <a:p>
            <a:r>
              <a:rPr lang="ru-RU" sz="1000" dirty="0">
                <a:solidFill>
                  <a:prstClr val="black"/>
                </a:solidFill>
                <a:latin typeface="Arial Narrow" panose="020B0606020202030204" pitchFamily="34" charset="0"/>
              </a:rPr>
              <a:t>Тульская область (13)</a:t>
            </a:r>
          </a:p>
          <a:p>
            <a:pPr lvl="0"/>
            <a:r>
              <a:rPr lang="ru-RU" sz="1000" dirty="0">
                <a:solidFill>
                  <a:prstClr val="black"/>
                </a:solidFill>
                <a:latin typeface="Arial Narrow" panose="020B0606020202030204" pitchFamily="34" charset="0"/>
              </a:rPr>
              <a:t>Курская область (14)</a:t>
            </a:r>
          </a:p>
          <a:p>
            <a:pPr lvl="0"/>
            <a:r>
              <a:rPr lang="ru-RU" sz="1000" dirty="0">
                <a:solidFill>
                  <a:prstClr val="black"/>
                </a:solidFill>
                <a:latin typeface="Arial Narrow" panose="020B0606020202030204" pitchFamily="34" charset="0"/>
              </a:rPr>
              <a:t>Белгородская область (15)</a:t>
            </a:r>
          </a:p>
          <a:p>
            <a:pPr lvl="0"/>
            <a:r>
              <a:rPr lang="ru-RU" sz="1000" dirty="0">
                <a:solidFill>
                  <a:prstClr val="black"/>
                </a:solidFill>
                <a:latin typeface="Arial Narrow" panose="020B0606020202030204" pitchFamily="34" charset="0"/>
              </a:rPr>
              <a:t>Калужская область (16)</a:t>
            </a:r>
          </a:p>
          <a:p>
            <a:pPr lvl="0"/>
            <a:r>
              <a:rPr lang="ru-RU" sz="1000" dirty="0">
                <a:solidFill>
                  <a:prstClr val="black"/>
                </a:solidFill>
                <a:latin typeface="Arial Narrow" panose="020B0606020202030204" pitchFamily="34" charset="0"/>
              </a:rPr>
              <a:t>Московская область (17)</a:t>
            </a:r>
          </a:p>
          <a:p>
            <a:pPr lvl="0"/>
            <a:r>
              <a:rPr lang="ru-RU" sz="1000" dirty="0">
                <a:solidFill>
                  <a:prstClr val="black"/>
                </a:solidFill>
                <a:latin typeface="Arial Narrow" panose="020B0606020202030204" pitchFamily="34" charset="0"/>
              </a:rPr>
              <a:t>г. Москва (18)</a:t>
            </a:r>
          </a:p>
        </p:txBody>
      </p:sp>
      <p:cxnSp>
        <p:nvCxnSpPr>
          <p:cNvPr id="47" name="Прямая со стрелкой 46"/>
          <p:cNvCxnSpPr/>
          <p:nvPr/>
        </p:nvCxnSpPr>
        <p:spPr>
          <a:xfrm>
            <a:off x="3100640" y="3529620"/>
            <a:ext cx="419840" cy="1294916"/>
          </a:xfrm>
          <a:prstGeom prst="straightConnector1">
            <a:avLst/>
          </a:prstGeom>
          <a:ln w="19050">
            <a:solidFill>
              <a:srgbClr val="FF3399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Прямоугольник 20"/>
          <p:cNvSpPr/>
          <p:nvPr/>
        </p:nvSpPr>
        <p:spPr>
          <a:xfrm>
            <a:off x="147069" y="6389479"/>
            <a:ext cx="1472208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dirty="0">
                <a:latin typeface="Arial Narrow" panose="020B0606020202030204" pitchFamily="34" charset="0"/>
              </a:rPr>
              <a:t>Ивановская область (1) </a:t>
            </a:r>
          </a:p>
          <a:p>
            <a:r>
              <a:rPr lang="ru-RU" sz="1000" dirty="0">
                <a:latin typeface="Arial Narrow" panose="020B0606020202030204" pitchFamily="34" charset="0"/>
              </a:rPr>
              <a:t>Орловская область (2)</a:t>
            </a:r>
          </a:p>
          <a:p>
            <a:r>
              <a:rPr lang="ru-RU" sz="1000" dirty="0">
                <a:latin typeface="Arial Narrow" panose="020B0606020202030204" pitchFamily="34" charset="0"/>
              </a:rPr>
              <a:t>Тамбовская область (3) </a:t>
            </a:r>
          </a:p>
          <a:p>
            <a:r>
              <a:rPr lang="ru-RU" sz="1000" dirty="0">
                <a:latin typeface="Arial Narrow" panose="020B0606020202030204" pitchFamily="34" charset="0"/>
              </a:rPr>
              <a:t>Смоленская область (4)</a:t>
            </a:r>
          </a:p>
          <a:p>
            <a:r>
              <a:rPr lang="ru-RU" sz="1000" dirty="0">
                <a:latin typeface="Arial Narrow" panose="020B0606020202030204" pitchFamily="34" charset="0"/>
              </a:rPr>
              <a:t>Владимирская область (5)</a:t>
            </a:r>
          </a:p>
          <a:p>
            <a:r>
              <a:rPr lang="ru-RU" sz="1000" dirty="0">
                <a:solidFill>
                  <a:prstClr val="black"/>
                </a:solidFill>
                <a:latin typeface="Arial Narrow" panose="020B0606020202030204" pitchFamily="34" charset="0"/>
              </a:rPr>
              <a:t>Тверская область (6)</a:t>
            </a:r>
          </a:p>
          <a:p>
            <a:pPr lvl="0"/>
            <a:r>
              <a:rPr lang="ru-RU" sz="1000" dirty="0">
                <a:solidFill>
                  <a:prstClr val="black"/>
                </a:solidFill>
                <a:latin typeface="Arial Narrow" panose="020B0606020202030204" pitchFamily="34" charset="0"/>
              </a:rPr>
              <a:t>Воронежская область (7)</a:t>
            </a:r>
          </a:p>
          <a:p>
            <a:r>
              <a:rPr lang="ru-RU" sz="1000" dirty="0">
                <a:latin typeface="Arial Narrow" panose="020B0606020202030204" pitchFamily="34" charset="0"/>
              </a:rPr>
              <a:t>Брянская область (8)</a:t>
            </a:r>
          </a:p>
          <a:p>
            <a:r>
              <a:rPr lang="ru-RU" sz="1000" dirty="0">
                <a:latin typeface="Arial Narrow" panose="020B0606020202030204" pitchFamily="34" charset="0"/>
              </a:rPr>
              <a:t>Костромская область (9)</a:t>
            </a:r>
          </a:p>
        </p:txBody>
      </p:sp>
      <p:sp>
        <p:nvSpPr>
          <p:cNvPr id="22" name="Прямоугольник 21"/>
          <p:cNvSpPr/>
          <p:nvPr/>
        </p:nvSpPr>
        <p:spPr>
          <a:xfrm>
            <a:off x="1605960" y="6389479"/>
            <a:ext cx="160919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1000" dirty="0">
                <a:latin typeface="Arial Narrow" panose="020B0606020202030204" pitchFamily="34" charset="0"/>
              </a:rPr>
              <a:t>Рязанская область (10)</a:t>
            </a:r>
          </a:p>
          <a:p>
            <a:r>
              <a:rPr lang="ru-RU" sz="1000" b="1" dirty="0">
                <a:solidFill>
                  <a:srgbClr val="FF3399"/>
                </a:solidFill>
                <a:latin typeface="Arial Narrow" panose="020B0606020202030204" pitchFamily="34" charset="0"/>
              </a:rPr>
              <a:t>Ярославская область (11)</a:t>
            </a:r>
          </a:p>
          <a:p>
            <a:pPr lvl="0"/>
            <a:r>
              <a:rPr lang="ru-RU" sz="1000" dirty="0">
                <a:solidFill>
                  <a:prstClr val="black"/>
                </a:solidFill>
                <a:latin typeface="Arial Narrow" panose="020B0606020202030204" pitchFamily="34" charset="0"/>
              </a:rPr>
              <a:t>Курская область (12)</a:t>
            </a:r>
          </a:p>
          <a:p>
            <a:r>
              <a:rPr lang="ru-RU" sz="1000" dirty="0">
                <a:solidFill>
                  <a:prstClr val="black"/>
                </a:solidFill>
                <a:latin typeface="Arial Narrow" panose="020B0606020202030204" pitchFamily="34" charset="0"/>
              </a:rPr>
              <a:t>Тульская область (13)</a:t>
            </a:r>
          </a:p>
          <a:p>
            <a:r>
              <a:rPr lang="ru-RU" sz="1000" dirty="0">
                <a:solidFill>
                  <a:prstClr val="black"/>
                </a:solidFill>
                <a:latin typeface="Arial Narrow" panose="020B0606020202030204" pitchFamily="34" charset="0"/>
              </a:rPr>
              <a:t>Липецкая область (14)</a:t>
            </a:r>
          </a:p>
          <a:p>
            <a:pPr lvl="0"/>
            <a:r>
              <a:rPr lang="ru-RU" sz="1000" dirty="0">
                <a:solidFill>
                  <a:prstClr val="black"/>
                </a:solidFill>
                <a:latin typeface="Arial Narrow" panose="020B0606020202030204" pitchFamily="34" charset="0"/>
              </a:rPr>
              <a:t>Белгородская область (15)</a:t>
            </a:r>
          </a:p>
          <a:p>
            <a:pPr lvl="0"/>
            <a:r>
              <a:rPr lang="ru-RU" sz="1000" dirty="0">
                <a:solidFill>
                  <a:prstClr val="black"/>
                </a:solidFill>
                <a:latin typeface="Arial Narrow" panose="020B0606020202030204" pitchFamily="34" charset="0"/>
              </a:rPr>
              <a:t>Калужская область (16)</a:t>
            </a:r>
          </a:p>
          <a:p>
            <a:pPr lvl="0"/>
            <a:r>
              <a:rPr lang="ru-RU" sz="1000" dirty="0">
                <a:solidFill>
                  <a:prstClr val="black"/>
                </a:solidFill>
                <a:latin typeface="Arial Narrow" panose="020B0606020202030204" pitchFamily="34" charset="0"/>
              </a:rPr>
              <a:t>Московская область (17)</a:t>
            </a:r>
          </a:p>
          <a:p>
            <a:pPr lvl="0"/>
            <a:r>
              <a:rPr lang="ru-RU" sz="1000" dirty="0">
                <a:solidFill>
                  <a:prstClr val="black"/>
                </a:solidFill>
                <a:latin typeface="Arial Narrow" panose="020B0606020202030204" pitchFamily="34" charset="0"/>
              </a:rPr>
              <a:t>г. Москва (18)</a:t>
            </a:r>
          </a:p>
        </p:txBody>
      </p:sp>
      <p:cxnSp>
        <p:nvCxnSpPr>
          <p:cNvPr id="50" name="Прямая со стрелкой 49"/>
          <p:cNvCxnSpPr/>
          <p:nvPr/>
        </p:nvCxnSpPr>
        <p:spPr>
          <a:xfrm>
            <a:off x="3060246" y="6709087"/>
            <a:ext cx="748266" cy="1182118"/>
          </a:xfrm>
          <a:prstGeom prst="straightConnector1">
            <a:avLst/>
          </a:prstGeom>
          <a:ln w="19050">
            <a:solidFill>
              <a:srgbClr val="FF3399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7" name="Объект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5546091"/>
              </p:ext>
            </p:extLst>
          </p:nvPr>
        </p:nvGraphicFramePr>
        <p:xfrm>
          <a:off x="289970" y="5374519"/>
          <a:ext cx="6038822" cy="657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01" name="Лист" r:id="rId5" imgW="5810289" imgH="657180" progId="Excel.Sheet.8">
                  <p:embed/>
                </p:oleObj>
              </mc:Choice>
              <mc:Fallback>
                <p:oleObj name="Лист" r:id="rId5" imgW="5810289" imgH="657180" progId="Excel.Sheet.8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289970" y="5374519"/>
                        <a:ext cx="6038822" cy="6572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Объект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72466163"/>
              </p:ext>
            </p:extLst>
          </p:nvPr>
        </p:nvGraphicFramePr>
        <p:xfrm>
          <a:off x="181844" y="8545730"/>
          <a:ext cx="6140473" cy="742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02" name="Лист" r:id="rId8" imgW="5848378" imgH="743040" progId="Excel.Sheet.8">
                  <p:embed/>
                </p:oleObj>
              </mc:Choice>
              <mc:Fallback>
                <p:oleObj name="Лист" r:id="rId8" imgW="5848378" imgH="743040" progId="Excel.Sheet.8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181844" y="8545730"/>
                        <a:ext cx="6140473" cy="7429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9" name="Диаграмма 4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19132018"/>
              </p:ext>
            </p:extLst>
          </p:nvPr>
        </p:nvGraphicFramePr>
        <p:xfrm>
          <a:off x="453330" y="5761330"/>
          <a:ext cx="5966205" cy="291353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0"/>
          </a:graphicData>
        </a:graphic>
      </p:graphicFrame>
      <p:graphicFrame>
        <p:nvGraphicFramePr>
          <p:cNvPr id="54" name="Диаграмма 5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44988523"/>
              </p:ext>
            </p:extLst>
          </p:nvPr>
        </p:nvGraphicFramePr>
        <p:xfrm>
          <a:off x="640160" y="2928392"/>
          <a:ext cx="5760640" cy="262028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1"/>
          </a:graphicData>
        </a:graphic>
      </p:graphicFrame>
      <p:graphicFrame>
        <p:nvGraphicFramePr>
          <p:cNvPr id="44" name="Диаграмма 4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16039426"/>
              </p:ext>
            </p:extLst>
          </p:nvPr>
        </p:nvGraphicFramePr>
        <p:xfrm>
          <a:off x="5832337" y="4261325"/>
          <a:ext cx="4572000" cy="500791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2"/>
          </a:graphicData>
        </a:graphic>
      </p:graphicFrame>
      <p:graphicFrame>
        <p:nvGraphicFramePr>
          <p:cNvPr id="45" name="Диаграмма 4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76605621"/>
              </p:ext>
            </p:extLst>
          </p:nvPr>
        </p:nvGraphicFramePr>
        <p:xfrm>
          <a:off x="9017070" y="4147515"/>
          <a:ext cx="5065060" cy="50202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3"/>
          </a:graphicData>
        </a:graphic>
      </p:graphicFrame>
      <p:cxnSp>
        <p:nvCxnSpPr>
          <p:cNvPr id="53" name="Прямая со стрелкой 52"/>
          <p:cNvCxnSpPr/>
          <p:nvPr/>
        </p:nvCxnSpPr>
        <p:spPr>
          <a:xfrm flipV="1">
            <a:off x="9988799" y="6416257"/>
            <a:ext cx="690276" cy="523142"/>
          </a:xfrm>
          <a:prstGeom prst="straightConnector1">
            <a:avLst/>
          </a:prstGeom>
          <a:ln>
            <a:solidFill>
              <a:schemeClr val="tx1"/>
            </a:solidFill>
            <a:prstDash val="dash"/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Прямая со стрелкой 54"/>
          <p:cNvCxnSpPr/>
          <p:nvPr/>
        </p:nvCxnSpPr>
        <p:spPr>
          <a:xfrm flipV="1">
            <a:off x="9988799" y="6709087"/>
            <a:ext cx="819390" cy="586918"/>
          </a:xfrm>
          <a:prstGeom prst="straightConnector1">
            <a:avLst/>
          </a:prstGeom>
          <a:ln>
            <a:solidFill>
              <a:schemeClr val="tx1"/>
            </a:solidFill>
            <a:prstDash val="dash"/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Прямая со стрелкой 55"/>
          <p:cNvCxnSpPr/>
          <p:nvPr/>
        </p:nvCxnSpPr>
        <p:spPr>
          <a:xfrm flipV="1">
            <a:off x="9988799" y="6939400"/>
            <a:ext cx="948505" cy="713208"/>
          </a:xfrm>
          <a:prstGeom prst="straightConnector1">
            <a:avLst/>
          </a:prstGeom>
          <a:ln>
            <a:solidFill>
              <a:schemeClr val="tx1"/>
            </a:solidFill>
            <a:prstDash val="dash"/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Прямая со стрелкой 58"/>
          <p:cNvCxnSpPr/>
          <p:nvPr/>
        </p:nvCxnSpPr>
        <p:spPr>
          <a:xfrm flipV="1">
            <a:off x="9988799" y="7143593"/>
            <a:ext cx="1092521" cy="886686"/>
          </a:xfrm>
          <a:prstGeom prst="straightConnector1">
            <a:avLst/>
          </a:prstGeom>
          <a:ln>
            <a:solidFill>
              <a:schemeClr val="tx1"/>
            </a:solidFill>
            <a:prstDash val="dash"/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Прямая со стрелкой 62"/>
          <p:cNvCxnSpPr/>
          <p:nvPr/>
        </p:nvCxnSpPr>
        <p:spPr>
          <a:xfrm flipV="1">
            <a:off x="9988799" y="7341111"/>
            <a:ext cx="1380553" cy="1113476"/>
          </a:xfrm>
          <a:prstGeom prst="straightConnector1">
            <a:avLst/>
          </a:prstGeom>
          <a:ln>
            <a:solidFill>
              <a:schemeClr val="tx1"/>
            </a:solidFill>
            <a:prstDash val="dash"/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Прямая со стрелкой 63"/>
          <p:cNvCxnSpPr/>
          <p:nvPr/>
        </p:nvCxnSpPr>
        <p:spPr>
          <a:xfrm flipH="1" flipV="1">
            <a:off x="8696375" y="6375867"/>
            <a:ext cx="681341" cy="563532"/>
          </a:xfrm>
          <a:prstGeom prst="straightConnector1">
            <a:avLst/>
          </a:prstGeom>
          <a:ln>
            <a:solidFill>
              <a:schemeClr val="tx1"/>
            </a:solidFill>
            <a:prstDash val="dash"/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Прямая со стрелкой 70"/>
          <p:cNvCxnSpPr/>
          <p:nvPr/>
        </p:nvCxnSpPr>
        <p:spPr>
          <a:xfrm flipH="1" flipV="1">
            <a:off x="8696375" y="6709087"/>
            <a:ext cx="681342" cy="559126"/>
          </a:xfrm>
          <a:prstGeom prst="straightConnector1">
            <a:avLst/>
          </a:prstGeom>
          <a:ln>
            <a:solidFill>
              <a:schemeClr val="tx1"/>
            </a:solidFill>
            <a:prstDash val="dash"/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Прямая со стрелкой 71"/>
          <p:cNvCxnSpPr/>
          <p:nvPr/>
        </p:nvCxnSpPr>
        <p:spPr>
          <a:xfrm flipH="1" flipV="1">
            <a:off x="8417024" y="6815231"/>
            <a:ext cx="960692" cy="837377"/>
          </a:xfrm>
          <a:prstGeom prst="straightConnector1">
            <a:avLst/>
          </a:prstGeom>
          <a:ln>
            <a:solidFill>
              <a:schemeClr val="tx1"/>
            </a:solidFill>
            <a:prstDash val="dash"/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Прямая со стрелкой 72"/>
          <p:cNvCxnSpPr/>
          <p:nvPr/>
        </p:nvCxnSpPr>
        <p:spPr>
          <a:xfrm flipH="1" flipV="1">
            <a:off x="8322348" y="7143593"/>
            <a:ext cx="1057038" cy="886686"/>
          </a:xfrm>
          <a:prstGeom prst="straightConnector1">
            <a:avLst/>
          </a:prstGeom>
          <a:ln>
            <a:solidFill>
              <a:schemeClr val="tx1"/>
            </a:solidFill>
            <a:prstDash val="dash"/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Прямая со стрелкой 73"/>
          <p:cNvCxnSpPr/>
          <p:nvPr/>
        </p:nvCxnSpPr>
        <p:spPr>
          <a:xfrm flipH="1" flipV="1">
            <a:off x="8084307" y="7341111"/>
            <a:ext cx="1293409" cy="1093820"/>
          </a:xfrm>
          <a:prstGeom prst="straightConnector1">
            <a:avLst/>
          </a:prstGeom>
          <a:ln>
            <a:solidFill>
              <a:schemeClr val="tx1"/>
            </a:solidFill>
            <a:prstDash val="dash"/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6" name="Объект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40933696"/>
              </p:ext>
            </p:extLst>
          </p:nvPr>
        </p:nvGraphicFramePr>
        <p:xfrm>
          <a:off x="224009" y="779771"/>
          <a:ext cx="6010275" cy="2228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03" name="Лист" r:id="rId15" imgW="6010188" imgH="2228850" progId="Excel.Sheet.12">
                  <p:embed/>
                </p:oleObj>
              </mc:Choice>
              <mc:Fallback>
                <p:oleObj name="Лист" r:id="rId15" imgW="6010188" imgH="2228850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6"/>
                      <a:stretch>
                        <a:fillRect/>
                      </a:stretch>
                    </p:blipFill>
                    <p:spPr>
                      <a:xfrm>
                        <a:off x="224009" y="779771"/>
                        <a:ext cx="6010275" cy="22288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290203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TextBox 60"/>
          <p:cNvSpPr txBox="1"/>
          <p:nvPr/>
        </p:nvSpPr>
        <p:spPr>
          <a:xfrm>
            <a:off x="6837716" y="8471446"/>
            <a:ext cx="803379" cy="246199"/>
          </a:xfrm>
          <a:prstGeom prst="rect">
            <a:avLst/>
          </a:prstGeom>
          <a:noFill/>
        </p:spPr>
        <p:txBody>
          <a:bodyPr wrap="none" lIns="91417" tIns="45709" rIns="91417" bIns="45709" rtlCol="0">
            <a:spAutoFit/>
          </a:bodyPr>
          <a:lstStyle/>
          <a:p>
            <a:pPr defTabSz="914180"/>
            <a:r>
              <a:rPr lang="ru-RU" sz="1000" dirty="0">
                <a:latin typeface="Arial Black" panose="020B0A04020102020204" pitchFamily="34" charset="0"/>
              </a:rPr>
              <a:t>20</a:t>
            </a:r>
            <a:r>
              <a:rPr lang="en-US" sz="1000" dirty="0" smtClean="0">
                <a:latin typeface="Arial Black" panose="020B0A04020102020204" pitchFamily="34" charset="0"/>
              </a:rPr>
              <a:t>2</a:t>
            </a:r>
            <a:r>
              <a:rPr lang="ru-RU" sz="1000" dirty="0" smtClean="0">
                <a:latin typeface="Arial Black" panose="020B0A04020102020204" pitchFamily="34" charset="0"/>
              </a:rPr>
              <a:t>2 </a:t>
            </a:r>
            <a:r>
              <a:rPr lang="ru-RU" sz="1000" dirty="0">
                <a:latin typeface="Arial Black" panose="020B0A04020102020204" pitchFamily="34" charset="0"/>
              </a:rPr>
              <a:t>год</a:t>
            </a:r>
          </a:p>
        </p:txBody>
      </p:sp>
      <p:sp>
        <p:nvSpPr>
          <p:cNvPr id="59" name="TextBox 58"/>
          <p:cNvSpPr txBox="1"/>
          <p:nvPr/>
        </p:nvSpPr>
        <p:spPr>
          <a:xfrm>
            <a:off x="6837714" y="8225224"/>
            <a:ext cx="803379" cy="246199"/>
          </a:xfrm>
          <a:prstGeom prst="rect">
            <a:avLst/>
          </a:prstGeom>
          <a:noFill/>
        </p:spPr>
        <p:txBody>
          <a:bodyPr wrap="none" lIns="91417" tIns="45709" rIns="91417" bIns="45709" rtlCol="0">
            <a:spAutoFit/>
          </a:bodyPr>
          <a:lstStyle/>
          <a:p>
            <a:pPr defTabSz="914180"/>
            <a:r>
              <a:rPr lang="ru-RU" sz="1000" dirty="0" smtClean="0">
                <a:latin typeface="Arial Black" panose="020B0A04020102020204" pitchFamily="34" charset="0"/>
              </a:rPr>
              <a:t>2021 </a:t>
            </a:r>
            <a:r>
              <a:rPr lang="ru-RU" sz="1000" dirty="0">
                <a:latin typeface="Arial Black" panose="020B0A04020102020204" pitchFamily="34" charset="0"/>
              </a:rPr>
              <a:t>год</a:t>
            </a:r>
          </a:p>
        </p:txBody>
      </p:sp>
      <p:cxnSp>
        <p:nvCxnSpPr>
          <p:cNvPr id="4" name="Прямая соединительная линия 3"/>
          <p:cNvCxnSpPr/>
          <p:nvPr/>
        </p:nvCxnSpPr>
        <p:spPr>
          <a:xfrm>
            <a:off x="6374596" y="0"/>
            <a:ext cx="0" cy="9601200"/>
          </a:xfrm>
          <a:prstGeom prst="line">
            <a:avLst/>
          </a:prstGeom>
          <a:ln w="88900">
            <a:solidFill>
              <a:schemeClr val="bg2">
                <a:lumMod val="5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Прямоугольник 4"/>
          <p:cNvSpPr/>
          <p:nvPr/>
        </p:nvSpPr>
        <p:spPr>
          <a:xfrm>
            <a:off x="33473" y="-5615"/>
            <a:ext cx="12768127" cy="9586804"/>
          </a:xfrm>
          <a:prstGeom prst="rect">
            <a:avLst/>
          </a:prstGeom>
          <a:noFill/>
          <a:ln w="88900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7" tIns="45709" rIns="91417" bIns="45709"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208112" y="140022"/>
            <a:ext cx="5976664" cy="329298"/>
          </a:xfrm>
          <a:prstGeom prst="rect">
            <a:avLst/>
          </a:prstGeom>
          <a:solidFill>
            <a:srgbClr val="9966FF"/>
          </a:solidFill>
        </p:spPr>
        <p:txBody>
          <a:bodyPr wrap="square" lIns="91417" tIns="45709" rIns="91417" bIns="45709">
            <a:spAutoFit/>
          </a:bodyPr>
          <a:lstStyle/>
          <a:p>
            <a:pPr algn="ctr"/>
            <a:r>
              <a:rPr lang="ru-RU" sz="1500" b="1" dirty="0">
                <a:solidFill>
                  <a:schemeClr val="bg1"/>
                </a:solidFill>
                <a:latin typeface="Arial Narrow" panose="020B0606020202030204" pitchFamily="34" charset="0"/>
              </a:rPr>
              <a:t>Сведения о предоставляемых налоговых льготах</a:t>
            </a:r>
          </a:p>
        </p:txBody>
      </p:sp>
      <p:sp>
        <p:nvSpPr>
          <p:cNvPr id="38" name="Прямоугольник 37"/>
          <p:cNvSpPr/>
          <p:nvPr/>
        </p:nvSpPr>
        <p:spPr>
          <a:xfrm>
            <a:off x="6743186" y="112853"/>
            <a:ext cx="5759146" cy="329298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txBody>
          <a:bodyPr wrap="square" lIns="91417" tIns="45709" rIns="91417" bIns="45709">
            <a:spAutoFit/>
          </a:bodyPr>
          <a:lstStyle/>
          <a:p>
            <a:pPr algn="ctr"/>
            <a:r>
              <a:rPr lang="ru-RU" sz="1500" b="1" dirty="0">
                <a:solidFill>
                  <a:schemeClr val="bg1"/>
                </a:solidFill>
                <a:latin typeface="Arial Narrow" panose="020B0606020202030204" pitchFamily="34" charset="0"/>
              </a:rPr>
              <a:t>Расходы областного бюджета, млн. рублей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6837715" y="548949"/>
            <a:ext cx="5202231" cy="492430"/>
          </a:xfrm>
          <a:prstGeom prst="rect">
            <a:avLst/>
          </a:prstGeom>
          <a:noFill/>
        </p:spPr>
        <p:txBody>
          <a:bodyPr wrap="square" lIns="91417" tIns="45709" rIns="91417" bIns="45709" rtlCol="0">
            <a:spAutoFit/>
          </a:bodyPr>
          <a:lstStyle/>
          <a:p>
            <a:r>
              <a:rPr lang="ru-RU" sz="1300" dirty="0">
                <a:latin typeface="Arial Black" panose="020B0A04020102020204" pitchFamily="34" charset="0"/>
              </a:rPr>
              <a:t>В разрезе основных функций государственных органов:</a:t>
            </a:r>
          </a:p>
        </p:txBody>
      </p:sp>
      <p:graphicFrame>
        <p:nvGraphicFramePr>
          <p:cNvPr id="13" name="Таблица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82123253"/>
              </p:ext>
            </p:extLst>
          </p:nvPr>
        </p:nvGraphicFramePr>
        <p:xfrm>
          <a:off x="9170348" y="835261"/>
          <a:ext cx="3456380" cy="4277022"/>
        </p:xfrm>
        <a:graphic>
          <a:graphicData uri="http://schemas.openxmlformats.org/drawingml/2006/table">
            <a:tbl>
              <a:tblPr firstRow="1" lastRow="1">
                <a:tableStyleId>{9D7B26C5-4107-4FEC-AEDC-1716B250A1EF}</a:tableStyleId>
              </a:tblPr>
              <a:tblGrid>
                <a:gridCol w="144017"/>
                <a:gridCol w="288032"/>
                <a:gridCol w="1630768"/>
                <a:gridCol w="464521"/>
                <a:gridCol w="464521"/>
                <a:gridCol w="464521"/>
              </a:tblGrid>
              <a:tr h="151644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 smtClean="0">
                          <a:effectLst/>
                          <a:latin typeface="Arial Narrow" panose="020B0606020202030204" pitchFamily="34" charset="0"/>
                        </a:rPr>
                        <a:t>Код</a:t>
                      </a:r>
                      <a:endParaRPr lang="ru-RU" sz="1000" b="0" i="0" u="none" strike="noStrike" dirty="0">
                        <a:solidFill>
                          <a:sysClr val="windowText" lastClr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6630" marR="6630" marT="6630" marB="0" anchor="ctr"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ru-RU" sz="1000" b="0" i="0" u="none" strike="noStrike" dirty="0">
                        <a:solidFill>
                          <a:sysClr val="windowText" lastClr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6630" marR="6630" marT="6630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 smtClean="0">
                          <a:effectLst/>
                          <a:latin typeface="Arial Narrow" panose="020B0606020202030204" pitchFamily="34" charset="0"/>
                        </a:rPr>
                        <a:t>Наименование</a:t>
                      </a:r>
                      <a:endParaRPr lang="ru-RU" sz="1000" b="0" i="0" u="none" strike="noStrike" dirty="0">
                        <a:solidFill>
                          <a:sysClr val="windowText" lastClr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6630" marR="6630" marT="663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 smtClean="0">
                          <a:effectLst/>
                          <a:latin typeface="Arial Narrow" panose="020B0606020202030204" pitchFamily="34" charset="0"/>
                        </a:rPr>
                        <a:t>2021 год</a:t>
                      </a:r>
                      <a:endParaRPr lang="ru-RU" sz="1000" b="0" i="0" u="none" strike="noStrike" dirty="0">
                        <a:solidFill>
                          <a:sysClr val="windowText" lastClr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6630" marR="6630" marT="663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 smtClean="0">
                          <a:effectLst/>
                          <a:latin typeface="Arial Narrow" panose="020B0606020202030204" pitchFamily="34" charset="0"/>
                        </a:rPr>
                        <a:t>20</a:t>
                      </a:r>
                      <a:r>
                        <a:rPr lang="en-US" sz="1000" u="none" strike="noStrike" dirty="0" smtClean="0">
                          <a:effectLst/>
                          <a:latin typeface="Arial Narrow" panose="020B0606020202030204" pitchFamily="34" charset="0"/>
                        </a:rPr>
                        <a:t>2</a:t>
                      </a:r>
                      <a:r>
                        <a:rPr lang="ru-RU" sz="1000" u="none" strike="noStrike" dirty="0" smtClean="0">
                          <a:effectLst/>
                          <a:latin typeface="Arial Narrow" panose="020B0606020202030204" pitchFamily="34" charset="0"/>
                        </a:rPr>
                        <a:t>2 год</a:t>
                      </a:r>
                      <a:endParaRPr lang="ru-RU" sz="1000" b="0" i="0" u="none" strike="noStrike" dirty="0">
                        <a:solidFill>
                          <a:sysClr val="windowText" lastClr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6630" marR="6630" marT="663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 smtClean="0">
                          <a:effectLst/>
                          <a:latin typeface="Arial Narrow" panose="020B0606020202030204" pitchFamily="34" charset="0"/>
                        </a:rPr>
                        <a:t>2023 год </a:t>
                      </a:r>
                      <a:endParaRPr lang="ru-RU" sz="1000" b="0" i="0" u="none" strike="noStrike" dirty="0">
                        <a:solidFill>
                          <a:sysClr val="windowText" lastClr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6630" marR="6630" marT="6630" marB="0" anchor="ctr">
                    <a:solidFill>
                      <a:schemeClr val="bg1"/>
                    </a:solidFill>
                  </a:tcPr>
                </a:tc>
              </a:tr>
              <a:tr h="37256">
                <a:tc>
                  <a:txBody>
                    <a:bodyPr/>
                    <a:lstStyle/>
                    <a:p>
                      <a:pPr algn="ctr" fontAlgn="ctr"/>
                      <a:endParaRPr lang="ru-RU" sz="1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6630" marR="6630" marT="6630" marB="0" anchor="ctr"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000" b="1" u="none" strike="noStrike" dirty="0">
                          <a:effectLst/>
                          <a:latin typeface="Arial Narrow" panose="020B0606020202030204" pitchFamily="34" charset="0"/>
                        </a:rPr>
                        <a:t>0100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/>
                </a:tc>
                <a:tc rowSpan="3">
                  <a:txBody>
                    <a:bodyPr/>
                    <a:lstStyle/>
                    <a:p>
                      <a:pPr algn="l" fontAlgn="t"/>
                      <a:r>
                        <a:rPr lang="ru-RU" sz="1000" u="none" strike="noStrike" dirty="0">
                          <a:effectLst/>
                          <a:latin typeface="Arial Narrow" panose="020B0606020202030204" pitchFamily="34" charset="0"/>
                        </a:rPr>
                        <a:t>Общегосударственные вопросы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kern="1200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2 </a:t>
                      </a:r>
                      <a:r>
                        <a:rPr lang="ru-RU" sz="100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996,0</a:t>
                      </a:r>
                      <a:endParaRPr lang="ru-RU" sz="1000" u="none" strike="noStrike" kern="1200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kern="1200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2 </a:t>
                      </a:r>
                      <a:r>
                        <a:rPr lang="ru-RU" sz="100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370,7</a:t>
                      </a:r>
                      <a:endParaRPr lang="ru-RU" sz="1000" u="none" strike="noStrike" kern="1200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kern="1200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2 </a:t>
                      </a:r>
                      <a:r>
                        <a:rPr lang="ru-RU" sz="100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550,2</a:t>
                      </a:r>
                      <a:endParaRPr lang="ru-RU" sz="1000" u="none" strike="noStrike" kern="1200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</a:tr>
              <a:tr h="145322">
                <a:tc>
                  <a:txBody>
                    <a:bodyPr/>
                    <a:lstStyle/>
                    <a:p>
                      <a:pPr algn="ctr" fontAlgn="ctr"/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1402">
                <a:tc>
                  <a:txBody>
                    <a:bodyPr/>
                    <a:lstStyle/>
                    <a:p>
                      <a:pPr algn="ctr" fontAlgn="ctr"/>
                      <a:endParaRPr lang="ru-RU" sz="1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1402">
                <a:tc>
                  <a:txBody>
                    <a:bodyPr/>
                    <a:lstStyle/>
                    <a:p>
                      <a:pPr algn="ctr" fontAlgn="ctr"/>
                      <a:endParaRPr lang="ru-RU" sz="1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000" b="1" u="none" strike="noStrike" dirty="0">
                          <a:effectLst/>
                          <a:latin typeface="Arial Narrow" panose="020B0606020202030204" pitchFamily="34" charset="0"/>
                        </a:rPr>
                        <a:t>0200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/>
                </a:tc>
                <a:tc rowSpan="3">
                  <a:txBody>
                    <a:bodyPr/>
                    <a:lstStyle/>
                    <a:p>
                      <a:pPr algn="l" fontAlgn="t"/>
                      <a:r>
                        <a:rPr lang="ru-RU" sz="1000" u="none" strike="noStrike" dirty="0">
                          <a:effectLst/>
                          <a:latin typeface="Arial Narrow" panose="020B0606020202030204" pitchFamily="34" charset="0"/>
                        </a:rPr>
                        <a:t>Национальная оборона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19,6</a:t>
                      </a:r>
                      <a:endParaRPr lang="ru-RU" sz="1000" u="none" strike="noStrike" kern="1200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19,7</a:t>
                      </a:r>
                      <a:endParaRPr lang="ru-RU" sz="1000" u="none" strike="noStrike" kern="1200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20,3</a:t>
                      </a:r>
                      <a:endParaRPr lang="ru-RU" sz="1000" u="none" strike="noStrike" kern="1200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</a:tr>
              <a:tr h="145322">
                <a:tc>
                  <a:txBody>
                    <a:bodyPr/>
                    <a:lstStyle/>
                    <a:p>
                      <a:pPr algn="ctr" fontAlgn="ctr"/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2">
                        <a:lumMod val="7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1402">
                <a:tc>
                  <a:txBody>
                    <a:bodyPr/>
                    <a:lstStyle/>
                    <a:p>
                      <a:pPr algn="ctr" fontAlgn="ctr"/>
                      <a:endParaRPr lang="ru-RU" sz="1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45322">
                <a:tc>
                  <a:txBody>
                    <a:bodyPr/>
                    <a:lstStyle/>
                    <a:p>
                      <a:pPr algn="ctr" fontAlgn="ctr"/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000" b="1" u="none" strike="noStrike" dirty="0">
                          <a:effectLst/>
                          <a:latin typeface="Arial Narrow" panose="020B0606020202030204" pitchFamily="34" charset="0"/>
                        </a:rPr>
                        <a:t>0300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/>
                </a:tc>
                <a:tc rowSpan="3">
                  <a:txBody>
                    <a:bodyPr/>
                    <a:lstStyle/>
                    <a:p>
                      <a:pPr algn="l" fontAlgn="t"/>
                      <a:r>
                        <a:rPr lang="ru-RU" sz="1000" u="none" strike="noStrike" dirty="0">
                          <a:effectLst/>
                          <a:latin typeface="Arial Narrow" panose="020B0606020202030204" pitchFamily="34" charset="0"/>
                        </a:rPr>
                        <a:t>Национальная безопасность и правоохранительная деятельность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615,0</a:t>
                      </a:r>
                      <a:endParaRPr lang="ru-RU" sz="1000" u="none" strike="noStrike" kern="1200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550,9</a:t>
                      </a:r>
                      <a:endParaRPr lang="ru-RU" sz="1000" u="none" strike="noStrike" kern="1200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611,8</a:t>
                      </a:r>
                      <a:endParaRPr lang="ru-RU" sz="1000" u="none" strike="noStrike" kern="1200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</a:tr>
              <a:tr h="145322">
                <a:tc>
                  <a:txBody>
                    <a:bodyPr/>
                    <a:lstStyle/>
                    <a:p>
                      <a:pPr algn="ctr" fontAlgn="ctr"/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3">
                        <a:lumMod val="7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45322">
                <a:tc>
                  <a:txBody>
                    <a:bodyPr/>
                    <a:lstStyle/>
                    <a:p>
                      <a:pPr algn="ctr" fontAlgn="ctr"/>
                      <a:endParaRPr lang="ru-RU" sz="6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1402">
                <a:tc>
                  <a:txBody>
                    <a:bodyPr/>
                    <a:lstStyle/>
                    <a:p>
                      <a:pPr algn="ctr" fontAlgn="ctr"/>
                      <a:endParaRPr lang="ru-RU" sz="1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000" b="1" u="none" strike="noStrike" dirty="0">
                          <a:effectLst/>
                          <a:latin typeface="Arial Narrow" panose="020B0606020202030204" pitchFamily="34" charset="0"/>
                        </a:rPr>
                        <a:t>0400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/>
                </a:tc>
                <a:tc rowSpan="3">
                  <a:txBody>
                    <a:bodyPr/>
                    <a:lstStyle/>
                    <a:p>
                      <a:pPr algn="l" fontAlgn="t"/>
                      <a:r>
                        <a:rPr lang="ru-RU" sz="1000" u="none" strike="noStrike" dirty="0">
                          <a:effectLst/>
                          <a:latin typeface="Arial Narrow" panose="020B0606020202030204" pitchFamily="34" charset="0"/>
                        </a:rPr>
                        <a:t>Национальная экономика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12 206,8</a:t>
                      </a:r>
                      <a:endParaRPr lang="ru-RU" sz="1000" u="none" strike="noStrike" kern="1200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12 191,8</a:t>
                      </a:r>
                      <a:endParaRPr lang="ru-RU" sz="1000" u="none" strike="noStrike" kern="1200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14 158,7</a:t>
                      </a:r>
                      <a:endParaRPr lang="ru-RU" sz="1000" u="none" strike="noStrike" kern="1200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</a:tr>
              <a:tr h="145322">
                <a:tc>
                  <a:txBody>
                    <a:bodyPr/>
                    <a:lstStyle/>
                    <a:p>
                      <a:pPr algn="ctr" fontAlgn="ctr"/>
                      <a:endParaRPr lang="ru-RU" sz="1000" b="1" i="0" u="none" strike="noStrike" kern="1200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solidFill>
                      <a:schemeClr val="accent4">
                        <a:lumMod val="7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1402">
                <a:tc>
                  <a:txBody>
                    <a:bodyPr/>
                    <a:lstStyle/>
                    <a:p>
                      <a:pPr algn="ctr" fontAlgn="ctr"/>
                      <a:endParaRPr lang="ru-RU" sz="1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8129">
                <a:tc>
                  <a:txBody>
                    <a:bodyPr/>
                    <a:lstStyle/>
                    <a:p>
                      <a:pPr algn="ctr" fontAlgn="ctr"/>
                      <a:endParaRPr lang="ru-RU" sz="400" b="1" i="0" u="none" strike="noStrike" dirty="0">
                        <a:solidFill>
                          <a:schemeClr val="accent3">
                            <a:lumMod val="75000"/>
                          </a:schemeClr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000" b="1" u="none" strike="noStrike" dirty="0">
                          <a:effectLst/>
                          <a:latin typeface="Arial Narrow" panose="020B0606020202030204" pitchFamily="34" charset="0"/>
                        </a:rPr>
                        <a:t>0500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/>
                </a:tc>
                <a:tc rowSpan="3">
                  <a:txBody>
                    <a:bodyPr/>
                    <a:lstStyle/>
                    <a:p>
                      <a:pPr algn="l" fontAlgn="t"/>
                      <a:r>
                        <a:rPr lang="ru-RU" sz="1000" u="none" strike="noStrike" dirty="0">
                          <a:effectLst/>
                          <a:latin typeface="Arial Narrow" panose="020B0606020202030204" pitchFamily="34" charset="0"/>
                        </a:rPr>
                        <a:t>Жилищно-коммунальное хозяйство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3 413,2</a:t>
                      </a:r>
                      <a:endParaRPr lang="ru-RU" sz="1000" u="none" strike="noStrike" kern="1200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3 073,4</a:t>
                      </a:r>
                      <a:endParaRPr lang="ru-RU" sz="1000" u="none" strike="noStrike" kern="1200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4 585,3</a:t>
                      </a:r>
                      <a:endParaRPr lang="ru-RU" sz="1000" u="none" strike="noStrike" kern="1200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</a:tr>
              <a:tr h="145322">
                <a:tc>
                  <a:txBody>
                    <a:bodyPr/>
                    <a:lstStyle/>
                    <a:p>
                      <a:pPr algn="ctr" fontAlgn="ctr"/>
                      <a:endParaRPr lang="ru-RU" sz="1000" b="1" i="0" u="none" strike="noStrike" dirty="0">
                        <a:solidFill>
                          <a:schemeClr val="accent3">
                            <a:lumMod val="75000"/>
                          </a:schemeClr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009999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87193">
                <a:tc>
                  <a:txBody>
                    <a:bodyPr/>
                    <a:lstStyle/>
                    <a:p>
                      <a:pPr algn="ctr" fontAlgn="ctr"/>
                      <a:endParaRPr lang="ru-RU" sz="400" b="1" i="0" u="none" strike="noStrike" dirty="0">
                        <a:solidFill>
                          <a:schemeClr val="accent3">
                            <a:lumMod val="75000"/>
                          </a:schemeClr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1402">
                <a:tc>
                  <a:txBody>
                    <a:bodyPr/>
                    <a:lstStyle/>
                    <a:p>
                      <a:pPr algn="ctr" fontAlgn="ctr"/>
                      <a:endParaRPr lang="ru-RU" sz="1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000" b="1" u="none" strike="noStrike" dirty="0">
                          <a:effectLst/>
                          <a:latin typeface="Arial Narrow" panose="020B0606020202030204" pitchFamily="34" charset="0"/>
                        </a:rPr>
                        <a:t>0600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/>
                </a:tc>
                <a:tc rowSpan="3">
                  <a:txBody>
                    <a:bodyPr/>
                    <a:lstStyle/>
                    <a:p>
                      <a:pPr algn="l" fontAlgn="t"/>
                      <a:r>
                        <a:rPr lang="ru-RU" sz="1000" u="none" strike="noStrike" dirty="0">
                          <a:effectLst/>
                          <a:latin typeface="Arial Narrow" panose="020B0606020202030204" pitchFamily="34" charset="0"/>
                        </a:rPr>
                        <a:t>Охрана окружающей среды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199,2</a:t>
                      </a:r>
                      <a:endParaRPr lang="ru-RU" sz="1000" u="none" strike="noStrike" kern="1200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94,9</a:t>
                      </a:r>
                      <a:endParaRPr lang="ru-RU" sz="1000" u="none" strike="noStrike" kern="1200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1 494,7</a:t>
                      </a:r>
                      <a:endParaRPr lang="ru-RU" sz="1000" u="none" strike="noStrike" kern="1200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</a:tr>
              <a:tr h="145322">
                <a:tc>
                  <a:txBody>
                    <a:bodyPr/>
                    <a:lstStyle/>
                    <a:p>
                      <a:pPr algn="ctr" fontAlgn="ctr"/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6">
                        <a:lumMod val="7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1402">
                <a:tc>
                  <a:txBody>
                    <a:bodyPr/>
                    <a:lstStyle/>
                    <a:p>
                      <a:pPr algn="ctr" fontAlgn="ctr"/>
                      <a:endParaRPr lang="ru-RU" sz="1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1402">
                <a:tc>
                  <a:txBody>
                    <a:bodyPr/>
                    <a:lstStyle/>
                    <a:p>
                      <a:pPr algn="ctr" fontAlgn="ctr"/>
                      <a:endParaRPr lang="ru-RU" sz="1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000" b="1" u="none" strike="noStrike" dirty="0">
                          <a:effectLst/>
                          <a:latin typeface="Arial Narrow" panose="020B0606020202030204" pitchFamily="34" charset="0"/>
                        </a:rPr>
                        <a:t>0700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/>
                </a:tc>
                <a:tc rowSpan="3">
                  <a:txBody>
                    <a:bodyPr/>
                    <a:lstStyle/>
                    <a:p>
                      <a:pPr algn="l" fontAlgn="t"/>
                      <a:r>
                        <a:rPr lang="ru-RU" sz="1000" u="none" strike="noStrike" dirty="0">
                          <a:effectLst/>
                          <a:latin typeface="Arial Narrow" panose="020B0606020202030204" pitchFamily="34" charset="0"/>
                        </a:rPr>
                        <a:t>Образование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19 639,8</a:t>
                      </a:r>
                      <a:endParaRPr lang="ru-RU" sz="1000" u="none" strike="noStrike" kern="1200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17 092,0</a:t>
                      </a:r>
                      <a:endParaRPr lang="ru-RU" sz="1000" u="none" strike="noStrike" kern="1200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18 001,9</a:t>
                      </a:r>
                      <a:endParaRPr lang="ru-RU" sz="1000" u="none" strike="noStrike" kern="1200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</a:tr>
              <a:tr h="145322">
                <a:tc>
                  <a:txBody>
                    <a:bodyPr/>
                    <a:lstStyle/>
                    <a:p>
                      <a:pPr algn="ctr" fontAlgn="ctr"/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6699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1402">
                <a:tc>
                  <a:txBody>
                    <a:bodyPr/>
                    <a:lstStyle/>
                    <a:p>
                      <a:pPr algn="ctr" fontAlgn="ctr"/>
                      <a:endParaRPr lang="ru-RU" sz="1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1402">
                <a:tc>
                  <a:txBody>
                    <a:bodyPr/>
                    <a:lstStyle/>
                    <a:p>
                      <a:pPr algn="ctr" fontAlgn="ctr"/>
                      <a:endParaRPr lang="ru-RU" sz="1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000" b="1" u="none" strike="noStrike" dirty="0">
                          <a:effectLst/>
                          <a:latin typeface="Arial Narrow" panose="020B0606020202030204" pitchFamily="34" charset="0"/>
                        </a:rPr>
                        <a:t>0800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/>
                </a:tc>
                <a:tc rowSpan="3">
                  <a:txBody>
                    <a:bodyPr/>
                    <a:lstStyle/>
                    <a:p>
                      <a:pPr algn="l" fontAlgn="t"/>
                      <a:r>
                        <a:rPr lang="ru-RU" sz="1000" u="none" strike="noStrike" dirty="0">
                          <a:effectLst/>
                          <a:latin typeface="Arial Narrow" panose="020B0606020202030204" pitchFamily="34" charset="0"/>
                        </a:rPr>
                        <a:t>Культура, кинематография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kern="1200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1 </a:t>
                      </a:r>
                      <a:r>
                        <a:rPr lang="ru-RU" sz="100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639,9</a:t>
                      </a:r>
                      <a:endParaRPr lang="ru-RU" sz="1000" u="none" strike="noStrike" kern="1200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kern="1200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1 </a:t>
                      </a:r>
                      <a:r>
                        <a:rPr lang="ru-RU" sz="100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492,6</a:t>
                      </a:r>
                      <a:endParaRPr lang="ru-RU" sz="1000" u="none" strike="noStrike" kern="1200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kern="1200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1 </a:t>
                      </a:r>
                      <a:r>
                        <a:rPr lang="ru-RU" sz="100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671,1</a:t>
                      </a:r>
                      <a:endParaRPr lang="ru-RU" sz="1000" u="none" strike="noStrike" kern="1200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</a:tr>
              <a:tr h="145322">
                <a:tc>
                  <a:txBody>
                    <a:bodyPr/>
                    <a:lstStyle/>
                    <a:p>
                      <a:pPr algn="ctr" fontAlgn="ctr"/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FF66CC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1402">
                <a:tc>
                  <a:txBody>
                    <a:bodyPr/>
                    <a:lstStyle/>
                    <a:p>
                      <a:pPr algn="ctr" fontAlgn="ctr"/>
                      <a:endParaRPr lang="ru-RU" sz="1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1402">
                <a:tc>
                  <a:txBody>
                    <a:bodyPr/>
                    <a:lstStyle/>
                    <a:p>
                      <a:pPr algn="ctr" fontAlgn="ctr"/>
                      <a:endParaRPr lang="ru-RU" sz="1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000" b="1" u="none" strike="noStrike" dirty="0">
                          <a:effectLst/>
                          <a:latin typeface="Arial Narrow" panose="020B0606020202030204" pitchFamily="34" charset="0"/>
                        </a:rPr>
                        <a:t>0900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/>
                </a:tc>
                <a:tc rowSpan="3">
                  <a:txBody>
                    <a:bodyPr/>
                    <a:lstStyle/>
                    <a:p>
                      <a:pPr algn="l" fontAlgn="t"/>
                      <a:r>
                        <a:rPr lang="ru-RU" sz="1000" u="none" strike="noStrike" kern="1200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Здравоохранение</a:t>
                      </a:r>
                    </a:p>
                  </a:txBody>
                  <a:tcPr marL="0" marR="0" marT="0" marB="0" anchor="ctr"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6 833,7</a:t>
                      </a:r>
                      <a:endParaRPr lang="ru-RU" sz="1000" u="none" strike="noStrike" kern="1200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7 108,2</a:t>
                      </a:r>
                      <a:endParaRPr lang="ru-RU" sz="1000" u="none" strike="noStrike" kern="1200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5 791,9</a:t>
                      </a:r>
                      <a:endParaRPr lang="ru-RU" sz="1000" u="none" strike="noStrike" kern="1200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</a:tr>
              <a:tr h="145322">
                <a:tc>
                  <a:txBody>
                    <a:bodyPr/>
                    <a:lstStyle/>
                    <a:p>
                      <a:pPr algn="ctr" fontAlgn="ctr"/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66FF99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1402">
                <a:tc>
                  <a:txBody>
                    <a:bodyPr/>
                    <a:lstStyle/>
                    <a:p>
                      <a:pPr algn="ctr" fontAlgn="ctr"/>
                      <a:endParaRPr lang="ru-RU" sz="1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1402">
                <a:tc>
                  <a:txBody>
                    <a:bodyPr/>
                    <a:lstStyle/>
                    <a:p>
                      <a:pPr algn="ctr" fontAlgn="ctr"/>
                      <a:endParaRPr lang="ru-RU" sz="1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000" b="1" u="none" strike="noStrike" dirty="0">
                          <a:effectLst/>
                          <a:latin typeface="Arial Narrow" panose="020B0606020202030204" pitchFamily="34" charset="0"/>
                        </a:rPr>
                        <a:t>1000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/>
                </a:tc>
                <a:tc rowSpan="3">
                  <a:txBody>
                    <a:bodyPr/>
                    <a:lstStyle/>
                    <a:p>
                      <a:pPr algn="l" fontAlgn="t"/>
                      <a:r>
                        <a:rPr lang="ru-RU" sz="1000" u="none" strike="noStrike" dirty="0">
                          <a:effectLst/>
                          <a:latin typeface="Arial Narrow" panose="020B0606020202030204" pitchFamily="34" charset="0"/>
                        </a:rPr>
                        <a:t>Социальная политика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20 944,7</a:t>
                      </a:r>
                      <a:endParaRPr lang="ru-RU" sz="1000" u="none" strike="noStrike" kern="1200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19 425,5</a:t>
                      </a:r>
                      <a:endParaRPr lang="ru-RU" sz="1000" u="none" strike="noStrike" kern="1200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20 462,8</a:t>
                      </a:r>
                      <a:endParaRPr lang="ru-RU" sz="1000" u="none" strike="noStrike" kern="1200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</a:tr>
              <a:tr h="145322">
                <a:tc>
                  <a:txBody>
                    <a:bodyPr/>
                    <a:lstStyle/>
                    <a:p>
                      <a:pPr algn="ctr" fontAlgn="ctr"/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9966FF">
                        <a:alpha val="75000"/>
                      </a:srgb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1402">
                <a:tc>
                  <a:txBody>
                    <a:bodyPr/>
                    <a:lstStyle/>
                    <a:p>
                      <a:pPr algn="ctr" fontAlgn="ctr"/>
                      <a:endParaRPr lang="ru-RU" sz="1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1402">
                <a:tc>
                  <a:txBody>
                    <a:bodyPr/>
                    <a:lstStyle/>
                    <a:p>
                      <a:pPr algn="ctr" fontAlgn="ctr"/>
                      <a:endParaRPr lang="ru-RU" sz="1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000" b="1" u="none" strike="noStrike">
                          <a:effectLst/>
                          <a:latin typeface="Arial Narrow" panose="020B0606020202030204" pitchFamily="34" charset="0"/>
                        </a:rPr>
                        <a:t>1100</a:t>
                      </a:r>
                      <a:endParaRPr lang="ru-RU" sz="1000" b="1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/>
                </a:tc>
                <a:tc rowSpan="3">
                  <a:txBody>
                    <a:bodyPr/>
                    <a:lstStyle/>
                    <a:p>
                      <a:pPr algn="l" fontAlgn="t"/>
                      <a:r>
                        <a:rPr lang="ru-RU" sz="1000" u="none" strike="noStrike" dirty="0">
                          <a:effectLst/>
                          <a:latin typeface="Arial Narrow" panose="020B0606020202030204" pitchFamily="34" charset="0"/>
                        </a:rPr>
                        <a:t>Физическая культура и спорт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535,5</a:t>
                      </a:r>
                      <a:endParaRPr lang="ru-RU" sz="1000" u="none" strike="noStrike" kern="1200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557,5</a:t>
                      </a:r>
                      <a:endParaRPr lang="ru-RU" sz="1000" u="none" strike="noStrike" kern="1200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677,7</a:t>
                      </a:r>
                      <a:endParaRPr lang="ru-RU" sz="1000" u="none" strike="noStrike" kern="1200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</a:tr>
              <a:tr h="145322">
                <a:tc>
                  <a:txBody>
                    <a:bodyPr/>
                    <a:lstStyle/>
                    <a:p>
                      <a:pPr algn="ctr" fontAlgn="ctr"/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66CC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1402">
                <a:tc>
                  <a:txBody>
                    <a:bodyPr/>
                    <a:lstStyle/>
                    <a:p>
                      <a:pPr algn="ctr" fontAlgn="ctr"/>
                      <a:endParaRPr lang="ru-RU" sz="1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45322">
                <a:tc>
                  <a:txBody>
                    <a:bodyPr/>
                    <a:lstStyle/>
                    <a:p>
                      <a:pPr algn="ctr" fontAlgn="ctr"/>
                      <a:endParaRPr lang="en-US" sz="1000" b="1" i="0" u="none" strike="noStrike" dirty="0" smtClean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u="none" strike="noStrike" dirty="0">
                          <a:effectLst/>
                          <a:latin typeface="Arial Narrow" panose="020B0606020202030204" pitchFamily="34" charset="0"/>
                        </a:rPr>
                        <a:t>1200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u="none" strike="noStrike" dirty="0">
                          <a:effectLst/>
                          <a:latin typeface="Arial Narrow" panose="020B0606020202030204" pitchFamily="34" charset="0"/>
                        </a:rPr>
                        <a:t>Средства массовой информации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102,3</a:t>
                      </a:r>
                      <a:endParaRPr lang="ru-RU" sz="1000" u="none" strike="noStrike" kern="1200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99,9</a:t>
                      </a:r>
                      <a:endParaRPr lang="ru-RU" sz="1000" u="none" strike="noStrike" kern="1200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111,2</a:t>
                      </a:r>
                      <a:endParaRPr lang="ru-RU" sz="1000" u="none" strike="noStrike" kern="1200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</a:tr>
              <a:tr h="87193">
                <a:tc>
                  <a:txBody>
                    <a:bodyPr/>
                    <a:lstStyle/>
                    <a:p>
                      <a:pPr algn="ctr" fontAlgn="ctr"/>
                      <a:endParaRPr lang="ru-RU" sz="6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000" b="1" u="none" strike="noStrike" dirty="0">
                          <a:effectLst/>
                          <a:latin typeface="Arial Narrow" panose="020B0606020202030204" pitchFamily="34" charset="0"/>
                        </a:rPr>
                        <a:t>1300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/>
                </a:tc>
                <a:tc rowSpan="3">
                  <a:txBody>
                    <a:bodyPr/>
                    <a:lstStyle/>
                    <a:p>
                      <a:pPr algn="l" fontAlgn="t"/>
                      <a:r>
                        <a:rPr lang="ru-RU" sz="1000" u="none" strike="noStrike" dirty="0">
                          <a:effectLst/>
                          <a:latin typeface="Arial Narrow" panose="020B0606020202030204" pitchFamily="34" charset="0"/>
                        </a:rPr>
                        <a:t>Обслуживание государственного и муниципального долга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kern="1200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2 </a:t>
                      </a:r>
                      <a:r>
                        <a:rPr lang="ru-RU" sz="100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207,0</a:t>
                      </a:r>
                      <a:endParaRPr lang="ru-RU" sz="1000" u="none" strike="noStrike" kern="1200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kern="1200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2 </a:t>
                      </a:r>
                      <a:r>
                        <a:rPr lang="ru-RU" sz="100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266,5</a:t>
                      </a:r>
                      <a:endParaRPr lang="ru-RU" sz="1000" u="none" strike="noStrike" kern="1200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kern="1200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2 </a:t>
                      </a:r>
                      <a:r>
                        <a:rPr lang="ru-RU" sz="100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266,5</a:t>
                      </a:r>
                      <a:endParaRPr lang="ru-RU" sz="1000" u="none" strike="noStrike" kern="1200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</a:tr>
              <a:tr h="145322">
                <a:tc>
                  <a:txBody>
                    <a:bodyPr/>
                    <a:lstStyle/>
                    <a:p>
                      <a:pPr algn="ctr" fontAlgn="ctr"/>
                      <a:endParaRPr lang="en-US" sz="1000" b="1" i="0" u="none" strike="noStrike" dirty="0" smtClean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96032">
                <a:tc>
                  <a:txBody>
                    <a:bodyPr/>
                    <a:lstStyle/>
                    <a:p>
                      <a:pPr algn="ctr" fontAlgn="ctr"/>
                      <a:endParaRPr lang="ru-RU" sz="4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45322">
                <a:tc>
                  <a:txBody>
                    <a:bodyPr/>
                    <a:lstStyle/>
                    <a:p>
                      <a:pPr algn="ctr" fontAlgn="ctr"/>
                      <a:endParaRPr lang="en-US" sz="1000" b="1" i="0" u="none" strike="noStrike" dirty="0" smtClean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2">
                        <a:lumMod val="60000"/>
                        <a:lumOff val="40000"/>
                        <a:alpha val="51000"/>
                      </a:schemeClr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000" b="1" u="none" strike="noStrike" dirty="0">
                          <a:effectLst/>
                          <a:latin typeface="Arial Narrow" panose="020B0606020202030204" pitchFamily="34" charset="0"/>
                        </a:rPr>
                        <a:t>1400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/>
                </a:tc>
                <a:tc rowSpan="3">
                  <a:txBody>
                    <a:bodyPr/>
                    <a:lstStyle/>
                    <a:p>
                      <a:pPr algn="l" fontAlgn="t"/>
                      <a:r>
                        <a:rPr lang="ru-RU" sz="1000" u="none" strike="noStrike" dirty="0">
                          <a:effectLst/>
                          <a:latin typeface="Arial Narrow" panose="020B0606020202030204" pitchFamily="34" charset="0"/>
                        </a:rPr>
                        <a:t>Межбюджетные трансферты общего характера бюджетам бюджетной системы Российской Федерации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b"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kern="1200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4 </a:t>
                      </a:r>
                      <a:r>
                        <a:rPr lang="ru-RU" sz="100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911,7</a:t>
                      </a:r>
                      <a:endParaRPr lang="ru-RU" sz="1000" u="none" strike="noStrike" kern="1200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2 019,3</a:t>
                      </a:r>
                      <a:endParaRPr lang="ru-RU" sz="1000" u="none" strike="noStrike" kern="1200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519,3</a:t>
                      </a:r>
                      <a:endParaRPr lang="ru-RU" sz="1000" u="none" strike="noStrike" kern="1200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</a:tr>
              <a:tr h="145322">
                <a:tc>
                  <a:txBody>
                    <a:bodyPr/>
                    <a:lstStyle/>
                    <a:p>
                      <a:pPr algn="ctr" fontAlgn="ctr"/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90644">
                <a:tc>
                  <a:txBody>
                    <a:bodyPr/>
                    <a:lstStyle/>
                    <a:p>
                      <a:pPr algn="ctr" fontAlgn="ctr"/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45322">
                <a:tc>
                  <a:txBody>
                    <a:bodyPr/>
                    <a:lstStyle/>
                    <a:p>
                      <a:pPr algn="l" fontAlgn="ctr"/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ru-RU" sz="1000" b="1" u="none" strike="noStrike" dirty="0">
                          <a:effectLst/>
                          <a:latin typeface="Arial Narrow" panose="020B0606020202030204" pitchFamily="34" charset="0"/>
                        </a:rPr>
                        <a:t>Условно утвержденные расходы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0,0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2 646,2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4 207,4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/>
                </a:tc>
              </a:tr>
              <a:tr h="151644">
                <a:tc>
                  <a:txBody>
                    <a:bodyPr/>
                    <a:lstStyle/>
                    <a:p>
                      <a:pPr algn="l" fontAlgn="ctr"/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6630" marR="6630" marT="6630" marB="0" anchor="ctr"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ru-RU" sz="1000" b="1" u="none" strike="noStrike" dirty="0" smtClean="0">
                          <a:effectLst/>
                          <a:latin typeface="Arial Narrow" panose="020B0606020202030204" pitchFamily="34" charset="0"/>
                        </a:rPr>
                        <a:t>Всего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76 264,4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71 009,1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77 130,8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</a:tr>
            </a:tbl>
          </a:graphicData>
        </a:graphic>
      </p:graphicFrame>
      <p:sp>
        <p:nvSpPr>
          <p:cNvPr id="39" name="TextBox 38"/>
          <p:cNvSpPr txBox="1"/>
          <p:nvPr/>
        </p:nvSpPr>
        <p:spPr>
          <a:xfrm>
            <a:off x="6753816" y="4049126"/>
            <a:ext cx="803379" cy="246199"/>
          </a:xfrm>
          <a:prstGeom prst="rect">
            <a:avLst/>
          </a:prstGeom>
          <a:noFill/>
        </p:spPr>
        <p:txBody>
          <a:bodyPr wrap="none" lIns="91417" tIns="45709" rIns="91417" bIns="45709" rtlCol="0">
            <a:spAutoFit/>
          </a:bodyPr>
          <a:lstStyle/>
          <a:p>
            <a:pPr defTabSz="914180"/>
            <a:r>
              <a:rPr lang="ru-RU" sz="1000" dirty="0" smtClean="0">
                <a:latin typeface="Arial Black" panose="020B0A04020102020204" pitchFamily="34" charset="0"/>
              </a:rPr>
              <a:t>2021 </a:t>
            </a:r>
            <a:r>
              <a:rPr lang="ru-RU" sz="1000" dirty="0">
                <a:latin typeface="Arial Black" panose="020B0A04020102020204" pitchFamily="34" charset="0"/>
              </a:rPr>
              <a:t>год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6753816" y="4295347"/>
            <a:ext cx="803379" cy="246199"/>
          </a:xfrm>
          <a:prstGeom prst="rect">
            <a:avLst/>
          </a:prstGeom>
          <a:noFill/>
        </p:spPr>
        <p:txBody>
          <a:bodyPr wrap="none" lIns="91417" tIns="45709" rIns="91417" bIns="45709" rtlCol="0">
            <a:spAutoFit/>
          </a:bodyPr>
          <a:lstStyle/>
          <a:p>
            <a:pPr defTabSz="914180"/>
            <a:r>
              <a:rPr lang="ru-RU" sz="1000" dirty="0">
                <a:latin typeface="Arial Black" panose="020B0A04020102020204" pitchFamily="34" charset="0"/>
              </a:rPr>
              <a:t>20</a:t>
            </a:r>
            <a:r>
              <a:rPr lang="en-US" sz="1000" dirty="0" smtClean="0">
                <a:latin typeface="Arial Black" panose="020B0A04020102020204" pitchFamily="34" charset="0"/>
              </a:rPr>
              <a:t>2</a:t>
            </a:r>
            <a:r>
              <a:rPr lang="ru-RU" sz="1000" dirty="0" smtClean="0">
                <a:latin typeface="Arial Black" panose="020B0A04020102020204" pitchFamily="34" charset="0"/>
              </a:rPr>
              <a:t>2 </a:t>
            </a:r>
            <a:r>
              <a:rPr lang="ru-RU" sz="1000" dirty="0">
                <a:latin typeface="Arial Black" panose="020B0A04020102020204" pitchFamily="34" charset="0"/>
              </a:rPr>
              <a:t>год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6753819" y="4541566"/>
            <a:ext cx="803379" cy="246199"/>
          </a:xfrm>
          <a:prstGeom prst="rect">
            <a:avLst/>
          </a:prstGeom>
          <a:noFill/>
        </p:spPr>
        <p:txBody>
          <a:bodyPr wrap="none" lIns="91417" tIns="45709" rIns="91417" bIns="45709" rtlCol="0">
            <a:spAutoFit/>
          </a:bodyPr>
          <a:lstStyle/>
          <a:p>
            <a:pPr defTabSz="914180"/>
            <a:r>
              <a:rPr lang="ru-RU" sz="1000" dirty="0">
                <a:latin typeface="Arial Black" panose="020B0A04020102020204" pitchFamily="34" charset="0"/>
              </a:rPr>
              <a:t>20</a:t>
            </a:r>
            <a:r>
              <a:rPr lang="en-US" sz="1000" dirty="0" smtClean="0">
                <a:latin typeface="Arial Black" panose="020B0A04020102020204" pitchFamily="34" charset="0"/>
              </a:rPr>
              <a:t>2</a:t>
            </a:r>
            <a:r>
              <a:rPr lang="ru-RU" sz="1000" dirty="0" smtClean="0">
                <a:latin typeface="Arial Black" panose="020B0A04020102020204" pitchFamily="34" charset="0"/>
              </a:rPr>
              <a:t>3</a:t>
            </a:r>
            <a:r>
              <a:rPr lang="en-US" sz="1000" dirty="0" smtClean="0">
                <a:latin typeface="Arial Black" panose="020B0A04020102020204" pitchFamily="34" charset="0"/>
              </a:rPr>
              <a:t> </a:t>
            </a:r>
            <a:r>
              <a:rPr lang="ru-RU" sz="1000" dirty="0">
                <a:latin typeface="Arial Black" panose="020B0A04020102020204" pitchFamily="34" charset="0"/>
              </a:rPr>
              <a:t>год</a:t>
            </a:r>
          </a:p>
        </p:txBody>
      </p:sp>
      <p:sp>
        <p:nvSpPr>
          <p:cNvPr id="47" name="Прямоугольник 46"/>
          <p:cNvSpPr/>
          <p:nvPr/>
        </p:nvSpPr>
        <p:spPr>
          <a:xfrm>
            <a:off x="6521910" y="5088633"/>
            <a:ext cx="6104818" cy="492430"/>
          </a:xfrm>
          <a:prstGeom prst="rect">
            <a:avLst/>
          </a:prstGeom>
        </p:spPr>
        <p:txBody>
          <a:bodyPr wrap="square" lIns="91417" tIns="45709" rIns="91417" bIns="45709">
            <a:spAutoFit/>
          </a:bodyPr>
          <a:lstStyle/>
          <a:p>
            <a:r>
              <a:rPr lang="ru-RU" sz="1300" dirty="0">
                <a:latin typeface="Arial Black" panose="020B0A04020102020204" pitchFamily="34" charset="0"/>
              </a:rPr>
              <a:t>В разрезе государственных программ и </a:t>
            </a:r>
            <a:r>
              <a:rPr lang="ru-RU" sz="1300" dirty="0" smtClean="0">
                <a:latin typeface="Arial Black" panose="020B0A04020102020204" pitchFamily="34" charset="0"/>
              </a:rPr>
              <a:t>непрограммным направлениям </a:t>
            </a:r>
            <a:r>
              <a:rPr lang="ru-RU" sz="1300" dirty="0">
                <a:latin typeface="Arial Black" panose="020B0A04020102020204" pitchFamily="34" charset="0"/>
              </a:rPr>
              <a:t>деятельности:</a:t>
            </a:r>
            <a:endParaRPr lang="ru-RU" sz="1300" dirty="0"/>
          </a:p>
        </p:txBody>
      </p:sp>
      <p:graphicFrame>
        <p:nvGraphicFramePr>
          <p:cNvPr id="11" name="Таблица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79877758"/>
              </p:ext>
            </p:extLst>
          </p:nvPr>
        </p:nvGraphicFramePr>
        <p:xfrm>
          <a:off x="9281121" y="5606984"/>
          <a:ext cx="3207224" cy="2300608"/>
        </p:xfrm>
        <a:graphic>
          <a:graphicData uri="http://schemas.openxmlformats.org/drawingml/2006/table">
            <a:tbl>
              <a:tblPr firstRow="1" lastRow="1">
                <a:tableStyleId>{6E25E649-3F16-4E02-A733-19D2CDBF48F0}</a:tableStyleId>
              </a:tblPr>
              <a:tblGrid>
                <a:gridCol w="182889"/>
                <a:gridCol w="1512168"/>
                <a:gridCol w="504056"/>
                <a:gridCol w="504056"/>
                <a:gridCol w="504055"/>
              </a:tblGrid>
              <a:tr h="314327">
                <a:tc>
                  <a:txBody>
                    <a:bodyPr/>
                    <a:lstStyle/>
                    <a:p>
                      <a:endParaRPr lang="ru-RU" sz="1000" dirty="0">
                        <a:solidFill>
                          <a:sysClr val="windowText" lastClr="000000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ysClr val="windowText" lastClr="000000"/>
                          </a:solidFill>
                          <a:latin typeface="Arial Narrow" panose="020B0606020202030204" pitchFamily="34" charset="0"/>
                        </a:rPr>
                        <a:t>Направления государственных программ</a:t>
                      </a:r>
                      <a:endParaRPr lang="ru-RU" sz="1000" dirty="0">
                        <a:solidFill>
                          <a:sysClr val="windowText" lastClr="000000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L="9526" marR="9526" marT="9526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 smtClean="0">
                          <a:solidFill>
                            <a:sysClr val="windowText" lastClr="000000"/>
                          </a:solidFill>
                          <a:effectLst/>
                          <a:latin typeface="Arial Narrow" panose="020B0606020202030204" pitchFamily="34" charset="0"/>
                        </a:rPr>
                        <a:t>2021 год</a:t>
                      </a:r>
                      <a:endParaRPr lang="ru-RU" sz="1000" b="0" i="0" u="none" strike="noStrike" dirty="0">
                        <a:solidFill>
                          <a:sysClr val="windowText" lastClr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6630" marR="6630" marT="663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 smtClean="0">
                          <a:solidFill>
                            <a:sysClr val="windowText" lastClr="000000"/>
                          </a:solidFill>
                          <a:effectLst/>
                          <a:latin typeface="Arial Narrow" panose="020B0606020202030204" pitchFamily="34" charset="0"/>
                        </a:rPr>
                        <a:t>20</a:t>
                      </a:r>
                      <a:r>
                        <a:rPr lang="en-US" sz="1000" u="none" strike="noStrike" dirty="0" smtClean="0">
                          <a:solidFill>
                            <a:sysClr val="windowText" lastClr="000000"/>
                          </a:solidFill>
                          <a:effectLst/>
                          <a:latin typeface="Arial Narrow" panose="020B0606020202030204" pitchFamily="34" charset="0"/>
                        </a:rPr>
                        <a:t>2</a:t>
                      </a:r>
                      <a:r>
                        <a:rPr lang="ru-RU" sz="1000" u="none" strike="noStrike" dirty="0" smtClean="0">
                          <a:solidFill>
                            <a:sysClr val="windowText" lastClr="000000"/>
                          </a:solidFill>
                          <a:effectLst/>
                          <a:latin typeface="Arial Narrow" panose="020B0606020202030204" pitchFamily="34" charset="0"/>
                        </a:rPr>
                        <a:t>2 год</a:t>
                      </a:r>
                      <a:endParaRPr lang="ru-RU" sz="1000" b="0" i="0" u="none" strike="noStrike" dirty="0">
                        <a:solidFill>
                          <a:sysClr val="windowText" lastClr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6630" marR="6630" marT="663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 smtClean="0">
                          <a:solidFill>
                            <a:sysClr val="windowText" lastClr="000000"/>
                          </a:solidFill>
                          <a:effectLst/>
                          <a:latin typeface="Arial Narrow" panose="020B0606020202030204" pitchFamily="34" charset="0"/>
                        </a:rPr>
                        <a:t>2023 год </a:t>
                      </a:r>
                      <a:endParaRPr lang="ru-RU" sz="1000" b="0" i="0" u="none" strike="noStrike" dirty="0">
                        <a:solidFill>
                          <a:sysClr val="windowText" lastClr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6630" marR="6630" marT="663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5560">
                <a:tc>
                  <a:txBody>
                    <a:bodyPr/>
                    <a:lstStyle/>
                    <a:p>
                      <a:endParaRPr lang="ru-RU" sz="100" dirty="0"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rowSpan="3">
                  <a:txBody>
                    <a:bodyPr/>
                    <a:lstStyle/>
                    <a:p>
                      <a:pPr algn="l" fontAlgn="b"/>
                      <a:r>
                        <a:rPr lang="ru-RU" sz="1000" u="none" strike="noStrike" dirty="0">
                          <a:effectLst/>
                          <a:latin typeface="Arial Narrow" panose="020B0606020202030204" pitchFamily="34" charset="0"/>
                        </a:rPr>
                        <a:t>Социальная сфера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rowSpan="3"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 smtClean="0">
                          <a:effectLst/>
                          <a:latin typeface="Arial Narrow" panose="020B0606020202030204" pitchFamily="34" charset="0"/>
                        </a:rPr>
                        <a:t>49</a:t>
                      </a:r>
                      <a:r>
                        <a:rPr lang="en-US" sz="1000" u="none" strike="noStrike" dirty="0" smtClean="0">
                          <a:effectLst/>
                          <a:latin typeface="Arial Narrow" panose="020B0606020202030204" pitchFamily="34" charset="0"/>
                        </a:rPr>
                        <a:t> </a:t>
                      </a:r>
                      <a:r>
                        <a:rPr lang="ru-RU" sz="1000" u="none" strike="noStrike" dirty="0" smtClean="0">
                          <a:effectLst/>
                          <a:latin typeface="Arial Narrow" panose="020B0606020202030204" pitchFamily="34" charset="0"/>
                        </a:rPr>
                        <a:t>815,8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rowSpan="3"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 smtClean="0">
                          <a:effectLst/>
                          <a:latin typeface="Arial Narrow" panose="020B0606020202030204" pitchFamily="34" charset="0"/>
                        </a:rPr>
                        <a:t>45</a:t>
                      </a:r>
                      <a:r>
                        <a:rPr lang="en-US" sz="1000" u="none" strike="noStrike" dirty="0" smtClean="0">
                          <a:effectLst/>
                          <a:latin typeface="Arial Narrow" panose="020B0606020202030204" pitchFamily="34" charset="0"/>
                        </a:rPr>
                        <a:t> </a:t>
                      </a:r>
                      <a:r>
                        <a:rPr lang="ru-RU" sz="1000" u="none" strike="noStrike" dirty="0" smtClean="0">
                          <a:effectLst/>
                          <a:latin typeface="Arial Narrow" panose="020B0606020202030204" pitchFamily="34" charset="0"/>
                        </a:rPr>
                        <a:t>733,3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rowSpan="3"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 smtClean="0">
                          <a:effectLst/>
                          <a:latin typeface="Arial Narrow" panose="020B0606020202030204" pitchFamily="34" charset="0"/>
                        </a:rPr>
                        <a:t>46</a:t>
                      </a:r>
                      <a:r>
                        <a:rPr lang="en-US" sz="1000" u="none" strike="noStrike" dirty="0" smtClean="0">
                          <a:effectLst/>
                          <a:latin typeface="Arial Narrow" panose="020B0606020202030204" pitchFamily="34" charset="0"/>
                        </a:rPr>
                        <a:t> </a:t>
                      </a:r>
                      <a:r>
                        <a:rPr lang="ru-RU" sz="1000" u="none" strike="noStrike" dirty="0" smtClean="0">
                          <a:effectLst/>
                          <a:latin typeface="Arial Narrow" panose="020B0606020202030204" pitchFamily="34" charset="0"/>
                        </a:rPr>
                        <a:t>661,9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198120">
                <a:tc>
                  <a:txBody>
                    <a:bodyPr/>
                    <a:lstStyle/>
                    <a:p>
                      <a:endParaRPr lang="ru-RU" sz="1300" dirty="0"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b">
                    <a:solidFill>
                      <a:srgbClr val="6699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5560">
                <a:tc>
                  <a:txBody>
                    <a:bodyPr/>
                    <a:lstStyle/>
                    <a:p>
                      <a:endParaRPr lang="ru-RU" sz="100" dirty="0"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b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5560">
                <a:tc>
                  <a:txBody>
                    <a:bodyPr/>
                    <a:lstStyle/>
                    <a:p>
                      <a:endParaRPr lang="ru-RU" sz="100" dirty="0"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 rowSpan="3">
                  <a:txBody>
                    <a:bodyPr/>
                    <a:lstStyle/>
                    <a:p>
                      <a:pPr algn="l" fontAlgn="b"/>
                      <a:r>
                        <a:rPr lang="ru-RU" sz="1000" u="none" strike="noStrike" dirty="0">
                          <a:effectLst/>
                          <a:latin typeface="Arial Narrow" panose="020B0606020202030204" pitchFamily="34" charset="0"/>
                        </a:rPr>
                        <a:t>Инфраструктура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/>
                </a:tc>
                <a:tc rowSpan="3"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 smtClean="0">
                          <a:effectLst/>
                          <a:latin typeface="Arial Narrow" panose="020B0606020202030204" pitchFamily="34" charset="0"/>
                        </a:rPr>
                        <a:t>14</a:t>
                      </a:r>
                      <a:r>
                        <a:rPr lang="en-US" sz="1000" u="none" strike="noStrike" dirty="0" smtClean="0">
                          <a:effectLst/>
                          <a:latin typeface="Arial Narrow" panose="020B0606020202030204" pitchFamily="34" charset="0"/>
                        </a:rPr>
                        <a:t> </a:t>
                      </a:r>
                      <a:r>
                        <a:rPr lang="ru-RU" sz="1000" u="none" strike="noStrike" dirty="0" smtClean="0">
                          <a:effectLst/>
                          <a:latin typeface="Arial Narrow" panose="020B0606020202030204" pitchFamily="34" charset="0"/>
                        </a:rPr>
                        <a:t>360,2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/>
                </a:tc>
                <a:tc rowSpan="3"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 smtClean="0">
                          <a:effectLst/>
                          <a:latin typeface="Arial Narrow" panose="020B0606020202030204" pitchFamily="34" charset="0"/>
                        </a:rPr>
                        <a:t>13</a:t>
                      </a:r>
                      <a:r>
                        <a:rPr lang="en-US" sz="1000" u="none" strike="noStrike" dirty="0" smtClean="0">
                          <a:effectLst/>
                          <a:latin typeface="Arial Narrow" panose="020B0606020202030204" pitchFamily="34" charset="0"/>
                        </a:rPr>
                        <a:t> </a:t>
                      </a:r>
                      <a:r>
                        <a:rPr lang="ru-RU" sz="1000" u="none" strike="noStrike" dirty="0" smtClean="0">
                          <a:effectLst/>
                          <a:latin typeface="Arial Narrow" panose="020B0606020202030204" pitchFamily="34" charset="0"/>
                        </a:rPr>
                        <a:t>996,4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/>
                </a:tc>
                <a:tc rowSpan="3"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 smtClean="0">
                          <a:effectLst/>
                          <a:latin typeface="Arial Narrow" panose="020B0606020202030204" pitchFamily="34" charset="0"/>
                        </a:rPr>
                        <a:t>18</a:t>
                      </a:r>
                      <a:r>
                        <a:rPr lang="en-US" sz="1000" u="none" strike="noStrike" dirty="0" smtClean="0">
                          <a:effectLst/>
                          <a:latin typeface="Arial Narrow" panose="020B0606020202030204" pitchFamily="34" charset="0"/>
                        </a:rPr>
                        <a:t> </a:t>
                      </a:r>
                      <a:r>
                        <a:rPr lang="ru-RU" sz="1000" u="none" strike="noStrike" dirty="0" smtClean="0">
                          <a:effectLst/>
                          <a:latin typeface="Arial Narrow" panose="020B0606020202030204" pitchFamily="34" charset="0"/>
                        </a:rPr>
                        <a:t>691,7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/>
                </a:tc>
              </a:tr>
              <a:tr h="198120">
                <a:tc>
                  <a:txBody>
                    <a:bodyPr/>
                    <a:lstStyle/>
                    <a:p>
                      <a:endParaRPr lang="en-US" sz="1300" dirty="0" smtClean="0"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b">
                    <a:solidFill>
                      <a:srgbClr val="FF66CC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5560">
                <a:tc>
                  <a:txBody>
                    <a:bodyPr/>
                    <a:lstStyle/>
                    <a:p>
                      <a:endParaRPr lang="ru-RU" sz="100" dirty="0"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b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98120">
                <a:tc>
                  <a:txBody>
                    <a:bodyPr/>
                    <a:lstStyle/>
                    <a:p>
                      <a:endParaRPr lang="en-US" sz="1300" dirty="0" smtClean="0"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b">
                    <a:solidFill>
                      <a:srgbClr val="00CC99"/>
                    </a:solidFill>
                  </a:tcPr>
                </a:tc>
                <a:tc rowSpan="2">
                  <a:txBody>
                    <a:bodyPr/>
                    <a:lstStyle/>
                    <a:p>
                      <a:pPr indent="-347472" algn="l" fontAlgn="b"/>
                      <a:r>
                        <a:rPr lang="ru-RU" sz="1000" u="none" strike="noStrike" dirty="0" smtClean="0">
                          <a:effectLst/>
                          <a:latin typeface="Arial Narrow" panose="020B0606020202030204" pitchFamily="34" charset="0"/>
                        </a:rPr>
                        <a:t>Эффективное </a:t>
                      </a:r>
                      <a:r>
                        <a:rPr lang="ru-RU" sz="1000" u="none" strike="noStrike" dirty="0">
                          <a:effectLst/>
                          <a:latin typeface="Arial Narrow" panose="020B0606020202030204" pitchFamily="34" charset="0"/>
                        </a:rPr>
                        <a:t>государственное управление и развитие </a:t>
                      </a:r>
                      <a:r>
                        <a:rPr lang="ru-RU" sz="1000" u="none" strike="noStrike" dirty="0" smtClean="0">
                          <a:effectLst/>
                          <a:latin typeface="Arial Narrow" panose="020B0606020202030204" pitchFamily="34" charset="0"/>
                        </a:rPr>
                        <a:t>территорий</a:t>
                      </a:r>
                      <a:endParaRPr lang="ru-RU" sz="1000" u="none" strike="noStrike" dirty="0"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/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7</a:t>
                      </a:r>
                      <a:r>
                        <a:rPr lang="en-US" sz="10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0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404,3</a:t>
                      </a:r>
                      <a:endParaRPr lang="ru-RU" sz="1000" u="none" strike="noStrike" kern="1200" dirty="0">
                        <a:solidFill>
                          <a:schemeClr val="dk1"/>
                        </a:solidFill>
                        <a:effectLst/>
                        <a:latin typeface="Arial Narrow" panose="020B0606020202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4</a:t>
                      </a:r>
                      <a:r>
                        <a:rPr lang="en-US" sz="10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0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840,0</a:t>
                      </a:r>
                      <a:endParaRPr lang="ru-RU" sz="1000" u="none" strike="noStrike" kern="1200" dirty="0">
                        <a:solidFill>
                          <a:schemeClr val="dk1"/>
                        </a:solidFill>
                        <a:effectLst/>
                        <a:latin typeface="Arial Narrow" panose="020B0606020202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3</a:t>
                      </a:r>
                      <a:r>
                        <a:rPr lang="en-US" sz="10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0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297,2</a:t>
                      </a:r>
                      <a:endParaRPr lang="ru-RU" sz="1000" u="none" strike="noStrike" kern="1200" dirty="0">
                        <a:solidFill>
                          <a:schemeClr val="dk1"/>
                        </a:solidFill>
                        <a:effectLst/>
                        <a:latin typeface="Arial Narrow" panose="020B0606020202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</a:tr>
              <a:tr h="274320">
                <a:tc>
                  <a:txBody>
                    <a:bodyPr/>
                    <a:lstStyle/>
                    <a:p>
                      <a:endParaRPr lang="ru-RU" sz="100" dirty="0"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b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5560">
                <a:tc>
                  <a:txBody>
                    <a:bodyPr/>
                    <a:lstStyle/>
                    <a:p>
                      <a:endParaRPr lang="ru-RU" sz="100" dirty="0"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b"/>
                </a:tc>
                <a:tc rowSpan="2">
                  <a:txBody>
                    <a:bodyPr/>
                    <a:lstStyle/>
                    <a:p>
                      <a:pPr algn="l" fontAlgn="b"/>
                      <a:r>
                        <a:rPr lang="ru-RU" sz="1000" u="none" strike="noStrike" dirty="0">
                          <a:effectLst/>
                          <a:latin typeface="Arial Narrow" panose="020B0606020202030204" pitchFamily="34" charset="0"/>
                        </a:rPr>
                        <a:t>Экономика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/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 smtClean="0">
                          <a:effectLst/>
                          <a:latin typeface="Arial Narrow" panose="020B0606020202030204" pitchFamily="34" charset="0"/>
                        </a:rPr>
                        <a:t>1</a:t>
                      </a:r>
                      <a:r>
                        <a:rPr lang="en-US" sz="1000" u="none" strike="noStrike" dirty="0" smtClean="0">
                          <a:effectLst/>
                          <a:latin typeface="Arial Narrow" panose="020B0606020202030204" pitchFamily="34" charset="0"/>
                        </a:rPr>
                        <a:t> </a:t>
                      </a:r>
                      <a:r>
                        <a:rPr lang="ru-RU" sz="1000" u="none" strike="noStrike" dirty="0" smtClean="0">
                          <a:effectLst/>
                          <a:latin typeface="Arial Narrow" panose="020B0606020202030204" pitchFamily="34" charset="0"/>
                        </a:rPr>
                        <a:t>244,4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/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 smtClean="0">
                          <a:effectLst/>
                          <a:latin typeface="Arial Narrow" panose="020B0606020202030204" pitchFamily="34" charset="0"/>
                        </a:rPr>
                        <a:t>974,7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/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 smtClean="0">
                          <a:effectLst/>
                          <a:latin typeface="Arial Narrow" panose="020B0606020202030204" pitchFamily="34" charset="0"/>
                        </a:rPr>
                        <a:t>1 266,5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/>
                </a:tc>
              </a:tr>
              <a:tr h="198120">
                <a:tc>
                  <a:txBody>
                    <a:bodyPr/>
                    <a:lstStyle/>
                    <a:p>
                      <a:endParaRPr lang="ru-RU" sz="1300" dirty="0"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b">
                    <a:solidFill>
                      <a:srgbClr val="CC99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5720">
                <a:tc>
                  <a:txBody>
                    <a:bodyPr/>
                    <a:lstStyle/>
                    <a:p>
                      <a:endParaRPr lang="ru-RU" sz="300" dirty="0"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b"/>
                </a:tc>
                <a:tc rowSpan="3">
                  <a:txBody>
                    <a:bodyPr/>
                    <a:lstStyle/>
                    <a:p>
                      <a:pPr marL="0" algn="l" defTabSz="1279930" rtl="0" eaLnBrk="1" fontAlgn="b" latinLnBrk="0" hangingPunct="1"/>
                      <a:r>
                        <a:rPr lang="ru-RU" sz="1000" u="none" strike="noStrike" kern="1200" dirty="0">
                          <a:solidFill>
                            <a:schemeClr val="dk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Условно утвержденные расходы</a:t>
                      </a:r>
                    </a:p>
                  </a:txBody>
                  <a:tcPr marL="0" marR="0" marT="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marL="0" algn="ctr" defTabSz="1279930" rtl="0" eaLnBrk="1" fontAlgn="b" latinLnBrk="0" hangingPunct="1"/>
                      <a:r>
                        <a:rPr lang="ru-RU" sz="1000" u="none" strike="noStrike" kern="1200" dirty="0">
                          <a:solidFill>
                            <a:schemeClr val="dk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0,0</a:t>
                      </a:r>
                    </a:p>
                  </a:txBody>
                  <a:tcPr marL="0" marR="0" marT="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marL="0" algn="ctr" defTabSz="1279930" rtl="0" eaLnBrk="1" fontAlgn="b" latinLnBrk="0" hangingPunct="1"/>
                      <a:r>
                        <a:rPr lang="ru-RU" sz="10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2</a:t>
                      </a:r>
                      <a:r>
                        <a:rPr lang="en-US" sz="10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0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646,2</a:t>
                      </a:r>
                      <a:endParaRPr lang="ru-RU" sz="1000" u="none" strike="noStrike" kern="1200" dirty="0">
                        <a:solidFill>
                          <a:schemeClr val="dk1"/>
                        </a:solidFill>
                        <a:effectLst/>
                        <a:latin typeface="Arial Narrow" panose="020B0606020202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marL="0" algn="ctr" defTabSz="1279930" rtl="0" eaLnBrk="1" fontAlgn="b" latinLnBrk="0" hangingPunct="1"/>
                      <a:r>
                        <a:rPr lang="ru-RU" sz="10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4</a:t>
                      </a:r>
                      <a:r>
                        <a:rPr lang="en-US" sz="10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0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207,4</a:t>
                      </a:r>
                      <a:endParaRPr lang="ru-RU" sz="1000" u="none" strike="noStrike" kern="1200" dirty="0">
                        <a:solidFill>
                          <a:schemeClr val="dk1"/>
                        </a:solidFill>
                        <a:effectLst/>
                        <a:latin typeface="Arial Narrow" panose="020B0606020202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8120">
                <a:tc>
                  <a:txBody>
                    <a:bodyPr/>
                    <a:lstStyle/>
                    <a:p>
                      <a:endParaRPr lang="ru-RU" sz="1300" dirty="0"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b">
                    <a:solidFill>
                      <a:srgbClr val="33CCCC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6201">
                <a:tc>
                  <a:txBody>
                    <a:bodyPr/>
                    <a:lstStyle/>
                    <a:p>
                      <a:endParaRPr lang="ru-RU" sz="300" dirty="0"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5560">
                <a:tc>
                  <a:txBody>
                    <a:bodyPr/>
                    <a:lstStyle/>
                    <a:p>
                      <a:endParaRPr lang="ru-RU" sz="100" dirty="0"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l" fontAlgn="b"/>
                      <a:r>
                        <a:rPr lang="ru-RU" sz="1000" i="1" u="none" strike="noStrike" dirty="0">
                          <a:solidFill>
                            <a:sysClr val="windowText" lastClr="000000"/>
                          </a:solidFill>
                          <a:effectLst/>
                          <a:latin typeface="Arial Narrow" panose="020B0606020202030204" pitchFamily="34" charset="0"/>
                        </a:rPr>
                        <a:t>Непрограммные расходы</a:t>
                      </a:r>
                      <a:endParaRPr lang="ru-RU" sz="1000" b="0" i="1" u="none" strike="noStrike" dirty="0">
                        <a:solidFill>
                          <a:sysClr val="windowText" lastClr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b"/>
                      <a:r>
                        <a:rPr lang="ru-RU" sz="1000" i="1" u="none" strike="noStrike" dirty="0" smtClean="0">
                          <a:solidFill>
                            <a:sysClr val="windowText" lastClr="000000"/>
                          </a:solidFill>
                          <a:effectLst/>
                          <a:latin typeface="Arial Narrow" panose="020B0606020202030204" pitchFamily="34" charset="0"/>
                        </a:rPr>
                        <a:t>3</a:t>
                      </a:r>
                      <a:r>
                        <a:rPr lang="en-US" sz="1000" i="1" u="none" strike="noStrike" dirty="0" smtClean="0">
                          <a:solidFill>
                            <a:sysClr val="windowText" lastClr="000000"/>
                          </a:solidFill>
                          <a:effectLst/>
                          <a:latin typeface="Arial Narrow" panose="020B0606020202030204" pitchFamily="34" charset="0"/>
                        </a:rPr>
                        <a:t> </a:t>
                      </a:r>
                      <a:r>
                        <a:rPr lang="ru-RU" sz="1000" i="1" u="none" strike="noStrike" dirty="0" smtClean="0">
                          <a:solidFill>
                            <a:sysClr val="windowText" lastClr="000000"/>
                          </a:solidFill>
                          <a:effectLst/>
                          <a:latin typeface="Arial Narrow" panose="020B0606020202030204" pitchFamily="34" charset="0"/>
                        </a:rPr>
                        <a:t>439,7</a:t>
                      </a:r>
                      <a:endParaRPr lang="ru-RU" sz="1000" b="0" i="1" u="none" strike="noStrike" dirty="0">
                        <a:solidFill>
                          <a:sysClr val="windowText" lastClr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b"/>
                      <a:r>
                        <a:rPr lang="ru-RU" sz="1000" i="1" u="none" strike="noStrike" dirty="0" smtClean="0">
                          <a:solidFill>
                            <a:sysClr val="windowText" lastClr="000000"/>
                          </a:solidFill>
                          <a:effectLst/>
                          <a:latin typeface="Arial Narrow" panose="020B0606020202030204" pitchFamily="34" charset="0"/>
                        </a:rPr>
                        <a:t>2</a:t>
                      </a:r>
                      <a:r>
                        <a:rPr lang="en-US" sz="1000" i="1" u="none" strike="noStrike" dirty="0" smtClean="0">
                          <a:solidFill>
                            <a:sysClr val="windowText" lastClr="000000"/>
                          </a:solidFill>
                          <a:effectLst/>
                          <a:latin typeface="Arial Narrow" panose="020B0606020202030204" pitchFamily="34" charset="0"/>
                        </a:rPr>
                        <a:t> </a:t>
                      </a:r>
                      <a:r>
                        <a:rPr lang="ru-RU" sz="1000" i="1" u="none" strike="noStrike" dirty="0" smtClean="0">
                          <a:solidFill>
                            <a:sysClr val="windowText" lastClr="000000"/>
                          </a:solidFill>
                          <a:effectLst/>
                          <a:latin typeface="Arial Narrow" panose="020B0606020202030204" pitchFamily="34" charset="0"/>
                        </a:rPr>
                        <a:t>818,5</a:t>
                      </a:r>
                      <a:endParaRPr lang="ru-RU" sz="1000" b="0" i="1" u="none" strike="noStrike" dirty="0">
                        <a:solidFill>
                          <a:sysClr val="windowText" lastClr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b"/>
                      <a:r>
                        <a:rPr lang="ru-RU" sz="1000" i="1" u="none" strike="noStrike" dirty="0" smtClean="0">
                          <a:solidFill>
                            <a:sysClr val="windowText" lastClr="000000"/>
                          </a:solidFill>
                          <a:effectLst/>
                          <a:latin typeface="Arial Narrow" panose="020B0606020202030204" pitchFamily="34" charset="0"/>
                        </a:rPr>
                        <a:t>3</a:t>
                      </a:r>
                      <a:r>
                        <a:rPr lang="en-US" sz="1000" i="1" u="none" strike="noStrike" dirty="0" smtClean="0">
                          <a:solidFill>
                            <a:sysClr val="windowText" lastClr="000000"/>
                          </a:solidFill>
                          <a:effectLst/>
                          <a:latin typeface="Arial Narrow" panose="020B0606020202030204" pitchFamily="34" charset="0"/>
                        </a:rPr>
                        <a:t> </a:t>
                      </a:r>
                      <a:r>
                        <a:rPr lang="ru-RU" sz="1000" i="1" u="none" strike="noStrike" dirty="0" smtClean="0">
                          <a:solidFill>
                            <a:sysClr val="windowText" lastClr="000000"/>
                          </a:solidFill>
                          <a:effectLst/>
                          <a:latin typeface="Arial Narrow" panose="020B0606020202030204" pitchFamily="34" charset="0"/>
                        </a:rPr>
                        <a:t>006,1</a:t>
                      </a:r>
                      <a:endParaRPr lang="ru-RU" sz="1000" b="0" i="1" u="none" strike="noStrike" dirty="0">
                        <a:solidFill>
                          <a:sysClr val="windowText" lastClr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8120">
                <a:tc>
                  <a:txBody>
                    <a:bodyPr/>
                    <a:lstStyle/>
                    <a:p>
                      <a:endParaRPr lang="ru-RU" sz="1300" dirty="0"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b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FF7C8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5560">
                <a:tc>
                  <a:txBody>
                    <a:bodyPr/>
                    <a:lstStyle/>
                    <a:p>
                      <a:endParaRPr lang="ru-RU" sz="100" dirty="0"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52400">
                <a:tc>
                  <a:txBody>
                    <a:bodyPr/>
                    <a:lstStyle/>
                    <a:p>
                      <a:endParaRPr lang="ru-RU" sz="1000" dirty="0"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u="none" strike="noStrike" dirty="0">
                          <a:effectLst/>
                          <a:latin typeface="Arial Narrow" panose="020B0606020202030204" pitchFamily="34" charset="0"/>
                        </a:rPr>
                        <a:t>Всего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 smtClean="0">
                          <a:effectLst/>
                          <a:latin typeface="Arial Narrow" panose="020B0606020202030204" pitchFamily="34" charset="0"/>
                        </a:rPr>
                        <a:t>76</a:t>
                      </a:r>
                      <a:r>
                        <a:rPr lang="en-US" sz="1000" u="none" strike="noStrike" dirty="0" smtClean="0">
                          <a:effectLst/>
                          <a:latin typeface="Arial Narrow" panose="020B0606020202030204" pitchFamily="34" charset="0"/>
                        </a:rPr>
                        <a:t> </a:t>
                      </a:r>
                      <a:r>
                        <a:rPr lang="ru-RU" sz="1000" u="none" strike="noStrike" dirty="0" smtClean="0">
                          <a:effectLst/>
                          <a:latin typeface="Arial Narrow" panose="020B0606020202030204" pitchFamily="34" charset="0"/>
                        </a:rPr>
                        <a:t>264,4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 smtClean="0">
                          <a:effectLst/>
                          <a:latin typeface="Arial Narrow" panose="020B0606020202030204" pitchFamily="34" charset="0"/>
                        </a:rPr>
                        <a:t>71</a:t>
                      </a:r>
                      <a:r>
                        <a:rPr lang="en-US" sz="1000" u="none" strike="noStrike" dirty="0" smtClean="0">
                          <a:effectLst/>
                          <a:latin typeface="Arial Narrow" panose="020B0606020202030204" pitchFamily="34" charset="0"/>
                        </a:rPr>
                        <a:t> </a:t>
                      </a:r>
                      <a:r>
                        <a:rPr lang="ru-RU" sz="1000" u="none" strike="noStrike" dirty="0" smtClean="0">
                          <a:effectLst/>
                          <a:latin typeface="Arial Narrow" panose="020B0606020202030204" pitchFamily="34" charset="0"/>
                        </a:rPr>
                        <a:t>009,1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 smtClean="0">
                          <a:effectLst/>
                          <a:latin typeface="Arial Narrow" panose="020B0606020202030204" pitchFamily="34" charset="0"/>
                        </a:rPr>
                        <a:t>77</a:t>
                      </a:r>
                      <a:r>
                        <a:rPr lang="en-US" sz="1000" u="none" strike="noStrike" dirty="0" smtClean="0">
                          <a:effectLst/>
                          <a:latin typeface="Arial Narrow" panose="020B0606020202030204" pitchFamily="34" charset="0"/>
                        </a:rPr>
                        <a:t> </a:t>
                      </a:r>
                      <a:r>
                        <a:rPr lang="ru-RU" sz="1000" u="none" strike="noStrike" dirty="0" smtClean="0">
                          <a:effectLst/>
                          <a:latin typeface="Arial Narrow" panose="020B0606020202030204" pitchFamily="34" charset="0"/>
                        </a:rPr>
                        <a:t>130,8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6" name="TextBox 45"/>
          <p:cNvSpPr txBox="1"/>
          <p:nvPr/>
        </p:nvSpPr>
        <p:spPr>
          <a:xfrm>
            <a:off x="41174" y="9284307"/>
            <a:ext cx="248794" cy="246221"/>
          </a:xfrm>
          <a:prstGeom prst="rect">
            <a:avLst/>
          </a:prstGeom>
          <a:noFill/>
        </p:spPr>
        <p:txBody>
          <a:bodyPr wrap="square" lIns="91417" tIns="45709" rIns="91417" bIns="45709" rtlCol="0">
            <a:spAutoFit/>
          </a:bodyPr>
          <a:lstStyle/>
          <a:p>
            <a:r>
              <a:rPr lang="ru-RU" sz="1000" dirty="0">
                <a:latin typeface="Arial Black" panose="020B0A04020102020204" pitchFamily="34" charset="0"/>
              </a:rPr>
              <a:t>8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12502330" y="9292109"/>
            <a:ext cx="248794" cy="246221"/>
          </a:xfrm>
          <a:prstGeom prst="rect">
            <a:avLst/>
          </a:prstGeom>
          <a:noFill/>
        </p:spPr>
        <p:txBody>
          <a:bodyPr wrap="square" lIns="91417" tIns="45709" rIns="91417" bIns="45709" rtlCol="0">
            <a:spAutoFit/>
          </a:bodyPr>
          <a:lstStyle/>
          <a:p>
            <a:r>
              <a:rPr lang="ru-RU" sz="1000" dirty="0">
                <a:latin typeface="Arial Black" panose="020B0A04020102020204" pitchFamily="34" charset="0"/>
              </a:rPr>
              <a:t>9</a:t>
            </a:r>
          </a:p>
        </p:txBody>
      </p:sp>
      <p:sp>
        <p:nvSpPr>
          <p:cNvPr id="63" name="TextBox 62"/>
          <p:cNvSpPr txBox="1"/>
          <p:nvPr/>
        </p:nvSpPr>
        <p:spPr>
          <a:xfrm>
            <a:off x="6837718" y="8717667"/>
            <a:ext cx="803379" cy="246199"/>
          </a:xfrm>
          <a:prstGeom prst="rect">
            <a:avLst/>
          </a:prstGeom>
          <a:noFill/>
        </p:spPr>
        <p:txBody>
          <a:bodyPr wrap="none" lIns="91417" tIns="45709" rIns="91417" bIns="45709" rtlCol="0">
            <a:spAutoFit/>
          </a:bodyPr>
          <a:lstStyle/>
          <a:p>
            <a:pPr defTabSz="914180"/>
            <a:r>
              <a:rPr lang="ru-RU" sz="1000" dirty="0">
                <a:latin typeface="Arial Black" panose="020B0A04020102020204" pitchFamily="34" charset="0"/>
              </a:rPr>
              <a:t>20</a:t>
            </a:r>
            <a:r>
              <a:rPr lang="en-US" sz="1000" dirty="0" smtClean="0">
                <a:latin typeface="Arial Black" panose="020B0A04020102020204" pitchFamily="34" charset="0"/>
              </a:rPr>
              <a:t>2</a:t>
            </a:r>
            <a:r>
              <a:rPr lang="ru-RU" sz="1000" dirty="0">
                <a:latin typeface="Arial Black" panose="020B0A04020102020204" pitchFamily="34" charset="0"/>
              </a:rPr>
              <a:t>3</a:t>
            </a:r>
            <a:r>
              <a:rPr lang="en-US" sz="1000" dirty="0" smtClean="0">
                <a:latin typeface="Arial Black" panose="020B0A04020102020204" pitchFamily="34" charset="0"/>
              </a:rPr>
              <a:t> </a:t>
            </a:r>
            <a:r>
              <a:rPr lang="ru-RU" sz="1000" dirty="0">
                <a:latin typeface="Arial Black" panose="020B0A04020102020204" pitchFamily="34" charset="0"/>
              </a:rPr>
              <a:t>год</a:t>
            </a:r>
          </a:p>
        </p:txBody>
      </p:sp>
      <p:sp>
        <p:nvSpPr>
          <p:cNvPr id="64" name="Прямоугольник 63"/>
          <p:cNvSpPr/>
          <p:nvPr/>
        </p:nvSpPr>
        <p:spPr>
          <a:xfrm>
            <a:off x="8555922" y="8410373"/>
            <a:ext cx="2531388" cy="553998"/>
          </a:xfrm>
          <a:prstGeom prst="rect">
            <a:avLst/>
          </a:prstGeom>
        </p:spPr>
        <p:txBody>
          <a:bodyPr wrap="square" lIns="91417" tIns="45709" rIns="91417" bIns="45709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http://budget76.ru/razdely/gosprogrammy/gosprogrammy/pasport-gosprogrammy</a:t>
            </a:r>
            <a:endParaRPr lang="ru-RU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ru-RU" sz="1000" dirty="0">
              <a:latin typeface="Arial Narrow" panose="020B0606020202030204" pitchFamily="34" charset="0"/>
            </a:endParaRPr>
          </a:p>
        </p:txBody>
      </p:sp>
      <p:sp>
        <p:nvSpPr>
          <p:cNvPr id="65" name="Прямоугольник 64"/>
          <p:cNvSpPr/>
          <p:nvPr/>
        </p:nvSpPr>
        <p:spPr>
          <a:xfrm>
            <a:off x="8526989" y="7896744"/>
            <a:ext cx="4070807" cy="400110"/>
          </a:xfrm>
          <a:prstGeom prst="rect">
            <a:avLst/>
          </a:prstGeom>
        </p:spPr>
        <p:txBody>
          <a:bodyPr wrap="square" lIns="91417" tIns="45709" rIns="91417" bIns="45709">
            <a:spAutoFit/>
          </a:bodyPr>
          <a:lstStyle/>
          <a:p>
            <a:pPr lvl="0"/>
            <a:r>
              <a:rPr lang="ru-RU" sz="1000" dirty="0">
                <a:latin typeface="Arial Narrow" panose="020B0606020202030204" pitchFamily="34" charset="0"/>
              </a:rPr>
              <a:t>Подробная информация о Государственных программах Ярославской области доступна на Портале «Открытый бюджет Ярославской области»:</a:t>
            </a:r>
          </a:p>
        </p:txBody>
      </p:sp>
      <p:pic>
        <p:nvPicPr>
          <p:cNvPr id="3148" name="Picture 76" descr="C:\Users\Kosolapova\Desktop\qr-code (1)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25336" y="8290579"/>
            <a:ext cx="1145546" cy="11455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9" name="Прямоугольник 68"/>
          <p:cNvSpPr/>
          <p:nvPr/>
        </p:nvSpPr>
        <p:spPr>
          <a:xfrm>
            <a:off x="190939" y="469320"/>
            <a:ext cx="5202231" cy="292376"/>
          </a:xfrm>
          <a:prstGeom prst="rect">
            <a:avLst/>
          </a:prstGeom>
          <a:noFill/>
        </p:spPr>
        <p:txBody>
          <a:bodyPr wrap="square" lIns="91417" tIns="45709" rIns="91417" bIns="45709" rtlCol="0">
            <a:spAutoFit/>
          </a:bodyPr>
          <a:lstStyle/>
          <a:p>
            <a:r>
              <a:rPr lang="ru-RU" sz="1300" dirty="0">
                <a:latin typeface="Arial Black" panose="020B0A04020102020204" pitchFamily="34" charset="0"/>
              </a:rPr>
              <a:t>В разрезе категорий налогоплательщиков, тыс. руб.:</a:t>
            </a:r>
          </a:p>
        </p:txBody>
      </p:sp>
      <p:sp>
        <p:nvSpPr>
          <p:cNvPr id="70" name="Прямоугольник 69"/>
          <p:cNvSpPr/>
          <p:nvPr/>
        </p:nvSpPr>
        <p:spPr>
          <a:xfrm>
            <a:off x="150065" y="7604368"/>
            <a:ext cx="5202231" cy="292376"/>
          </a:xfrm>
          <a:prstGeom prst="rect">
            <a:avLst/>
          </a:prstGeom>
          <a:noFill/>
        </p:spPr>
        <p:txBody>
          <a:bodyPr wrap="square" lIns="91417" tIns="45709" rIns="91417" bIns="45709" rtlCol="0">
            <a:spAutoFit/>
          </a:bodyPr>
          <a:lstStyle/>
          <a:p>
            <a:r>
              <a:rPr lang="ru-RU" sz="1300" dirty="0">
                <a:latin typeface="Arial Black" panose="020B0A04020102020204" pitchFamily="34" charset="0"/>
              </a:rPr>
              <a:t>В разрезе категорий налоговых льгот, тыс. руб.:</a:t>
            </a:r>
          </a:p>
        </p:txBody>
      </p:sp>
      <p:graphicFrame>
        <p:nvGraphicFramePr>
          <p:cNvPr id="37" name="Диаграмма 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53985947"/>
              </p:ext>
            </p:extLst>
          </p:nvPr>
        </p:nvGraphicFramePr>
        <p:xfrm>
          <a:off x="6212148" y="1001463"/>
          <a:ext cx="3226682" cy="30733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cxnSp>
        <p:nvCxnSpPr>
          <p:cNvPr id="44" name="Прямая со стрелкой 43"/>
          <p:cNvCxnSpPr/>
          <p:nvPr/>
        </p:nvCxnSpPr>
        <p:spPr>
          <a:xfrm flipV="1">
            <a:off x="7557195" y="3144416"/>
            <a:ext cx="415366" cy="1027810"/>
          </a:xfrm>
          <a:prstGeom prst="straightConnector1">
            <a:avLst/>
          </a:prstGeom>
          <a:noFill/>
          <a:ln w="12700" cap="flat" cmpd="sng" algn="ctr">
            <a:solidFill>
              <a:schemeClr val="tx1"/>
            </a:solidFill>
            <a:prstDash val="dash"/>
            <a:headEnd type="oval" w="med" len="med"/>
            <a:tailEnd type="triangle" w="med" len="med"/>
          </a:ln>
          <a:effectLst/>
        </p:spPr>
      </p:cxnSp>
      <p:cxnSp>
        <p:nvCxnSpPr>
          <p:cNvPr id="50" name="Прямая со стрелкой 49"/>
          <p:cNvCxnSpPr/>
          <p:nvPr/>
        </p:nvCxnSpPr>
        <p:spPr>
          <a:xfrm flipV="1">
            <a:off x="7557195" y="3432448"/>
            <a:ext cx="425517" cy="987104"/>
          </a:xfrm>
          <a:prstGeom prst="straightConnector1">
            <a:avLst/>
          </a:prstGeom>
          <a:noFill/>
          <a:ln w="12700" cap="flat" cmpd="sng" algn="ctr">
            <a:solidFill>
              <a:schemeClr val="tx1"/>
            </a:solidFill>
            <a:prstDash val="dash"/>
            <a:headEnd type="oval" w="med" len="med"/>
            <a:tailEnd type="triangle" w="med" len="med"/>
          </a:ln>
          <a:effectLst/>
        </p:spPr>
      </p:cxnSp>
      <p:cxnSp>
        <p:nvCxnSpPr>
          <p:cNvPr id="51" name="Прямая со стрелкой 50"/>
          <p:cNvCxnSpPr/>
          <p:nvPr/>
        </p:nvCxnSpPr>
        <p:spPr>
          <a:xfrm flipV="1">
            <a:off x="7557195" y="3658321"/>
            <a:ext cx="425517" cy="1006345"/>
          </a:xfrm>
          <a:prstGeom prst="straightConnector1">
            <a:avLst/>
          </a:prstGeom>
          <a:noFill/>
          <a:ln w="12700" cap="flat" cmpd="sng" algn="ctr">
            <a:solidFill>
              <a:schemeClr val="tx1"/>
            </a:solidFill>
            <a:prstDash val="dash"/>
            <a:headEnd type="oval" w="med" len="med"/>
            <a:tailEnd type="triangle" w="med" len="med"/>
          </a:ln>
          <a:effectLst/>
        </p:spPr>
      </p:cxnSp>
      <p:graphicFrame>
        <p:nvGraphicFramePr>
          <p:cNvPr id="52" name="Диаграмма 5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41347688"/>
              </p:ext>
            </p:extLst>
          </p:nvPr>
        </p:nvGraphicFramePr>
        <p:xfrm>
          <a:off x="5501701" y="5160628"/>
          <a:ext cx="4536504" cy="318769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cxnSp>
        <p:nvCxnSpPr>
          <p:cNvPr id="53" name="Прямая со стрелкой 52"/>
          <p:cNvCxnSpPr/>
          <p:nvPr/>
        </p:nvCxnSpPr>
        <p:spPr>
          <a:xfrm flipV="1">
            <a:off x="7641093" y="7392887"/>
            <a:ext cx="643805" cy="955436"/>
          </a:xfrm>
          <a:prstGeom prst="straightConnector1">
            <a:avLst/>
          </a:prstGeom>
          <a:noFill/>
          <a:ln w="12700" cap="flat" cmpd="sng" algn="ctr">
            <a:solidFill>
              <a:schemeClr val="tx1"/>
            </a:solidFill>
            <a:prstDash val="dash"/>
            <a:headEnd type="oval" w="med" len="med"/>
            <a:tailEnd type="triangle" w="med" len="med"/>
          </a:ln>
          <a:effectLst/>
        </p:spPr>
      </p:cxnSp>
      <p:cxnSp>
        <p:nvCxnSpPr>
          <p:cNvPr id="54" name="Прямая со стрелкой 53"/>
          <p:cNvCxnSpPr/>
          <p:nvPr/>
        </p:nvCxnSpPr>
        <p:spPr>
          <a:xfrm flipV="1">
            <a:off x="7641097" y="7580346"/>
            <a:ext cx="732991" cy="1032905"/>
          </a:xfrm>
          <a:prstGeom prst="straightConnector1">
            <a:avLst/>
          </a:prstGeom>
          <a:noFill/>
          <a:ln w="12700" cap="flat" cmpd="sng" algn="ctr">
            <a:solidFill>
              <a:schemeClr val="tx1"/>
            </a:solidFill>
            <a:prstDash val="dash"/>
            <a:headEnd type="oval" w="med" len="med"/>
            <a:tailEnd type="triangle" w="med" len="med"/>
          </a:ln>
          <a:effectLst/>
        </p:spPr>
      </p:cxnSp>
      <p:cxnSp>
        <p:nvCxnSpPr>
          <p:cNvPr id="55" name="Прямая со стрелкой 54"/>
          <p:cNvCxnSpPr/>
          <p:nvPr/>
        </p:nvCxnSpPr>
        <p:spPr>
          <a:xfrm flipV="1">
            <a:off x="7641097" y="7841311"/>
            <a:ext cx="732991" cy="1032905"/>
          </a:xfrm>
          <a:prstGeom prst="straightConnector1">
            <a:avLst/>
          </a:prstGeom>
          <a:noFill/>
          <a:ln w="12700" cap="flat" cmpd="sng" algn="ctr">
            <a:solidFill>
              <a:schemeClr val="tx1"/>
            </a:solidFill>
            <a:prstDash val="dash"/>
            <a:headEnd type="oval" w="med" len="med"/>
            <a:tailEnd type="triangle" w="med" len="med"/>
          </a:ln>
          <a:effectLst/>
        </p:spPr>
      </p:cxnSp>
      <p:graphicFrame>
        <p:nvGraphicFramePr>
          <p:cNvPr id="2" name="Объект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66022199"/>
              </p:ext>
            </p:extLst>
          </p:nvPr>
        </p:nvGraphicFramePr>
        <p:xfrm>
          <a:off x="150065" y="790813"/>
          <a:ext cx="6149948" cy="755927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11" name="Лист" r:id="rId8" imgW="6515066" imgH="7934220" progId="Excel.Sheet.12">
                  <p:embed/>
                </p:oleObj>
              </mc:Choice>
              <mc:Fallback>
                <p:oleObj name="Лист" r:id="rId8" imgW="6515066" imgH="7934220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150065" y="790813"/>
                        <a:ext cx="6149948" cy="755927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Объект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00744090"/>
              </p:ext>
            </p:extLst>
          </p:nvPr>
        </p:nvGraphicFramePr>
        <p:xfrm>
          <a:off x="165570" y="8396536"/>
          <a:ext cx="6091214" cy="89557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12" name="Лист" r:id="rId11" imgW="5010156" imgH="1009530" progId="Excel.Sheet.12">
                  <p:embed/>
                </p:oleObj>
              </mc:Choice>
              <mc:Fallback>
                <p:oleObj name="Лист" r:id="rId11" imgW="5010156" imgH="1009530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165570" y="8396536"/>
                        <a:ext cx="6091214" cy="89557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290203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2976507016"/>
              </p:ext>
            </p:extLst>
          </p:nvPr>
        </p:nvGraphicFramePr>
        <p:xfrm>
          <a:off x="553752" y="1075583"/>
          <a:ext cx="5775040" cy="833135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1472402" y="1104636"/>
            <a:ext cx="1340640" cy="2066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8016" tIns="64008" rIns="128016" bIns="64008" spcCol="0" rtlCol="0" anchor="ctr"/>
          <a:lstStyle/>
          <a:p>
            <a:pPr algn="ctr"/>
            <a:r>
              <a:rPr lang="ru-RU" sz="1400" b="1" u="sng" dirty="0">
                <a:solidFill>
                  <a:srgbClr val="3366CC"/>
                </a:solidFill>
                <a:latin typeface="Arial Narrow" panose="020B0606020202030204" pitchFamily="34" charset="0"/>
              </a:rPr>
              <a:t>Культура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646324" y="1865765"/>
            <a:ext cx="1340640" cy="20706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8016" tIns="64008" rIns="128016" bIns="64008" spcCol="0" rtlCol="0" anchor="ctr"/>
          <a:lstStyle/>
          <a:p>
            <a:pPr algn="ctr"/>
            <a:r>
              <a:rPr lang="ru-RU" sz="1400" b="1" u="sng" dirty="0">
                <a:solidFill>
                  <a:srgbClr val="3366CC"/>
                </a:solidFill>
                <a:latin typeface="Arial Narrow" panose="020B0606020202030204" pitchFamily="34" charset="0"/>
              </a:rPr>
              <a:t>Образование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315306" y="2930849"/>
            <a:ext cx="2822714" cy="18296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8016" tIns="64008" rIns="128016" bIns="64008" spcCol="0" rtlCol="0" anchor="ctr"/>
          <a:lstStyle/>
          <a:p>
            <a:pPr algn="ctr"/>
            <a:r>
              <a:rPr lang="ru-RU" sz="1400" b="1" u="sng" dirty="0">
                <a:solidFill>
                  <a:srgbClr val="3366CC"/>
                </a:solidFill>
                <a:latin typeface="Arial Narrow" panose="020B0606020202030204" pitchFamily="34" charset="0"/>
              </a:rPr>
              <a:t>Жилье и городская среда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482300" y="3657766"/>
            <a:ext cx="1340640" cy="20706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8016" tIns="64008" rIns="128016" bIns="64008" spcCol="0" rtlCol="0" anchor="ctr"/>
          <a:lstStyle/>
          <a:p>
            <a:pPr algn="ctr"/>
            <a:r>
              <a:rPr lang="ru-RU" sz="1400" b="1" u="sng" dirty="0">
                <a:solidFill>
                  <a:srgbClr val="3366CC"/>
                </a:solidFill>
                <a:latin typeface="Arial Narrow" panose="020B0606020202030204" pitchFamily="34" charset="0"/>
              </a:rPr>
              <a:t>Экология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1646324" y="4439321"/>
            <a:ext cx="4838929" cy="344710"/>
          </a:xfrm>
          <a:prstGeom prst="rect">
            <a:avLst/>
          </a:prstGeom>
        </p:spPr>
        <p:txBody>
          <a:bodyPr wrap="square" lIns="128016" tIns="64008" rIns="128016" bIns="64008">
            <a:spAutoFit/>
          </a:bodyPr>
          <a:lstStyle/>
          <a:p>
            <a:r>
              <a:rPr lang="ru-RU" sz="1400" b="1" u="sng" dirty="0" smtClean="0">
                <a:solidFill>
                  <a:srgbClr val="3366CC"/>
                </a:solidFill>
                <a:latin typeface="Arial Narrow" panose="020B0606020202030204" pitchFamily="34" charset="0"/>
              </a:rPr>
              <a:t>МСП* </a:t>
            </a:r>
            <a:r>
              <a:rPr lang="ru-RU" sz="1400" b="1" u="sng" dirty="0">
                <a:solidFill>
                  <a:srgbClr val="3366CC"/>
                </a:solidFill>
                <a:latin typeface="Arial Narrow" panose="020B0606020202030204" pitchFamily="34" charset="0"/>
              </a:rPr>
              <a:t>и поддержка </a:t>
            </a:r>
            <a:r>
              <a:rPr lang="ru-RU" sz="1400" b="1" u="sng" dirty="0" err="1">
                <a:solidFill>
                  <a:srgbClr val="3366CC"/>
                </a:solidFill>
                <a:latin typeface="Arial Narrow" panose="020B0606020202030204" pitchFamily="34" charset="0"/>
              </a:rPr>
              <a:t>индивидуал</a:t>
            </a:r>
            <a:r>
              <a:rPr lang="ru-RU" sz="1400" b="1" u="sng" dirty="0">
                <a:solidFill>
                  <a:srgbClr val="3366CC"/>
                </a:solidFill>
                <a:latin typeface="Arial Narrow" panose="020B0606020202030204" pitchFamily="34" charset="0"/>
              </a:rPr>
              <a:t>. </a:t>
            </a:r>
            <a:r>
              <a:rPr lang="ru-RU" sz="1400" b="1" u="sng" dirty="0" err="1">
                <a:solidFill>
                  <a:srgbClr val="3366CC"/>
                </a:solidFill>
                <a:latin typeface="Arial Narrow" panose="020B0606020202030204" pitchFamily="34" charset="0"/>
              </a:rPr>
              <a:t>предпринимател</a:t>
            </a:r>
            <a:r>
              <a:rPr lang="ru-RU" sz="1400" b="1" u="sng" dirty="0">
                <a:solidFill>
                  <a:srgbClr val="3366CC"/>
                </a:solidFill>
                <a:latin typeface="Arial Narrow" panose="020B0606020202030204" pitchFamily="34" charset="0"/>
              </a:rPr>
              <a:t>. инициативы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1655798" y="5451428"/>
            <a:ext cx="4376217" cy="344709"/>
          </a:xfrm>
          <a:prstGeom prst="rect">
            <a:avLst/>
          </a:prstGeom>
        </p:spPr>
        <p:txBody>
          <a:bodyPr wrap="square" lIns="128016" tIns="64008" rIns="128016" bIns="64008">
            <a:spAutoFit/>
          </a:bodyPr>
          <a:lstStyle/>
          <a:p>
            <a:r>
              <a:rPr lang="ru-RU" sz="1400" b="1" u="sng" dirty="0">
                <a:solidFill>
                  <a:srgbClr val="3366CC"/>
                </a:solidFill>
                <a:latin typeface="Arial Narrow" panose="020B0606020202030204" pitchFamily="34" charset="0"/>
              </a:rPr>
              <a:t>Производительность труда и поддержка занятости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1649711" y="6281825"/>
            <a:ext cx="1566904" cy="344709"/>
          </a:xfrm>
          <a:prstGeom prst="rect">
            <a:avLst/>
          </a:prstGeom>
        </p:spPr>
        <p:txBody>
          <a:bodyPr wrap="none" lIns="128016" tIns="64008" rIns="128016" bIns="64008">
            <a:spAutoFit/>
          </a:bodyPr>
          <a:lstStyle/>
          <a:p>
            <a:r>
              <a:rPr lang="ru-RU" sz="1400" b="1" u="sng" dirty="0">
                <a:solidFill>
                  <a:srgbClr val="3366CC"/>
                </a:solidFill>
                <a:latin typeface="Arial Narrow" panose="020B0606020202030204" pitchFamily="34" charset="0"/>
              </a:rPr>
              <a:t>Здравоохранение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1684639" y="7519739"/>
            <a:ext cx="1178656" cy="344709"/>
          </a:xfrm>
          <a:prstGeom prst="rect">
            <a:avLst/>
          </a:prstGeom>
        </p:spPr>
        <p:txBody>
          <a:bodyPr wrap="none" lIns="128016" tIns="64008" rIns="128016" bIns="64008">
            <a:spAutoFit/>
          </a:bodyPr>
          <a:lstStyle/>
          <a:p>
            <a:r>
              <a:rPr lang="ru-RU" sz="1400" b="1" u="sng" dirty="0">
                <a:solidFill>
                  <a:srgbClr val="3366CC"/>
                </a:solidFill>
                <a:latin typeface="Arial Narrow" panose="020B0606020202030204" pitchFamily="34" charset="0"/>
              </a:rPr>
              <a:t>Демография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1658400" y="8576405"/>
            <a:ext cx="4371014" cy="344710"/>
          </a:xfrm>
          <a:prstGeom prst="rect">
            <a:avLst/>
          </a:prstGeom>
        </p:spPr>
        <p:txBody>
          <a:bodyPr wrap="square" lIns="128016" tIns="64008" rIns="128016" bIns="64008">
            <a:spAutoFit/>
          </a:bodyPr>
          <a:lstStyle/>
          <a:p>
            <a:r>
              <a:rPr lang="ru-RU" sz="1400" b="1" u="sng" dirty="0">
                <a:solidFill>
                  <a:srgbClr val="3366CC"/>
                </a:solidFill>
                <a:latin typeface="Arial Narrow" panose="020B0606020202030204" pitchFamily="34" charset="0"/>
              </a:rPr>
              <a:t>Безопасные и качественные </a:t>
            </a:r>
            <a:r>
              <a:rPr lang="ru-RU" sz="1400" b="1" u="sng" dirty="0" smtClean="0">
                <a:solidFill>
                  <a:srgbClr val="3366CC"/>
                </a:solidFill>
                <a:latin typeface="Arial Narrow" panose="020B0606020202030204" pitchFamily="34" charset="0"/>
              </a:rPr>
              <a:t>автомобильные </a:t>
            </a:r>
            <a:r>
              <a:rPr lang="ru-RU" sz="1400" b="1" u="sng" dirty="0">
                <a:solidFill>
                  <a:srgbClr val="3366CC"/>
                </a:solidFill>
                <a:latin typeface="Arial Narrow" panose="020B0606020202030204" pitchFamily="34" charset="0"/>
              </a:rPr>
              <a:t>дороги</a:t>
            </a:r>
          </a:p>
        </p:txBody>
      </p:sp>
      <p:sp>
        <p:nvSpPr>
          <p:cNvPr id="13" name="Левая фигурная скобка 12"/>
          <p:cNvSpPr/>
          <p:nvPr/>
        </p:nvSpPr>
        <p:spPr>
          <a:xfrm>
            <a:off x="1014527" y="1271038"/>
            <a:ext cx="108814" cy="609101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128016" tIns="64008" rIns="128016" bIns="64008" spcCol="0" rtlCol="0" anchor="ctr"/>
          <a:lstStyle/>
          <a:p>
            <a:pPr algn="ctr"/>
            <a:endParaRPr lang="ru-RU"/>
          </a:p>
        </p:txBody>
      </p:sp>
      <p:sp>
        <p:nvSpPr>
          <p:cNvPr id="14" name="Левая фигурная скобка 13"/>
          <p:cNvSpPr/>
          <p:nvPr/>
        </p:nvSpPr>
        <p:spPr>
          <a:xfrm>
            <a:off x="1014527" y="2072831"/>
            <a:ext cx="108814" cy="609101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128016" tIns="64008" rIns="128016" bIns="64008" spcCol="0" rtlCol="0" anchor="ctr"/>
          <a:lstStyle/>
          <a:p>
            <a:pPr algn="ctr"/>
            <a:endParaRPr lang="ru-RU"/>
          </a:p>
        </p:txBody>
      </p:sp>
      <p:sp>
        <p:nvSpPr>
          <p:cNvPr id="15" name="Левая фигурная скобка 14"/>
          <p:cNvSpPr/>
          <p:nvPr/>
        </p:nvSpPr>
        <p:spPr>
          <a:xfrm>
            <a:off x="1014527" y="3048665"/>
            <a:ext cx="108814" cy="609101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128016" tIns="64008" rIns="128016" bIns="64008" spcCol="0" rtlCol="0" anchor="ctr"/>
          <a:lstStyle/>
          <a:p>
            <a:pPr algn="ctr"/>
            <a:endParaRPr lang="ru-RU"/>
          </a:p>
        </p:txBody>
      </p:sp>
      <p:sp>
        <p:nvSpPr>
          <p:cNvPr id="16" name="Левая фигурная скобка 15"/>
          <p:cNvSpPr/>
          <p:nvPr/>
        </p:nvSpPr>
        <p:spPr>
          <a:xfrm>
            <a:off x="1014528" y="3801696"/>
            <a:ext cx="108814" cy="609101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128016" tIns="64008" rIns="128016" bIns="64008" spcCol="0" rtlCol="0" anchor="ctr"/>
          <a:lstStyle/>
          <a:p>
            <a:pPr algn="ctr"/>
            <a:endParaRPr lang="ru-RU"/>
          </a:p>
        </p:txBody>
      </p:sp>
      <p:sp>
        <p:nvSpPr>
          <p:cNvPr id="17" name="Левая фигурная скобка 16"/>
          <p:cNvSpPr/>
          <p:nvPr/>
        </p:nvSpPr>
        <p:spPr>
          <a:xfrm>
            <a:off x="1060683" y="4714282"/>
            <a:ext cx="108814" cy="609101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128016" tIns="64008" rIns="128016" bIns="64008" spcCol="0" rtlCol="0" anchor="ctr"/>
          <a:lstStyle/>
          <a:p>
            <a:pPr algn="ctr"/>
            <a:endParaRPr lang="ru-RU"/>
          </a:p>
        </p:txBody>
      </p:sp>
      <p:sp>
        <p:nvSpPr>
          <p:cNvPr id="18" name="Левая фигурная скобка 17"/>
          <p:cNvSpPr/>
          <p:nvPr/>
        </p:nvSpPr>
        <p:spPr>
          <a:xfrm>
            <a:off x="1014527" y="5796137"/>
            <a:ext cx="108814" cy="609101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128016" tIns="64008" rIns="128016" bIns="64008" spcCol="0" rtlCol="0" anchor="ctr"/>
          <a:lstStyle/>
          <a:p>
            <a:pPr algn="ctr"/>
            <a:endParaRPr lang="ru-RU"/>
          </a:p>
        </p:txBody>
      </p:sp>
      <p:sp>
        <p:nvSpPr>
          <p:cNvPr id="19" name="Левая фигурная скобка 18"/>
          <p:cNvSpPr/>
          <p:nvPr/>
        </p:nvSpPr>
        <p:spPr>
          <a:xfrm>
            <a:off x="1006276" y="6626534"/>
            <a:ext cx="108814" cy="609101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128016" tIns="64008" rIns="128016" bIns="64008" spcCol="0" rtlCol="0" anchor="ctr"/>
          <a:lstStyle/>
          <a:p>
            <a:pPr algn="ctr"/>
            <a:endParaRPr lang="ru-RU"/>
          </a:p>
        </p:txBody>
      </p:sp>
      <p:sp>
        <p:nvSpPr>
          <p:cNvPr id="20" name="Левая фигурная скобка 19"/>
          <p:cNvSpPr/>
          <p:nvPr/>
        </p:nvSpPr>
        <p:spPr>
          <a:xfrm>
            <a:off x="1014528" y="7864448"/>
            <a:ext cx="108814" cy="609101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128016" tIns="64008" rIns="128016" bIns="64008" spcCol="0" rtlCol="0" anchor="ctr"/>
          <a:lstStyle/>
          <a:p>
            <a:pPr algn="ctr"/>
            <a:endParaRPr lang="ru-RU"/>
          </a:p>
        </p:txBody>
      </p:sp>
      <p:sp>
        <p:nvSpPr>
          <p:cNvPr id="21" name="Левая фигурная скобка 20"/>
          <p:cNvSpPr/>
          <p:nvPr/>
        </p:nvSpPr>
        <p:spPr>
          <a:xfrm>
            <a:off x="1010906" y="8643554"/>
            <a:ext cx="108814" cy="609101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128016" tIns="64008" rIns="128016" bIns="64008" spcCol="0" rtlCol="0" anchor="ctr"/>
          <a:lstStyle/>
          <a:p>
            <a:pPr algn="ctr"/>
            <a:endParaRPr lang="ru-RU"/>
          </a:p>
        </p:txBody>
      </p:sp>
      <p:sp>
        <p:nvSpPr>
          <p:cNvPr id="22" name="Прямоугольник 21"/>
          <p:cNvSpPr/>
          <p:nvPr/>
        </p:nvSpPr>
        <p:spPr>
          <a:xfrm>
            <a:off x="160154" y="1445488"/>
            <a:ext cx="767592" cy="304550"/>
          </a:xfrm>
          <a:prstGeom prst="rect">
            <a:avLst/>
          </a:prstGeom>
          <a:solidFill>
            <a:srgbClr val="6699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8016" tIns="64008" rIns="128016" bIns="64008" spcCol="0" rtlCol="0" anchor="ctr"/>
          <a:lstStyle/>
          <a:p>
            <a:pPr algn="ctr"/>
            <a:r>
              <a:rPr lang="ru-RU" sz="1500" dirty="0" smtClean="0">
                <a:latin typeface="Arial Narrow" panose="020B0606020202030204" pitchFamily="34" charset="0"/>
              </a:rPr>
              <a:t>140 </a:t>
            </a:r>
            <a:endParaRPr lang="ru-RU" sz="900" dirty="0">
              <a:latin typeface="Arial Narrow" panose="020B0606020202030204" pitchFamily="34" charset="0"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150506" y="2225106"/>
            <a:ext cx="767592" cy="304550"/>
          </a:xfrm>
          <a:prstGeom prst="rect">
            <a:avLst/>
          </a:prstGeom>
          <a:solidFill>
            <a:srgbClr val="6699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8016" tIns="64008" rIns="128016" bIns="64008" spcCol="0" rtlCol="0" anchor="ctr"/>
          <a:lstStyle/>
          <a:p>
            <a:pPr algn="ctr"/>
            <a:r>
              <a:rPr lang="ru-RU" sz="1500" dirty="0" smtClean="0">
                <a:latin typeface="Arial Narrow" panose="020B0606020202030204" pitchFamily="34" charset="0"/>
              </a:rPr>
              <a:t>616</a:t>
            </a:r>
            <a:endParaRPr lang="ru-RU" sz="1500" dirty="0">
              <a:latin typeface="Arial Narrow" panose="020B0606020202030204" pitchFamily="34" charset="0"/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160154" y="3181493"/>
            <a:ext cx="767592" cy="304550"/>
          </a:xfrm>
          <a:prstGeom prst="rect">
            <a:avLst/>
          </a:prstGeom>
          <a:solidFill>
            <a:srgbClr val="6699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8016" tIns="64008" rIns="128016" bIns="64008" spcCol="0" rtlCol="0" anchor="ctr"/>
          <a:lstStyle/>
          <a:p>
            <a:pPr algn="ctr"/>
            <a:r>
              <a:rPr lang="ru-RU" sz="1500" dirty="0" smtClean="0">
                <a:latin typeface="Arial Narrow" panose="020B0606020202030204" pitchFamily="34" charset="0"/>
              </a:rPr>
              <a:t>675</a:t>
            </a:r>
            <a:endParaRPr lang="ru-RU" sz="1500" dirty="0">
              <a:latin typeface="Arial Narrow" panose="020B0606020202030204" pitchFamily="34" charset="0"/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171202" y="3953971"/>
            <a:ext cx="767592" cy="304550"/>
          </a:xfrm>
          <a:prstGeom prst="rect">
            <a:avLst/>
          </a:prstGeom>
          <a:solidFill>
            <a:srgbClr val="6699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8016" tIns="64008" rIns="128016" bIns="64008" spcCol="0" rtlCol="0" anchor="ctr"/>
          <a:lstStyle/>
          <a:p>
            <a:pPr algn="ctr"/>
            <a:r>
              <a:rPr lang="ru-RU" sz="1500" dirty="0">
                <a:latin typeface="Arial Narrow" panose="020B0606020202030204" pitchFamily="34" charset="0"/>
              </a:rPr>
              <a:t>1407</a:t>
            </a:r>
          </a:p>
        </p:txBody>
      </p:sp>
      <p:sp>
        <p:nvSpPr>
          <p:cNvPr id="26" name="Прямоугольник 25"/>
          <p:cNvSpPr/>
          <p:nvPr/>
        </p:nvSpPr>
        <p:spPr>
          <a:xfrm>
            <a:off x="172582" y="4866557"/>
            <a:ext cx="767592" cy="304550"/>
          </a:xfrm>
          <a:prstGeom prst="rect">
            <a:avLst/>
          </a:prstGeom>
          <a:solidFill>
            <a:srgbClr val="6699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8016" tIns="64008" rIns="128016" bIns="64008" spcCol="0" rtlCol="0" anchor="ctr"/>
          <a:lstStyle/>
          <a:p>
            <a:pPr algn="ctr"/>
            <a:r>
              <a:rPr lang="ru-RU" sz="1500" dirty="0">
                <a:latin typeface="Arial Narrow" panose="020B0606020202030204" pitchFamily="34" charset="0"/>
              </a:rPr>
              <a:t>167</a:t>
            </a:r>
          </a:p>
        </p:txBody>
      </p:sp>
      <p:sp>
        <p:nvSpPr>
          <p:cNvPr id="27" name="Прямоугольник 26"/>
          <p:cNvSpPr/>
          <p:nvPr/>
        </p:nvSpPr>
        <p:spPr>
          <a:xfrm>
            <a:off x="171202" y="5948412"/>
            <a:ext cx="767592" cy="304550"/>
          </a:xfrm>
          <a:prstGeom prst="rect">
            <a:avLst/>
          </a:prstGeom>
          <a:solidFill>
            <a:srgbClr val="6699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8016" tIns="64008" rIns="128016" bIns="64008" spcCol="0" rtlCol="0" anchor="ctr"/>
          <a:lstStyle/>
          <a:p>
            <a:pPr algn="ctr"/>
            <a:r>
              <a:rPr lang="ru-RU" sz="1500" dirty="0">
                <a:latin typeface="Arial Narrow" panose="020B0606020202030204" pitchFamily="34" charset="0"/>
              </a:rPr>
              <a:t>68</a:t>
            </a:r>
          </a:p>
        </p:txBody>
      </p:sp>
      <p:sp>
        <p:nvSpPr>
          <p:cNvPr id="28" name="Прямоугольник 27"/>
          <p:cNvSpPr/>
          <p:nvPr/>
        </p:nvSpPr>
        <p:spPr>
          <a:xfrm>
            <a:off x="171202" y="6778809"/>
            <a:ext cx="767592" cy="304550"/>
          </a:xfrm>
          <a:prstGeom prst="rect">
            <a:avLst/>
          </a:prstGeom>
          <a:solidFill>
            <a:srgbClr val="6699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8016" tIns="64008" rIns="128016" bIns="64008" spcCol="0" rtlCol="0" anchor="ctr"/>
          <a:lstStyle/>
          <a:p>
            <a:pPr algn="ctr"/>
            <a:r>
              <a:rPr lang="ru-RU" sz="1500" dirty="0">
                <a:latin typeface="Arial Narrow" panose="020B0606020202030204" pitchFamily="34" charset="0"/>
              </a:rPr>
              <a:t>1448</a:t>
            </a:r>
          </a:p>
        </p:txBody>
      </p:sp>
      <p:sp>
        <p:nvSpPr>
          <p:cNvPr id="29" name="Прямоугольник 28"/>
          <p:cNvSpPr/>
          <p:nvPr/>
        </p:nvSpPr>
        <p:spPr>
          <a:xfrm>
            <a:off x="180903" y="8016723"/>
            <a:ext cx="767592" cy="304550"/>
          </a:xfrm>
          <a:prstGeom prst="rect">
            <a:avLst/>
          </a:prstGeom>
          <a:solidFill>
            <a:srgbClr val="6699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8016" tIns="64008" rIns="128016" bIns="64008" spcCol="0" rtlCol="0" anchor="ctr"/>
          <a:lstStyle/>
          <a:p>
            <a:pPr algn="ctr"/>
            <a:r>
              <a:rPr lang="ru-RU" sz="1500" dirty="0">
                <a:latin typeface="Arial Narrow" panose="020B0606020202030204" pitchFamily="34" charset="0"/>
              </a:rPr>
              <a:t>1883</a:t>
            </a:r>
          </a:p>
        </p:txBody>
      </p:sp>
      <p:sp>
        <p:nvSpPr>
          <p:cNvPr id="30" name="Прямоугольник 29"/>
          <p:cNvSpPr/>
          <p:nvPr/>
        </p:nvSpPr>
        <p:spPr>
          <a:xfrm>
            <a:off x="150506" y="8795829"/>
            <a:ext cx="767592" cy="304550"/>
          </a:xfrm>
          <a:prstGeom prst="rect">
            <a:avLst/>
          </a:prstGeom>
          <a:solidFill>
            <a:srgbClr val="6699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8016" tIns="64008" rIns="128016" bIns="64008" spcCol="0" rtlCol="0" anchor="ctr"/>
          <a:lstStyle/>
          <a:p>
            <a:pPr algn="ctr"/>
            <a:r>
              <a:rPr lang="ru-RU" sz="1500" dirty="0">
                <a:latin typeface="Arial Narrow" panose="020B0606020202030204" pitchFamily="34" charset="0"/>
              </a:rPr>
              <a:t>5531</a:t>
            </a:r>
          </a:p>
        </p:txBody>
      </p:sp>
      <p:sp>
        <p:nvSpPr>
          <p:cNvPr id="31" name="Прямоугольник 30"/>
          <p:cNvSpPr/>
          <p:nvPr/>
        </p:nvSpPr>
        <p:spPr>
          <a:xfrm>
            <a:off x="172582" y="93397"/>
            <a:ext cx="6048672" cy="360068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txBody>
          <a:bodyPr wrap="square" lIns="127984" tIns="63993" rIns="127984" bIns="63993">
            <a:spAutoFit/>
          </a:bodyPr>
          <a:lstStyle/>
          <a:p>
            <a:pPr algn="ctr"/>
            <a:r>
              <a:rPr lang="ru-RU" sz="1500" b="1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Реализация </a:t>
            </a:r>
            <a:r>
              <a:rPr lang="ru-RU" sz="1500" b="1" dirty="0">
                <a:solidFill>
                  <a:schemeClr val="bg1"/>
                </a:solidFill>
                <a:latin typeface="Arial Narrow" panose="020B0606020202030204" pitchFamily="34" charset="0"/>
              </a:rPr>
              <a:t>национальных </a:t>
            </a:r>
            <a:r>
              <a:rPr lang="ru-RU" sz="1500" b="1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проектов</a:t>
            </a:r>
            <a:endParaRPr lang="ru-RU" sz="1500" b="1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46863" y="1"/>
            <a:ext cx="12754738" cy="9546587"/>
          </a:xfrm>
          <a:prstGeom prst="rect">
            <a:avLst/>
          </a:prstGeom>
          <a:noFill/>
          <a:ln w="88900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7984" tIns="63993" rIns="127984" bIns="63993" rtlCol="0" anchor="ctr"/>
          <a:lstStyle/>
          <a:p>
            <a:pPr algn="ctr"/>
            <a:endParaRPr lang="ru-RU"/>
          </a:p>
        </p:txBody>
      </p:sp>
      <p:cxnSp>
        <p:nvCxnSpPr>
          <p:cNvPr id="33" name="Прямая соединительная линия 32"/>
          <p:cNvCxnSpPr>
            <a:endCxn id="32" idx="2"/>
          </p:cNvCxnSpPr>
          <p:nvPr/>
        </p:nvCxnSpPr>
        <p:spPr>
          <a:xfrm>
            <a:off x="6424230" y="-118023"/>
            <a:ext cx="2" cy="9664611"/>
          </a:xfrm>
          <a:prstGeom prst="line">
            <a:avLst/>
          </a:prstGeom>
          <a:ln w="88900">
            <a:solidFill>
              <a:schemeClr val="bg2">
                <a:lumMod val="5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Прямоугольник 33"/>
          <p:cNvSpPr/>
          <p:nvPr/>
        </p:nvSpPr>
        <p:spPr>
          <a:xfrm>
            <a:off x="6659188" y="93397"/>
            <a:ext cx="5489809" cy="329298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square" lIns="91417" tIns="45709" rIns="91417" bIns="45709">
            <a:spAutoFit/>
          </a:bodyPr>
          <a:lstStyle/>
          <a:p>
            <a:pPr algn="ctr"/>
            <a:r>
              <a:rPr lang="ru-RU" sz="1500" b="1" dirty="0">
                <a:solidFill>
                  <a:schemeClr val="bg1"/>
                </a:solidFill>
                <a:latin typeface="Arial Narrow" panose="020B0606020202030204" pitchFamily="34" charset="0"/>
              </a:rPr>
              <a:t>Адресная инвестиционная программа Ярославской области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6659188" y="495159"/>
            <a:ext cx="5905579" cy="492430"/>
          </a:xfrm>
          <a:prstGeom prst="rect">
            <a:avLst/>
          </a:prstGeom>
          <a:noFill/>
        </p:spPr>
        <p:txBody>
          <a:bodyPr wrap="square" lIns="91417" tIns="45709" rIns="91417" bIns="45709" rtlCol="0">
            <a:spAutoFit/>
          </a:bodyPr>
          <a:lstStyle/>
          <a:p>
            <a:r>
              <a:rPr lang="ru-RU" sz="1300" dirty="0">
                <a:latin typeface="Arial Narrow" panose="020B0606020202030204" pitchFamily="34" charset="0"/>
              </a:rPr>
              <a:t>Расходы по АИП Ярославской области </a:t>
            </a:r>
            <a:r>
              <a:rPr lang="ru-RU" sz="1300" b="1" dirty="0">
                <a:latin typeface="Arial Narrow" panose="020B0606020202030204" pitchFamily="34" charset="0"/>
              </a:rPr>
              <a:t>на </a:t>
            </a:r>
            <a:r>
              <a:rPr lang="ru-RU" sz="1300" b="1" dirty="0" smtClean="0">
                <a:latin typeface="Arial Narrow" panose="020B0606020202030204" pitchFamily="34" charset="0"/>
              </a:rPr>
              <a:t>2021 </a:t>
            </a:r>
            <a:r>
              <a:rPr lang="ru-RU" sz="1300" b="1" dirty="0">
                <a:latin typeface="Arial Narrow" panose="020B0606020202030204" pitchFamily="34" charset="0"/>
              </a:rPr>
              <a:t>год </a:t>
            </a:r>
            <a:r>
              <a:rPr lang="ru-RU" sz="1300" dirty="0">
                <a:latin typeface="Arial Narrow" panose="020B0606020202030204" pitchFamily="34" charset="0"/>
              </a:rPr>
              <a:t>запланированы </a:t>
            </a:r>
            <a:r>
              <a:rPr lang="ru-RU" sz="1300" b="1" dirty="0">
                <a:latin typeface="Arial Narrow" panose="020B0606020202030204" pitchFamily="34" charset="0"/>
              </a:rPr>
              <a:t>в размере </a:t>
            </a:r>
            <a:r>
              <a:rPr lang="ru-RU" sz="1300" b="1" dirty="0" smtClean="0">
                <a:latin typeface="Arial Narrow" panose="020B0606020202030204" pitchFamily="34" charset="0"/>
              </a:rPr>
              <a:t>4,08 </a:t>
            </a:r>
            <a:r>
              <a:rPr lang="ru-RU" sz="1300" b="1" dirty="0">
                <a:latin typeface="Arial Narrow" panose="020B0606020202030204" pitchFamily="34" charset="0"/>
              </a:rPr>
              <a:t>млрд. руб. </a:t>
            </a:r>
            <a:r>
              <a:rPr lang="ru-RU" sz="1300" dirty="0">
                <a:latin typeface="Arial Narrow" panose="020B0606020202030204" pitchFamily="34" charset="0"/>
              </a:rPr>
              <a:t>по следующим направлениям:</a:t>
            </a:r>
          </a:p>
        </p:txBody>
      </p:sp>
      <p:graphicFrame>
        <p:nvGraphicFramePr>
          <p:cNvPr id="36" name="Диаграмма 3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61388979"/>
              </p:ext>
            </p:extLst>
          </p:nvPr>
        </p:nvGraphicFramePr>
        <p:xfrm>
          <a:off x="5608712" y="987589"/>
          <a:ext cx="3001719" cy="17103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sp>
        <p:nvSpPr>
          <p:cNvPr id="38" name="TextBox 37"/>
          <p:cNvSpPr txBox="1"/>
          <p:nvPr/>
        </p:nvSpPr>
        <p:spPr>
          <a:xfrm>
            <a:off x="6849022" y="1631187"/>
            <a:ext cx="668774" cy="400110"/>
          </a:xfrm>
          <a:prstGeom prst="rect">
            <a:avLst/>
          </a:prstGeom>
          <a:noFill/>
        </p:spPr>
        <p:txBody>
          <a:bodyPr wrap="none" lIns="91417" tIns="45709" rIns="91417" bIns="45709" rtlCol="0">
            <a:spAutoFit/>
          </a:bodyPr>
          <a:lstStyle/>
          <a:p>
            <a:pPr algn="ctr"/>
            <a:r>
              <a:rPr lang="ru-RU" sz="1000" b="1" dirty="0" smtClean="0">
                <a:latin typeface="Arial Narrow" panose="020B0606020202030204" pitchFamily="34" charset="0"/>
              </a:rPr>
              <a:t>1931,9 </a:t>
            </a:r>
            <a:endParaRPr lang="ru-RU" sz="1000" b="1" dirty="0">
              <a:latin typeface="Arial Narrow" panose="020B0606020202030204" pitchFamily="34" charset="0"/>
            </a:endParaRPr>
          </a:p>
          <a:p>
            <a:pPr algn="ctr"/>
            <a:r>
              <a:rPr lang="ru-RU" sz="1000" b="1" dirty="0">
                <a:latin typeface="Arial Narrow" panose="020B0606020202030204" pitchFamily="34" charset="0"/>
              </a:rPr>
              <a:t>млн. руб.</a:t>
            </a:r>
          </a:p>
        </p:txBody>
      </p:sp>
      <p:graphicFrame>
        <p:nvGraphicFramePr>
          <p:cNvPr id="39" name="Диаграмма 3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41280376"/>
              </p:ext>
            </p:extLst>
          </p:nvPr>
        </p:nvGraphicFramePr>
        <p:xfrm>
          <a:off x="5680720" y="2422389"/>
          <a:ext cx="2956392" cy="180280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  <p:sp>
        <p:nvSpPr>
          <p:cNvPr id="40" name="TextBox 39"/>
          <p:cNvSpPr txBox="1"/>
          <p:nvPr/>
        </p:nvSpPr>
        <p:spPr>
          <a:xfrm>
            <a:off x="6849022" y="3147163"/>
            <a:ext cx="668774" cy="400110"/>
          </a:xfrm>
          <a:prstGeom prst="rect">
            <a:avLst/>
          </a:prstGeom>
          <a:noFill/>
        </p:spPr>
        <p:txBody>
          <a:bodyPr wrap="none" lIns="91417" tIns="45709" rIns="91417" bIns="45709" rtlCol="0">
            <a:spAutoFit/>
          </a:bodyPr>
          <a:lstStyle/>
          <a:p>
            <a:pPr algn="ctr"/>
            <a:r>
              <a:rPr lang="ru-RU" sz="1000" b="1" dirty="0" smtClean="0">
                <a:latin typeface="Arial Narrow" panose="020B0606020202030204" pitchFamily="34" charset="0"/>
              </a:rPr>
              <a:t>418,2 </a:t>
            </a:r>
            <a:endParaRPr lang="ru-RU" sz="1000" b="1" dirty="0">
              <a:latin typeface="Arial Narrow" panose="020B0606020202030204" pitchFamily="34" charset="0"/>
            </a:endParaRPr>
          </a:p>
          <a:p>
            <a:pPr algn="ctr"/>
            <a:r>
              <a:rPr lang="ru-RU" sz="1000" b="1" dirty="0">
                <a:latin typeface="Arial Narrow" panose="020B0606020202030204" pitchFamily="34" charset="0"/>
              </a:rPr>
              <a:t>млн. руб.</a:t>
            </a:r>
          </a:p>
        </p:txBody>
      </p:sp>
      <p:graphicFrame>
        <p:nvGraphicFramePr>
          <p:cNvPr id="41" name="Диаграмма 4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60495330"/>
              </p:ext>
            </p:extLst>
          </p:nvPr>
        </p:nvGraphicFramePr>
        <p:xfrm>
          <a:off x="8671084" y="994689"/>
          <a:ext cx="3236296" cy="177549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9"/>
          </a:graphicData>
        </a:graphic>
      </p:graphicFrame>
      <p:sp>
        <p:nvSpPr>
          <p:cNvPr id="42" name="TextBox 41"/>
          <p:cNvSpPr txBox="1"/>
          <p:nvPr/>
        </p:nvSpPr>
        <p:spPr>
          <a:xfrm>
            <a:off x="9954845" y="1665146"/>
            <a:ext cx="668774" cy="400110"/>
          </a:xfrm>
          <a:prstGeom prst="rect">
            <a:avLst/>
          </a:prstGeom>
          <a:noFill/>
        </p:spPr>
        <p:txBody>
          <a:bodyPr wrap="none" lIns="91417" tIns="45709" rIns="91417" bIns="45709" rtlCol="0">
            <a:spAutoFit/>
          </a:bodyPr>
          <a:lstStyle/>
          <a:p>
            <a:pPr algn="ctr"/>
            <a:r>
              <a:rPr lang="ru-RU" sz="1000" b="1" dirty="0" smtClean="0">
                <a:latin typeface="Arial Narrow" panose="020B0606020202030204" pitchFamily="34" charset="0"/>
              </a:rPr>
              <a:t>174,5 </a:t>
            </a:r>
            <a:endParaRPr lang="ru-RU" sz="1000" b="1" dirty="0">
              <a:latin typeface="Arial Narrow" panose="020B0606020202030204" pitchFamily="34" charset="0"/>
            </a:endParaRPr>
          </a:p>
          <a:p>
            <a:pPr algn="ctr"/>
            <a:r>
              <a:rPr lang="ru-RU" sz="1000" b="1" dirty="0">
                <a:latin typeface="Arial Narrow" panose="020B0606020202030204" pitchFamily="34" charset="0"/>
              </a:rPr>
              <a:t>млн. руб.</a:t>
            </a:r>
          </a:p>
        </p:txBody>
      </p:sp>
      <p:sp>
        <p:nvSpPr>
          <p:cNvPr id="43" name="Прямоугольник 42"/>
          <p:cNvSpPr/>
          <p:nvPr/>
        </p:nvSpPr>
        <p:spPr>
          <a:xfrm>
            <a:off x="10843544" y="1280437"/>
            <a:ext cx="1780514" cy="1015664"/>
          </a:xfrm>
          <a:prstGeom prst="rect">
            <a:avLst/>
          </a:prstGeom>
        </p:spPr>
        <p:txBody>
          <a:bodyPr wrap="square" lIns="91417" tIns="45709" rIns="91417" bIns="45709">
            <a:spAutoFit/>
          </a:bodyPr>
          <a:lstStyle/>
          <a:p>
            <a:r>
              <a:rPr lang="ru-RU" sz="1000" u="sng" dirty="0">
                <a:latin typeface="Arial Narrow" panose="020B0606020202030204" pitchFamily="34" charset="0"/>
              </a:rPr>
              <a:t>РАЗВИТИЕ СЕТИ АВТОМОБИЛЬНЫХ ДОРОГ:</a:t>
            </a:r>
          </a:p>
          <a:p>
            <a:pPr marL="171409" indent="-171409">
              <a:buFontTx/>
              <a:buChar char="-"/>
            </a:pPr>
            <a:r>
              <a:rPr lang="ru-RU" sz="1000" dirty="0">
                <a:latin typeface="Arial Narrow" panose="020B0606020202030204" pitchFamily="34" charset="0"/>
              </a:rPr>
              <a:t>строительство и реконструкция автодорог,</a:t>
            </a:r>
          </a:p>
          <a:p>
            <a:pPr marL="171409" indent="-171409">
              <a:buFontTx/>
              <a:buChar char="-"/>
            </a:pPr>
            <a:r>
              <a:rPr lang="ru-RU" sz="1000" dirty="0">
                <a:latin typeface="Arial Narrow" panose="020B0606020202030204" pitchFamily="34" charset="0"/>
              </a:rPr>
              <a:t>реконструкция мостового перехода</a:t>
            </a:r>
          </a:p>
        </p:txBody>
      </p:sp>
      <p:graphicFrame>
        <p:nvGraphicFramePr>
          <p:cNvPr id="44" name="Диаграмма 4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72356188"/>
              </p:ext>
            </p:extLst>
          </p:nvPr>
        </p:nvGraphicFramePr>
        <p:xfrm>
          <a:off x="9209112" y="2376903"/>
          <a:ext cx="2409343" cy="18724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0"/>
          </a:graphicData>
        </a:graphic>
      </p:graphicFrame>
      <p:sp>
        <p:nvSpPr>
          <p:cNvPr id="45" name="TextBox 44"/>
          <p:cNvSpPr txBox="1"/>
          <p:nvPr/>
        </p:nvSpPr>
        <p:spPr>
          <a:xfrm>
            <a:off x="9954845" y="3107706"/>
            <a:ext cx="668774" cy="400110"/>
          </a:xfrm>
          <a:prstGeom prst="rect">
            <a:avLst/>
          </a:prstGeom>
          <a:noFill/>
        </p:spPr>
        <p:txBody>
          <a:bodyPr wrap="none" lIns="91417" tIns="45709" rIns="91417" bIns="45709" rtlCol="0">
            <a:spAutoFit/>
          </a:bodyPr>
          <a:lstStyle/>
          <a:p>
            <a:pPr algn="ctr"/>
            <a:r>
              <a:rPr lang="ru-RU" sz="1000" b="1" dirty="0" smtClean="0">
                <a:latin typeface="Arial Narrow" panose="020B0606020202030204" pitchFamily="34" charset="0"/>
              </a:rPr>
              <a:t>1554,5 </a:t>
            </a:r>
            <a:endParaRPr lang="ru-RU" sz="1000" b="1" dirty="0">
              <a:latin typeface="Arial Narrow" panose="020B0606020202030204" pitchFamily="34" charset="0"/>
            </a:endParaRPr>
          </a:p>
          <a:p>
            <a:pPr algn="ctr"/>
            <a:r>
              <a:rPr lang="ru-RU" sz="1000" b="1" dirty="0">
                <a:latin typeface="Arial Narrow" panose="020B0606020202030204" pitchFamily="34" charset="0"/>
              </a:rPr>
              <a:t>млн. руб.</a:t>
            </a:r>
          </a:p>
        </p:txBody>
      </p:sp>
      <p:sp>
        <p:nvSpPr>
          <p:cNvPr id="46" name="Прямоугольник 45"/>
          <p:cNvSpPr/>
          <p:nvPr/>
        </p:nvSpPr>
        <p:spPr>
          <a:xfrm>
            <a:off x="10843544" y="2595116"/>
            <a:ext cx="1986634" cy="1477305"/>
          </a:xfrm>
          <a:prstGeom prst="rect">
            <a:avLst/>
          </a:prstGeom>
        </p:spPr>
        <p:txBody>
          <a:bodyPr wrap="square" lIns="91417" tIns="45709" rIns="91417" bIns="45709">
            <a:spAutoFit/>
          </a:bodyPr>
          <a:lstStyle/>
          <a:p>
            <a:r>
              <a:rPr lang="ru-RU" sz="1000" u="sng" dirty="0">
                <a:latin typeface="Arial Narrow" panose="020B0606020202030204" pitchFamily="34" charset="0"/>
              </a:rPr>
              <a:t>ДРУГИЕ НАПРАВЛЕНИЯ:</a:t>
            </a:r>
          </a:p>
          <a:p>
            <a:pPr marL="171409" indent="-171409">
              <a:buFontTx/>
              <a:buChar char="-"/>
            </a:pPr>
            <a:r>
              <a:rPr lang="ru-RU" sz="1000" dirty="0" smtClean="0">
                <a:latin typeface="Arial Narrow" panose="020B0606020202030204" pitchFamily="34" charset="0"/>
              </a:rPr>
              <a:t>строительство водозаборов и  </a:t>
            </a:r>
            <a:r>
              <a:rPr lang="ru-RU" sz="1000" dirty="0">
                <a:latin typeface="Arial Narrow" panose="020B0606020202030204" pitchFamily="34" charset="0"/>
              </a:rPr>
              <a:t>очистных сооружений</a:t>
            </a:r>
            <a:r>
              <a:rPr lang="ru-RU" sz="1000" dirty="0" smtClean="0">
                <a:latin typeface="Arial Narrow" panose="020B0606020202030204" pitchFamily="34" charset="0"/>
              </a:rPr>
              <a:t>,</a:t>
            </a:r>
          </a:p>
          <a:p>
            <a:pPr marL="171409" indent="-171409">
              <a:buFontTx/>
              <a:buChar char="-"/>
            </a:pPr>
            <a:r>
              <a:rPr lang="ru-RU" sz="1000" dirty="0" smtClean="0">
                <a:latin typeface="Arial Narrow" panose="020B0606020202030204" pitchFamily="34" charset="0"/>
              </a:rPr>
              <a:t>строительство и реконструкция объектов водоотведения,</a:t>
            </a:r>
            <a:endParaRPr lang="ru-RU" sz="1000" dirty="0">
              <a:latin typeface="Arial Narrow" panose="020B0606020202030204" pitchFamily="34" charset="0"/>
            </a:endParaRPr>
          </a:p>
          <a:p>
            <a:pPr marL="171409" indent="-171409">
              <a:buFontTx/>
              <a:buChar char="-"/>
            </a:pPr>
            <a:r>
              <a:rPr lang="ru-RU" sz="1000" dirty="0">
                <a:latin typeface="Arial Narrow" panose="020B0606020202030204" pitchFamily="34" charset="0"/>
              </a:rPr>
              <a:t>газификация территорий</a:t>
            </a:r>
            <a:r>
              <a:rPr lang="ru-RU" sz="1000" dirty="0" smtClean="0">
                <a:latin typeface="Arial Narrow" panose="020B0606020202030204" pitchFamily="34" charset="0"/>
              </a:rPr>
              <a:t>,</a:t>
            </a:r>
          </a:p>
          <a:p>
            <a:pPr marL="171409" indent="-171409">
              <a:buFontTx/>
              <a:buChar char="-"/>
            </a:pPr>
            <a:r>
              <a:rPr lang="ru-RU" sz="1000" dirty="0">
                <a:latin typeface="Arial Narrow" panose="020B0606020202030204" pitchFamily="34" charset="0"/>
              </a:rPr>
              <a:t>о</a:t>
            </a:r>
            <a:r>
              <a:rPr lang="ru-RU" sz="1000" dirty="0" smtClean="0">
                <a:latin typeface="Arial Narrow" panose="020B0606020202030204" pitchFamily="34" charset="0"/>
              </a:rPr>
              <a:t>бустройство объектов инженерной инфраструктуры</a:t>
            </a:r>
            <a:endParaRPr lang="ru-RU" sz="1000" dirty="0">
              <a:latin typeface="Arial Narrow" panose="020B0606020202030204" pitchFamily="34" charset="0"/>
            </a:endParaRPr>
          </a:p>
          <a:p>
            <a:endParaRPr lang="ru-RU" sz="1000" dirty="0">
              <a:latin typeface="Arial Narrow" panose="020B0606020202030204" pitchFamily="34" charset="0"/>
            </a:endParaRPr>
          </a:p>
        </p:txBody>
      </p:sp>
      <p:sp>
        <p:nvSpPr>
          <p:cNvPr id="47" name="Прямоугольник 46"/>
          <p:cNvSpPr/>
          <p:nvPr/>
        </p:nvSpPr>
        <p:spPr>
          <a:xfrm>
            <a:off x="7727011" y="2839368"/>
            <a:ext cx="1884966" cy="861774"/>
          </a:xfrm>
          <a:prstGeom prst="rect">
            <a:avLst/>
          </a:prstGeom>
        </p:spPr>
        <p:txBody>
          <a:bodyPr wrap="square" lIns="91417" tIns="45709" rIns="91417" bIns="45709">
            <a:spAutoFit/>
          </a:bodyPr>
          <a:lstStyle/>
          <a:p>
            <a:r>
              <a:rPr lang="ru-RU" sz="1000" u="sng" dirty="0">
                <a:latin typeface="Arial Narrow" panose="020B0606020202030204" pitchFamily="34" charset="0"/>
              </a:rPr>
              <a:t>ОБЕСПЕЧЕНИЕ ДОСТУПНЫМ И КОМФОРТНЫМ ЖИЛЬЕМ НАСЕЛЕНИЯ</a:t>
            </a:r>
            <a:r>
              <a:rPr lang="ru-RU" sz="1000" dirty="0">
                <a:latin typeface="Arial Narrow" panose="020B0606020202030204" pitchFamily="34" charset="0"/>
              </a:rPr>
              <a:t>:</a:t>
            </a:r>
          </a:p>
          <a:p>
            <a:pPr marL="171409" indent="-171409">
              <a:buFontTx/>
              <a:buChar char="-"/>
            </a:pPr>
            <a:r>
              <a:rPr lang="ru-RU" sz="1000" dirty="0">
                <a:latin typeface="Arial Narrow" panose="020B0606020202030204" pitchFamily="34" charset="0"/>
              </a:rPr>
              <a:t>жилье детям-сиротам,</a:t>
            </a:r>
          </a:p>
          <a:p>
            <a:pPr marL="171409" indent="-171409">
              <a:buFontTx/>
              <a:buChar char="-"/>
            </a:pPr>
            <a:r>
              <a:rPr lang="ru-RU" sz="1000" dirty="0">
                <a:latin typeface="Arial Narrow" panose="020B0606020202030204" pitchFamily="34" charset="0"/>
              </a:rPr>
              <a:t>расселение аварийных домов</a:t>
            </a:r>
          </a:p>
        </p:txBody>
      </p:sp>
      <p:sp>
        <p:nvSpPr>
          <p:cNvPr id="48" name="Прямоугольник 47"/>
          <p:cNvSpPr/>
          <p:nvPr/>
        </p:nvSpPr>
        <p:spPr>
          <a:xfrm>
            <a:off x="7721697" y="1280437"/>
            <a:ext cx="1890280" cy="1169529"/>
          </a:xfrm>
          <a:prstGeom prst="rect">
            <a:avLst/>
          </a:prstGeom>
        </p:spPr>
        <p:txBody>
          <a:bodyPr wrap="square" lIns="91417" tIns="45709" rIns="91417" bIns="45709">
            <a:spAutoFit/>
          </a:bodyPr>
          <a:lstStyle/>
          <a:p>
            <a:r>
              <a:rPr lang="ru-RU" sz="1000" u="sng" dirty="0">
                <a:latin typeface="Arial Narrow" panose="020B0606020202030204" pitchFamily="34" charset="0"/>
              </a:rPr>
              <a:t>СТРОИТЕЛЬСТВО СОЦИАЛЬНЫХ ОБЪЕКТОВ</a:t>
            </a:r>
            <a:r>
              <a:rPr lang="ru-RU" sz="1000" dirty="0">
                <a:latin typeface="Arial Narrow" panose="020B0606020202030204" pitchFamily="34" charset="0"/>
              </a:rPr>
              <a:t>:</a:t>
            </a:r>
          </a:p>
          <a:p>
            <a:pPr marL="171409" indent="-171409">
              <a:buFontTx/>
              <a:buChar char="-"/>
            </a:pPr>
            <a:r>
              <a:rPr lang="ru-RU" sz="1000" dirty="0">
                <a:latin typeface="Arial Narrow" panose="020B0606020202030204" pitchFamily="34" charset="0"/>
              </a:rPr>
              <a:t>детские </a:t>
            </a:r>
            <a:r>
              <a:rPr lang="ru-RU" sz="1000" dirty="0" smtClean="0">
                <a:latin typeface="Arial Narrow" panose="020B0606020202030204" pitchFamily="34" charset="0"/>
              </a:rPr>
              <a:t>сады, ясли,</a:t>
            </a:r>
            <a:endParaRPr lang="ru-RU" sz="1000" dirty="0">
              <a:solidFill>
                <a:srgbClr val="C00000"/>
              </a:solidFill>
              <a:latin typeface="Arial Narrow" panose="020B0606020202030204" pitchFamily="34" charset="0"/>
            </a:endParaRPr>
          </a:p>
          <a:p>
            <a:pPr marL="171409" indent="-171409">
              <a:buFontTx/>
              <a:buChar char="-"/>
            </a:pPr>
            <a:r>
              <a:rPr lang="ru-RU" sz="1000" dirty="0">
                <a:latin typeface="Arial Narrow" panose="020B0606020202030204" pitchFamily="34" charset="0"/>
              </a:rPr>
              <a:t>школы,</a:t>
            </a:r>
          </a:p>
          <a:p>
            <a:pPr marL="171409" indent="-171409">
              <a:buFontTx/>
              <a:buChar char="-"/>
            </a:pPr>
            <a:r>
              <a:rPr lang="ru-RU" sz="1000" dirty="0">
                <a:latin typeface="Arial Narrow" panose="020B0606020202030204" pitchFamily="34" charset="0"/>
              </a:rPr>
              <a:t>больницы,</a:t>
            </a:r>
          </a:p>
          <a:p>
            <a:pPr marL="171409" indent="-171409">
              <a:buFontTx/>
              <a:buChar char="-"/>
            </a:pPr>
            <a:r>
              <a:rPr lang="ru-RU" sz="1000" dirty="0">
                <a:latin typeface="Arial Narrow" panose="020B0606020202030204" pitchFamily="34" charset="0"/>
              </a:rPr>
              <a:t>у</a:t>
            </a:r>
            <a:r>
              <a:rPr lang="ru-RU" sz="1000" dirty="0" smtClean="0">
                <a:latin typeface="Arial Narrow" panose="020B0606020202030204" pitchFamily="34" charset="0"/>
              </a:rPr>
              <a:t>чреждения доп. образования,</a:t>
            </a:r>
            <a:endParaRPr lang="ru-RU" sz="1000" dirty="0">
              <a:latin typeface="Arial Narrow" panose="020B0606020202030204" pitchFamily="34" charset="0"/>
            </a:endParaRPr>
          </a:p>
          <a:p>
            <a:pPr marL="171409" indent="-171409">
              <a:buFontTx/>
              <a:buChar char="-"/>
            </a:pPr>
            <a:r>
              <a:rPr lang="ru-RU" sz="1000" dirty="0" err="1" smtClean="0">
                <a:latin typeface="Arial Narrow" panose="020B0606020202030204" pitchFamily="34" charset="0"/>
              </a:rPr>
              <a:t>ФОКи</a:t>
            </a:r>
            <a:r>
              <a:rPr lang="ru-RU" sz="1000" dirty="0" smtClean="0">
                <a:latin typeface="Arial Narrow" panose="020B0606020202030204" pitchFamily="34" charset="0"/>
              </a:rPr>
              <a:t>, стадионы</a:t>
            </a:r>
            <a:endParaRPr lang="ru-RU" sz="1000" dirty="0">
              <a:latin typeface="Arial Narrow" panose="020B0606020202030204" pitchFamily="34" charset="0"/>
            </a:endParaRPr>
          </a:p>
        </p:txBody>
      </p:sp>
      <p:sp>
        <p:nvSpPr>
          <p:cNvPr id="49" name="Прямоугольник 48"/>
          <p:cNvSpPr/>
          <p:nvPr/>
        </p:nvSpPr>
        <p:spPr>
          <a:xfrm>
            <a:off x="6867072" y="4245364"/>
            <a:ext cx="5489809" cy="329298"/>
          </a:xfrm>
          <a:prstGeom prst="rect">
            <a:avLst/>
          </a:prstGeom>
          <a:solidFill>
            <a:schemeClr val="accent5"/>
          </a:solidFill>
        </p:spPr>
        <p:txBody>
          <a:bodyPr wrap="square" lIns="91417" tIns="45709" rIns="91417" bIns="45709">
            <a:spAutoFit/>
          </a:bodyPr>
          <a:lstStyle/>
          <a:p>
            <a:pPr algn="ctr"/>
            <a:r>
              <a:rPr lang="ru-RU" sz="1500" b="1" dirty="0">
                <a:solidFill>
                  <a:schemeClr val="bg1"/>
                </a:solidFill>
                <a:latin typeface="Arial Narrow" panose="020B0606020202030204" pitchFamily="34" charset="0"/>
              </a:rPr>
              <a:t>Дорожный фонд Ярославской области</a:t>
            </a:r>
          </a:p>
        </p:txBody>
      </p:sp>
      <p:graphicFrame>
        <p:nvGraphicFramePr>
          <p:cNvPr id="50" name="Таблица 4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7464852"/>
              </p:ext>
            </p:extLst>
          </p:nvPr>
        </p:nvGraphicFramePr>
        <p:xfrm>
          <a:off x="6544816" y="4994386"/>
          <a:ext cx="3528391" cy="4303785"/>
        </p:xfrm>
        <a:graphic>
          <a:graphicData uri="http://schemas.openxmlformats.org/drawingml/2006/table">
            <a:tbl>
              <a:tblPr firstRow="1" lastRow="1" bandRow="1">
                <a:tableStyleId>{5FD0F851-EC5A-4D38-B0AD-8093EC10F338}</a:tableStyleId>
              </a:tblPr>
              <a:tblGrid>
                <a:gridCol w="2993936"/>
                <a:gridCol w="534455"/>
              </a:tblGrid>
              <a:tr h="223220"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1000" u="none" strike="noStrike" dirty="0" smtClean="0">
                          <a:effectLst/>
                          <a:latin typeface="Arial Narrow" panose="020B0606020202030204" pitchFamily="34" charset="0"/>
                        </a:rPr>
                        <a:t>ДОХОДЫ ДОРОЖНОГО ФОНДА,</a:t>
                      </a:r>
                      <a:r>
                        <a:rPr lang="ru-RU" sz="1000" u="none" strike="noStrike" baseline="0" dirty="0" smtClean="0">
                          <a:effectLst/>
                          <a:latin typeface="Arial Narrow" panose="020B0606020202030204" pitchFamily="34" charset="0"/>
                        </a:rPr>
                        <a:t> </a:t>
                      </a:r>
                      <a:r>
                        <a:rPr lang="ru-RU" sz="1000" u="none" strike="noStrike" dirty="0" smtClean="0">
                          <a:effectLst/>
                          <a:latin typeface="Arial Narrow" panose="020B0606020202030204" pitchFamily="34" charset="0"/>
                        </a:rPr>
                        <a:t>млн. руб.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6" marR="9526" marT="9526" marB="0" anchor="ctr"/>
                </a:tc>
                <a:tc hMerge="1">
                  <a:txBody>
                    <a:bodyPr/>
                    <a:lstStyle/>
                    <a:p>
                      <a:pPr algn="r" fontAlgn="b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89332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u="none" strike="noStrike" dirty="0">
                          <a:effectLst/>
                          <a:latin typeface="Arial Narrow" panose="020B0606020202030204" pitchFamily="34" charset="0"/>
                        </a:rPr>
                        <a:t>Акцизы на нефтепродукты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6" marR="9526" marT="952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u="none" strike="noStrike" dirty="0" smtClean="0">
                          <a:effectLst/>
                          <a:latin typeface="Arial Narrow" panose="020B0606020202030204" pitchFamily="34" charset="0"/>
                        </a:rPr>
                        <a:t>6</a:t>
                      </a:r>
                      <a:r>
                        <a:rPr lang="en-US" sz="1000" b="1" u="none" strike="noStrike" dirty="0" smtClean="0">
                          <a:effectLst/>
                          <a:latin typeface="Arial Narrow" panose="020B0606020202030204" pitchFamily="34" charset="0"/>
                        </a:rPr>
                        <a:t> </a:t>
                      </a:r>
                      <a:r>
                        <a:rPr lang="ru-RU" sz="1000" b="1" u="none" strike="noStrike" dirty="0" smtClean="0">
                          <a:effectLst/>
                          <a:latin typeface="Arial Narrow" panose="020B0606020202030204" pitchFamily="34" charset="0"/>
                        </a:rPr>
                        <a:t>458,54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6" marR="9526" marT="9526" marB="0" anchor="ctr"/>
                </a:tc>
              </a:tr>
              <a:tr h="163512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u="none" strike="noStrike" dirty="0" smtClean="0">
                          <a:effectLst/>
                          <a:latin typeface="Arial Narrow" panose="020B0606020202030204" pitchFamily="34" charset="0"/>
                        </a:rPr>
                        <a:t>Транспортный </a:t>
                      </a:r>
                      <a:r>
                        <a:rPr lang="ru-RU" sz="1000" u="none" strike="noStrike" dirty="0">
                          <a:effectLst/>
                          <a:latin typeface="Arial Narrow" panose="020B0606020202030204" pitchFamily="34" charset="0"/>
                        </a:rPr>
                        <a:t>налог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6" marR="9526" marT="952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u="none" strike="noStrike" dirty="0" smtClean="0">
                          <a:effectLst/>
                          <a:latin typeface="Arial Narrow" panose="020B0606020202030204" pitchFamily="34" charset="0"/>
                        </a:rPr>
                        <a:t>1</a:t>
                      </a:r>
                      <a:r>
                        <a:rPr lang="en-US" sz="1000" b="1" u="none" strike="noStrike" dirty="0" smtClean="0">
                          <a:effectLst/>
                          <a:latin typeface="Arial Narrow" panose="020B0606020202030204" pitchFamily="34" charset="0"/>
                        </a:rPr>
                        <a:t> </a:t>
                      </a:r>
                      <a:r>
                        <a:rPr lang="ru-RU" sz="1000" b="1" u="none" strike="noStrike" dirty="0" smtClean="0">
                          <a:effectLst/>
                          <a:latin typeface="Arial Narrow" panose="020B0606020202030204" pitchFamily="34" charset="0"/>
                        </a:rPr>
                        <a:t>406,90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6" marR="9526" marT="9526" marB="0" anchor="ctr"/>
                </a:tc>
              </a:tr>
              <a:tr h="360040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u="none" strike="noStrike" dirty="0">
                          <a:effectLst/>
                          <a:latin typeface="Arial Narrow" panose="020B0606020202030204" pitchFamily="34" charset="0"/>
                        </a:rPr>
                        <a:t>Денежные взыскания (штрафы) за нарушение законодательства РФ о безопасности дорожного движения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6" marR="9526" marT="952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u="none" strike="noStrike" dirty="0" smtClean="0">
                          <a:effectLst/>
                          <a:latin typeface="Arial Narrow" panose="020B0606020202030204" pitchFamily="34" charset="0"/>
                        </a:rPr>
                        <a:t>470,63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6" marR="9526" marT="9526" marB="0" anchor="ctr"/>
                </a:tc>
              </a:tr>
              <a:tr h="397370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u="none" strike="noStrike" dirty="0" smtClean="0">
                          <a:effectLst/>
                          <a:latin typeface="Arial Narrow" panose="020B0606020202030204" pitchFamily="34" charset="0"/>
                        </a:rPr>
                        <a:t>Возмещение </a:t>
                      </a:r>
                      <a:r>
                        <a:rPr lang="ru-RU" sz="1000" u="none" strike="noStrike" dirty="0">
                          <a:effectLst/>
                          <a:latin typeface="Arial Narrow" panose="020B0606020202030204" pitchFamily="34" charset="0"/>
                        </a:rPr>
                        <a:t>вреда, причиняемого дорогам транспортными средствами, осуществляющими перевозки тяжеловесных грузов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6" marR="9526" marT="952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u="none" strike="noStrike" dirty="0" smtClean="0">
                          <a:effectLst/>
                          <a:latin typeface="Arial Narrow" panose="020B0606020202030204" pitchFamily="34" charset="0"/>
                        </a:rPr>
                        <a:t>10,00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6" marR="9526" marT="9526" marB="0" anchor="ctr"/>
                </a:tc>
              </a:tr>
              <a:tr h="362692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u="none" strike="noStrike" dirty="0">
                          <a:effectLst/>
                          <a:latin typeface="Arial Narrow" panose="020B0606020202030204" pitchFamily="34" charset="0"/>
                        </a:rPr>
                        <a:t>Государственная пошлина за выдачу  разрешений на движение по автодорогам транспортных средств, осуществляющих перевозку тяжеловесных грузов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6" marR="9526" marT="952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u="none" strike="noStrike" dirty="0" smtClean="0">
                          <a:effectLst/>
                          <a:latin typeface="Arial Narrow" panose="020B0606020202030204" pitchFamily="34" charset="0"/>
                        </a:rPr>
                        <a:t>2,00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6" marR="9526" marT="9526" marB="0" anchor="ctr"/>
                </a:tc>
              </a:tr>
              <a:tr h="256006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Прочие доходы от оказания платных услуг (работ) получателями средств бюджетов субъектов РФ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6" marR="9526" marT="952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0,1</a:t>
                      </a:r>
                      <a:endParaRPr lang="ru-RU" sz="1000" b="1" i="0" u="none" strike="noStrike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6" marR="9526" marT="9526" marB="0" anchor="ctr"/>
                </a:tc>
              </a:tr>
              <a:tr h="256006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Штрафы, неустойки, пени, уплаченные в случае просрочки исполнения обязательств по гос. контракту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6" marR="9526" marT="952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15,00</a:t>
                      </a:r>
                      <a:endParaRPr lang="ru-RU" sz="1000" b="1" i="0" u="none" strike="noStrike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6" marR="9526" marT="9526" marB="0" anchor="ctr"/>
                </a:tc>
              </a:tr>
              <a:tr h="454120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u="none" strike="noStrike" dirty="0" smtClean="0">
                          <a:effectLst/>
                          <a:latin typeface="Arial Narrow" panose="020B0606020202030204" pitchFamily="34" charset="0"/>
                        </a:rPr>
                        <a:t>Иные штрафы, неустойки, пени, уплаченные в соответствии</a:t>
                      </a:r>
                      <a:r>
                        <a:rPr lang="ru-RU" sz="1000" u="none" strike="noStrike" baseline="0" dirty="0" smtClean="0">
                          <a:effectLst/>
                          <a:latin typeface="Arial Narrow" panose="020B0606020202030204" pitchFamily="34" charset="0"/>
                        </a:rPr>
                        <a:t> с законом/договором </a:t>
                      </a:r>
                      <a:r>
                        <a:rPr lang="ru-RU" sz="1000" u="none" strike="noStrike" dirty="0" smtClean="0">
                          <a:effectLst/>
                          <a:latin typeface="Arial Narrow" panose="020B0606020202030204" pitchFamily="34" charset="0"/>
                        </a:rPr>
                        <a:t>в случае неисполнения или ненадлежащего исполнения</a:t>
                      </a:r>
                      <a:r>
                        <a:rPr lang="ru-RU" sz="1000" u="none" strike="noStrike" baseline="0" dirty="0" smtClean="0">
                          <a:effectLst/>
                          <a:latin typeface="Arial Narrow" panose="020B0606020202030204" pitchFamily="34" charset="0"/>
                        </a:rPr>
                        <a:t> обязательств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6" marR="9526" marT="952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u="none" strike="noStrike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2,00</a:t>
                      </a:r>
                      <a:endParaRPr lang="ru-RU" sz="1000" b="1" i="0" u="none" strike="noStrike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6" marR="9526" marT="9526" marB="0" anchor="ctr"/>
                </a:tc>
              </a:tr>
              <a:tr h="474682">
                <a:tc>
                  <a:txBody>
                    <a:bodyPr/>
                    <a:lstStyle/>
                    <a:p>
                      <a:pPr marL="0" algn="l" defTabSz="1279622" rtl="0" eaLnBrk="1" fontAlgn="b" latinLnBrk="0" hangingPunct="1"/>
                      <a:r>
                        <a:rPr lang="ru-RU" sz="100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Плата по соглашениям об установлении публичных сервитутов в отношении земельных участков в границах полос отвода автодорог общего пользования </a:t>
                      </a:r>
                    </a:p>
                  </a:txBody>
                  <a:tcPr marL="9526" marR="9526" marT="9526" marB="0" anchor="b"/>
                </a:tc>
                <a:tc>
                  <a:txBody>
                    <a:bodyPr/>
                    <a:lstStyle/>
                    <a:p>
                      <a:pPr marL="0" algn="ctr" defTabSz="1279622" rtl="0" eaLnBrk="1" fontAlgn="b" latinLnBrk="0" hangingPunct="1"/>
                      <a:endParaRPr lang="ru-RU" sz="1000" b="1" u="none" strike="noStrike" kern="1200" dirty="0" smtClean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+mn-ea"/>
                        <a:cs typeface="+mn-cs"/>
                      </a:endParaRPr>
                    </a:p>
                    <a:p>
                      <a:pPr marL="0" algn="ctr" defTabSz="1279622" rtl="0" eaLnBrk="1" fontAlgn="b" latinLnBrk="0" hangingPunct="1"/>
                      <a:r>
                        <a:rPr lang="ru-RU" sz="1000" b="1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0,0003</a:t>
                      </a:r>
                    </a:p>
                    <a:p>
                      <a:pPr marL="0" algn="ctr" defTabSz="1279622" rtl="0" eaLnBrk="1" fontAlgn="b" latinLnBrk="0" hangingPunct="1"/>
                      <a:endParaRPr lang="ru-RU" sz="1000" b="1" u="none" strike="noStrike" kern="1200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+mn-ea"/>
                        <a:cs typeface="+mn-cs"/>
                      </a:endParaRPr>
                    </a:p>
                  </a:txBody>
                  <a:tcPr marL="9526" marR="9526" marT="9526" marB="0" anchor="ctr"/>
                </a:tc>
              </a:tr>
              <a:tr h="367525">
                <a:tc>
                  <a:txBody>
                    <a:bodyPr/>
                    <a:lstStyle/>
                    <a:p>
                      <a:pPr marL="0" marR="0" indent="0" algn="l" defTabSz="127993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Доходы от денежных взысканий (штрафов), поступающие в счет погашения задолженности, образовавшейся до 1 января 2020 года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6" marR="9526" marT="952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1,03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6" marR="9526" marT="9526" marB="0" anchor="ctr"/>
                </a:tc>
              </a:tr>
              <a:tr h="208111">
                <a:tc>
                  <a:txBody>
                    <a:bodyPr/>
                    <a:lstStyle/>
                    <a:p>
                      <a:pPr marL="0" marR="0" indent="0" algn="l" defTabSz="127993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u="none" strike="noStrike" baseline="0" dirty="0" smtClean="0">
                          <a:effectLst/>
                          <a:latin typeface="Arial Narrow" panose="020B0606020202030204" pitchFamily="34" charset="0"/>
                        </a:rPr>
                        <a:t>Межбюджетные трансферты из федерального бюджета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6" marR="9526" marT="9526" marB="0" anchor="b"/>
                </a:tc>
                <a:tc>
                  <a:txBody>
                    <a:bodyPr/>
                    <a:lstStyle/>
                    <a:p>
                      <a:pPr marL="0" algn="ctr" defTabSz="1279622" rtl="0" eaLnBrk="1" fontAlgn="b" latinLnBrk="0" hangingPunct="1"/>
                      <a:r>
                        <a:rPr lang="ru-RU" sz="1000" b="1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920,73</a:t>
                      </a:r>
                      <a:endParaRPr lang="ru-RU" sz="1000" b="1" u="none" strike="noStrike" kern="1200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+mn-ea"/>
                        <a:cs typeface="+mn-cs"/>
                      </a:endParaRPr>
                    </a:p>
                  </a:txBody>
                  <a:tcPr marL="9526" marR="9526" marT="9526" marB="0" anchor="ctr"/>
                </a:tc>
              </a:tr>
              <a:tr h="189332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ИТОГО</a:t>
                      </a:r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 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6" marR="9526" marT="952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9</a:t>
                      </a:r>
                      <a:r>
                        <a:rPr lang="en-US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 </a:t>
                      </a:r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286,93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6" marR="9526" marT="9526" marB="0" anchor="b"/>
                </a:tc>
              </a:tr>
            </a:tbl>
          </a:graphicData>
        </a:graphic>
      </p:graphicFrame>
      <p:graphicFrame>
        <p:nvGraphicFramePr>
          <p:cNvPr id="51" name="Таблица 5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57115129"/>
              </p:ext>
            </p:extLst>
          </p:nvPr>
        </p:nvGraphicFramePr>
        <p:xfrm>
          <a:off x="10254010" y="4972352"/>
          <a:ext cx="2379113" cy="4330813"/>
        </p:xfrm>
        <a:graphic>
          <a:graphicData uri="http://schemas.openxmlformats.org/drawingml/2006/table">
            <a:tbl>
              <a:tblPr firstRow="1" lastRow="1" bandRow="1">
                <a:tableStyleId>{5FD0F851-EC5A-4D38-B0AD-8093EC10F338}</a:tableStyleId>
              </a:tblPr>
              <a:tblGrid>
                <a:gridCol w="1897022"/>
                <a:gridCol w="482091"/>
              </a:tblGrid>
              <a:tr h="233353"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1000" u="none" strike="noStrike" dirty="0" smtClean="0">
                          <a:effectLst/>
                          <a:latin typeface="Arial Narrow" panose="020B0606020202030204" pitchFamily="34" charset="0"/>
                        </a:rPr>
                        <a:t>РАСХОДЫ ДОРОЖНОГО ФОНДА,  млн. руб.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6" marR="9526" marT="9526" marB="0" anchor="ctr"/>
                </a:tc>
                <a:tc hMerge="1">
                  <a:txBody>
                    <a:bodyPr/>
                    <a:lstStyle/>
                    <a:p>
                      <a:pPr algn="r" fontAlgn="b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607387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Региональная </a:t>
                      </a:r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целевая программа «Создание </a:t>
                      </a:r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комфортной городской среды на территории Ярославской </a:t>
                      </a:r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области»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6" marR="9526" marT="9526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282,73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6" marR="9526" marT="9526" marB="0" anchor="ctr"/>
                </a:tc>
              </a:tr>
              <a:tr h="645648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Ведомственная целевая программа </a:t>
                      </a:r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«Сохранность </a:t>
                      </a:r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региональных автомобильных дорог Ярославской </a:t>
                      </a:r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области«»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6" marR="9526" marT="9526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3</a:t>
                      </a:r>
                      <a:r>
                        <a:rPr lang="en-US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 </a:t>
                      </a:r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303,46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6" marR="9526" marT="9526" marB="0" anchor="ctr"/>
                </a:tc>
              </a:tr>
              <a:tr h="457876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Подпрограмма «Развитие сети </a:t>
                      </a:r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автомобильных дорог Ярославской </a:t>
                      </a:r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области»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6" marR="9526" marT="9526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130,00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6" marR="9526" marT="9526" marB="0" anchor="ctr"/>
                </a:tc>
              </a:tr>
              <a:tr h="906408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Региональная </a:t>
                      </a:r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целевая программа «Комплексное </a:t>
                      </a:r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развитие транспортной </a:t>
                      </a:r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инфраструктуры объединенной дорожной сети Ярославской области и городской </a:t>
                      </a:r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агломерации </a:t>
                      </a:r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«Ярославская»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6" marR="9526" marT="9526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5</a:t>
                      </a:r>
                      <a:r>
                        <a:rPr lang="en-US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 </a:t>
                      </a:r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531,27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6" marR="9526" marT="9526" marB="0" anchor="ctr"/>
                </a:tc>
              </a:tr>
              <a:tr h="603631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Подпрограмма «Комплексное развитие туристической отрасли в Ярославской области»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6" marR="9526" marT="9526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34,18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6" marR="9526" marT="9526" marB="0" anchor="ctr"/>
                </a:tc>
              </a:tr>
              <a:tr h="629956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Подпрограмма «Стимулирование инвестиционной деятельности в Ярославской области»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6" marR="9526" marT="9526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5,29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6" marR="9526" marT="9526" marB="0" anchor="ctr"/>
                </a:tc>
              </a:tr>
              <a:tr h="208447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ИТОГО</a:t>
                      </a:r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 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6" marR="9526" marT="9526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9</a:t>
                      </a:r>
                      <a:r>
                        <a:rPr lang="en-US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 </a:t>
                      </a:r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286,93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6" marR="9526" marT="9526" marB="0" anchor="ctr"/>
                </a:tc>
              </a:tr>
            </a:tbl>
          </a:graphicData>
        </a:graphic>
      </p:graphicFrame>
      <p:sp>
        <p:nvSpPr>
          <p:cNvPr id="53" name="TextBox 52"/>
          <p:cNvSpPr txBox="1"/>
          <p:nvPr/>
        </p:nvSpPr>
        <p:spPr>
          <a:xfrm>
            <a:off x="6523568" y="4638155"/>
            <a:ext cx="6066796" cy="292366"/>
          </a:xfrm>
          <a:prstGeom prst="rect">
            <a:avLst/>
          </a:prstGeom>
          <a:noFill/>
        </p:spPr>
        <p:txBody>
          <a:bodyPr wrap="square" lIns="91417" tIns="45709" rIns="91417" bIns="45709" rtlCol="0">
            <a:spAutoFit/>
          </a:bodyPr>
          <a:lstStyle/>
          <a:p>
            <a:r>
              <a:rPr lang="ru-RU" sz="1300" dirty="0">
                <a:latin typeface="Arial Narrow" panose="020B0606020202030204" pitchFamily="34" charset="0"/>
              </a:rPr>
              <a:t>Дорожный фонд Ярославской области </a:t>
            </a:r>
            <a:r>
              <a:rPr lang="ru-RU" sz="1300" b="1" dirty="0">
                <a:latin typeface="Arial Narrow" panose="020B0606020202030204" pitchFamily="34" charset="0"/>
              </a:rPr>
              <a:t>на </a:t>
            </a:r>
            <a:r>
              <a:rPr lang="ru-RU" sz="1300" b="1" dirty="0" smtClean="0">
                <a:latin typeface="Arial Narrow" panose="020B0606020202030204" pitchFamily="34" charset="0"/>
              </a:rPr>
              <a:t>2021 </a:t>
            </a:r>
            <a:r>
              <a:rPr lang="ru-RU" sz="1300" b="1" dirty="0">
                <a:latin typeface="Arial Narrow" panose="020B0606020202030204" pitchFamily="34" charset="0"/>
              </a:rPr>
              <a:t>год </a:t>
            </a:r>
            <a:r>
              <a:rPr lang="ru-RU" sz="1300" dirty="0">
                <a:latin typeface="Arial Narrow" panose="020B0606020202030204" pitchFamily="34" charset="0"/>
              </a:rPr>
              <a:t>запланирован </a:t>
            </a:r>
            <a:r>
              <a:rPr lang="ru-RU" sz="1300" b="1" dirty="0">
                <a:latin typeface="Arial Narrow" panose="020B0606020202030204" pitchFamily="34" charset="0"/>
              </a:rPr>
              <a:t>в объеме </a:t>
            </a:r>
            <a:r>
              <a:rPr lang="ru-RU" sz="1300" b="1" dirty="0" smtClean="0">
                <a:latin typeface="Arial Narrow" panose="020B0606020202030204" pitchFamily="34" charset="0"/>
              </a:rPr>
              <a:t>9,3 </a:t>
            </a:r>
            <a:r>
              <a:rPr lang="ru-RU" sz="1300" b="1" dirty="0">
                <a:latin typeface="Arial Narrow" panose="020B0606020202030204" pitchFamily="34" charset="0"/>
              </a:rPr>
              <a:t>млрд. руб</a:t>
            </a:r>
            <a:r>
              <a:rPr lang="ru-RU" sz="1200" b="1" dirty="0">
                <a:latin typeface="Arial Narrow" panose="020B0606020202030204" pitchFamily="34" charset="0"/>
              </a:rPr>
              <a:t>. </a:t>
            </a:r>
          </a:p>
        </p:txBody>
      </p:sp>
      <p:sp>
        <p:nvSpPr>
          <p:cNvPr id="56" name="Прямоугольник 55"/>
          <p:cNvSpPr/>
          <p:nvPr/>
        </p:nvSpPr>
        <p:spPr>
          <a:xfrm>
            <a:off x="2868517" y="9100379"/>
            <a:ext cx="3460275" cy="36004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r"/>
            <a:r>
              <a:rPr lang="ru-RU" sz="900" dirty="0" smtClean="0">
                <a:solidFill>
                  <a:srgbClr val="3366CC"/>
                </a:solidFill>
                <a:latin typeface="Arial Narrow" panose="020B0606020202030204" pitchFamily="34" charset="0"/>
              </a:rPr>
              <a:t>*</a:t>
            </a:r>
            <a:r>
              <a:rPr lang="ru-RU" sz="900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МСП – малое и среднее предпринимательство</a:t>
            </a:r>
            <a:endParaRPr lang="ru-RU" sz="900" dirty="0">
              <a:solidFill>
                <a:schemeClr val="tx1"/>
              </a:solidFill>
              <a:latin typeface="Arial Narrow" panose="020B0606020202030204" pitchFamily="34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41174" y="9284307"/>
            <a:ext cx="382962" cy="246199"/>
          </a:xfrm>
          <a:prstGeom prst="rect">
            <a:avLst/>
          </a:prstGeom>
          <a:noFill/>
        </p:spPr>
        <p:txBody>
          <a:bodyPr wrap="square" lIns="91417" tIns="45709" rIns="91417" bIns="45709" rtlCol="0">
            <a:spAutoFit/>
          </a:bodyPr>
          <a:lstStyle/>
          <a:p>
            <a:r>
              <a:rPr lang="ru-RU" sz="1000" dirty="0" smtClean="0">
                <a:latin typeface="Arial Black" panose="020B0A04020102020204" pitchFamily="34" charset="0"/>
              </a:rPr>
              <a:t>10</a:t>
            </a:r>
            <a:endParaRPr lang="ru-RU" sz="1000" dirty="0">
              <a:latin typeface="Arial Black" panose="020B0A04020102020204" pitchFamily="34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12356881" y="9283842"/>
            <a:ext cx="391574" cy="246199"/>
          </a:xfrm>
          <a:prstGeom prst="rect">
            <a:avLst/>
          </a:prstGeom>
          <a:noFill/>
        </p:spPr>
        <p:txBody>
          <a:bodyPr wrap="square" lIns="91417" tIns="45709" rIns="91417" bIns="45709" rtlCol="0">
            <a:spAutoFit/>
          </a:bodyPr>
          <a:lstStyle/>
          <a:p>
            <a:r>
              <a:rPr lang="ru-RU" sz="1000" dirty="0" smtClean="0">
                <a:latin typeface="Arial Black" panose="020B0A04020102020204" pitchFamily="34" charset="0"/>
              </a:rPr>
              <a:t>11</a:t>
            </a:r>
            <a:endParaRPr lang="ru-RU" sz="1000" dirty="0">
              <a:latin typeface="Arial Black" panose="020B0A04020102020204" pitchFamily="34" charset="0"/>
            </a:endParaRPr>
          </a:p>
        </p:txBody>
      </p:sp>
      <p:cxnSp>
        <p:nvCxnSpPr>
          <p:cNvPr id="60" name="Прямая со стрелкой 59"/>
          <p:cNvCxnSpPr/>
          <p:nvPr/>
        </p:nvCxnSpPr>
        <p:spPr>
          <a:xfrm>
            <a:off x="2553824" y="1216875"/>
            <a:ext cx="2247857" cy="10832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Прямая со стрелкой 63"/>
          <p:cNvCxnSpPr/>
          <p:nvPr/>
        </p:nvCxnSpPr>
        <p:spPr>
          <a:xfrm>
            <a:off x="2942718" y="1530379"/>
            <a:ext cx="1858963" cy="13476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Прямоугольник 65"/>
          <p:cNvSpPr/>
          <p:nvPr/>
        </p:nvSpPr>
        <p:spPr>
          <a:xfrm>
            <a:off x="4650453" y="1207946"/>
            <a:ext cx="1739003" cy="19007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ru-RU" sz="1000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национальные проекты</a:t>
            </a:r>
            <a:endParaRPr lang="ru-RU" sz="1000" dirty="0">
              <a:solidFill>
                <a:schemeClr val="tx1"/>
              </a:solidFill>
              <a:latin typeface="Arial Narrow" panose="020B0606020202030204" pitchFamily="34" charset="0"/>
            </a:endParaRPr>
          </a:p>
        </p:txBody>
      </p:sp>
      <p:sp>
        <p:nvSpPr>
          <p:cNvPr id="67" name="Прямоугольник 66"/>
          <p:cNvSpPr/>
          <p:nvPr/>
        </p:nvSpPr>
        <p:spPr>
          <a:xfrm>
            <a:off x="4639336" y="1570110"/>
            <a:ext cx="1739003" cy="19007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ru-RU" sz="1000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региональные проекты</a:t>
            </a:r>
            <a:endParaRPr lang="ru-RU" sz="1000" dirty="0">
              <a:solidFill>
                <a:schemeClr val="tx1"/>
              </a:solidFill>
              <a:latin typeface="Arial Narrow" panose="020B0606020202030204" pitchFamily="34" charset="0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150507" y="453465"/>
            <a:ext cx="6070746" cy="492420"/>
          </a:xfrm>
          <a:prstGeom prst="rect">
            <a:avLst/>
          </a:prstGeom>
          <a:noFill/>
        </p:spPr>
        <p:txBody>
          <a:bodyPr wrap="square" lIns="91417" tIns="45709" rIns="91417" bIns="45709" rtlCol="0">
            <a:spAutoFit/>
          </a:bodyPr>
          <a:lstStyle/>
          <a:p>
            <a:r>
              <a:rPr lang="ru-RU" sz="1300" dirty="0" smtClean="0">
                <a:latin typeface="Arial Narrow" panose="020B0606020202030204" pitchFamily="34" charset="0"/>
              </a:rPr>
              <a:t>В рамках приоритетных нацпроектов в Ярославской области сформированы 35 региональных проектов. В </a:t>
            </a:r>
            <a:r>
              <a:rPr lang="ru-RU" sz="1300" b="1" dirty="0" smtClean="0">
                <a:latin typeface="Arial Narrow" panose="020B0606020202030204" pitchFamily="34" charset="0"/>
              </a:rPr>
              <a:t>2021</a:t>
            </a:r>
            <a:r>
              <a:rPr lang="ru-RU" sz="1300" dirty="0" smtClean="0">
                <a:latin typeface="Arial Narrow" panose="020B0606020202030204" pitchFamily="34" charset="0"/>
              </a:rPr>
              <a:t> году на их реализацию запланировано  </a:t>
            </a:r>
            <a:r>
              <a:rPr lang="ru-RU" sz="1300" b="1" dirty="0" smtClean="0">
                <a:latin typeface="Arial Narrow" panose="020B0606020202030204" pitchFamily="34" charset="0"/>
              </a:rPr>
              <a:t>11,9 млрд. руб</a:t>
            </a:r>
            <a:r>
              <a:rPr lang="ru-RU" sz="1300" dirty="0" smtClean="0">
                <a:latin typeface="Arial Narrow" panose="020B0606020202030204" pitchFamily="34" charset="0"/>
              </a:rPr>
              <a:t>.</a:t>
            </a:r>
            <a:endParaRPr lang="ru-RU" sz="1300" dirty="0">
              <a:latin typeface="Arial Narrow" panose="020B0606020202030204" pitchFamily="34" charset="0"/>
            </a:endParaRPr>
          </a:p>
        </p:txBody>
      </p:sp>
      <p:sp>
        <p:nvSpPr>
          <p:cNvPr id="52" name="Прямоугольник 51"/>
          <p:cNvSpPr/>
          <p:nvPr/>
        </p:nvSpPr>
        <p:spPr>
          <a:xfrm>
            <a:off x="171202" y="1101459"/>
            <a:ext cx="63350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000" dirty="0">
                <a:latin typeface="Arial Narrow" panose="020B0606020202030204" pitchFamily="34" charset="0"/>
              </a:rPr>
              <a:t>млн. руб.</a:t>
            </a:r>
            <a:endParaRPr lang="ru-RU" sz="1000" dirty="0"/>
          </a:p>
        </p:txBody>
      </p:sp>
      <p:sp>
        <p:nvSpPr>
          <p:cNvPr id="54" name="Правая фигурная скобка 53"/>
          <p:cNvSpPr/>
          <p:nvPr/>
        </p:nvSpPr>
        <p:spPr>
          <a:xfrm>
            <a:off x="2761105" y="1260380"/>
            <a:ext cx="123669" cy="539999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2970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Прямая соединительная линия 3"/>
          <p:cNvCxnSpPr/>
          <p:nvPr/>
        </p:nvCxnSpPr>
        <p:spPr>
          <a:xfrm>
            <a:off x="6410110" y="0"/>
            <a:ext cx="0" cy="9601200"/>
          </a:xfrm>
          <a:prstGeom prst="line">
            <a:avLst/>
          </a:prstGeom>
          <a:ln w="88900">
            <a:solidFill>
              <a:schemeClr val="bg2">
                <a:lumMod val="5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Прямоугольник 4"/>
          <p:cNvSpPr/>
          <p:nvPr/>
        </p:nvSpPr>
        <p:spPr>
          <a:xfrm>
            <a:off x="0" y="14396"/>
            <a:ext cx="12751128" cy="9586804"/>
          </a:xfrm>
          <a:prstGeom prst="rect">
            <a:avLst/>
          </a:prstGeom>
          <a:noFill/>
          <a:ln w="88900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7" tIns="45709" rIns="91417" bIns="45709"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41174" y="9284307"/>
            <a:ext cx="382962" cy="246221"/>
          </a:xfrm>
          <a:prstGeom prst="rect">
            <a:avLst/>
          </a:prstGeom>
          <a:noFill/>
        </p:spPr>
        <p:txBody>
          <a:bodyPr wrap="square" lIns="91417" tIns="45709" rIns="91417" bIns="45709" rtlCol="0">
            <a:spAutoFit/>
          </a:bodyPr>
          <a:lstStyle/>
          <a:p>
            <a:r>
              <a:rPr lang="ru-RU" sz="1000" dirty="0">
                <a:latin typeface="Arial Black" panose="020B0A04020102020204" pitchFamily="34" charset="0"/>
              </a:rPr>
              <a:t>12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2377467" y="9292109"/>
            <a:ext cx="373661" cy="246221"/>
          </a:xfrm>
          <a:prstGeom prst="rect">
            <a:avLst/>
          </a:prstGeom>
          <a:noFill/>
        </p:spPr>
        <p:txBody>
          <a:bodyPr wrap="square" lIns="91417" tIns="45709" rIns="91417" bIns="45709" rtlCol="0">
            <a:spAutoFit/>
          </a:bodyPr>
          <a:lstStyle/>
          <a:p>
            <a:r>
              <a:rPr lang="ru-RU" sz="1000" dirty="0">
                <a:latin typeface="Arial Black" panose="020B0A04020102020204" pitchFamily="34" charset="0"/>
              </a:rPr>
              <a:t>13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202024" y="140020"/>
            <a:ext cx="5976664" cy="329298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square" lIns="91417" tIns="45709" rIns="91417" bIns="45709">
            <a:spAutoFit/>
          </a:bodyPr>
          <a:lstStyle/>
          <a:p>
            <a:pPr algn="ctr"/>
            <a:r>
              <a:rPr lang="ru-RU" sz="1500" b="1" dirty="0">
                <a:solidFill>
                  <a:schemeClr val="bg1"/>
                </a:solidFill>
                <a:latin typeface="Arial Narrow" panose="020B0606020202030204" pitchFamily="34" charset="0"/>
              </a:rPr>
              <a:t>Государственный долг и дефицит областного бюджета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248766" y="570289"/>
            <a:ext cx="4038535" cy="292376"/>
          </a:xfrm>
          <a:prstGeom prst="rect">
            <a:avLst/>
          </a:prstGeom>
        </p:spPr>
        <p:txBody>
          <a:bodyPr wrap="square" lIns="91417" tIns="45709" rIns="91417" bIns="45709">
            <a:spAutoFit/>
          </a:bodyPr>
          <a:lstStyle/>
          <a:p>
            <a:r>
              <a:rPr lang="ru-RU" sz="1300" b="1" dirty="0">
                <a:latin typeface="Arial Narrow" panose="020B0606020202030204" pitchFamily="34" charset="0"/>
              </a:rPr>
              <a:t>ОБЪЕМ ГОСУДАРСТВЕННОГО ДОЛГА, МЛН. РУБ.: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248766" y="2786990"/>
            <a:ext cx="4200151" cy="292376"/>
          </a:xfrm>
          <a:prstGeom prst="rect">
            <a:avLst/>
          </a:prstGeom>
        </p:spPr>
        <p:txBody>
          <a:bodyPr wrap="square" lIns="91417" tIns="45709" rIns="91417" bIns="45709">
            <a:spAutoFit/>
          </a:bodyPr>
          <a:lstStyle/>
          <a:p>
            <a:r>
              <a:rPr lang="ru-RU" sz="1300" b="1" dirty="0">
                <a:latin typeface="Arial Narrow" panose="020B0606020202030204" pitchFamily="34" charset="0"/>
              </a:rPr>
              <a:t>СТРУКТУРА ГОСУДАРСТВЕННОГО ДОЛГА:</a:t>
            </a:r>
          </a:p>
        </p:txBody>
      </p:sp>
      <p:sp>
        <p:nvSpPr>
          <p:cNvPr id="18" name="Прямоугольник 17"/>
          <p:cNvSpPr/>
          <p:nvPr/>
        </p:nvSpPr>
        <p:spPr>
          <a:xfrm>
            <a:off x="6653554" y="140022"/>
            <a:ext cx="5910743" cy="292376"/>
          </a:xfrm>
          <a:prstGeom prst="rect">
            <a:avLst/>
          </a:prstGeom>
          <a:solidFill>
            <a:schemeClr val="bg1"/>
          </a:solidFill>
        </p:spPr>
        <p:txBody>
          <a:bodyPr wrap="square" lIns="91417" tIns="45709" rIns="91417" bIns="45709">
            <a:spAutoFit/>
          </a:bodyPr>
          <a:lstStyle/>
          <a:p>
            <a:r>
              <a:rPr lang="ru-RU" sz="1300" b="1" dirty="0">
                <a:latin typeface="Arial Narrow" panose="020B0606020202030204" pitchFamily="34" charset="0"/>
              </a:rPr>
              <a:t>РАСХОДЫ НА ОБСЛУЖИВАНИЕ ГОСУДАРСТВЕННОГО ДОЛГА, МЛН. РУБ.:</a:t>
            </a:r>
          </a:p>
        </p:txBody>
      </p:sp>
      <p:sp>
        <p:nvSpPr>
          <p:cNvPr id="21" name="Прямоугольник 20"/>
          <p:cNvSpPr/>
          <p:nvPr/>
        </p:nvSpPr>
        <p:spPr>
          <a:xfrm>
            <a:off x="232655" y="6986268"/>
            <a:ext cx="4128144" cy="492430"/>
          </a:xfrm>
          <a:prstGeom prst="rect">
            <a:avLst/>
          </a:prstGeom>
        </p:spPr>
        <p:txBody>
          <a:bodyPr wrap="square" lIns="91417" tIns="45709" rIns="91417" bIns="45709">
            <a:spAutoFit/>
          </a:bodyPr>
          <a:lstStyle/>
          <a:p>
            <a:r>
              <a:rPr lang="ru-RU" sz="1300" b="1" dirty="0">
                <a:latin typeface="Arial Narrow" panose="020B0606020202030204" pitchFamily="34" charset="0"/>
              </a:rPr>
              <a:t>ДОЛГОВАЯ НАГРУЗКА НА БЮДЖЕТЫ СУБЪЕКТОВ </a:t>
            </a:r>
          </a:p>
          <a:p>
            <a:r>
              <a:rPr lang="ru-RU" sz="1300" b="1" dirty="0">
                <a:latin typeface="Arial Narrow" panose="020B0606020202030204" pitchFamily="34" charset="0"/>
              </a:rPr>
              <a:t>ЦФО РФ НА </a:t>
            </a:r>
            <a:r>
              <a:rPr lang="ru-RU" sz="1300" b="1" dirty="0" smtClean="0">
                <a:latin typeface="Arial Narrow" panose="020B0606020202030204" pitchFamily="34" charset="0"/>
              </a:rPr>
              <a:t>01.03.2020,%:</a:t>
            </a:r>
            <a:endParaRPr lang="ru-RU" sz="1300" b="1" dirty="0">
              <a:latin typeface="Arial Narrow" panose="020B0606020202030204" pitchFamily="34" charset="0"/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6678724" y="3591806"/>
            <a:ext cx="5688633" cy="292376"/>
          </a:xfrm>
          <a:prstGeom prst="rect">
            <a:avLst/>
          </a:prstGeom>
        </p:spPr>
        <p:txBody>
          <a:bodyPr wrap="square" lIns="91417" tIns="45709" rIns="91417" bIns="45709">
            <a:spAutoFit/>
          </a:bodyPr>
          <a:lstStyle/>
          <a:p>
            <a:r>
              <a:rPr lang="ru-RU" sz="1300" b="1" dirty="0">
                <a:latin typeface="Arial Narrow" panose="020B0606020202030204" pitchFamily="34" charset="0"/>
              </a:rPr>
              <a:t>ОБЪЕМ ДЕФИЦИТА ОБЛАСТНОГО БЮДЖЕТА, МЛН. РУБ.:</a:t>
            </a:r>
          </a:p>
        </p:txBody>
      </p:sp>
      <p:graphicFrame>
        <p:nvGraphicFramePr>
          <p:cNvPr id="22" name="Таблица 2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06195376"/>
              </p:ext>
            </p:extLst>
          </p:nvPr>
        </p:nvGraphicFramePr>
        <p:xfrm>
          <a:off x="6716113" y="5845000"/>
          <a:ext cx="5627369" cy="1259856"/>
        </p:xfrm>
        <a:graphic>
          <a:graphicData uri="http://schemas.openxmlformats.org/drawingml/2006/table">
            <a:tbl>
              <a:tblPr firstRow="1" lastRow="1" bandRow="1">
                <a:tableStyleId>{5FD0F851-EC5A-4D38-B0AD-8093EC10F338}</a:tableStyleId>
              </a:tblPr>
              <a:tblGrid>
                <a:gridCol w="3351713"/>
                <a:gridCol w="792088"/>
                <a:gridCol w="792088"/>
                <a:gridCol w="691480"/>
              </a:tblGrid>
              <a:tr h="209976"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  <a:endParaRPr lang="ru-RU" sz="1000" dirty="0">
                        <a:effectLst/>
                        <a:latin typeface="Arial Narrow" panose="020B0606020202030204" pitchFamily="34" charset="0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Arial Narrow" panose="020B0606020202030204" pitchFamily="34" charset="0"/>
                        </a:rPr>
                        <a:t>2021 </a:t>
                      </a:r>
                      <a:r>
                        <a:rPr lang="ru-RU" sz="1000" dirty="0">
                          <a:effectLst/>
                          <a:latin typeface="Arial Narrow" panose="020B0606020202030204" pitchFamily="34" charset="0"/>
                        </a:rPr>
                        <a:t>год</a:t>
                      </a:r>
                      <a:endParaRPr lang="ru-RU" sz="1000" dirty="0">
                        <a:effectLst/>
                        <a:latin typeface="Arial Narrow" panose="020B0606020202030204" pitchFamily="34" charset="0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Arial Narrow" panose="020B0606020202030204" pitchFamily="34" charset="0"/>
                        </a:rPr>
                        <a:t>2022 </a:t>
                      </a:r>
                      <a:r>
                        <a:rPr lang="ru-RU" sz="1000" dirty="0">
                          <a:effectLst/>
                          <a:latin typeface="Arial Narrow" panose="020B0606020202030204" pitchFamily="34" charset="0"/>
                        </a:rPr>
                        <a:t>год</a:t>
                      </a:r>
                      <a:endParaRPr lang="ru-RU" sz="1000" dirty="0">
                        <a:effectLst/>
                        <a:latin typeface="Arial Narrow" panose="020B0606020202030204" pitchFamily="34" charset="0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Arial Narrow" panose="020B0606020202030204" pitchFamily="34" charset="0"/>
                        </a:rPr>
                        <a:t>2023 </a:t>
                      </a:r>
                      <a:r>
                        <a:rPr lang="ru-RU" sz="1000" dirty="0">
                          <a:effectLst/>
                          <a:latin typeface="Arial Narrow" panose="020B0606020202030204" pitchFamily="34" charset="0"/>
                        </a:rPr>
                        <a:t>год</a:t>
                      </a:r>
                      <a:endParaRPr lang="ru-RU" sz="1000" dirty="0">
                        <a:effectLst/>
                        <a:latin typeface="Arial Narrow" panose="020B0606020202030204" pitchFamily="34" charset="0"/>
                        <a:ea typeface="Calibri"/>
                      </a:endParaRPr>
                    </a:p>
                  </a:txBody>
                  <a:tcPr marL="68580" marR="68580" marT="0" marB="0"/>
                </a:tc>
              </a:tr>
              <a:tr h="20997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Times New Roman" panose="02020603050405020304" pitchFamily="18" charset="0"/>
                        </a:rPr>
                        <a:t>Государственные (муниципальные) ценные бумаги</a:t>
                      </a:r>
                      <a:endParaRPr lang="ru-RU" sz="1000" u="none" strike="noStrike" kern="1200" dirty="0">
                        <a:solidFill>
                          <a:schemeClr val="dk1"/>
                        </a:solidFill>
                        <a:effectLst/>
                        <a:latin typeface="Arial Narrow" panose="020B0606020202030204" pitchFamily="34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9" marR="68589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 kern="1200" dirty="0" smtClean="0">
                          <a:effectLst/>
                          <a:latin typeface="Arial Narrow" panose="020B0606020202030204" pitchFamily="34" charset="0"/>
                        </a:rPr>
                        <a:t>5 100,00</a:t>
                      </a:r>
                      <a:endParaRPr lang="ru-RU" sz="1000" kern="1200" dirty="0">
                        <a:solidFill>
                          <a:schemeClr val="dk1"/>
                        </a:solidFill>
                        <a:effectLst/>
                        <a:latin typeface="Arial Narrow" panose="020B0606020202030204" pitchFamily="34" charset="0"/>
                        <a:ea typeface="+mn-ea"/>
                        <a:cs typeface="+mn-cs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 kern="1200" dirty="0"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  <a:r>
                        <a:rPr lang="ru-RU" sz="1000" kern="1200" dirty="0" smtClean="0">
                          <a:effectLst/>
                          <a:latin typeface="Arial Narrow" panose="020B0606020202030204" pitchFamily="34" charset="0"/>
                        </a:rPr>
                        <a:t>-2 800,00</a:t>
                      </a:r>
                      <a:endParaRPr lang="ru-RU" sz="1000" kern="1200" dirty="0">
                        <a:solidFill>
                          <a:schemeClr val="dk1"/>
                        </a:solidFill>
                        <a:effectLst/>
                        <a:latin typeface="Arial Narrow" panose="020B0606020202030204" pitchFamily="34" charset="0"/>
                        <a:ea typeface="+mn-ea"/>
                        <a:cs typeface="+mn-cs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 kern="1200" dirty="0" smtClean="0">
                          <a:effectLst/>
                          <a:latin typeface="Arial Narrow" panose="020B0606020202030204" pitchFamily="34" charset="0"/>
                        </a:rPr>
                        <a:t>-4 750,00</a:t>
                      </a:r>
                      <a:endParaRPr lang="ru-RU" sz="1000" kern="1200" dirty="0">
                        <a:solidFill>
                          <a:schemeClr val="dk1"/>
                        </a:solidFill>
                        <a:effectLst/>
                        <a:latin typeface="Arial Narrow" panose="020B0606020202030204" pitchFamily="34" charset="0"/>
                        <a:ea typeface="+mn-ea"/>
                        <a:cs typeface="+mn-cs"/>
                      </a:endParaRPr>
                    </a:p>
                  </a:txBody>
                  <a:tcPr marL="68580" marR="68580" marT="0" marB="0">
                    <a:noFill/>
                  </a:tcPr>
                </a:tc>
              </a:tr>
              <a:tr h="20997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u="none" strike="noStrike" kern="1200" dirty="0">
                          <a:solidFill>
                            <a:schemeClr val="dk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Times New Roman" panose="02020603050405020304" pitchFamily="18" charset="0"/>
                        </a:rPr>
                        <a:t>Кредиты кредитных организаций  </a:t>
                      </a:r>
                    </a:p>
                  </a:txBody>
                  <a:tcPr marL="68589" marR="68589" marT="0" marB="0"/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 kern="1200" dirty="0" smtClean="0">
                          <a:effectLst/>
                          <a:latin typeface="Arial Narrow" panose="020B0606020202030204" pitchFamily="34" charset="0"/>
                        </a:rPr>
                        <a:t>1 504,02</a:t>
                      </a:r>
                      <a:endParaRPr lang="ru-RU" sz="1000" kern="1200" dirty="0">
                        <a:solidFill>
                          <a:schemeClr val="dk1"/>
                        </a:solidFill>
                        <a:effectLst/>
                        <a:latin typeface="Arial Narrow" panose="020B0606020202030204" pitchFamily="34" charset="0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 kern="1200" dirty="0" smtClean="0">
                          <a:effectLst/>
                          <a:latin typeface="Arial Narrow" panose="020B0606020202030204" pitchFamily="34" charset="0"/>
                        </a:rPr>
                        <a:t>3</a:t>
                      </a:r>
                      <a:r>
                        <a:rPr lang="en-US" sz="1000" kern="1200" dirty="0" smtClean="0">
                          <a:effectLst/>
                          <a:latin typeface="Arial Narrow" panose="020B0606020202030204" pitchFamily="34" charset="0"/>
                        </a:rPr>
                        <a:t> </a:t>
                      </a:r>
                      <a:r>
                        <a:rPr lang="ru-RU" sz="1000" kern="1200" dirty="0" smtClean="0">
                          <a:effectLst/>
                          <a:latin typeface="Arial Narrow" panose="020B0606020202030204" pitchFamily="34" charset="0"/>
                        </a:rPr>
                        <a:t>525,83</a:t>
                      </a:r>
                      <a:endParaRPr lang="ru-RU" sz="1000" kern="1200" dirty="0">
                        <a:solidFill>
                          <a:schemeClr val="dk1"/>
                        </a:solidFill>
                        <a:effectLst/>
                        <a:latin typeface="Arial Narrow" panose="020B0606020202030204" pitchFamily="34" charset="0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 kern="1200" dirty="0" smtClean="0">
                          <a:effectLst/>
                          <a:latin typeface="Arial Narrow" panose="020B0606020202030204" pitchFamily="34" charset="0"/>
                        </a:rPr>
                        <a:t>5</a:t>
                      </a:r>
                      <a:r>
                        <a:rPr lang="en-US" sz="1000" kern="1200" dirty="0" smtClean="0">
                          <a:effectLst/>
                          <a:latin typeface="Arial Narrow" panose="020B0606020202030204" pitchFamily="34" charset="0"/>
                        </a:rPr>
                        <a:t> </a:t>
                      </a:r>
                      <a:r>
                        <a:rPr lang="ru-RU" sz="1000" kern="1200" dirty="0" smtClean="0">
                          <a:effectLst/>
                          <a:latin typeface="Arial Narrow" panose="020B0606020202030204" pitchFamily="34" charset="0"/>
                        </a:rPr>
                        <a:t>536,64</a:t>
                      </a:r>
                      <a:endParaRPr lang="ru-RU" sz="1000" kern="1200" dirty="0">
                        <a:solidFill>
                          <a:schemeClr val="dk1"/>
                        </a:solidFill>
                        <a:effectLst/>
                        <a:latin typeface="Arial Narrow" panose="020B0606020202030204" pitchFamily="34" charset="0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</a:tr>
              <a:tr h="41995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u="none" strike="noStrike" kern="1200" dirty="0">
                          <a:solidFill>
                            <a:schemeClr val="dk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Times New Roman" panose="02020603050405020304" pitchFamily="18" charset="0"/>
                        </a:rPr>
                        <a:t>Бюджетные кредиты от других бюджетов бюджетной системы Российской Федерации </a:t>
                      </a:r>
                    </a:p>
                  </a:txBody>
                  <a:tcPr marL="68589" marR="68589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 kern="1200" dirty="0" smtClean="0">
                          <a:effectLst/>
                          <a:latin typeface="Arial Narrow" panose="020B0606020202030204" pitchFamily="34" charset="0"/>
                        </a:rPr>
                        <a:t>-725,83</a:t>
                      </a:r>
                      <a:endParaRPr lang="ru-RU" sz="1000" kern="1200" dirty="0">
                        <a:solidFill>
                          <a:schemeClr val="dk1"/>
                        </a:solidFill>
                        <a:effectLst/>
                        <a:latin typeface="Arial Narrow" panose="020B0606020202030204" pitchFamily="34" charset="0"/>
                        <a:ea typeface="+mn-ea"/>
                        <a:cs typeface="+mn-cs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 kern="1200" dirty="0" smtClean="0">
                          <a:effectLst/>
                          <a:latin typeface="Arial Narrow" panose="020B0606020202030204" pitchFamily="34" charset="0"/>
                        </a:rPr>
                        <a:t>-725,83</a:t>
                      </a:r>
                      <a:endParaRPr lang="ru-RU" sz="1000" kern="1200" dirty="0">
                        <a:solidFill>
                          <a:schemeClr val="dk1"/>
                        </a:solidFill>
                        <a:effectLst/>
                        <a:latin typeface="Arial Narrow" panose="020B0606020202030204" pitchFamily="34" charset="0"/>
                        <a:ea typeface="+mn-ea"/>
                        <a:cs typeface="+mn-cs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 kern="1200" dirty="0" smtClean="0">
                          <a:effectLst/>
                          <a:latin typeface="Arial Narrow" panose="020B0606020202030204" pitchFamily="34" charset="0"/>
                        </a:rPr>
                        <a:t>-786,64</a:t>
                      </a:r>
                      <a:endParaRPr lang="ru-RU" sz="1000" kern="1200" dirty="0">
                        <a:solidFill>
                          <a:schemeClr val="dk1"/>
                        </a:solidFill>
                        <a:effectLst/>
                        <a:latin typeface="Arial Narrow" panose="020B0606020202030204" pitchFamily="34" charset="0"/>
                        <a:ea typeface="+mn-ea"/>
                        <a:cs typeface="+mn-cs"/>
                      </a:endParaRPr>
                    </a:p>
                  </a:txBody>
                  <a:tcPr marL="68580" marR="68580" marT="0" marB="0">
                    <a:noFill/>
                  </a:tcPr>
                </a:tc>
              </a:tr>
              <a:tr h="209976">
                <a:tc>
                  <a:txBody>
                    <a:bodyPr/>
                    <a:lstStyle/>
                    <a:p>
                      <a:pPr marL="0" algn="l" defTabSz="127993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kern="1200" dirty="0">
                          <a:effectLst/>
                          <a:latin typeface="Arial Narrow" panose="020B0606020202030204" pitchFamily="34" charset="0"/>
                        </a:rPr>
                        <a:t>ИТОГО</a:t>
                      </a:r>
                      <a:endParaRPr lang="ru-RU" sz="1000" kern="1200" dirty="0">
                        <a:solidFill>
                          <a:schemeClr val="dk1"/>
                        </a:solidFill>
                        <a:effectLst/>
                        <a:latin typeface="Arial Narrow" panose="020B0606020202030204" pitchFamily="34" charset="0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 kern="1200" dirty="0" smtClean="0">
                          <a:solidFill>
                            <a:schemeClr val="dk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5878,19</a:t>
                      </a:r>
                      <a:endParaRPr lang="ru-RU" sz="1000" kern="1200" dirty="0">
                        <a:solidFill>
                          <a:schemeClr val="dk1"/>
                        </a:solidFill>
                        <a:effectLst/>
                        <a:latin typeface="Arial Narrow" panose="020B0606020202030204" pitchFamily="34" charset="0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 kern="1200" dirty="0">
                          <a:effectLst/>
                          <a:latin typeface="Arial Narrow" panose="020B0606020202030204" pitchFamily="34" charset="0"/>
                        </a:rPr>
                        <a:t>0</a:t>
                      </a:r>
                      <a:endParaRPr lang="ru-RU" sz="1000" kern="1200" dirty="0">
                        <a:solidFill>
                          <a:schemeClr val="dk1"/>
                        </a:solidFill>
                        <a:effectLst/>
                        <a:latin typeface="Arial Narrow" panose="020B0606020202030204" pitchFamily="34" charset="0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 kern="1200" dirty="0">
                          <a:effectLst/>
                          <a:latin typeface="Arial Narrow" panose="020B0606020202030204" pitchFamily="34" charset="0"/>
                        </a:rPr>
                        <a:t>0</a:t>
                      </a:r>
                      <a:endParaRPr lang="ru-RU" sz="1000" kern="1200" dirty="0">
                        <a:solidFill>
                          <a:schemeClr val="dk1"/>
                        </a:solidFill>
                        <a:effectLst/>
                        <a:latin typeface="Arial Narrow" panose="020B0606020202030204" pitchFamily="34" charset="0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25" name="Rectangle 2"/>
          <p:cNvSpPr>
            <a:spLocks noChangeArrowheads="1"/>
          </p:cNvSpPr>
          <p:nvPr/>
        </p:nvSpPr>
        <p:spPr bwMode="auto">
          <a:xfrm>
            <a:off x="6650939" y="5369045"/>
            <a:ext cx="5591279" cy="49243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17" tIns="45709" rIns="91417" bIns="45709" numCol="1" anchor="ctr" anchorCtr="0" compatLnSpc="1">
            <a:prstTxWarp prst="textNoShape">
              <a:avLst/>
            </a:prstTxWarp>
            <a:spAutoFit/>
          </a:bodyPr>
          <a:lstStyle>
            <a:lvl1pPr indent="4508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2860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743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200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657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indent="0" defTabSz="914180"/>
            <a:r>
              <a:rPr lang="ru-RU" altLang="ru-RU" sz="1300" b="1" dirty="0">
                <a:latin typeface="Arial Narrow" panose="020B0606020202030204" pitchFamily="34" charset="0"/>
                <a:ea typeface="Times New Roman" pitchFamily="18" charset="0"/>
              </a:rPr>
              <a:t>ИСТОЧНИКИ ФИНАНСИРОВАНИЯ ДЕФИЦИТА ОБЛАСТНОГО БЮДЖЕТА, МЛН. РУБ.:</a:t>
            </a:r>
            <a:endParaRPr lang="ru-RU" altLang="ru-RU" sz="800" dirty="0">
              <a:latin typeface="Arial Narrow" panose="020B0606020202030204" pitchFamily="34" charset="0"/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6622839" y="1617440"/>
            <a:ext cx="5910743" cy="492430"/>
          </a:xfrm>
          <a:prstGeom prst="rect">
            <a:avLst/>
          </a:prstGeom>
        </p:spPr>
        <p:txBody>
          <a:bodyPr wrap="square" lIns="91417" tIns="45709" rIns="91417" bIns="45709">
            <a:spAutoFit/>
          </a:bodyPr>
          <a:lstStyle/>
          <a:p>
            <a:pPr defTabSz="914180"/>
            <a:r>
              <a:rPr lang="ru-RU" sz="1300" b="1" kern="0" dirty="0">
                <a:solidFill>
                  <a:sysClr val="windowText" lastClr="000000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СОБЛЮДЕНИЕ ОГРАНИЧЕНИЙ ПО ОБЪЕМУ РАСХОДОВ НА ОБСЛУЖИВАНИЕ ГОСУДАРСТВЕННОГО ДОЛГА:</a:t>
            </a:r>
          </a:p>
        </p:txBody>
      </p:sp>
      <p:sp>
        <p:nvSpPr>
          <p:cNvPr id="31" name="Прямоугольник 30"/>
          <p:cNvSpPr/>
          <p:nvPr/>
        </p:nvSpPr>
        <p:spPr>
          <a:xfrm>
            <a:off x="3661394" y="5464783"/>
            <a:ext cx="2508547" cy="1231105"/>
          </a:xfrm>
          <a:prstGeom prst="rect">
            <a:avLst/>
          </a:prstGeom>
        </p:spPr>
        <p:txBody>
          <a:bodyPr wrap="square" lIns="91417" tIns="45709" rIns="91417" bIns="45709">
            <a:spAutoFit/>
          </a:bodyPr>
          <a:lstStyle/>
          <a:p>
            <a:pPr defTabSz="914180"/>
            <a:r>
              <a:rPr lang="ru-RU" sz="1000" kern="0" dirty="0">
                <a:solidFill>
                  <a:sysClr val="windowText" lastClr="000000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Ограничения по объему государственного долга субъекта РФ, установленные ст. 107 Бюджетного кодекса РФ:</a:t>
            </a:r>
          </a:p>
          <a:p>
            <a:pPr defTabSz="914180"/>
            <a:endParaRPr lang="ru-RU" sz="400" kern="0" dirty="0">
              <a:solidFill>
                <a:sysClr val="windowText" lastClr="000000"/>
              </a:solidFill>
              <a:latin typeface="Arial Narrow" panose="020B0606020202030204" pitchFamily="34" charset="0"/>
              <a:cs typeface="Times New Roman" panose="02020603050405020304" pitchFamily="18" charset="0"/>
            </a:endParaRPr>
          </a:p>
          <a:p>
            <a:pPr defTabSz="914180"/>
            <a:r>
              <a:rPr lang="ru-RU" sz="1000" b="1" kern="0" dirty="0">
                <a:solidFill>
                  <a:sysClr val="windowText" lastClr="000000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Не более </a:t>
            </a:r>
            <a:r>
              <a:rPr lang="ru-RU" sz="1000" kern="0" dirty="0">
                <a:solidFill>
                  <a:sysClr val="windowText" lastClr="000000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утвержденного (фактического)    </a:t>
            </a:r>
            <a:r>
              <a:rPr lang="ru-RU" sz="1000" b="1" kern="0" dirty="0">
                <a:solidFill>
                  <a:sysClr val="windowText" lastClr="000000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годового  объема доходов </a:t>
            </a:r>
            <a:r>
              <a:rPr lang="ru-RU" sz="1000" kern="0" dirty="0">
                <a:solidFill>
                  <a:sysClr val="windowText" lastClr="000000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бюджета субъекта РФ без учета утвержденного (фактического)  объема безвозмездных поступлений</a:t>
            </a:r>
          </a:p>
        </p:txBody>
      </p:sp>
      <p:sp>
        <p:nvSpPr>
          <p:cNvPr id="33" name="Прямоугольник 32"/>
          <p:cNvSpPr/>
          <p:nvPr/>
        </p:nvSpPr>
        <p:spPr>
          <a:xfrm>
            <a:off x="224986" y="5187783"/>
            <a:ext cx="5649682" cy="292376"/>
          </a:xfrm>
          <a:prstGeom prst="rect">
            <a:avLst/>
          </a:prstGeom>
        </p:spPr>
        <p:txBody>
          <a:bodyPr wrap="square" lIns="91417" tIns="45709" rIns="91417" bIns="45709">
            <a:spAutoFit/>
          </a:bodyPr>
          <a:lstStyle/>
          <a:p>
            <a:pPr defTabSz="914180"/>
            <a:r>
              <a:rPr lang="ru-RU" sz="1300" b="1" kern="0" dirty="0">
                <a:solidFill>
                  <a:sysClr val="windowText" lastClr="000000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СОБЛЮДЕНИЕ ОГРАНИЧЕНИЙ ПО ОБЪЕМУ ГОСУДАРСТВЕННОГО ДОЛГА:</a:t>
            </a:r>
          </a:p>
        </p:txBody>
      </p:sp>
      <p:sp>
        <p:nvSpPr>
          <p:cNvPr id="37" name="Прямоугольник 36"/>
          <p:cNvSpPr/>
          <p:nvPr/>
        </p:nvSpPr>
        <p:spPr>
          <a:xfrm>
            <a:off x="9608926" y="1911305"/>
            <a:ext cx="2921426" cy="1631194"/>
          </a:xfrm>
          <a:prstGeom prst="rect">
            <a:avLst/>
          </a:prstGeom>
        </p:spPr>
        <p:txBody>
          <a:bodyPr wrap="square" lIns="91417" tIns="45709" rIns="91417" bIns="45709">
            <a:spAutoFit/>
          </a:bodyPr>
          <a:lstStyle/>
          <a:p>
            <a:pPr defTabSz="914180"/>
            <a:r>
              <a:rPr lang="ru-RU" sz="1000" kern="0" dirty="0">
                <a:solidFill>
                  <a:sysClr val="windowText" lastClr="000000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Ограничения по объему расходов на обслуживание государственного долга субъекта РФ, </a:t>
            </a:r>
            <a:r>
              <a:rPr lang="ru-RU" sz="1000" kern="0" dirty="0" smtClean="0">
                <a:solidFill>
                  <a:sysClr val="windowText" lastClr="000000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установленные:</a:t>
            </a:r>
            <a:endParaRPr lang="en-US" sz="1000" kern="0" dirty="0" smtClean="0">
              <a:solidFill>
                <a:sysClr val="windowText" lastClr="000000"/>
              </a:solidFill>
              <a:latin typeface="Arial Narrow" panose="020B0606020202030204" pitchFamily="34" charset="0"/>
              <a:cs typeface="Times New Roman" panose="02020603050405020304" pitchFamily="18" charset="0"/>
            </a:endParaRPr>
          </a:p>
          <a:p>
            <a:pPr defTabSz="914180"/>
            <a:r>
              <a:rPr lang="ru-RU" sz="1000" kern="0" dirty="0">
                <a:solidFill>
                  <a:sysClr val="windowText" lastClr="000000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д</a:t>
            </a:r>
            <a:r>
              <a:rPr lang="ru-RU" sz="1000" kern="0" dirty="0" smtClean="0">
                <a:solidFill>
                  <a:sysClr val="windowText" lastClr="000000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о 01.01.2022 ст</a:t>
            </a:r>
            <a:r>
              <a:rPr lang="ru-RU" sz="1000" kern="0" dirty="0">
                <a:solidFill>
                  <a:sysClr val="windowText" lastClr="000000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. 111 Бюджетного кодекса </a:t>
            </a:r>
            <a:r>
              <a:rPr lang="ru-RU" sz="1000" kern="0" dirty="0" smtClean="0">
                <a:solidFill>
                  <a:sysClr val="windowText" lastClr="000000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РФ</a:t>
            </a:r>
          </a:p>
          <a:p>
            <a:pPr defTabSz="914180"/>
            <a:r>
              <a:rPr lang="ru-RU" sz="1000" b="1" kern="0" dirty="0" smtClean="0">
                <a:solidFill>
                  <a:sysClr val="windowText" lastClr="000000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не более 15% </a:t>
            </a:r>
          </a:p>
          <a:p>
            <a:pPr defTabSz="914180"/>
            <a:r>
              <a:rPr lang="ru-RU" sz="1000" kern="0" dirty="0">
                <a:solidFill>
                  <a:sysClr val="windowText" lastClr="000000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с 01.01.2022 ст.107 Бюджетного кодекса </a:t>
            </a:r>
            <a:r>
              <a:rPr lang="ru-RU" sz="1000" kern="0" dirty="0" smtClean="0">
                <a:solidFill>
                  <a:sysClr val="windowText" lastClr="000000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РФ</a:t>
            </a:r>
          </a:p>
          <a:p>
            <a:pPr defTabSz="914180"/>
            <a:r>
              <a:rPr lang="ru-RU" sz="1000" b="1" kern="0" dirty="0" smtClean="0">
                <a:solidFill>
                  <a:sysClr val="windowText" lastClr="000000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не </a:t>
            </a:r>
            <a:r>
              <a:rPr lang="ru-RU" sz="1000" b="1" kern="0" dirty="0">
                <a:solidFill>
                  <a:sysClr val="windowText" lastClr="000000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более 10 </a:t>
            </a:r>
            <a:r>
              <a:rPr lang="ru-RU" sz="1000" b="1" kern="0" dirty="0" smtClean="0">
                <a:solidFill>
                  <a:sysClr val="windowText" lastClr="000000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%</a:t>
            </a:r>
            <a:r>
              <a:rPr lang="ru-RU" sz="1000" kern="0" dirty="0" smtClean="0">
                <a:solidFill>
                  <a:sysClr val="windowText" lastClr="000000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endParaRPr lang="ru-RU" sz="1000" kern="0" dirty="0">
              <a:solidFill>
                <a:sysClr val="windowText" lastClr="000000"/>
              </a:solidFill>
              <a:latin typeface="Arial Narrow" panose="020B0606020202030204" pitchFamily="34" charset="0"/>
              <a:cs typeface="Times New Roman" panose="02020603050405020304" pitchFamily="18" charset="0"/>
            </a:endParaRPr>
          </a:p>
          <a:p>
            <a:pPr defTabSz="914180"/>
            <a:r>
              <a:rPr lang="ru-RU" sz="1000" kern="0" dirty="0" smtClean="0">
                <a:solidFill>
                  <a:sysClr val="windowText" lastClr="000000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объема расходов бюджета субъекта РФ, за исключением объема расходов, которые осуществляются за счет субвенций, предоставляемых из бюджетов бюджетной системы РФ </a:t>
            </a:r>
            <a:endParaRPr lang="ru-RU" sz="1000" kern="0" dirty="0">
              <a:solidFill>
                <a:sysClr val="windowText" lastClr="000000"/>
              </a:solidFill>
              <a:latin typeface="Arial Narrow" panose="020B0606020202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8" name="Прямоугольник 37"/>
          <p:cNvSpPr/>
          <p:nvPr/>
        </p:nvSpPr>
        <p:spPr>
          <a:xfrm>
            <a:off x="6692555" y="7217099"/>
            <a:ext cx="5649682" cy="292376"/>
          </a:xfrm>
          <a:prstGeom prst="rect">
            <a:avLst/>
          </a:prstGeom>
        </p:spPr>
        <p:txBody>
          <a:bodyPr wrap="square" lIns="91417" tIns="45709" rIns="91417" bIns="45709">
            <a:spAutoFit/>
          </a:bodyPr>
          <a:lstStyle/>
          <a:p>
            <a:pPr defTabSz="914180"/>
            <a:r>
              <a:rPr lang="ru-RU" sz="1300" b="1" kern="0" dirty="0">
                <a:solidFill>
                  <a:sysClr val="windowText" lastClr="000000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СОБЛЮДЕНИЕ ОГРАНИЧЕНИЙ ПО ОБЪЕМУ ДЕФИЦИТА:</a:t>
            </a:r>
          </a:p>
        </p:txBody>
      </p:sp>
      <p:sp>
        <p:nvSpPr>
          <p:cNvPr id="39" name="Прямоугольник 38"/>
          <p:cNvSpPr/>
          <p:nvPr/>
        </p:nvSpPr>
        <p:spPr>
          <a:xfrm>
            <a:off x="9857186" y="7600212"/>
            <a:ext cx="2762213" cy="1231105"/>
          </a:xfrm>
          <a:prstGeom prst="rect">
            <a:avLst/>
          </a:prstGeom>
        </p:spPr>
        <p:txBody>
          <a:bodyPr wrap="square" lIns="91417" tIns="45709" rIns="91417" bIns="45709">
            <a:spAutoFit/>
          </a:bodyPr>
          <a:lstStyle/>
          <a:p>
            <a:pPr defTabSz="914180"/>
            <a:r>
              <a:rPr lang="ru-RU" sz="1000" kern="0" dirty="0">
                <a:solidFill>
                  <a:sysClr val="windowText" lastClr="000000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Ограничения по объему дефицита бюджета субъекта РФ, установленные ст. 92.1 Бюджетного кодекса РФ:</a:t>
            </a:r>
          </a:p>
          <a:p>
            <a:pPr defTabSz="914180"/>
            <a:endParaRPr lang="ru-RU" sz="400" kern="0" dirty="0">
              <a:solidFill>
                <a:sysClr val="windowText" lastClr="000000"/>
              </a:solidFill>
              <a:latin typeface="Arial Narrow" panose="020B0606020202030204" pitchFamily="34" charset="0"/>
              <a:cs typeface="Times New Roman" panose="02020603050405020304" pitchFamily="18" charset="0"/>
            </a:endParaRPr>
          </a:p>
          <a:p>
            <a:pPr defTabSz="914180"/>
            <a:r>
              <a:rPr lang="ru-RU" sz="1000" b="1" kern="0" dirty="0">
                <a:solidFill>
                  <a:sysClr val="windowText" lastClr="000000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Не более 15% </a:t>
            </a:r>
            <a:r>
              <a:rPr lang="ru-RU" sz="1000" kern="0" dirty="0">
                <a:solidFill>
                  <a:sysClr val="windowText" lastClr="000000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утвержденного (фактического)  годового  объема доходов бюджета субъекта РФ без учета утвержденного (фактического) объема безвозмездных поступлений </a:t>
            </a:r>
          </a:p>
        </p:txBody>
      </p:sp>
      <p:graphicFrame>
        <p:nvGraphicFramePr>
          <p:cNvPr id="2" name="Объект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4686446"/>
              </p:ext>
            </p:extLst>
          </p:nvPr>
        </p:nvGraphicFramePr>
        <p:xfrm>
          <a:off x="41211" y="1015930"/>
          <a:ext cx="6298289" cy="1695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44" name="Лист" r:id="rId4" imgW="6496157" imgH="1695330" progId="Excel.Sheet.12">
                  <p:embed/>
                </p:oleObj>
              </mc:Choice>
              <mc:Fallback>
                <p:oleObj name="Лист" r:id="rId4" imgW="6496157" imgH="1695330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41211" y="1015930"/>
                        <a:ext cx="6298289" cy="16954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1" name="Диаграмма 4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51694221"/>
              </p:ext>
            </p:extLst>
          </p:nvPr>
        </p:nvGraphicFramePr>
        <p:xfrm>
          <a:off x="84240" y="3072408"/>
          <a:ext cx="6212231" cy="19357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43" name="Диаграмма 4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3836753"/>
              </p:ext>
            </p:extLst>
          </p:nvPr>
        </p:nvGraphicFramePr>
        <p:xfrm>
          <a:off x="6472808" y="469318"/>
          <a:ext cx="6146591" cy="109092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graphicFrame>
        <p:nvGraphicFramePr>
          <p:cNvPr id="45" name="Диаграмма 4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57423195"/>
              </p:ext>
            </p:extLst>
          </p:nvPr>
        </p:nvGraphicFramePr>
        <p:xfrm>
          <a:off x="6653554" y="2208312"/>
          <a:ext cx="2970425" cy="138349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  <p:graphicFrame>
        <p:nvGraphicFramePr>
          <p:cNvPr id="47" name="Диаграмма 4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98831698"/>
              </p:ext>
            </p:extLst>
          </p:nvPr>
        </p:nvGraphicFramePr>
        <p:xfrm>
          <a:off x="41174" y="5464783"/>
          <a:ext cx="3567813" cy="135204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9"/>
          </a:graphicData>
        </a:graphic>
      </p:graphicFrame>
      <p:graphicFrame>
        <p:nvGraphicFramePr>
          <p:cNvPr id="49" name="Диаграмма 4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88067149"/>
              </p:ext>
            </p:extLst>
          </p:nvPr>
        </p:nvGraphicFramePr>
        <p:xfrm>
          <a:off x="6678724" y="7600212"/>
          <a:ext cx="3095625" cy="14488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0"/>
          </a:graphicData>
        </a:graphic>
      </p:graphicFrame>
      <p:graphicFrame>
        <p:nvGraphicFramePr>
          <p:cNvPr id="53" name="Диаграмма 5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59227325"/>
              </p:ext>
            </p:extLst>
          </p:nvPr>
        </p:nvGraphicFramePr>
        <p:xfrm>
          <a:off x="136961" y="7509475"/>
          <a:ext cx="6238603" cy="16335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1"/>
          </a:graphicData>
        </a:graphic>
      </p:graphicFrame>
      <p:pic>
        <p:nvPicPr>
          <p:cNvPr id="54" name="Picture 2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24127" y="8340676"/>
            <a:ext cx="791540" cy="7458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29" name="Диаграмма 2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71014668"/>
              </p:ext>
            </p:extLst>
          </p:nvPr>
        </p:nvGraphicFramePr>
        <p:xfrm>
          <a:off x="6444100" y="3933879"/>
          <a:ext cx="6146591" cy="12539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3"/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4915667" y="9007308"/>
            <a:ext cx="1347109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1200" dirty="0">
                <a:latin typeface="Arial Narrow" panose="020B0606020202030204" pitchFamily="34" charset="0"/>
                <a:hlinkClick r:id="rId14"/>
              </a:rPr>
              <a:t>*</a:t>
            </a:r>
            <a:r>
              <a:rPr lang="en-US" sz="1100" dirty="0">
                <a:latin typeface="Arial Narrow" panose="020B0606020202030204" pitchFamily="34" charset="0"/>
                <a:hlinkClick r:id="rId14"/>
              </a:rPr>
              <a:t>http://iminfin.ru/</a:t>
            </a:r>
            <a:endParaRPr lang="ru-RU" sz="1100" dirty="0"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90203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Прямая соединительная линия 3"/>
          <p:cNvCxnSpPr/>
          <p:nvPr/>
        </p:nvCxnSpPr>
        <p:spPr>
          <a:xfrm>
            <a:off x="6410110" y="0"/>
            <a:ext cx="0" cy="9601200"/>
          </a:xfrm>
          <a:prstGeom prst="line">
            <a:avLst/>
          </a:prstGeom>
          <a:ln w="88900">
            <a:solidFill>
              <a:schemeClr val="bg2">
                <a:lumMod val="5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Прямоугольник 4"/>
          <p:cNvSpPr/>
          <p:nvPr/>
        </p:nvSpPr>
        <p:spPr>
          <a:xfrm>
            <a:off x="0" y="2"/>
            <a:ext cx="12801600" cy="9586804"/>
          </a:xfrm>
          <a:prstGeom prst="rect">
            <a:avLst/>
          </a:prstGeom>
          <a:noFill/>
          <a:ln w="88900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7" tIns="45709" rIns="91417" bIns="45709" rtlCol="0" anchor="ctr"/>
          <a:lstStyle/>
          <a:p>
            <a:pPr algn="ctr"/>
            <a:endParaRPr lang="ru-RU"/>
          </a:p>
        </p:txBody>
      </p:sp>
      <p:graphicFrame>
        <p:nvGraphicFramePr>
          <p:cNvPr id="8" name="Диаграмма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67265428"/>
              </p:ext>
            </p:extLst>
          </p:nvPr>
        </p:nvGraphicFramePr>
        <p:xfrm>
          <a:off x="10445" y="1023900"/>
          <a:ext cx="1656185" cy="1656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1" name="Диаграмма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11194509"/>
              </p:ext>
            </p:extLst>
          </p:nvPr>
        </p:nvGraphicFramePr>
        <p:xfrm>
          <a:off x="3014241" y="2436069"/>
          <a:ext cx="1656000" cy="1656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28" name="Прямоугольник 27"/>
          <p:cNvSpPr/>
          <p:nvPr/>
        </p:nvSpPr>
        <p:spPr>
          <a:xfrm>
            <a:off x="333566" y="110402"/>
            <a:ext cx="5904655" cy="329298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lIns="91417" tIns="45709" rIns="91417" bIns="45709">
            <a:spAutoFit/>
          </a:bodyPr>
          <a:lstStyle/>
          <a:p>
            <a:pPr algn="ctr"/>
            <a:r>
              <a:rPr lang="ru-RU" sz="1500" b="1" dirty="0">
                <a:solidFill>
                  <a:schemeClr val="bg1"/>
                </a:solidFill>
                <a:latin typeface="Arial Narrow" panose="020B0606020202030204" pitchFamily="34" charset="0"/>
              </a:rPr>
              <a:t>Межбюджетные трансферты местным бюджетам, млн. руб.</a:t>
            </a:r>
          </a:p>
        </p:txBody>
      </p:sp>
      <p:sp>
        <p:nvSpPr>
          <p:cNvPr id="32" name="Прямоугольник 31"/>
          <p:cNvSpPr/>
          <p:nvPr/>
        </p:nvSpPr>
        <p:spPr>
          <a:xfrm>
            <a:off x="343456" y="548948"/>
            <a:ext cx="5202231" cy="292376"/>
          </a:xfrm>
          <a:prstGeom prst="rect">
            <a:avLst/>
          </a:prstGeom>
          <a:noFill/>
        </p:spPr>
        <p:txBody>
          <a:bodyPr wrap="square" lIns="91417" tIns="45709" rIns="91417" bIns="45709" rtlCol="0">
            <a:spAutoFit/>
          </a:bodyPr>
          <a:lstStyle/>
          <a:p>
            <a:r>
              <a:rPr lang="ru-RU" sz="1300" dirty="0">
                <a:latin typeface="Arial Black" panose="020B0A04020102020204" pitchFamily="34" charset="0"/>
              </a:rPr>
              <a:t>по видам межбюджетных трансфертов (МБТ):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108065" y="3096150"/>
            <a:ext cx="6158572" cy="1938970"/>
          </a:xfrm>
          <a:prstGeom prst="rect">
            <a:avLst/>
          </a:prstGeom>
          <a:noFill/>
        </p:spPr>
        <p:txBody>
          <a:bodyPr wrap="square" lIns="91417" tIns="45709" rIns="91417" bIns="45709" rtlCol="0">
            <a:spAutoFit/>
          </a:bodyPr>
          <a:lstStyle/>
          <a:p>
            <a:pPr algn="just">
              <a:defRPr/>
            </a:pPr>
            <a:r>
              <a:rPr lang="ru-RU" sz="1200" dirty="0">
                <a:latin typeface="Arial Narrow" panose="020B0606020202030204" pitchFamily="34" charset="0"/>
              </a:rPr>
              <a:t>          Кроме межбюджетных трансфертов из областного бюджета муниципальным образованиям </a:t>
            </a:r>
            <a:r>
              <a:rPr lang="ru-RU" sz="1200" b="1" dirty="0">
                <a:latin typeface="Arial Narrow" panose="020B0606020202030204" pitchFamily="34" charset="0"/>
              </a:rPr>
              <a:t>в </a:t>
            </a:r>
            <a:r>
              <a:rPr lang="ru-RU" sz="1200" b="1" dirty="0" smtClean="0">
                <a:latin typeface="Arial Narrow" panose="020B0606020202030204" pitchFamily="34" charset="0"/>
              </a:rPr>
              <a:t>2021 </a:t>
            </a:r>
            <a:r>
              <a:rPr lang="ru-RU" sz="1200" b="1" dirty="0">
                <a:latin typeface="Arial Narrow" panose="020B0606020202030204" pitchFamily="34" charset="0"/>
              </a:rPr>
              <a:t>году </a:t>
            </a:r>
            <a:r>
              <a:rPr lang="ru-RU" sz="1200" dirty="0">
                <a:latin typeface="Arial Narrow" panose="020B0606020202030204" pitchFamily="34" charset="0"/>
              </a:rPr>
              <a:t>будут предоставляться </a:t>
            </a:r>
            <a:r>
              <a:rPr lang="ru-RU" sz="1200" b="1" dirty="0">
                <a:latin typeface="Arial Narrow" panose="020B0606020202030204" pitchFamily="34" charset="0"/>
              </a:rPr>
              <a:t>БЮДЖЕТНЫЕ КРЕДИТЫ в сумме до </a:t>
            </a:r>
            <a:r>
              <a:rPr lang="ru-RU" sz="1200" b="1" dirty="0" smtClean="0">
                <a:latin typeface="Arial Narrow" panose="020B0606020202030204" pitchFamily="34" charset="0"/>
              </a:rPr>
              <a:t>126,54 </a:t>
            </a:r>
            <a:r>
              <a:rPr lang="ru-RU" sz="1200" b="1" dirty="0">
                <a:latin typeface="Arial Narrow" panose="020B0606020202030204" pitchFamily="34" charset="0"/>
              </a:rPr>
              <a:t>млн. рублей. </a:t>
            </a:r>
            <a:r>
              <a:rPr lang="ru-RU" sz="1200" dirty="0">
                <a:latin typeface="Arial Narrow" panose="020B0606020202030204" pitchFamily="34" charset="0"/>
                <a:cs typeface="Times New Roman" panose="02020603050405020304" pitchFamily="18" charset="0"/>
              </a:rPr>
              <a:t>Размер </a:t>
            </a:r>
            <a:r>
              <a:rPr lang="ru-RU" sz="1200" dirty="0" smtClean="0">
                <a:latin typeface="Arial Narrow" panose="020B0606020202030204" pitchFamily="34" charset="0"/>
                <a:cs typeface="Times New Roman" panose="02020603050405020304" pitchFamily="18" charset="0"/>
              </a:rPr>
              <a:t>базовой ставки </a:t>
            </a:r>
            <a:r>
              <a:rPr lang="ru-RU" sz="1200" dirty="0">
                <a:latin typeface="Arial Narrow" panose="020B0606020202030204" pitchFamily="34" charset="0"/>
                <a:cs typeface="Times New Roman" panose="02020603050405020304" pitchFamily="18" charset="0"/>
              </a:rPr>
              <a:t>за пользование бюджетными кредитами - 1 % годовых.</a:t>
            </a:r>
          </a:p>
          <a:p>
            <a:pPr algn="just">
              <a:defRPr/>
            </a:pPr>
            <a:r>
              <a:rPr lang="ru-RU" sz="1200" dirty="0">
                <a:latin typeface="Arial Narrow" panose="020B0606020202030204" pitchFamily="34" charset="0"/>
                <a:cs typeface="Times New Roman" panose="02020603050405020304" pitchFamily="18" charset="0"/>
              </a:rPr>
              <a:t>Бюджетные кредиты будут предоставлены на следующие цели:</a:t>
            </a:r>
          </a:p>
          <a:p>
            <a:pPr marL="171409" indent="-171409" algn="just">
              <a:buFont typeface="Wingdings" panose="05000000000000000000" pitchFamily="2" charset="2"/>
              <a:buChar char="ü"/>
              <a:defRPr/>
            </a:pPr>
            <a:r>
              <a:rPr lang="ru-RU" sz="1200" dirty="0">
                <a:latin typeface="Arial Narrow" panose="020B0606020202030204" pitchFamily="34" charset="0"/>
                <a:cs typeface="Times New Roman" panose="02020603050405020304" pitchFamily="18" charset="0"/>
              </a:rPr>
              <a:t>на покрытие временных кассовых разрывов, возникающих при </a:t>
            </a:r>
            <a:r>
              <a:rPr lang="ru-RU" sz="1200" dirty="0" smtClean="0">
                <a:latin typeface="Arial Narrow" panose="020B0606020202030204" pitchFamily="34" charset="0"/>
                <a:cs typeface="Times New Roman" panose="02020603050405020304" pitchFamily="18" charset="0"/>
              </a:rPr>
              <a:t>исполнении </a:t>
            </a:r>
            <a:r>
              <a:rPr lang="ru-RU" sz="1200" dirty="0">
                <a:latin typeface="Arial Narrow" panose="020B0606020202030204" pitchFamily="34" charset="0"/>
                <a:cs typeface="Times New Roman" panose="02020603050405020304" pitchFamily="18" charset="0"/>
              </a:rPr>
              <a:t>местных бюджетов, по ставке в размере </a:t>
            </a:r>
            <a:r>
              <a:rPr lang="ru-RU" sz="1200" dirty="0" smtClean="0">
                <a:latin typeface="Arial Narrow" panose="020B0606020202030204" pitchFamily="34" charset="0"/>
                <a:cs typeface="Times New Roman" panose="02020603050405020304" pitchFamily="18" charset="0"/>
              </a:rPr>
              <a:t>100 % </a:t>
            </a:r>
            <a:r>
              <a:rPr lang="ru-RU" sz="1200" dirty="0">
                <a:latin typeface="Arial Narrow" panose="020B0606020202030204" pitchFamily="34" charset="0"/>
                <a:cs typeface="Times New Roman" panose="02020603050405020304" pitchFamily="18" charset="0"/>
              </a:rPr>
              <a:t>базовой ставки на срок, не выходящий за пределы финансового года</a:t>
            </a:r>
            <a:r>
              <a:rPr lang="ru-RU" sz="1200" dirty="0" smtClean="0">
                <a:latin typeface="Arial Narrow" panose="020B0606020202030204" pitchFamily="34" charset="0"/>
                <a:cs typeface="Times New Roman" panose="02020603050405020304" pitchFamily="18" charset="0"/>
              </a:rPr>
              <a:t>;</a:t>
            </a:r>
            <a:endParaRPr lang="ru-RU" sz="1200" dirty="0">
              <a:latin typeface="Arial Narrow" panose="020B0606020202030204" pitchFamily="34" charset="0"/>
              <a:cs typeface="Times New Roman" panose="02020603050405020304" pitchFamily="18" charset="0"/>
            </a:endParaRPr>
          </a:p>
          <a:p>
            <a:pPr marL="171409" indent="-171409" algn="just">
              <a:buFont typeface="Wingdings" panose="05000000000000000000" pitchFamily="2" charset="2"/>
              <a:buChar char="ü"/>
              <a:defRPr/>
            </a:pPr>
            <a:r>
              <a:rPr lang="ru-RU" sz="1200" dirty="0">
                <a:latin typeface="Arial Narrow" panose="020B0606020202030204" pitchFamily="34" charset="0"/>
                <a:cs typeface="Times New Roman" panose="02020603050405020304" pitchFamily="18" charset="0"/>
              </a:rPr>
              <a:t>на частичное погашение прогнозируемого дефицита местных бюджетов по ставке в размере </a:t>
            </a:r>
            <a:r>
              <a:rPr lang="ru-RU" sz="1200" dirty="0" smtClean="0">
                <a:latin typeface="Arial Narrow" panose="020B0606020202030204" pitchFamily="34" charset="0"/>
                <a:cs typeface="Times New Roman" panose="02020603050405020304" pitchFamily="18" charset="0"/>
              </a:rPr>
              <a:t>100 % </a:t>
            </a:r>
            <a:r>
              <a:rPr lang="ru-RU" sz="1200" dirty="0">
                <a:latin typeface="Arial Narrow" panose="020B0606020202030204" pitchFamily="34" charset="0"/>
                <a:cs typeface="Times New Roman" panose="02020603050405020304" pitchFamily="18" charset="0"/>
              </a:rPr>
              <a:t>базовой ставки на срок до трех лет;</a:t>
            </a:r>
          </a:p>
          <a:p>
            <a:pPr marL="171409" indent="-171409" algn="just">
              <a:buFont typeface="Wingdings" panose="05000000000000000000" pitchFamily="2" charset="2"/>
              <a:buChar char="ü"/>
              <a:defRPr/>
            </a:pPr>
            <a:r>
              <a:rPr lang="ru-RU" sz="1200" dirty="0">
                <a:latin typeface="Arial Narrow" panose="020B0606020202030204" pitchFamily="34" charset="0"/>
                <a:cs typeface="Times New Roman" panose="02020603050405020304" pitchFamily="18" charset="0"/>
              </a:rPr>
              <a:t>на осуществление мероприятий, связанных с предупреждением и ликвидацией последствий чрезвычайных ситуаций, по ставке в размере </a:t>
            </a:r>
            <a:r>
              <a:rPr lang="ru-RU" sz="1200" dirty="0" smtClean="0">
                <a:latin typeface="Arial Narrow" panose="020B0606020202030204" pitchFamily="34" charset="0"/>
                <a:cs typeface="Times New Roman" panose="02020603050405020304" pitchFamily="18" charset="0"/>
              </a:rPr>
              <a:t>1 %базовой </a:t>
            </a:r>
            <a:r>
              <a:rPr lang="ru-RU" sz="1200" dirty="0">
                <a:latin typeface="Arial Narrow" panose="020B0606020202030204" pitchFamily="34" charset="0"/>
                <a:cs typeface="Times New Roman" panose="02020603050405020304" pitchFamily="18" charset="0"/>
              </a:rPr>
              <a:t>ставки на срок до трех лет.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-23844" y="9319727"/>
            <a:ext cx="382960" cy="246221"/>
          </a:xfrm>
          <a:prstGeom prst="rect">
            <a:avLst/>
          </a:prstGeom>
          <a:noFill/>
        </p:spPr>
        <p:txBody>
          <a:bodyPr wrap="square" lIns="91417" tIns="45709" rIns="91417" bIns="45709" rtlCol="0">
            <a:spAutoFit/>
          </a:bodyPr>
          <a:lstStyle/>
          <a:p>
            <a:r>
              <a:rPr lang="ru-RU" sz="1000" dirty="0" smtClean="0">
                <a:latin typeface="Arial Black" panose="020B0A04020102020204" pitchFamily="34" charset="0"/>
              </a:rPr>
              <a:t>14</a:t>
            </a:r>
            <a:endParaRPr lang="ru-RU" sz="1000" dirty="0">
              <a:latin typeface="Arial Black" panose="020B0A04020102020204" pitchFamily="34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12427942" y="9302108"/>
            <a:ext cx="373661" cy="246199"/>
          </a:xfrm>
          <a:prstGeom prst="rect">
            <a:avLst/>
          </a:prstGeom>
          <a:noFill/>
        </p:spPr>
        <p:txBody>
          <a:bodyPr wrap="square" lIns="91417" tIns="45709" rIns="91417" bIns="45709" rtlCol="0">
            <a:spAutoFit/>
          </a:bodyPr>
          <a:lstStyle/>
          <a:p>
            <a:r>
              <a:rPr lang="ru-RU" sz="1000" dirty="0" smtClean="0">
                <a:latin typeface="Arial Black" panose="020B0A04020102020204" pitchFamily="34" charset="0"/>
              </a:rPr>
              <a:t>15</a:t>
            </a:r>
            <a:endParaRPr lang="ru-RU" sz="1000" dirty="0">
              <a:latin typeface="Arial Black" panose="020B0A04020102020204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134575" y="7596178"/>
            <a:ext cx="413378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000" algn="just"/>
            <a:r>
              <a:rPr lang="ru-RU" sz="1200" dirty="0" smtClean="0">
                <a:solidFill>
                  <a:schemeClr val="tx2"/>
                </a:solidFill>
                <a:latin typeface="Arial Narrow" panose="020B0606020202030204" pitchFamily="34" charset="0"/>
                <a:ea typeface="Calibri"/>
              </a:rPr>
              <a:t>Также реализовывались мероприятия по таким направлениям, как «Парки и скверы», «Лучшие практики», «Школьное инициативное бюджетирование».</a:t>
            </a:r>
          </a:p>
          <a:p>
            <a:pPr indent="450000" algn="just"/>
            <a:r>
              <a:rPr lang="ru-RU" sz="1200" b="1" dirty="0" smtClean="0">
                <a:solidFill>
                  <a:schemeClr val="tx2"/>
                </a:solidFill>
                <a:latin typeface="Arial Narrow" panose="020B0606020202030204" pitchFamily="34" charset="0"/>
                <a:ea typeface="Calibri"/>
              </a:rPr>
              <a:t>На 2021 </a:t>
            </a:r>
            <a:r>
              <a:rPr lang="ru-RU" sz="1200" b="1" dirty="0">
                <a:solidFill>
                  <a:schemeClr val="tx2"/>
                </a:solidFill>
                <a:latin typeface="Arial Narrow" panose="020B0606020202030204" pitchFamily="34" charset="0"/>
                <a:ea typeface="Calibri"/>
              </a:rPr>
              <a:t>год </a:t>
            </a:r>
            <a:r>
              <a:rPr lang="ru-RU" sz="1200" dirty="0" smtClean="0">
                <a:solidFill>
                  <a:schemeClr val="tx2"/>
                </a:solidFill>
                <a:latin typeface="Arial Narrow" panose="020B0606020202030204" pitchFamily="34" charset="0"/>
                <a:ea typeface="Calibri"/>
              </a:rPr>
              <a:t>запланированы расходы в размере 742,5 </a:t>
            </a:r>
            <a:r>
              <a:rPr lang="ru-RU" sz="1200" dirty="0" err="1" smtClean="0">
                <a:solidFill>
                  <a:schemeClr val="tx2"/>
                </a:solidFill>
                <a:latin typeface="Arial Narrow" panose="020B0606020202030204" pitchFamily="34" charset="0"/>
                <a:ea typeface="Calibri"/>
              </a:rPr>
              <a:t>млн.руб</a:t>
            </a:r>
            <a:r>
              <a:rPr lang="ru-RU" sz="1200" dirty="0" smtClean="0">
                <a:solidFill>
                  <a:schemeClr val="tx2"/>
                </a:solidFill>
                <a:latin typeface="Arial Narrow" panose="020B0606020202030204" pitchFamily="34" charset="0"/>
                <a:ea typeface="Calibri"/>
              </a:rPr>
              <a:t>. на мероприятия в рамках проекта «Решаем вместе!» по направлениям:</a:t>
            </a:r>
            <a:endParaRPr lang="ru-RU" sz="1200" dirty="0">
              <a:solidFill>
                <a:schemeClr val="tx2"/>
              </a:solidFill>
              <a:latin typeface="Arial Narrow" panose="020B0606020202030204" pitchFamily="34" charset="0"/>
              <a:ea typeface="Calibri"/>
            </a:endParaRPr>
          </a:p>
          <a:p>
            <a:pPr marL="285750" indent="-285750" algn="just">
              <a:buFontTx/>
              <a:buChar char="-"/>
            </a:pPr>
            <a:r>
              <a:rPr lang="ru-RU" sz="1200" i="1" dirty="0" smtClean="0">
                <a:solidFill>
                  <a:schemeClr val="tx2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формирование комфортной </a:t>
            </a:r>
            <a:r>
              <a:rPr lang="ru-RU" sz="1200" i="1" dirty="0">
                <a:solidFill>
                  <a:schemeClr val="tx2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городской </a:t>
            </a:r>
            <a:r>
              <a:rPr lang="ru-RU" sz="1200" i="1" dirty="0" smtClean="0">
                <a:solidFill>
                  <a:schemeClr val="tx2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среды;</a:t>
            </a:r>
          </a:p>
          <a:p>
            <a:pPr marL="285750" indent="-285750" algn="just">
              <a:buFontTx/>
              <a:buChar char="-"/>
            </a:pPr>
            <a:r>
              <a:rPr lang="ru-RU" sz="1200" i="1" dirty="0">
                <a:solidFill>
                  <a:schemeClr val="tx2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п</a:t>
            </a:r>
            <a:r>
              <a:rPr lang="ru-RU" sz="1200" i="1" dirty="0" smtClean="0">
                <a:solidFill>
                  <a:schemeClr val="tx2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риоритетные проекты;</a:t>
            </a:r>
            <a:endParaRPr lang="ru-RU" sz="1200" i="1" dirty="0">
              <a:solidFill>
                <a:schemeClr val="tx2"/>
              </a:solidFill>
              <a:latin typeface="Arial Narrow" panose="020B0606020202030204" pitchFamily="34" charset="0"/>
              <a:cs typeface="Times New Roman" panose="02020603050405020304" pitchFamily="18" charset="0"/>
            </a:endParaRPr>
          </a:p>
          <a:p>
            <a:pPr marL="285750" indent="-285750" algn="just">
              <a:buFontTx/>
              <a:buChar char="-"/>
            </a:pPr>
            <a:r>
              <a:rPr lang="ru-RU" sz="1200" i="1" dirty="0" smtClean="0">
                <a:solidFill>
                  <a:schemeClr val="tx2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поддержка </a:t>
            </a:r>
            <a:r>
              <a:rPr lang="ru-RU" sz="1200" i="1" dirty="0">
                <a:solidFill>
                  <a:schemeClr val="tx2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местных </a:t>
            </a:r>
            <a:r>
              <a:rPr lang="ru-RU" sz="1200" i="1" dirty="0" smtClean="0">
                <a:solidFill>
                  <a:schemeClr val="tx2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инициатив;</a:t>
            </a:r>
          </a:p>
          <a:p>
            <a:pPr marL="285750" indent="-285750" algn="just">
              <a:buFontTx/>
              <a:buChar char="-"/>
            </a:pPr>
            <a:r>
              <a:rPr lang="ru-RU" sz="1200" i="1" dirty="0" smtClean="0">
                <a:solidFill>
                  <a:schemeClr val="tx2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школьное инициативное бюджетирование.</a:t>
            </a:r>
            <a:endParaRPr lang="ru-RU" sz="1200" i="1" dirty="0">
              <a:solidFill>
                <a:schemeClr val="tx2"/>
              </a:solidFill>
              <a:latin typeface="Arial Narrow" panose="020B0606020202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819888" y="5232648"/>
            <a:ext cx="3448471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 panose="020B0606020202030204" pitchFamily="34" charset="0"/>
                <a:ea typeface="Calibri"/>
                <a:cs typeface="Times New Roman" panose="02020603050405020304" pitchFamily="18" charset="0"/>
              </a:rPr>
              <a:t>В рамках губернаторского проекта «Решаем вместе!» муниципальным образованиям на конкурсной основе предоставляется финансовая помощь из федерального и областного бюджетов на выполнение проектов, поддержанных населением. </a:t>
            </a:r>
            <a:endParaRPr kumimoji="0" lang="ru-RU" sz="12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 Narrow" panose="020B0606020202030204" pitchFamily="34" charset="0"/>
            </a:endParaRPr>
          </a:p>
        </p:txBody>
      </p:sp>
      <p:pic>
        <p:nvPicPr>
          <p:cNvPr id="38" name="Picture 16" descr="http://vmeste76.ru/img/logo-main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07" y="5232648"/>
            <a:ext cx="2601115" cy="8422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5" name="Прямоугольник 44"/>
          <p:cNvSpPr/>
          <p:nvPr/>
        </p:nvSpPr>
        <p:spPr>
          <a:xfrm>
            <a:off x="76407" y="6074932"/>
            <a:ext cx="272616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200" dirty="0">
                <a:latin typeface="Arial Narrow" panose="020B0606020202030204" pitchFamily="34" charset="0"/>
              </a:rPr>
              <a:t>Количество </a:t>
            </a:r>
            <a:r>
              <a:rPr lang="ru-RU" sz="1200" dirty="0" smtClean="0">
                <a:latin typeface="Arial Narrow" panose="020B0606020202030204" pitchFamily="34" charset="0"/>
              </a:rPr>
              <a:t>мероприятий по основным направлениям проекта</a:t>
            </a:r>
            <a:endParaRPr lang="ru-RU" sz="1200" dirty="0">
              <a:latin typeface="Arial Narrow" panose="020B0606020202030204" pitchFamily="34" charset="0"/>
            </a:endParaRPr>
          </a:p>
        </p:txBody>
      </p:sp>
      <p:graphicFrame>
        <p:nvGraphicFramePr>
          <p:cNvPr id="48" name="Диаграмма 4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85371419"/>
              </p:ext>
            </p:extLst>
          </p:nvPr>
        </p:nvGraphicFramePr>
        <p:xfrm>
          <a:off x="162413" y="6595553"/>
          <a:ext cx="2657475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graphicFrame>
        <p:nvGraphicFramePr>
          <p:cNvPr id="13" name="Объект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28272720"/>
              </p:ext>
            </p:extLst>
          </p:nvPr>
        </p:nvGraphicFramePr>
        <p:xfrm>
          <a:off x="3390246" y="6331914"/>
          <a:ext cx="2847975" cy="133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44" name="Лист" r:id="rId9" imgW="2848012" imgH="1333530" progId="Excel.Sheet.12">
                  <p:embed/>
                </p:oleObj>
              </mc:Choice>
              <mc:Fallback>
                <p:oleObj name="Лист" r:id="rId9" imgW="2848012" imgH="1333530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3390246" y="6331914"/>
                        <a:ext cx="2847975" cy="13335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6" name="Диаграмма 4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21651279"/>
              </p:ext>
            </p:extLst>
          </p:nvPr>
        </p:nvGraphicFramePr>
        <p:xfrm>
          <a:off x="130885" y="1200201"/>
          <a:ext cx="6092858" cy="19442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1"/>
          </a:graphicData>
        </a:graphic>
      </p:graphicFrame>
      <p:graphicFrame>
        <p:nvGraphicFramePr>
          <p:cNvPr id="47" name="Диаграмма 4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19669475"/>
              </p:ext>
            </p:extLst>
          </p:nvPr>
        </p:nvGraphicFramePr>
        <p:xfrm>
          <a:off x="-523324" y="678041"/>
          <a:ext cx="6947669" cy="261039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2"/>
          </a:graphicData>
        </a:graphic>
      </p:graphicFrame>
      <p:sp>
        <p:nvSpPr>
          <p:cNvPr id="49" name="Прямоугольник 48"/>
          <p:cNvSpPr/>
          <p:nvPr/>
        </p:nvSpPr>
        <p:spPr>
          <a:xfrm>
            <a:off x="6519757" y="116557"/>
            <a:ext cx="6213814" cy="323143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txBody>
          <a:bodyPr wrap="square" lIns="91417" tIns="45709" rIns="91417" bIns="45709">
            <a:spAutoFit/>
          </a:bodyPr>
          <a:lstStyle/>
          <a:p>
            <a:pPr algn="ctr"/>
            <a:r>
              <a:rPr lang="ru-RU" sz="1500" b="1" dirty="0" smtClean="0">
                <a:solidFill>
                  <a:prstClr val="white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Уровень открытости бюджетных данных в Ярославской области</a:t>
            </a:r>
            <a:endParaRPr lang="ru-RU" sz="1500" b="1" dirty="0">
              <a:solidFill>
                <a:prstClr val="white"/>
              </a:solidFill>
              <a:latin typeface="Arial Narrow" panose="020B0606020202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0" name="Прямоугольник 49"/>
          <p:cNvSpPr/>
          <p:nvPr/>
        </p:nvSpPr>
        <p:spPr>
          <a:xfrm>
            <a:off x="6519518" y="481872"/>
            <a:ext cx="6165955" cy="1292639"/>
          </a:xfrm>
          <a:prstGeom prst="rect">
            <a:avLst/>
          </a:prstGeom>
        </p:spPr>
        <p:txBody>
          <a:bodyPr wrap="square" lIns="91417" tIns="45709" rIns="91417" bIns="45709">
            <a:spAutoFit/>
          </a:bodyPr>
          <a:lstStyle/>
          <a:p>
            <a:pPr indent="450000" algn="just"/>
            <a:r>
              <a:rPr lang="ru-RU" sz="1300" dirty="0" smtClean="0">
                <a:solidFill>
                  <a:prstClr val="black"/>
                </a:solidFill>
                <a:latin typeface="Arial Narrow" panose="020B0606020202030204" pitchFamily="34" charset="0"/>
                <a:ea typeface="Calibri"/>
              </a:rPr>
              <a:t>«Бюджет для граждан» является составной частью понятия «открытый бюджет». Открытый бюджет, открытые бюджетные данные – общедоступные данные, характеризующие бюджет, бюджетную систему и бюджетный процесс, предоставляемые государственными органами и органами местного самоуправления.</a:t>
            </a:r>
          </a:p>
          <a:p>
            <a:pPr indent="450000" algn="just"/>
            <a:r>
              <a:rPr lang="ru-RU" sz="1300" dirty="0">
                <a:latin typeface="Arial Narrow" panose="020B0606020202030204" pitchFamily="34" charset="0"/>
                <a:ea typeface="Times New Roman"/>
              </a:rPr>
              <a:t>Ежегодно </a:t>
            </a:r>
            <a:r>
              <a:rPr lang="ru-RU" sz="1300" dirty="0" smtClean="0">
                <a:latin typeface="Arial Narrow" panose="020B0606020202030204" pitchFamily="34" charset="0"/>
                <a:ea typeface="Times New Roman"/>
              </a:rPr>
              <a:t>ФГБУ </a:t>
            </a:r>
            <a:r>
              <a:rPr lang="ru-RU" sz="1300" dirty="0">
                <a:latin typeface="Arial Narrow" panose="020B0606020202030204" pitchFamily="34" charset="0"/>
                <a:ea typeface="Times New Roman"/>
              </a:rPr>
              <a:t>«Научно-исследовательский финансовый </a:t>
            </a:r>
            <a:r>
              <a:rPr lang="ru-RU" sz="1300" dirty="0" smtClean="0">
                <a:latin typeface="Arial Narrow" panose="020B0606020202030204" pitchFamily="34" charset="0"/>
                <a:ea typeface="Times New Roman"/>
              </a:rPr>
              <a:t>институт» </a:t>
            </a:r>
            <a:r>
              <a:rPr lang="ru-RU" sz="1300" dirty="0">
                <a:latin typeface="Arial Narrow" panose="020B0606020202030204" pitchFamily="34" charset="0"/>
                <a:ea typeface="Times New Roman"/>
              </a:rPr>
              <a:t>по заказу Минфина России </a:t>
            </a:r>
            <a:r>
              <a:rPr lang="ru-RU" sz="1300" dirty="0" smtClean="0">
                <a:latin typeface="Arial Narrow" panose="020B0606020202030204" pitchFamily="34" charset="0"/>
                <a:ea typeface="Times New Roman"/>
              </a:rPr>
              <a:t>составляет </a:t>
            </a:r>
            <a:r>
              <a:rPr lang="ru-RU" sz="1300" dirty="0">
                <a:latin typeface="Arial Narrow" panose="020B0606020202030204" pitchFamily="34" charset="0"/>
                <a:ea typeface="Times New Roman"/>
              </a:rPr>
              <a:t>рейтинг субъектов по уровню открытости бюджетных данных. </a:t>
            </a:r>
            <a:endParaRPr lang="ru-RU" sz="1300" i="1" dirty="0">
              <a:solidFill>
                <a:prstClr val="black"/>
              </a:solidFill>
              <a:latin typeface="Arial Narrow" panose="020B0606020202030204" pitchFamily="34" charset="0"/>
              <a:cs typeface="Times New Roman" panose="02020603050405020304" pitchFamily="18" charset="0"/>
            </a:endParaRPr>
          </a:p>
        </p:txBody>
      </p:sp>
      <p:graphicFrame>
        <p:nvGraphicFramePr>
          <p:cNvPr id="51" name="Схема 50"/>
          <p:cNvGraphicFramePr/>
          <p:nvPr>
            <p:extLst>
              <p:ext uri="{D42A27DB-BD31-4B8C-83A1-F6EECF244321}">
                <p14:modId xmlns:p14="http://schemas.microsoft.com/office/powerpoint/2010/main" val="1504928966"/>
              </p:ext>
            </p:extLst>
          </p:nvPr>
        </p:nvGraphicFramePr>
        <p:xfrm>
          <a:off x="6546073" y="1779301"/>
          <a:ext cx="6113476" cy="587791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3" r:lo="rId14" r:qs="rId15" r:cs="rId16"/>
          </a:graphicData>
        </a:graphic>
      </p:graphicFrame>
      <p:sp>
        <p:nvSpPr>
          <p:cNvPr id="52" name="Прямоугольник 51"/>
          <p:cNvSpPr/>
          <p:nvPr/>
        </p:nvSpPr>
        <p:spPr>
          <a:xfrm>
            <a:off x="9893042" y="5767178"/>
            <a:ext cx="2701619" cy="307754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 wrap="square" lIns="91417" tIns="45709" rIns="91417" bIns="45709">
            <a:spAutoFit/>
          </a:bodyPr>
          <a:lstStyle/>
          <a:p>
            <a:pPr algn="just"/>
            <a:r>
              <a:rPr lang="ru-RU" sz="1400" dirty="0" smtClean="0">
                <a:solidFill>
                  <a:srgbClr val="000099"/>
                </a:solidFill>
                <a:latin typeface="Arial Narrow" panose="020B0606020202030204" pitchFamily="34" charset="0"/>
                <a:ea typeface="Calibri"/>
              </a:rPr>
              <a:t>Результаты проведенных оценок:</a:t>
            </a:r>
          </a:p>
        </p:txBody>
      </p:sp>
      <p:graphicFrame>
        <p:nvGraphicFramePr>
          <p:cNvPr id="9" name="Объект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98642183"/>
              </p:ext>
            </p:extLst>
          </p:nvPr>
        </p:nvGraphicFramePr>
        <p:xfrm>
          <a:off x="10234201" y="6074932"/>
          <a:ext cx="2019300" cy="1323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45" name="Лист" r:id="rId19" imgW="2019244" imgH="1324080" progId="Excel.Sheet.12">
                  <p:embed/>
                </p:oleObj>
              </mc:Choice>
              <mc:Fallback>
                <p:oleObj name="Лист" r:id="rId19" imgW="2019244" imgH="1324080" progId="Excel.Sheet.12">
                  <p:embed/>
                  <p:pic>
                    <p:nvPicPr>
                      <p:cNvPr id="0" name="Объект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234201" y="6074932"/>
                        <a:ext cx="2019300" cy="13239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3" name="Прямоугольник 52"/>
          <p:cNvSpPr/>
          <p:nvPr/>
        </p:nvSpPr>
        <p:spPr>
          <a:xfrm>
            <a:off x="9928895" y="7452747"/>
            <a:ext cx="2701619" cy="307754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 wrap="square" lIns="91417" tIns="45709" rIns="91417" bIns="45709">
            <a:spAutoFit/>
          </a:bodyPr>
          <a:lstStyle/>
          <a:p>
            <a:pPr algn="just"/>
            <a:r>
              <a:rPr lang="ru-RU" sz="1400" dirty="0" smtClean="0">
                <a:solidFill>
                  <a:srgbClr val="000099"/>
                </a:solidFill>
                <a:latin typeface="Arial Narrow" panose="020B0606020202030204" pitchFamily="34" charset="0"/>
                <a:ea typeface="Calibri"/>
              </a:rPr>
              <a:t>Динамика по уровню открытости:</a:t>
            </a:r>
          </a:p>
        </p:txBody>
      </p:sp>
      <p:graphicFrame>
        <p:nvGraphicFramePr>
          <p:cNvPr id="54" name="Диаграмма 5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40023640"/>
              </p:ext>
            </p:extLst>
          </p:nvPr>
        </p:nvGraphicFramePr>
        <p:xfrm>
          <a:off x="9670978" y="7651137"/>
          <a:ext cx="3076575" cy="9191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1"/>
          </a:graphicData>
        </a:graphic>
      </p:graphicFrame>
      <p:sp>
        <p:nvSpPr>
          <p:cNvPr id="57" name="Прямоугольник 56"/>
          <p:cNvSpPr/>
          <p:nvPr/>
        </p:nvSpPr>
        <p:spPr>
          <a:xfrm>
            <a:off x="6490952" y="8565674"/>
            <a:ext cx="6271421" cy="1092585"/>
          </a:xfrm>
          <a:prstGeom prst="rect">
            <a:avLst/>
          </a:prstGeom>
        </p:spPr>
        <p:txBody>
          <a:bodyPr wrap="square" lIns="91417" tIns="45709" rIns="91417" bIns="45709">
            <a:spAutoFit/>
          </a:bodyPr>
          <a:lstStyle/>
          <a:p>
            <a:pPr indent="450000" algn="just"/>
            <a:r>
              <a:rPr lang="ru-RU" sz="1300" dirty="0">
                <a:latin typeface="Arial Narrow" panose="020B0606020202030204" pitchFamily="34" charset="0"/>
                <a:ea typeface="Times New Roman"/>
              </a:rPr>
              <a:t>По результатам оценки за 2017 год Ярославская область перешла из группы «с низким уровнем открытости данных» в группу со «средним уровнем открытости бюджетных данных», за 2018 год – в группу с «высоким уровнем открытости бюджетных данных». В 2019 году регион также включен в группу с «высоким уровнем открытости бюджетных данных». </a:t>
            </a:r>
            <a:endParaRPr lang="ru-RU" sz="1300" i="1" dirty="0">
              <a:solidFill>
                <a:prstClr val="black"/>
              </a:solidFill>
              <a:latin typeface="Arial Narrow" panose="020B0606020202030204" pitchFamily="34" charset="0"/>
              <a:cs typeface="Times New Roman" panose="02020603050405020304" pitchFamily="18" charset="0"/>
            </a:endParaRPr>
          </a:p>
          <a:p>
            <a:pPr indent="450000" algn="just"/>
            <a:endParaRPr lang="ru-RU" sz="1300" i="1" dirty="0">
              <a:solidFill>
                <a:prstClr val="black"/>
              </a:solidFill>
              <a:latin typeface="Arial Narrow" panose="020B0606020202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86696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" y="14396"/>
            <a:ext cx="12770621" cy="9586804"/>
          </a:xfrm>
          <a:prstGeom prst="rect">
            <a:avLst/>
          </a:prstGeom>
          <a:noFill/>
          <a:ln w="88900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7" tIns="45709" rIns="91417" bIns="45709"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41174" y="9284307"/>
            <a:ext cx="382962" cy="246199"/>
          </a:xfrm>
          <a:prstGeom prst="rect">
            <a:avLst/>
          </a:prstGeom>
          <a:noFill/>
        </p:spPr>
        <p:txBody>
          <a:bodyPr wrap="square" lIns="91417" tIns="45709" rIns="91417" bIns="45709" rtlCol="0">
            <a:spAutoFit/>
          </a:bodyPr>
          <a:lstStyle/>
          <a:p>
            <a:r>
              <a:rPr lang="ru-RU" sz="1000" dirty="0">
                <a:solidFill>
                  <a:prstClr val="black"/>
                </a:solidFill>
                <a:latin typeface="Arial Black" panose="020B0A04020102020204" pitchFamily="34" charset="0"/>
              </a:rPr>
              <a:t>1</a:t>
            </a:r>
            <a:r>
              <a:rPr lang="ru-RU" sz="1000" dirty="0" smtClean="0">
                <a:solidFill>
                  <a:prstClr val="black"/>
                </a:solidFill>
                <a:latin typeface="Arial Black" panose="020B0A04020102020204" pitchFamily="34" charset="0"/>
              </a:rPr>
              <a:t>6</a:t>
            </a:r>
            <a:endParaRPr lang="ru-RU" sz="1000" dirty="0">
              <a:solidFill>
                <a:prstClr val="black"/>
              </a:solidFill>
              <a:latin typeface="Arial Black" panose="020B0A04020102020204" pitchFamily="34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12331584" y="9351744"/>
            <a:ext cx="365939" cy="246199"/>
          </a:xfrm>
          <a:prstGeom prst="rect">
            <a:avLst/>
          </a:prstGeom>
          <a:noFill/>
        </p:spPr>
        <p:txBody>
          <a:bodyPr wrap="square" lIns="91417" tIns="45709" rIns="91417" bIns="45709" rtlCol="0">
            <a:spAutoFit/>
          </a:bodyPr>
          <a:lstStyle/>
          <a:p>
            <a:r>
              <a:rPr lang="ru-RU" sz="1000" dirty="0">
                <a:solidFill>
                  <a:prstClr val="black"/>
                </a:solidFill>
                <a:latin typeface="Arial Black" panose="020B0A04020102020204" pitchFamily="34" charset="0"/>
              </a:rPr>
              <a:t>1</a:t>
            </a:r>
            <a:r>
              <a:rPr lang="ru-RU" sz="1000" dirty="0" smtClean="0">
                <a:solidFill>
                  <a:prstClr val="black"/>
                </a:solidFill>
                <a:latin typeface="Arial Black" panose="020B0A04020102020204" pitchFamily="34" charset="0"/>
              </a:rPr>
              <a:t>7</a:t>
            </a:r>
            <a:endParaRPr lang="ru-RU" sz="1000" dirty="0">
              <a:solidFill>
                <a:prstClr val="black"/>
              </a:solidFill>
              <a:latin typeface="Arial Black" panose="020B0A04020102020204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480920" y="107102"/>
            <a:ext cx="4392487" cy="299906"/>
          </a:xfrm>
          <a:prstGeom prst="rect">
            <a:avLst/>
          </a:prstGeom>
          <a:solidFill>
            <a:schemeClr val="bg2">
              <a:lumMod val="50000"/>
            </a:schemeClr>
          </a:solidFill>
        </p:spPr>
        <p:txBody>
          <a:bodyPr wrap="square" lIns="68406" tIns="34203" rIns="68406" bIns="34203" rtlCol="0">
            <a:spAutoFit/>
          </a:bodyPr>
          <a:lstStyle/>
          <a:p>
            <a:pPr algn="ctr"/>
            <a:r>
              <a:rPr lang="ru-RU" sz="15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ПОЛЕЗНЫЕ ССЫЛКИ И КОНТАКТЫ</a:t>
            </a:r>
            <a:endParaRPr lang="ru-RU" sz="15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8228807" y="853097"/>
            <a:ext cx="4492496" cy="1469457"/>
          </a:xfrm>
          <a:prstGeom prst="rect">
            <a:avLst/>
          </a:prstGeom>
          <a:noFill/>
          <a:ln w="19050">
            <a:noFill/>
          </a:ln>
        </p:spPr>
        <p:txBody>
          <a:bodyPr wrap="square" lIns="68406" tIns="34203" rIns="68406" bIns="34203">
            <a:spAutoFit/>
          </a:bodyPr>
          <a:lstStyle/>
          <a:p>
            <a:pPr algn="just">
              <a:defRPr/>
            </a:pPr>
            <a:r>
              <a:rPr lang="ru-RU" sz="1300" b="1" dirty="0" smtClean="0">
                <a:solidFill>
                  <a:schemeClr val="accent2">
                    <a:lumMod val="50000"/>
                  </a:schemeClr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Департамент финансов Ярославской области</a:t>
            </a:r>
            <a:r>
              <a:rPr lang="ru-RU" sz="1300" b="1" dirty="0" smtClean="0">
                <a:solidFill>
                  <a:srgbClr val="C00000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:  </a:t>
            </a:r>
          </a:p>
          <a:p>
            <a:pPr algn="just">
              <a:defRPr/>
            </a:pPr>
            <a:r>
              <a:rPr lang="en-US" sz="1300" dirty="0" smtClean="0">
                <a:latin typeface="Arial Narrow" panose="020B0606020202030204" pitchFamily="34" charset="0"/>
                <a:cs typeface="Arial" panose="020B0604020202020204" pitchFamily="34" charset="0"/>
                <a:hlinkClick r:id="rId3"/>
              </a:rPr>
              <a:t>http</a:t>
            </a:r>
            <a:r>
              <a:rPr lang="en-US" sz="1300" dirty="0">
                <a:latin typeface="Arial Narrow" panose="020B0606020202030204" pitchFamily="34" charset="0"/>
                <a:cs typeface="Arial" panose="020B0604020202020204" pitchFamily="34" charset="0"/>
                <a:hlinkClick r:id="rId3"/>
              </a:rPr>
              <a:t>://www.yarregion.ru/depts/depfin/default.aspx</a:t>
            </a:r>
            <a:endParaRPr lang="ru-RU" sz="1300" dirty="0">
              <a:latin typeface="Arial Narrow" panose="020B0606020202030204" pitchFamily="34" charset="0"/>
              <a:cs typeface="Arial" panose="020B0604020202020204" pitchFamily="34" charset="0"/>
            </a:endParaRPr>
          </a:p>
          <a:p>
            <a:pPr algn="just">
              <a:defRPr/>
            </a:pPr>
            <a:endParaRPr lang="ru-RU" sz="1300" b="1" dirty="0">
              <a:latin typeface="Arial Narrow" panose="020B0606020202030204" pitchFamily="34" charset="0"/>
              <a:cs typeface="Arial" panose="020B0604020202020204" pitchFamily="34" charset="0"/>
            </a:endParaRPr>
          </a:p>
          <a:p>
            <a:pPr algn="just">
              <a:defRPr/>
            </a:pPr>
            <a:r>
              <a:rPr lang="ru-RU" sz="1300" b="1" dirty="0" smtClean="0">
                <a:latin typeface="Arial Narrow" panose="020B0606020202030204" pitchFamily="34" charset="0"/>
                <a:cs typeface="Arial" panose="020B0604020202020204" pitchFamily="34" charset="0"/>
              </a:rPr>
              <a:t>Адрес: 150000, г. Ярославль, ул. Андропова, 9/9</a:t>
            </a:r>
          </a:p>
          <a:p>
            <a:pPr algn="just">
              <a:defRPr/>
            </a:pPr>
            <a:r>
              <a:rPr lang="ru-RU" sz="1300" dirty="0" smtClean="0">
                <a:latin typeface="Arial Narrow" panose="020B0606020202030204" pitchFamily="34" charset="0"/>
                <a:cs typeface="Arial" panose="020B0604020202020204" pitchFamily="34" charset="0"/>
              </a:rPr>
              <a:t>Телефон: (4852)32-83-54</a:t>
            </a:r>
          </a:p>
          <a:p>
            <a:pPr algn="just">
              <a:defRPr/>
            </a:pPr>
            <a:r>
              <a:rPr lang="ru-RU" sz="1300" dirty="0" smtClean="0">
                <a:latin typeface="Arial Narrow" panose="020B0606020202030204" pitchFamily="34" charset="0"/>
                <a:cs typeface="Arial" panose="020B0604020202020204" pitchFamily="34" charset="0"/>
              </a:rPr>
              <a:t>Факс</a:t>
            </a:r>
            <a:r>
              <a:rPr lang="ru-RU" sz="1300" dirty="0">
                <a:latin typeface="Arial Narrow" panose="020B0606020202030204" pitchFamily="34" charset="0"/>
                <a:cs typeface="Arial" panose="020B0604020202020204" pitchFamily="34" charset="0"/>
              </a:rPr>
              <a:t>: (4852)30-49-32 </a:t>
            </a:r>
            <a:endParaRPr lang="ru-RU" sz="1300" dirty="0" smtClean="0">
              <a:latin typeface="Arial Narrow" panose="020B0606020202030204" pitchFamily="34" charset="0"/>
              <a:cs typeface="Arial" panose="020B0604020202020204" pitchFamily="34" charset="0"/>
            </a:endParaRPr>
          </a:p>
          <a:p>
            <a:pPr algn="just">
              <a:defRPr/>
            </a:pPr>
            <a:r>
              <a:rPr lang="ru-RU" sz="1300" dirty="0" smtClean="0">
                <a:latin typeface="Arial Narrow" panose="020B0606020202030204" pitchFamily="34" charset="0"/>
                <a:cs typeface="Arial" panose="020B0604020202020204" pitchFamily="34" charset="0"/>
              </a:rPr>
              <a:t>Электронная почта: </a:t>
            </a:r>
            <a:r>
              <a:rPr lang="en-US" sz="1300" dirty="0" smtClean="0">
                <a:latin typeface="Arial Narrow" panose="020B0606020202030204" pitchFamily="34" charset="0"/>
                <a:cs typeface="Arial" panose="020B0604020202020204" pitchFamily="34" charset="0"/>
              </a:rPr>
              <a:t>DepFin@region.adm.yar.ru</a:t>
            </a:r>
            <a:endParaRPr lang="ru-RU" sz="1300" dirty="0"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pic>
        <p:nvPicPr>
          <p:cNvPr id="19" name="Picture 2" descr="J:\Users2\Отдел методологии\БЮДЖЕТ ДЛЯ ГРАЖДАН\Проект закона 2019-2021\qrcodewww.yarregion.ruДФ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0637" y="1051608"/>
            <a:ext cx="1301290" cy="12013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TextBox 19"/>
          <p:cNvSpPr txBox="1"/>
          <p:nvPr/>
        </p:nvSpPr>
        <p:spPr>
          <a:xfrm>
            <a:off x="8314489" y="2783112"/>
            <a:ext cx="4492496" cy="469184"/>
          </a:xfrm>
          <a:prstGeom prst="rect">
            <a:avLst/>
          </a:prstGeom>
          <a:noFill/>
          <a:ln w="19050">
            <a:noFill/>
          </a:ln>
        </p:spPr>
        <p:txBody>
          <a:bodyPr wrap="square" lIns="68406" tIns="34203" rIns="68406" bIns="34203">
            <a:spAutoFit/>
          </a:bodyPr>
          <a:lstStyle/>
          <a:p>
            <a:pPr algn="just">
              <a:defRPr/>
            </a:pPr>
            <a:r>
              <a:rPr lang="ru-RU" sz="1300" b="1" dirty="0">
                <a:solidFill>
                  <a:schemeClr val="accent2">
                    <a:lumMod val="50000"/>
                  </a:schemeClr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Портал «Открытый бюджет Ярославской области»:</a:t>
            </a:r>
          </a:p>
          <a:p>
            <a:pPr algn="just">
              <a:defRPr/>
            </a:pPr>
            <a:r>
              <a:rPr lang="en-US" sz="1300" dirty="0" smtClean="0">
                <a:latin typeface="Arial Narrow" panose="020B0606020202030204" pitchFamily="34" charset="0"/>
                <a:cs typeface="Arial" panose="020B0604020202020204" pitchFamily="34" charset="0"/>
              </a:rPr>
              <a:t>http</a:t>
            </a:r>
            <a:r>
              <a:rPr lang="en-US" sz="1300" dirty="0">
                <a:latin typeface="Arial Narrow" panose="020B0606020202030204" pitchFamily="34" charset="0"/>
                <a:cs typeface="Arial" panose="020B0604020202020204" pitchFamily="34" charset="0"/>
              </a:rPr>
              <a:t>://budget76.ru</a:t>
            </a:r>
            <a:endParaRPr lang="ru-RU" sz="1300" dirty="0"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pic>
        <p:nvPicPr>
          <p:cNvPr id="22" name="Picture 4" descr="J:\Users2\Отдел методологии\БЮДЖЕТ ДЛЯ ГРАЖДАН\Проект закона 2019-2021\qrcodebudget76.ru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65809" y="2521877"/>
            <a:ext cx="1401277" cy="12450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" name="TextBox 22"/>
          <p:cNvSpPr txBox="1"/>
          <p:nvPr/>
        </p:nvSpPr>
        <p:spPr>
          <a:xfrm>
            <a:off x="8341771" y="4087388"/>
            <a:ext cx="3672407" cy="869293"/>
          </a:xfrm>
          <a:prstGeom prst="rect">
            <a:avLst/>
          </a:prstGeom>
          <a:noFill/>
          <a:ln w="19050">
            <a:noFill/>
          </a:ln>
        </p:spPr>
        <p:txBody>
          <a:bodyPr wrap="square" lIns="68406" tIns="34203" rIns="68406" bIns="34203">
            <a:spAutoFit/>
          </a:bodyPr>
          <a:lstStyle/>
          <a:p>
            <a:pPr algn="just">
              <a:defRPr/>
            </a:pPr>
            <a:r>
              <a:rPr lang="ru-RU" sz="1300" b="1" dirty="0">
                <a:solidFill>
                  <a:schemeClr val="accent2">
                    <a:lumMod val="50000"/>
                  </a:schemeClr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Сайт Министерства финансов Российской Федерации</a:t>
            </a:r>
            <a:r>
              <a:rPr lang="ru-RU" sz="1300" b="1" dirty="0">
                <a:solidFill>
                  <a:srgbClr val="C00000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:</a:t>
            </a:r>
          </a:p>
          <a:p>
            <a:pPr algn="just">
              <a:defRPr/>
            </a:pPr>
            <a:endParaRPr lang="ru-RU" sz="1300" dirty="0">
              <a:latin typeface="Arial Narrow" panose="020B0606020202030204" pitchFamily="34" charset="0"/>
              <a:cs typeface="Arial" panose="020B0604020202020204" pitchFamily="34" charset="0"/>
            </a:endParaRPr>
          </a:p>
          <a:p>
            <a:pPr algn="just">
              <a:defRPr/>
            </a:pPr>
            <a:r>
              <a:rPr lang="en-US" sz="1300" dirty="0">
                <a:latin typeface="Arial Narrow" panose="020B0606020202030204" pitchFamily="34" charset="0"/>
                <a:cs typeface="Arial" panose="020B0604020202020204" pitchFamily="34" charset="0"/>
              </a:rPr>
              <a:t>https://www.minfin.ru</a:t>
            </a:r>
            <a:endParaRPr lang="ru-RU" sz="1300" dirty="0"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pic>
        <p:nvPicPr>
          <p:cNvPr id="24" name="Picture 5" descr="J:\Users2\Отдел методологии\БЮДЖЕТ ДЛЯ ГРАЖДАН\Проект закона 2019-2021\qrcodewww.minfin.ru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46521" y="3875670"/>
            <a:ext cx="1420565" cy="13286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Picture 6" descr="C:\Users\Kosolapova\Downloads\853 вахрамеева.JPG"/>
          <p:cNvPicPr>
            <a:picLocks noChangeAspect="1" noChangeArrowheads="1"/>
          </p:cNvPicPr>
          <p:nvPr/>
        </p:nvPicPr>
        <p:blipFill rotWithShape="1">
          <a:blip r:embed="rId7"/>
          <a:srcRect l="12322" t="7164" r="14356" b="12242"/>
          <a:stretch/>
        </p:blipFill>
        <p:spPr bwMode="auto">
          <a:xfrm>
            <a:off x="7716187" y="5736704"/>
            <a:ext cx="4520087" cy="341497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9" name="TextBox 28"/>
          <p:cNvSpPr txBox="1"/>
          <p:nvPr/>
        </p:nvSpPr>
        <p:spPr>
          <a:xfrm>
            <a:off x="1144216" y="117503"/>
            <a:ext cx="4392487" cy="315295"/>
          </a:xfrm>
          <a:prstGeom prst="rect">
            <a:avLst/>
          </a:prstGeom>
          <a:noFill/>
        </p:spPr>
        <p:txBody>
          <a:bodyPr wrap="square" lIns="68406" tIns="34203" rIns="68406" bIns="34203" rtlCol="0">
            <a:spAutoFit/>
          </a:bodyPr>
          <a:lstStyle/>
          <a:p>
            <a:pPr algn="ctr"/>
            <a:r>
              <a:rPr lang="ru-RU" sz="1600" b="1" dirty="0" smtClean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Глоссарий</a:t>
            </a:r>
            <a:endParaRPr lang="ru-RU" sz="1600" b="1" dirty="0">
              <a:solidFill>
                <a:schemeClr val="bg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96662" y="437598"/>
            <a:ext cx="602412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200" b="1" dirty="0">
                <a:latin typeface="Arial Narrow" panose="020B0606020202030204" pitchFamily="34" charset="0"/>
              </a:rPr>
              <a:t>Бюджетный </a:t>
            </a:r>
            <a:r>
              <a:rPr lang="ru-RU" sz="1200" b="1" dirty="0" smtClean="0">
                <a:latin typeface="Arial Narrow" panose="020B0606020202030204" pitchFamily="34" charset="0"/>
              </a:rPr>
              <a:t>кредит </a:t>
            </a:r>
            <a:r>
              <a:rPr lang="ru-RU" sz="1200" dirty="0" smtClean="0">
                <a:latin typeface="Arial Narrow" panose="020B0606020202030204" pitchFamily="34" charset="0"/>
              </a:rPr>
              <a:t>- денежные </a:t>
            </a:r>
            <a:r>
              <a:rPr lang="ru-RU" sz="1200" dirty="0">
                <a:latin typeface="Arial Narrow" panose="020B0606020202030204" pitchFamily="34" charset="0"/>
              </a:rPr>
              <a:t>средства, предоставляемые бюджетом другому бюджету </a:t>
            </a:r>
            <a:r>
              <a:rPr lang="ru-RU" sz="1200" dirty="0" smtClean="0">
                <a:latin typeface="Arial Narrow" panose="020B0606020202030204" pitchFamily="34" charset="0"/>
              </a:rPr>
              <a:t>бюджетной системы </a:t>
            </a:r>
            <a:r>
              <a:rPr lang="ru-RU" sz="1200" dirty="0">
                <a:latin typeface="Arial Narrow" panose="020B0606020202030204" pitchFamily="34" charset="0"/>
              </a:rPr>
              <a:t>Российской Федерации, юридическому лицу (за </a:t>
            </a:r>
            <a:r>
              <a:rPr lang="ru-RU" sz="1200" dirty="0" smtClean="0">
                <a:latin typeface="Arial Narrow" panose="020B0606020202030204" pitchFamily="34" charset="0"/>
              </a:rPr>
              <a:t>исключением государственных </a:t>
            </a:r>
            <a:r>
              <a:rPr lang="ru-RU" sz="1200" dirty="0">
                <a:latin typeface="Arial Narrow" panose="020B0606020202030204" pitchFamily="34" charset="0"/>
              </a:rPr>
              <a:t>(муниципальных) учреждений), иностранному государству</a:t>
            </a:r>
            <a:r>
              <a:rPr lang="ru-RU" sz="1200" dirty="0" smtClean="0">
                <a:latin typeface="Arial Narrow" panose="020B0606020202030204" pitchFamily="34" charset="0"/>
              </a:rPr>
              <a:t>, иностранному </a:t>
            </a:r>
            <a:r>
              <a:rPr lang="ru-RU" sz="1200" dirty="0">
                <a:latin typeface="Arial Narrow" panose="020B0606020202030204" pitchFamily="34" charset="0"/>
              </a:rPr>
              <a:t>юридическому лицу на возвратной и возмездной основах</a:t>
            </a:r>
            <a:r>
              <a:rPr lang="ru-RU" sz="1200" dirty="0" smtClean="0">
                <a:latin typeface="Arial Narrow" panose="020B0606020202030204" pitchFamily="34" charset="0"/>
              </a:rPr>
              <a:t>.</a:t>
            </a:r>
            <a:endParaRPr lang="ru-RU" sz="1200" dirty="0">
              <a:latin typeface="Arial Narrow" panose="020B0606020202030204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96661" y="1272937"/>
            <a:ext cx="602412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200" b="1" dirty="0">
                <a:latin typeface="Arial Narrow" panose="020B0606020202030204" pitchFamily="34" charset="0"/>
              </a:rPr>
              <a:t>Выравнивание бюджетной </a:t>
            </a:r>
            <a:r>
              <a:rPr lang="ru-RU" sz="1200" b="1" dirty="0" smtClean="0">
                <a:latin typeface="Arial Narrow" panose="020B0606020202030204" pitchFamily="34" charset="0"/>
              </a:rPr>
              <a:t>обеспеченности </a:t>
            </a:r>
            <a:r>
              <a:rPr lang="ru-RU" sz="1200" dirty="0" smtClean="0">
                <a:latin typeface="Arial Narrow" panose="020B0606020202030204" pitchFamily="34" charset="0"/>
              </a:rPr>
              <a:t>- поддержка </a:t>
            </a:r>
            <a:r>
              <a:rPr lang="ru-RU" sz="1200" dirty="0">
                <a:latin typeface="Arial Narrow" panose="020B0606020202030204" pitchFamily="34" charset="0"/>
              </a:rPr>
              <a:t>муниципальных образований путем сокращения различий </a:t>
            </a:r>
            <a:r>
              <a:rPr lang="ru-RU" sz="1200" dirty="0" smtClean="0">
                <a:latin typeface="Arial Narrow" panose="020B0606020202030204" pitchFamily="34" charset="0"/>
              </a:rPr>
              <a:t>уровня бюджетной </a:t>
            </a:r>
            <a:r>
              <a:rPr lang="ru-RU" sz="1200" dirty="0">
                <a:latin typeface="Arial Narrow" panose="020B0606020202030204" pitchFamily="34" charset="0"/>
              </a:rPr>
              <a:t>обеспеченности путем увеличения объема финансовой помощи </a:t>
            </a:r>
            <a:r>
              <a:rPr lang="ru-RU" sz="1200" dirty="0" smtClean="0">
                <a:latin typeface="Arial Narrow" panose="020B0606020202030204" pitchFamily="34" charset="0"/>
              </a:rPr>
              <a:t>наименее обеспеченных </a:t>
            </a:r>
            <a:r>
              <a:rPr lang="ru-RU" sz="1200" dirty="0">
                <a:latin typeface="Arial Narrow" panose="020B0606020202030204" pitchFamily="34" charset="0"/>
              </a:rPr>
              <a:t>налоговыми доходами территорий.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96662" y="2459946"/>
            <a:ext cx="600250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200" b="1" dirty="0" smtClean="0">
                <a:latin typeface="Arial Narrow" panose="020B0606020202030204" pitchFamily="34" charset="0"/>
              </a:rPr>
              <a:t>Дотации </a:t>
            </a:r>
            <a:r>
              <a:rPr lang="ru-RU" sz="1200" dirty="0" smtClean="0">
                <a:latin typeface="Arial Narrow" panose="020B0606020202030204" pitchFamily="34" charset="0"/>
              </a:rPr>
              <a:t>- средства</a:t>
            </a:r>
            <a:r>
              <a:rPr lang="ru-RU" sz="1200" dirty="0">
                <a:latin typeface="Arial Narrow" panose="020B0606020202030204" pitchFamily="34" charset="0"/>
              </a:rPr>
              <a:t>, предоставляемые одним бюджетом бюджетной системы РФ другому </a:t>
            </a:r>
            <a:r>
              <a:rPr lang="ru-RU" sz="1200" dirty="0" smtClean="0">
                <a:latin typeface="Arial Narrow" panose="020B0606020202030204" pitchFamily="34" charset="0"/>
              </a:rPr>
              <a:t>бюджету на безвозмездной </a:t>
            </a:r>
            <a:r>
              <a:rPr lang="ru-RU" sz="1200" dirty="0">
                <a:latin typeface="Arial Narrow" panose="020B0606020202030204" pitchFamily="34" charset="0"/>
              </a:rPr>
              <a:t>и безвозвратной основе без указания конкретных </a:t>
            </a:r>
            <a:r>
              <a:rPr lang="ru-RU" sz="1200" dirty="0" smtClean="0">
                <a:latin typeface="Arial Narrow" panose="020B0606020202030204" pitchFamily="34" charset="0"/>
              </a:rPr>
              <a:t>целей использования</a:t>
            </a:r>
            <a:r>
              <a:rPr lang="ru-RU" sz="1200" dirty="0">
                <a:latin typeface="Arial Narrow" panose="020B0606020202030204" pitchFamily="34" charset="0"/>
              </a:rPr>
              <a:t>.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185850" y="3106277"/>
            <a:ext cx="602412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200" b="1" dirty="0">
                <a:latin typeface="Arial Narrow" panose="020B0606020202030204" pitchFamily="34" charset="0"/>
              </a:rPr>
              <a:t>Источники финансирования дефицита </a:t>
            </a:r>
            <a:r>
              <a:rPr lang="ru-RU" sz="1200" b="1" dirty="0" smtClean="0">
                <a:latin typeface="Arial Narrow" panose="020B0606020202030204" pitchFamily="34" charset="0"/>
              </a:rPr>
              <a:t>бюджета </a:t>
            </a:r>
            <a:r>
              <a:rPr lang="ru-RU" sz="1200" dirty="0" smtClean="0">
                <a:latin typeface="Arial Narrow" panose="020B0606020202030204" pitchFamily="34" charset="0"/>
              </a:rPr>
              <a:t>- средства</a:t>
            </a:r>
            <a:r>
              <a:rPr lang="ru-RU" sz="1200" dirty="0">
                <a:latin typeface="Arial Narrow" panose="020B0606020202030204" pitchFamily="34" charset="0"/>
              </a:rPr>
              <a:t>, привлекаемые в бюджет для покрытия дефицита (кредиты банков, кредиты </a:t>
            </a:r>
            <a:r>
              <a:rPr lang="ru-RU" sz="1200" dirty="0" smtClean="0">
                <a:latin typeface="Arial Narrow" panose="020B0606020202030204" pitchFamily="34" charset="0"/>
              </a:rPr>
              <a:t>от других </a:t>
            </a:r>
            <a:r>
              <a:rPr lang="ru-RU" sz="1200" dirty="0">
                <a:latin typeface="Arial Narrow" panose="020B0606020202030204" pitchFamily="34" charset="0"/>
              </a:rPr>
              <a:t>уровней бюджетов, ценные бумаги, иные источники).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185850" y="3752608"/>
            <a:ext cx="602412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200" b="1" dirty="0">
                <a:latin typeface="Arial Narrow" panose="020B0606020202030204" pitchFamily="34" charset="0"/>
              </a:rPr>
              <a:t>Межбюджетные </a:t>
            </a:r>
            <a:r>
              <a:rPr lang="ru-RU" sz="1200" b="1" dirty="0" smtClean="0">
                <a:latin typeface="Arial Narrow" panose="020B0606020202030204" pitchFamily="34" charset="0"/>
              </a:rPr>
              <a:t>трансферты </a:t>
            </a:r>
            <a:r>
              <a:rPr lang="ru-RU" sz="1200" dirty="0" smtClean="0">
                <a:latin typeface="Arial Narrow" panose="020B0606020202030204" pitchFamily="34" charset="0"/>
              </a:rPr>
              <a:t>- средства</a:t>
            </a:r>
            <a:r>
              <a:rPr lang="ru-RU" sz="1200" dirty="0">
                <a:latin typeface="Arial Narrow" panose="020B0606020202030204" pitchFamily="34" charset="0"/>
              </a:rPr>
              <a:t>, предоставляемые одним бюджетом бюджетной системы РФ </a:t>
            </a:r>
            <a:r>
              <a:rPr lang="ru-RU" sz="1200" dirty="0" smtClean="0">
                <a:latin typeface="Arial Narrow" panose="020B0606020202030204" pitchFamily="34" charset="0"/>
              </a:rPr>
              <a:t>другому бюджету</a:t>
            </a:r>
            <a:r>
              <a:rPr lang="ru-RU" sz="1200" dirty="0">
                <a:latin typeface="Arial Narrow" panose="020B0606020202030204" pitchFamily="34" charset="0"/>
              </a:rPr>
              <a:t>. Межбюджетные трансферты предоставляются в форме: дотаций </a:t>
            </a:r>
            <a:r>
              <a:rPr lang="ru-RU" sz="1200" dirty="0" smtClean="0">
                <a:latin typeface="Arial Narrow" panose="020B0606020202030204" pitchFamily="34" charset="0"/>
              </a:rPr>
              <a:t>на выравнивание </a:t>
            </a:r>
            <a:r>
              <a:rPr lang="ru-RU" sz="1200" dirty="0">
                <a:latin typeface="Arial Narrow" panose="020B0606020202030204" pitchFamily="34" charset="0"/>
              </a:rPr>
              <a:t>бюджетной обеспеченности, субсидий, субвенций, </a:t>
            </a:r>
            <a:r>
              <a:rPr lang="ru-RU" sz="1200" dirty="0" smtClean="0">
                <a:latin typeface="Arial Narrow" panose="020B0606020202030204" pitchFamily="34" charset="0"/>
              </a:rPr>
              <a:t>иных межбюджетных </a:t>
            </a:r>
            <a:r>
              <a:rPr lang="ru-RU" sz="1200" dirty="0">
                <a:latin typeface="Arial Narrow" panose="020B0606020202030204" pitchFamily="34" charset="0"/>
              </a:rPr>
              <a:t>трансфертов.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195860" y="6759121"/>
            <a:ext cx="599347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b="1" dirty="0" smtClean="0">
                <a:latin typeface="Arial Narrow" panose="020B0606020202030204" pitchFamily="34" charset="0"/>
              </a:rPr>
              <a:t>Субвенции</a:t>
            </a:r>
            <a:r>
              <a:rPr lang="ru-RU" sz="1200" dirty="0" smtClean="0">
                <a:latin typeface="Arial Narrow" panose="020B0606020202030204" pitchFamily="34" charset="0"/>
              </a:rPr>
              <a:t> - целевые </a:t>
            </a:r>
            <a:r>
              <a:rPr lang="ru-RU" sz="1200" dirty="0">
                <a:latin typeface="Arial Narrow" panose="020B0606020202030204" pitchFamily="34" charset="0"/>
              </a:rPr>
              <a:t>средства, предоставляемые бюджетам в целях финансового </a:t>
            </a:r>
            <a:r>
              <a:rPr lang="ru-RU" sz="1200" dirty="0" smtClean="0">
                <a:latin typeface="Arial Narrow" panose="020B0606020202030204" pitchFamily="34" charset="0"/>
              </a:rPr>
              <a:t>обеспечения задач</a:t>
            </a:r>
            <a:r>
              <a:rPr lang="ru-RU" sz="1200" dirty="0">
                <a:latin typeface="Arial Narrow" panose="020B0606020202030204" pitchFamily="34" charset="0"/>
              </a:rPr>
              <a:t>, возникающих при выполнении ими переданных полномочий другого </a:t>
            </a:r>
            <a:r>
              <a:rPr lang="ru-RU" sz="1200" dirty="0" smtClean="0">
                <a:latin typeface="Arial Narrow" panose="020B0606020202030204" pitchFamily="34" charset="0"/>
              </a:rPr>
              <a:t>уровня власти</a:t>
            </a:r>
            <a:r>
              <a:rPr lang="ru-RU" sz="1200" dirty="0">
                <a:latin typeface="Arial Narrow" panose="020B0606020202030204" pitchFamily="34" charset="0"/>
              </a:rPr>
              <a:t>.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185850" y="7252981"/>
            <a:ext cx="598643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200" b="1" dirty="0" smtClean="0">
                <a:latin typeface="Arial Narrow" panose="020B0606020202030204" pitchFamily="34" charset="0"/>
              </a:rPr>
              <a:t>Субсидии</a:t>
            </a:r>
            <a:r>
              <a:rPr lang="ru-RU" sz="1200" dirty="0" smtClean="0">
                <a:latin typeface="Arial Narrow" panose="020B0606020202030204" pitchFamily="34" charset="0"/>
              </a:rPr>
              <a:t> - целевые </a:t>
            </a:r>
            <a:r>
              <a:rPr lang="ru-RU" sz="1200" dirty="0">
                <a:latin typeface="Arial Narrow" panose="020B0606020202030204" pitchFamily="34" charset="0"/>
              </a:rPr>
              <a:t>средства, предоставляемые на </a:t>
            </a:r>
            <a:r>
              <a:rPr lang="ru-RU" sz="1200" dirty="0" err="1">
                <a:latin typeface="Arial Narrow" panose="020B0606020202030204" pitchFamily="34" charset="0"/>
              </a:rPr>
              <a:t>софинансирование</a:t>
            </a:r>
            <a:r>
              <a:rPr lang="ru-RU" sz="1200" dirty="0">
                <a:latin typeface="Arial Narrow" panose="020B0606020202030204" pitchFamily="34" charset="0"/>
              </a:rPr>
              <a:t> (</a:t>
            </a:r>
            <a:r>
              <a:rPr lang="ru-RU" sz="1200" dirty="0" smtClean="0">
                <a:latin typeface="Arial Narrow" panose="020B0606020202030204" pitchFamily="34" charset="0"/>
              </a:rPr>
              <a:t>совместное финансирование</a:t>
            </a:r>
            <a:r>
              <a:rPr lang="ru-RU" sz="1200" dirty="0">
                <a:latin typeface="Arial Narrow" panose="020B0606020202030204" pitchFamily="34" charset="0"/>
              </a:rPr>
              <a:t>) отдельных расходных обязательств органов власти в целях </a:t>
            </a:r>
            <a:r>
              <a:rPr lang="ru-RU" sz="1200" dirty="0" smtClean="0">
                <a:latin typeface="Arial Narrow" panose="020B0606020202030204" pitchFamily="34" charset="0"/>
              </a:rPr>
              <a:t>решения приоритетных </a:t>
            </a:r>
            <a:r>
              <a:rPr lang="ru-RU" sz="1200" dirty="0">
                <a:latin typeface="Arial Narrow" panose="020B0606020202030204" pitchFamily="34" charset="0"/>
              </a:rPr>
              <a:t>задач территории в рамках полномочий каждого уровня власти.</a:t>
            </a:r>
          </a:p>
        </p:txBody>
      </p:sp>
      <p:cxnSp>
        <p:nvCxnSpPr>
          <p:cNvPr id="32" name="Прямая соединительная линия 31"/>
          <p:cNvCxnSpPr/>
          <p:nvPr/>
        </p:nvCxnSpPr>
        <p:spPr>
          <a:xfrm>
            <a:off x="6392459" y="14396"/>
            <a:ext cx="0" cy="9601200"/>
          </a:xfrm>
          <a:prstGeom prst="line">
            <a:avLst/>
          </a:prstGeom>
          <a:ln w="88900">
            <a:solidFill>
              <a:schemeClr val="bg2">
                <a:lumMod val="5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Прямоугольник 11"/>
          <p:cNvSpPr/>
          <p:nvPr/>
        </p:nvSpPr>
        <p:spPr>
          <a:xfrm>
            <a:off x="195860" y="7915388"/>
            <a:ext cx="6024129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200" b="1" dirty="0">
                <a:latin typeface="Arial Narrow" panose="020B0606020202030204" pitchFamily="34" charset="0"/>
              </a:rPr>
              <a:t>Условно утвержденные расходы </a:t>
            </a:r>
            <a:r>
              <a:rPr lang="ru-RU" sz="1200" dirty="0">
                <a:latin typeface="Arial Narrow" panose="020B0606020202030204" pitchFamily="34" charset="0"/>
              </a:rPr>
              <a:t>‐ не распределенные в плановом периоде в соответствии </a:t>
            </a:r>
            <a:r>
              <a:rPr lang="ru-RU" sz="1200" dirty="0" smtClean="0">
                <a:latin typeface="Arial Narrow" panose="020B0606020202030204" pitchFamily="34" charset="0"/>
              </a:rPr>
              <a:t>с классификацией </a:t>
            </a:r>
            <a:r>
              <a:rPr lang="ru-RU" sz="1200" dirty="0">
                <a:latin typeface="Arial Narrow" panose="020B0606020202030204" pitchFamily="34" charset="0"/>
              </a:rPr>
              <a:t>расходов бюджетов бюджетные ассигнования (согласно статье 184.1 БК </a:t>
            </a:r>
            <a:r>
              <a:rPr lang="ru-RU" sz="1200" dirty="0" smtClean="0">
                <a:latin typeface="Arial Narrow" panose="020B0606020202030204" pitchFamily="34" charset="0"/>
              </a:rPr>
              <a:t>РФ общий </a:t>
            </a:r>
            <a:r>
              <a:rPr lang="ru-RU" sz="1200" dirty="0">
                <a:latin typeface="Arial Narrow" panose="020B0606020202030204" pitchFamily="34" charset="0"/>
              </a:rPr>
              <a:t>объем условно утвержденных расходов на первый год планового периода </a:t>
            </a:r>
            <a:r>
              <a:rPr lang="ru-RU" sz="1200" dirty="0" smtClean="0">
                <a:latin typeface="Arial Narrow" panose="020B0606020202030204" pitchFamily="34" charset="0"/>
              </a:rPr>
              <a:t>должен составлять </a:t>
            </a:r>
            <a:r>
              <a:rPr lang="ru-RU" sz="1200" dirty="0">
                <a:latin typeface="Arial Narrow" panose="020B0606020202030204" pitchFamily="34" charset="0"/>
              </a:rPr>
              <a:t>не менее 2,5%, на второй год планового периода ‐ не менее 5% общего </a:t>
            </a:r>
            <a:r>
              <a:rPr lang="ru-RU" sz="1200" dirty="0" smtClean="0">
                <a:latin typeface="Arial Narrow" panose="020B0606020202030204" pitchFamily="34" charset="0"/>
              </a:rPr>
              <a:t>объема расходов </a:t>
            </a:r>
            <a:r>
              <a:rPr lang="ru-RU" sz="1200" dirty="0">
                <a:latin typeface="Arial Narrow" panose="020B0606020202030204" pitchFamily="34" charset="0"/>
              </a:rPr>
              <a:t>бюджета (без учета расходов бюджета, предусмотренных за счет </a:t>
            </a:r>
            <a:r>
              <a:rPr lang="ru-RU" sz="1200" dirty="0" smtClean="0">
                <a:latin typeface="Arial Narrow" panose="020B0606020202030204" pitchFamily="34" charset="0"/>
              </a:rPr>
              <a:t>межбюджетных трансфертов </a:t>
            </a:r>
            <a:r>
              <a:rPr lang="ru-RU" sz="1200" dirty="0">
                <a:latin typeface="Arial Narrow" panose="020B0606020202030204" pitchFamily="34" charset="0"/>
              </a:rPr>
              <a:t>из других бюджетов бюджетной системы Российской Федерации, </a:t>
            </a:r>
            <a:r>
              <a:rPr lang="ru-RU" sz="1200" dirty="0" smtClean="0">
                <a:latin typeface="Arial Narrow" panose="020B0606020202030204" pitchFamily="34" charset="0"/>
              </a:rPr>
              <a:t>имеющих целевое </a:t>
            </a:r>
            <a:r>
              <a:rPr lang="ru-RU" sz="1200" dirty="0">
                <a:latin typeface="Arial Narrow" panose="020B0606020202030204" pitchFamily="34" charset="0"/>
              </a:rPr>
              <a:t>назначение).</a:t>
            </a:r>
          </a:p>
        </p:txBody>
      </p:sp>
      <p:sp>
        <p:nvSpPr>
          <p:cNvPr id="34" name="Прямоугольник 33"/>
          <p:cNvSpPr/>
          <p:nvPr/>
        </p:nvSpPr>
        <p:spPr>
          <a:xfrm>
            <a:off x="185850" y="5280215"/>
            <a:ext cx="599347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200" b="1" dirty="0" smtClean="0">
                <a:latin typeface="Arial Narrow" panose="020B0606020202030204" pitchFamily="34" charset="0"/>
              </a:rPr>
              <a:t>Непрограммные расходы </a:t>
            </a:r>
            <a:r>
              <a:rPr lang="ru-RU" sz="1200" dirty="0" smtClean="0">
                <a:latin typeface="Arial Narrow" panose="020B0606020202030204" pitchFamily="34" charset="0"/>
              </a:rPr>
              <a:t>– расходные обязательства, не включенные в государственные программы.</a:t>
            </a:r>
            <a:endParaRPr lang="ru-RU" sz="1200" dirty="0">
              <a:latin typeface="Arial Narrow" panose="020B0606020202030204" pitchFamily="34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216582" y="1851753"/>
            <a:ext cx="602412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200" b="1" dirty="0">
                <a:latin typeface="Arial Narrow" panose="020B0606020202030204" pitchFamily="34" charset="0"/>
              </a:rPr>
              <a:t>Государственный или муниципальный долг </a:t>
            </a:r>
            <a:r>
              <a:rPr lang="ru-RU" sz="1200" dirty="0" smtClean="0">
                <a:latin typeface="Arial Narrow" panose="020B0606020202030204" pitchFamily="34" charset="0"/>
              </a:rPr>
              <a:t>- обязательства </a:t>
            </a:r>
            <a:r>
              <a:rPr lang="ru-RU" sz="1200" dirty="0">
                <a:latin typeface="Arial Narrow" panose="020B0606020202030204" pitchFamily="34" charset="0"/>
              </a:rPr>
              <a:t>публично-правового образования по полученным кредитам, выпущенным ценным бумагам, предоставленным гарантиям перед третьими лицами.</a:t>
            </a:r>
          </a:p>
        </p:txBody>
      </p:sp>
      <p:sp>
        <p:nvSpPr>
          <p:cNvPr id="25" name="Прямоугольник 24"/>
          <p:cNvSpPr/>
          <p:nvPr/>
        </p:nvSpPr>
        <p:spPr>
          <a:xfrm>
            <a:off x="196660" y="4522034"/>
            <a:ext cx="602412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200" b="1" dirty="0" smtClean="0">
                <a:latin typeface="Arial Narrow" panose="020B0606020202030204" pitchFamily="34" charset="0"/>
              </a:rPr>
              <a:t>Национальный проект </a:t>
            </a:r>
            <a:r>
              <a:rPr lang="ru-RU" sz="1200" dirty="0">
                <a:latin typeface="Arial Narrow" panose="020B0606020202030204" pitchFamily="34" charset="0"/>
              </a:rPr>
              <a:t>- проект (программа), обеспечивающий достижение целей и целевых показателей, выполнение задач, определенных Указом Президента Российской Федерации от 7 мая 2018 г. N 204 "О национальных целях и стратегических задачах развития Российской Федерации на период до 2024 года</a:t>
            </a:r>
            <a:r>
              <a:rPr lang="ru-RU" sz="1200" dirty="0" smtClean="0">
                <a:latin typeface="Arial Narrow" panose="020B0606020202030204" pitchFamily="34" charset="0"/>
              </a:rPr>
              <a:t>"</a:t>
            </a:r>
            <a:endParaRPr lang="ru-RU" sz="1200" dirty="0">
              <a:latin typeface="Arial Narrow" panose="020B0606020202030204" pitchFamily="34" charset="0"/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196073" y="5751334"/>
            <a:ext cx="6024129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200" b="1" dirty="0" smtClean="0">
                <a:latin typeface="Arial Narrow" panose="020B0606020202030204" pitchFamily="34" charset="0"/>
              </a:rPr>
              <a:t>Региональный проект </a:t>
            </a:r>
            <a:r>
              <a:rPr lang="ru-RU" sz="1200" dirty="0">
                <a:latin typeface="Arial Narrow" panose="020B0606020202030204" pitchFamily="34" charset="0"/>
              </a:rPr>
              <a:t>- проект, обеспечивающий достижение целей, показателей и результатов федерального проекта, мероприятия которого относятся к законодательно установленным полномочиям субъекта Российской Федерации, а также к вопросам местного значения муниципальных образований, расположенных на территории указанного субъекта Российской Федерации</a:t>
            </a:r>
          </a:p>
        </p:txBody>
      </p:sp>
    </p:spTree>
    <p:extLst>
      <p:ext uri="{BB962C8B-B14F-4D97-AF65-F5344CB8AC3E}">
        <p14:creationId xmlns:p14="http://schemas.microsoft.com/office/powerpoint/2010/main" val="1175391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Документ" ma:contentTypeID="0x010100888A45750EF1CA4C9A5D6274012A5A06" ma:contentTypeVersion="16" ma:contentTypeDescription="Создание документа." ma:contentTypeScope="" ma:versionID="5b56b5891c0bfaa3fbbfad49d98de9da">
  <xsd:schema xmlns:xsd="http://www.w3.org/2001/XMLSchema" xmlns:xs="http://www.w3.org/2001/XMLSchema" xmlns:p="http://schemas.microsoft.com/office/2006/metadata/properties" xmlns:ns1="http://schemas.microsoft.com/sharepoint/v3" xmlns:ns2="f07adec3-9edc-4ba9-a947-c557adee0635" xmlns:ns3="e0e05f54-cbf1-4c6c-9b4a-ded4f332edc5" xmlns:ns4="aafbb199-1328-4a0f-94a7-ff9dcc491817" xmlns:ns5="http://schemas.microsoft.com/sharepoint/v3/fields" targetNamespace="http://schemas.microsoft.com/office/2006/metadata/properties" ma:root="true" ma:fieldsID="f5366217b7a7f8e805b6dc09166a4b88" ns1:_="" ns2:_="" ns3:_="" ns4:_="" ns5:_="">
    <xsd:import namespace="http://schemas.microsoft.com/sharepoint/v3"/>
    <xsd:import namespace="f07adec3-9edc-4ba9-a947-c557adee0635"/>
    <xsd:import namespace="e0e05f54-cbf1-4c6c-9b4a-ded4f332edc5"/>
    <xsd:import namespace="aafbb199-1328-4a0f-94a7-ff9dcc491817"/>
    <xsd:import namespace="http://schemas.microsoft.com/sharepoint/v3/fields"/>
    <xsd:element name="properties">
      <xsd:complexType>
        <xsd:sequence>
          <xsd:element name="documentManagement">
            <xsd:complexType>
              <xsd:all>
                <xsd:element ref="ns2:Description" minOccurs="0"/>
                <xsd:element ref="ns3:DocDate" minOccurs="0"/>
                <xsd:element ref="ns4:docType"/>
                <xsd:element ref="ns5:_DCDateCreated" minOccurs="0"/>
                <xsd:element ref="ns1:FirstName" minOccurs="0"/>
                <xsd:element ref="ns4:_x0031__x0020__x0423__x0440__x043e__x0432__x0435__x043d__x044c__x0020__x0432__x043b__x043e__x0436__x0435__x043d__x043d__x043e__x0441__x0442__x0438_" minOccurs="0"/>
                <xsd:element ref="ns4:_x0032__x0020__x0443__x0440__x043e__x0432__x0435__x043d__x044c__x0020__x0433__x0440__x0443__x043f__x043f__x0438__x0440__x043e__x0432__x043a__x0438_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FirstName" ma:index="12" nillable="true" ma:displayName="Имя" ma:internalName="FirstNam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07adec3-9edc-4ba9-a947-c557adee0635" elementFormDefault="qualified">
    <xsd:import namespace="http://schemas.microsoft.com/office/2006/documentManagement/types"/>
    <xsd:import namespace="http://schemas.microsoft.com/office/infopath/2007/PartnerControls"/>
    <xsd:element name="Description" ma:index="8" nillable="true" ma:displayName="Описание" ma:internalName="Description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0e05f54-cbf1-4c6c-9b4a-ded4f332edc5" elementFormDefault="qualified">
    <xsd:import namespace="http://schemas.microsoft.com/office/2006/documentManagement/types"/>
    <xsd:import namespace="http://schemas.microsoft.com/office/infopath/2007/PartnerControls"/>
    <xsd:element name="DocDate" ma:index="9" nillable="true" ma:displayName="Дата документа" ma:default="[today]" ma:format="DateOnly" ma:internalName="DocDate">
      <xsd:simpleType>
        <xsd:restriction base="dms:DateTim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afbb199-1328-4a0f-94a7-ff9dcc491817" elementFormDefault="qualified">
    <xsd:import namespace="http://schemas.microsoft.com/office/2006/documentManagement/types"/>
    <xsd:import namespace="http://schemas.microsoft.com/office/infopath/2007/PartnerControls"/>
    <xsd:element name="docType" ma:index="10" ma:displayName="Тип документа" ma:indexed="true" ma:list="{10f0f151-8569-4db7-aa67-2bce480f2f53}" ma:internalName="docType" ma:showField="Title">
      <xsd:simpleType>
        <xsd:restriction base="dms:Lookup"/>
      </xsd:simpleType>
    </xsd:element>
    <xsd:element name="_x0031__x0020__x0423__x0440__x043e__x0432__x0435__x043d__x044c__x0020__x0432__x043b__x043e__x0436__x0435__x043d__x043d__x043e__x0441__x0442__x0438_" ma:index="13" nillable="true" ma:displayName="1 Уровень группировки" ma:list="{72132dc0-dc7b-49ef-93e8-c3b1c6765e36}" ma:internalName="_x0031__x0020__x0423__x0440__x043e__x0432__x0435__x043d__x044c__x0020__x0432__x043b__x043e__x0436__x0435__x043d__x043d__x043e__x0441__x0442__x0438_" ma:readOnly="false" ma:showField="Title">
      <xsd:simpleType>
        <xsd:restriction base="dms:Lookup"/>
      </xsd:simpleType>
    </xsd:element>
    <xsd:element name="_x0032__x0020__x0443__x0440__x043e__x0432__x0435__x043d__x044c__x0020__x0433__x0440__x0443__x043f__x043f__x0438__x0440__x043e__x0432__x043a__x0438_" ma:index="14" nillable="true" ma:displayName="2 Уровень группировки" ma:list="{39c1bbda-82dd-4977-aac4-8f76559b35ed}" ma:internalName="_x0032__x0020__x0443__x0440__x043e__x0432__x0435__x043d__x044c__x0020__x0433__x0440__x0443__x043f__x043f__x0438__x0440__x043e__x0432__x043a__x0438_" ma:readOnly="false" ma:showField="Title">
      <xsd:simpleType>
        <xsd:restriction base="dms:Lookup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/fields" elementFormDefault="qualified">
    <xsd:import namespace="http://schemas.microsoft.com/office/2006/documentManagement/types"/>
    <xsd:import namespace="http://schemas.microsoft.com/office/infopath/2007/PartnerControls"/>
    <xsd:element name="_DCDateCreated" ma:index="11" nillable="true" ma:displayName="Дата создания" ma:description="Дата создания этого ресурса" ma:format="DateTime" ma:internalName="_DCDateCreated">
      <xsd:simpleType>
        <xsd:restriction base="dms:DateTim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Тип контента"/>
        <xsd:element ref="dc:title" minOccurs="0" maxOccurs="1" ma:index="4" ma:displayName="Название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ocDate xmlns="e0e05f54-cbf1-4c6c-9b4a-ded4f332edc5">2020-10-29T21:00:00+00:00</DocDate>
    <FirstName xmlns="http://schemas.microsoft.com/sharepoint/v3" xsi:nil="true"/>
    <Description xmlns="f07adec3-9edc-4ba9-a947-c557adee0635" xsi:nil="true"/>
    <docType xmlns="aafbb199-1328-4a0f-94a7-ff9dcc491817">48</docType>
    <_x0031__x0020__x0423__x0440__x043e__x0432__x0435__x043d__x044c__x0020__x0432__x043b__x043e__x0436__x0435__x043d__x043d__x043e__x0441__x0442__x0438_ xmlns="aafbb199-1328-4a0f-94a7-ff9dcc491817">69</_x0031__x0020__x0423__x0440__x043e__x0432__x0435__x043d__x044c__x0020__x0432__x043b__x043e__x0436__x0435__x043d__x043d__x043e__x0441__x0442__x0438_>
    <_x0032__x0020__x0443__x0440__x043e__x0432__x0435__x043d__x044c__x0020__x0433__x0440__x0443__x043f__x043f__x0438__x0440__x043e__x0432__x043a__x0438_ xmlns="aafbb199-1328-4a0f-94a7-ff9dcc491817" xsi:nil="true"/>
    <_DCDateCreated xmlns="http://schemas.microsoft.com/sharepoint/v3/fields" xsi:nil="true"/>
  </documentManagement>
</p:properties>
</file>

<file path=customXml/itemProps1.xml><?xml version="1.0" encoding="utf-8"?>
<ds:datastoreItem xmlns:ds="http://schemas.openxmlformats.org/officeDocument/2006/customXml" ds:itemID="{B612A251-0987-4374-881D-C736803AAAAE}"/>
</file>

<file path=customXml/itemProps2.xml><?xml version="1.0" encoding="utf-8"?>
<ds:datastoreItem xmlns:ds="http://schemas.openxmlformats.org/officeDocument/2006/customXml" ds:itemID="{BED1F694-1028-4EE9-BC85-C034B3023F88}"/>
</file>

<file path=customXml/itemProps3.xml><?xml version="1.0" encoding="utf-8"?>
<ds:datastoreItem xmlns:ds="http://schemas.openxmlformats.org/officeDocument/2006/customXml" ds:itemID="{2DA685F8-E40E-47CD-B4B0-0614CD53C04C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10730</TotalTime>
  <Words>3916</Words>
  <Application>Microsoft Office PowerPoint</Application>
  <PresentationFormat>A3 (297x420 мм)</PresentationFormat>
  <Paragraphs>853</Paragraphs>
  <Slides>9</Slides>
  <Notes>6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2</vt:i4>
      </vt:variant>
      <vt:variant>
        <vt:lpstr>Заголовки слайдов</vt:lpstr>
      </vt:variant>
      <vt:variant>
        <vt:i4>9</vt:i4>
      </vt:variant>
    </vt:vector>
  </HeadingPairs>
  <TitlesOfParts>
    <vt:vector size="12" baseType="lpstr">
      <vt:lpstr>Тема Office</vt:lpstr>
      <vt:lpstr>Лист</vt:lpstr>
      <vt:lpstr>Microsoft Excel Worksheet</vt:lpstr>
      <vt:lpstr>       БЮДЖЕТ  ДЛЯ  ГРАЖДАН к проекту закона Ярославской области «Об областном бюджете на 2021 год и на плановый период 2022 и 2023 годов»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Косолапова Ксения Вячеславовна</dc:creator>
  <cp:lastModifiedBy>Жигулина Ирэна Валерьевна</cp:lastModifiedBy>
  <cp:revision>703</cp:revision>
  <cp:lastPrinted>2020-10-28T07:50:41Z</cp:lastPrinted>
  <dcterms:created xsi:type="dcterms:W3CDTF">2018-10-16T09:35:19Z</dcterms:created>
  <dcterms:modified xsi:type="dcterms:W3CDTF">2020-10-29T11:57:36Z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0x010100888A45750EF1CA4C9A5D6274012A5A06</vt:lpwstr>
  </property>
</Properties>
</file>